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notesMasterIdLst>
    <p:notesMasterId r:id="rId25"/>
  </p:notesMasterIdLst>
  <p:sldIdLst>
    <p:sldId id="256" r:id="rId2"/>
    <p:sldId id="267" r:id="rId3"/>
    <p:sldId id="268" r:id="rId4"/>
    <p:sldId id="269" r:id="rId5"/>
    <p:sldId id="270" r:id="rId6"/>
    <p:sldId id="271" r:id="rId7"/>
    <p:sldId id="272" r:id="rId8"/>
    <p:sldId id="273" r:id="rId9"/>
    <p:sldId id="274" r:id="rId10"/>
    <p:sldId id="275" r:id="rId11"/>
    <p:sldId id="276" r:id="rId12"/>
    <p:sldId id="285" r:id="rId13"/>
    <p:sldId id="277" r:id="rId14"/>
    <p:sldId id="278" r:id="rId15"/>
    <p:sldId id="279" r:id="rId16"/>
    <p:sldId id="280" r:id="rId17"/>
    <p:sldId id="281" r:id="rId18"/>
    <p:sldId id="282" r:id="rId19"/>
    <p:sldId id="283" r:id="rId20"/>
    <p:sldId id="286" r:id="rId21"/>
    <p:sldId id="284" r:id="rId22"/>
    <p:sldId id="287" r:id="rId23"/>
    <p:sldId id="28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1" autoAdjust="0"/>
    <p:restoredTop sz="94662" autoAdjust="0"/>
  </p:normalViewPr>
  <p:slideViewPr>
    <p:cSldViewPr snapToGrid="0">
      <p:cViewPr varScale="1">
        <p:scale>
          <a:sx n="74" d="100"/>
          <a:sy n="74" d="100"/>
        </p:scale>
        <p:origin x="45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9C8F46-6336-4D14-AB44-6D00A6594F90}" type="doc">
      <dgm:prSet loTypeId="urn:microsoft.com/office/officeart/2005/8/layout/process5" loCatId="process" qsTypeId="urn:microsoft.com/office/officeart/2005/8/quickstyle/simple2" qsCatId="simple" csTypeId="urn:microsoft.com/office/officeart/2005/8/colors/accent0_1" csCatId="mainScheme" phldr="1"/>
      <dgm:spPr/>
      <dgm:t>
        <a:bodyPr/>
        <a:lstStyle/>
        <a:p>
          <a:endParaRPr lang="en-US"/>
        </a:p>
      </dgm:t>
    </dgm:pt>
    <dgm:pt modelId="{6D011C81-9C32-4C96-A9C0-06FC63EEF2D8}">
      <dgm:prSet phldrT="[Text]"/>
      <dgm:spPr/>
      <dgm:t>
        <a:bodyPr/>
        <a:lstStyle/>
        <a:p>
          <a:r>
            <a:rPr lang="en-US" dirty="0"/>
            <a:t>Signal from </a:t>
          </a:r>
          <a:r>
            <a:rPr lang="en-US" dirty="0" err="1"/>
            <a:t>MindWave</a:t>
          </a:r>
          <a:r>
            <a:rPr lang="en-US" dirty="0"/>
            <a:t> Module</a:t>
          </a:r>
        </a:p>
      </dgm:t>
    </dgm:pt>
    <dgm:pt modelId="{C928CD15-FD19-4598-9EB7-32D7EC283546}" type="parTrans" cxnId="{0C3DC920-DBDB-4FE8-B9FC-C66709745EB1}">
      <dgm:prSet/>
      <dgm:spPr/>
      <dgm:t>
        <a:bodyPr/>
        <a:lstStyle/>
        <a:p>
          <a:endParaRPr lang="en-US"/>
        </a:p>
      </dgm:t>
    </dgm:pt>
    <dgm:pt modelId="{5462C28C-F959-45CC-AEA5-84FEFF1DC3FD}" type="sibTrans" cxnId="{0C3DC920-DBDB-4FE8-B9FC-C66709745EB1}">
      <dgm:prSet/>
      <dgm:spPr/>
      <dgm:t>
        <a:bodyPr/>
        <a:lstStyle/>
        <a:p>
          <a:endParaRPr lang="en-US"/>
        </a:p>
      </dgm:t>
    </dgm:pt>
    <dgm:pt modelId="{B321D441-CE2D-4FB1-A81E-795107EB5913}">
      <dgm:prSet phldrT="[Text]"/>
      <dgm:spPr/>
      <dgm:t>
        <a:bodyPr/>
        <a:lstStyle/>
        <a:p>
          <a:r>
            <a:rPr lang="en-US" dirty="0" err="1"/>
            <a:t>Openvibe</a:t>
          </a:r>
          <a:r>
            <a:rPr lang="en-US" dirty="0"/>
            <a:t> Acquisition Client</a:t>
          </a:r>
        </a:p>
      </dgm:t>
    </dgm:pt>
    <dgm:pt modelId="{5A277ECE-60A5-4E12-A87A-3D68C7FA67C0}" type="parTrans" cxnId="{878C3530-BA63-4BDC-9B0C-98FA77EC2446}">
      <dgm:prSet/>
      <dgm:spPr/>
      <dgm:t>
        <a:bodyPr/>
        <a:lstStyle/>
        <a:p>
          <a:endParaRPr lang="en-US"/>
        </a:p>
      </dgm:t>
    </dgm:pt>
    <dgm:pt modelId="{EA7337DE-5F38-4F7D-B68E-801B09820DCF}" type="sibTrans" cxnId="{878C3530-BA63-4BDC-9B0C-98FA77EC2446}">
      <dgm:prSet/>
      <dgm:spPr/>
      <dgm:t>
        <a:bodyPr/>
        <a:lstStyle/>
        <a:p>
          <a:endParaRPr lang="en-US"/>
        </a:p>
      </dgm:t>
    </dgm:pt>
    <dgm:pt modelId="{164F7EB2-8194-40DA-98F0-E679755B0651}">
      <dgm:prSet phldrT="[Text]"/>
      <dgm:spPr/>
      <dgm:t>
        <a:bodyPr/>
        <a:lstStyle/>
        <a:p>
          <a:r>
            <a:rPr lang="en-US"/>
            <a:t>Raw signal Analyzed by various filters</a:t>
          </a:r>
        </a:p>
      </dgm:t>
    </dgm:pt>
    <dgm:pt modelId="{D8F2FB90-8103-4268-8629-B8FDA302B04B}" type="parTrans" cxnId="{12AB05FE-F61B-436D-BB1D-C18DD46B870D}">
      <dgm:prSet/>
      <dgm:spPr/>
      <dgm:t>
        <a:bodyPr/>
        <a:lstStyle/>
        <a:p>
          <a:endParaRPr lang="en-US"/>
        </a:p>
      </dgm:t>
    </dgm:pt>
    <dgm:pt modelId="{6ACFCA0D-828C-47FF-81F5-3C90242459ED}" type="sibTrans" cxnId="{12AB05FE-F61B-436D-BB1D-C18DD46B870D}">
      <dgm:prSet/>
      <dgm:spPr/>
      <dgm:t>
        <a:bodyPr/>
        <a:lstStyle/>
        <a:p>
          <a:endParaRPr lang="en-US"/>
        </a:p>
      </dgm:t>
    </dgm:pt>
    <dgm:pt modelId="{F65ABC36-7E76-418B-870C-52462E4B555E}">
      <dgm:prSet phldrT="[Text]"/>
      <dgm:spPr/>
      <dgm:t>
        <a:bodyPr/>
        <a:lstStyle/>
        <a:p>
          <a:r>
            <a:rPr lang="en-US"/>
            <a:t>TCP/IP Box </a:t>
          </a:r>
        </a:p>
      </dgm:t>
    </dgm:pt>
    <dgm:pt modelId="{267712E3-EC66-46DF-9F58-D9B94A190B12}" type="parTrans" cxnId="{EDC08F48-3B82-4149-8A15-15C964927158}">
      <dgm:prSet/>
      <dgm:spPr/>
      <dgm:t>
        <a:bodyPr/>
        <a:lstStyle/>
        <a:p>
          <a:endParaRPr lang="en-US"/>
        </a:p>
      </dgm:t>
    </dgm:pt>
    <dgm:pt modelId="{0BCC5A04-14CA-4531-852C-6026161E0CF6}" type="sibTrans" cxnId="{EDC08F48-3B82-4149-8A15-15C964927158}">
      <dgm:prSet/>
      <dgm:spPr/>
      <dgm:t>
        <a:bodyPr/>
        <a:lstStyle/>
        <a:p>
          <a:endParaRPr lang="en-US"/>
        </a:p>
      </dgm:t>
    </dgm:pt>
    <dgm:pt modelId="{F0063A8F-9E77-48C5-BBF9-36B6F5036BCE}">
      <dgm:prSet phldrT="[Text]"/>
      <dgm:spPr/>
      <dgm:t>
        <a:bodyPr/>
        <a:lstStyle/>
        <a:p>
          <a:r>
            <a:rPr lang="en-US"/>
            <a:t>TCP/IP configured to send data to server</a:t>
          </a:r>
        </a:p>
      </dgm:t>
    </dgm:pt>
    <dgm:pt modelId="{F2F5691A-0913-4D9B-90B8-55B6FC79A5CB}" type="parTrans" cxnId="{762D5B8B-8114-40A1-AE51-5615F78A2247}">
      <dgm:prSet/>
      <dgm:spPr/>
      <dgm:t>
        <a:bodyPr/>
        <a:lstStyle/>
        <a:p>
          <a:endParaRPr lang="en-US"/>
        </a:p>
      </dgm:t>
    </dgm:pt>
    <dgm:pt modelId="{D78DDA11-F32B-4918-94D9-4BA71672E491}" type="sibTrans" cxnId="{762D5B8B-8114-40A1-AE51-5615F78A2247}">
      <dgm:prSet/>
      <dgm:spPr/>
      <dgm:t>
        <a:bodyPr/>
        <a:lstStyle/>
        <a:p>
          <a:endParaRPr lang="en-US"/>
        </a:p>
      </dgm:t>
    </dgm:pt>
    <dgm:pt modelId="{E20363F3-30B4-45D8-A1CC-8CD920806D18}">
      <dgm:prSet/>
      <dgm:spPr/>
      <dgm:t>
        <a:bodyPr/>
        <a:lstStyle/>
        <a:p>
          <a:r>
            <a:rPr lang="en-US" dirty="0"/>
            <a:t>Arduino collects data by TCP/IP client protocol</a:t>
          </a:r>
        </a:p>
      </dgm:t>
    </dgm:pt>
    <dgm:pt modelId="{2D3415A7-EC71-488D-B24D-D022A94032BA}" type="parTrans" cxnId="{F94F133E-4F49-4243-8A8C-6C24951833E2}">
      <dgm:prSet/>
      <dgm:spPr/>
      <dgm:t>
        <a:bodyPr/>
        <a:lstStyle/>
        <a:p>
          <a:endParaRPr lang="en-US"/>
        </a:p>
      </dgm:t>
    </dgm:pt>
    <dgm:pt modelId="{072BAEDC-DA97-4BA4-9269-04D37EEFA26F}" type="sibTrans" cxnId="{F94F133E-4F49-4243-8A8C-6C24951833E2}">
      <dgm:prSet/>
      <dgm:spPr/>
      <dgm:t>
        <a:bodyPr/>
        <a:lstStyle/>
        <a:p>
          <a:endParaRPr lang="en-US"/>
        </a:p>
      </dgm:t>
    </dgm:pt>
    <dgm:pt modelId="{E1148A80-3DE3-43AE-A14D-B1C868D6F7F3}">
      <dgm:prSet/>
      <dgm:spPr/>
      <dgm:t>
        <a:bodyPr/>
        <a:lstStyle/>
        <a:p>
          <a:r>
            <a:rPr lang="en-US"/>
            <a:t>Converted the data to an readable data for the motor driver</a:t>
          </a:r>
        </a:p>
      </dgm:t>
    </dgm:pt>
    <dgm:pt modelId="{B054AF8B-C0E4-42A4-9972-10E5B23F4ED8}" type="parTrans" cxnId="{8F00372C-2001-4FBD-82E7-B1FC058A7E73}">
      <dgm:prSet/>
      <dgm:spPr/>
      <dgm:t>
        <a:bodyPr/>
        <a:lstStyle/>
        <a:p>
          <a:endParaRPr lang="en-US"/>
        </a:p>
      </dgm:t>
    </dgm:pt>
    <dgm:pt modelId="{B9858A53-64DB-4425-9178-E3F7CFEDA490}" type="sibTrans" cxnId="{8F00372C-2001-4FBD-82E7-B1FC058A7E73}">
      <dgm:prSet/>
      <dgm:spPr/>
      <dgm:t>
        <a:bodyPr/>
        <a:lstStyle/>
        <a:p>
          <a:endParaRPr lang="en-US"/>
        </a:p>
      </dgm:t>
    </dgm:pt>
    <dgm:pt modelId="{DA0F5399-3761-4F59-9E59-3666EA515A25}">
      <dgm:prSet/>
      <dgm:spPr/>
      <dgm:t>
        <a:bodyPr/>
        <a:lstStyle/>
        <a:p>
          <a:r>
            <a:rPr lang="en-US"/>
            <a:t>Motor driver acts as the data comes in</a:t>
          </a:r>
        </a:p>
      </dgm:t>
    </dgm:pt>
    <dgm:pt modelId="{73576857-49F3-45EE-8443-2CE7D6CE8221}" type="parTrans" cxnId="{4EBBC09E-39A3-40C9-AB94-2BD3CFBEC3D0}">
      <dgm:prSet/>
      <dgm:spPr/>
      <dgm:t>
        <a:bodyPr/>
        <a:lstStyle/>
        <a:p>
          <a:endParaRPr lang="en-US"/>
        </a:p>
      </dgm:t>
    </dgm:pt>
    <dgm:pt modelId="{4BC59E0C-910B-4152-A008-89E45CF6D7A7}" type="sibTrans" cxnId="{4EBBC09E-39A3-40C9-AB94-2BD3CFBEC3D0}">
      <dgm:prSet/>
      <dgm:spPr/>
      <dgm:t>
        <a:bodyPr/>
        <a:lstStyle/>
        <a:p>
          <a:endParaRPr lang="en-US"/>
        </a:p>
      </dgm:t>
    </dgm:pt>
    <dgm:pt modelId="{4141D8F4-1460-4412-ABB7-85E33109FFFE}">
      <dgm:prSet/>
      <dgm:spPr/>
      <dgm:t>
        <a:bodyPr/>
        <a:lstStyle/>
        <a:p>
          <a:r>
            <a:rPr lang="en-US"/>
            <a:t>Wheel Spins accordingly</a:t>
          </a:r>
        </a:p>
      </dgm:t>
    </dgm:pt>
    <dgm:pt modelId="{6A734BED-40DF-41B9-AA81-482C14B92B94}" type="parTrans" cxnId="{F79207D7-9D1A-4446-A081-6320F8B11664}">
      <dgm:prSet/>
      <dgm:spPr/>
      <dgm:t>
        <a:bodyPr/>
        <a:lstStyle/>
        <a:p>
          <a:endParaRPr lang="en-US"/>
        </a:p>
      </dgm:t>
    </dgm:pt>
    <dgm:pt modelId="{E77A3409-9906-4CE6-B88D-7846EAD8349C}" type="sibTrans" cxnId="{F79207D7-9D1A-4446-A081-6320F8B11664}">
      <dgm:prSet/>
      <dgm:spPr/>
      <dgm:t>
        <a:bodyPr/>
        <a:lstStyle/>
        <a:p>
          <a:endParaRPr lang="en-US"/>
        </a:p>
      </dgm:t>
    </dgm:pt>
    <dgm:pt modelId="{687BF4B3-D5CB-4B48-BB17-9AFE887F785A}" type="pres">
      <dgm:prSet presAssocID="{879C8F46-6336-4D14-AB44-6D00A6594F90}" presName="diagram" presStyleCnt="0">
        <dgm:presLayoutVars>
          <dgm:dir/>
          <dgm:resizeHandles val="exact"/>
        </dgm:presLayoutVars>
      </dgm:prSet>
      <dgm:spPr/>
    </dgm:pt>
    <dgm:pt modelId="{F2B99268-5D14-4E3A-8334-F33FA8C9543F}" type="pres">
      <dgm:prSet presAssocID="{6D011C81-9C32-4C96-A9C0-06FC63EEF2D8}" presName="node" presStyleLbl="node1" presStyleIdx="0" presStyleCnt="9">
        <dgm:presLayoutVars>
          <dgm:bulletEnabled val="1"/>
        </dgm:presLayoutVars>
      </dgm:prSet>
      <dgm:spPr/>
    </dgm:pt>
    <dgm:pt modelId="{E2FCFC03-2FC0-46C4-964F-E6C9627A1D49}" type="pres">
      <dgm:prSet presAssocID="{5462C28C-F959-45CC-AEA5-84FEFF1DC3FD}" presName="sibTrans" presStyleLbl="sibTrans2D1" presStyleIdx="0" presStyleCnt="8"/>
      <dgm:spPr/>
    </dgm:pt>
    <dgm:pt modelId="{79626EA5-AA5E-4146-8201-DB6AFEFA925B}" type="pres">
      <dgm:prSet presAssocID="{5462C28C-F959-45CC-AEA5-84FEFF1DC3FD}" presName="connectorText" presStyleLbl="sibTrans2D1" presStyleIdx="0" presStyleCnt="8"/>
      <dgm:spPr/>
    </dgm:pt>
    <dgm:pt modelId="{E8843262-3DAC-4BAC-8589-C240C692BA4F}" type="pres">
      <dgm:prSet presAssocID="{B321D441-CE2D-4FB1-A81E-795107EB5913}" presName="node" presStyleLbl="node1" presStyleIdx="1" presStyleCnt="9">
        <dgm:presLayoutVars>
          <dgm:bulletEnabled val="1"/>
        </dgm:presLayoutVars>
      </dgm:prSet>
      <dgm:spPr/>
    </dgm:pt>
    <dgm:pt modelId="{FA10679D-06E4-4087-8849-EA3517580EC0}" type="pres">
      <dgm:prSet presAssocID="{EA7337DE-5F38-4F7D-B68E-801B09820DCF}" presName="sibTrans" presStyleLbl="sibTrans2D1" presStyleIdx="1" presStyleCnt="8"/>
      <dgm:spPr/>
    </dgm:pt>
    <dgm:pt modelId="{05A943F1-1018-4F2F-9EBD-05ECD7BD08B9}" type="pres">
      <dgm:prSet presAssocID="{EA7337DE-5F38-4F7D-B68E-801B09820DCF}" presName="connectorText" presStyleLbl="sibTrans2D1" presStyleIdx="1" presStyleCnt="8"/>
      <dgm:spPr/>
    </dgm:pt>
    <dgm:pt modelId="{FF0ECE5B-0E78-43A4-9BD4-F925DFCDB4AC}" type="pres">
      <dgm:prSet presAssocID="{164F7EB2-8194-40DA-98F0-E679755B0651}" presName="node" presStyleLbl="node1" presStyleIdx="2" presStyleCnt="9">
        <dgm:presLayoutVars>
          <dgm:bulletEnabled val="1"/>
        </dgm:presLayoutVars>
      </dgm:prSet>
      <dgm:spPr/>
    </dgm:pt>
    <dgm:pt modelId="{F0B4FA7A-DAE2-4E7A-AC64-AA586D59BA6B}" type="pres">
      <dgm:prSet presAssocID="{6ACFCA0D-828C-47FF-81F5-3C90242459ED}" presName="sibTrans" presStyleLbl="sibTrans2D1" presStyleIdx="2" presStyleCnt="8" custLinFactNeighborX="19855" custLinFactNeighborY="59406"/>
      <dgm:spPr/>
    </dgm:pt>
    <dgm:pt modelId="{9641BC4B-E40E-46F5-9911-5B5EA533CD1A}" type="pres">
      <dgm:prSet presAssocID="{6ACFCA0D-828C-47FF-81F5-3C90242459ED}" presName="connectorText" presStyleLbl="sibTrans2D1" presStyleIdx="2" presStyleCnt="8"/>
      <dgm:spPr/>
    </dgm:pt>
    <dgm:pt modelId="{6E8AAC1A-FFD4-4CEC-8802-5D6A4CA590CC}" type="pres">
      <dgm:prSet presAssocID="{F65ABC36-7E76-418B-870C-52462E4B555E}" presName="node" presStyleLbl="node1" presStyleIdx="3" presStyleCnt="9">
        <dgm:presLayoutVars>
          <dgm:bulletEnabled val="1"/>
        </dgm:presLayoutVars>
      </dgm:prSet>
      <dgm:spPr/>
    </dgm:pt>
    <dgm:pt modelId="{0FA0DEE6-0EC1-4ECE-9763-5ABFF9FA2E52}" type="pres">
      <dgm:prSet presAssocID="{0BCC5A04-14CA-4531-852C-6026161E0CF6}" presName="sibTrans" presStyleLbl="sibTrans2D1" presStyleIdx="3" presStyleCnt="8"/>
      <dgm:spPr/>
    </dgm:pt>
    <dgm:pt modelId="{F7250313-B008-491C-9893-2F917C6DC5CB}" type="pres">
      <dgm:prSet presAssocID="{0BCC5A04-14CA-4531-852C-6026161E0CF6}" presName="connectorText" presStyleLbl="sibTrans2D1" presStyleIdx="3" presStyleCnt="8"/>
      <dgm:spPr/>
    </dgm:pt>
    <dgm:pt modelId="{D2B9AA14-38ED-4F66-BFF3-33D37D189ABC}" type="pres">
      <dgm:prSet presAssocID="{F0063A8F-9E77-48C5-BBF9-36B6F5036BCE}" presName="node" presStyleLbl="node1" presStyleIdx="4" presStyleCnt="9">
        <dgm:presLayoutVars>
          <dgm:bulletEnabled val="1"/>
        </dgm:presLayoutVars>
      </dgm:prSet>
      <dgm:spPr/>
    </dgm:pt>
    <dgm:pt modelId="{5C063AB7-DDCB-497C-938F-B3F7E0A9B33E}" type="pres">
      <dgm:prSet presAssocID="{D78DDA11-F32B-4918-94D9-4BA71672E491}" presName="sibTrans" presStyleLbl="sibTrans2D1" presStyleIdx="4" presStyleCnt="8"/>
      <dgm:spPr/>
    </dgm:pt>
    <dgm:pt modelId="{F45C52CA-DE66-4082-959E-8009FC969791}" type="pres">
      <dgm:prSet presAssocID="{D78DDA11-F32B-4918-94D9-4BA71672E491}" presName="connectorText" presStyleLbl="sibTrans2D1" presStyleIdx="4" presStyleCnt="8"/>
      <dgm:spPr/>
    </dgm:pt>
    <dgm:pt modelId="{0F7F251D-531B-4FB3-BD46-532B28D46622}" type="pres">
      <dgm:prSet presAssocID="{E20363F3-30B4-45D8-A1CC-8CD920806D18}" presName="node" presStyleLbl="node1" presStyleIdx="5" presStyleCnt="9">
        <dgm:presLayoutVars>
          <dgm:bulletEnabled val="1"/>
        </dgm:presLayoutVars>
      </dgm:prSet>
      <dgm:spPr/>
    </dgm:pt>
    <dgm:pt modelId="{F1F1060F-F9D5-48C1-A48F-B02445DE1698}" type="pres">
      <dgm:prSet presAssocID="{072BAEDC-DA97-4BA4-9269-04D37EEFA26F}" presName="sibTrans" presStyleLbl="sibTrans2D1" presStyleIdx="5" presStyleCnt="8"/>
      <dgm:spPr/>
    </dgm:pt>
    <dgm:pt modelId="{9BB8A249-6300-4FC6-B888-077FA5BEB3FD}" type="pres">
      <dgm:prSet presAssocID="{072BAEDC-DA97-4BA4-9269-04D37EEFA26F}" presName="connectorText" presStyleLbl="sibTrans2D1" presStyleIdx="5" presStyleCnt="8"/>
      <dgm:spPr/>
    </dgm:pt>
    <dgm:pt modelId="{160209E1-CC0F-465F-9F78-5FE252E4BB2A}" type="pres">
      <dgm:prSet presAssocID="{E1148A80-3DE3-43AE-A14D-B1C868D6F7F3}" presName="node" presStyleLbl="node1" presStyleIdx="6" presStyleCnt="9">
        <dgm:presLayoutVars>
          <dgm:bulletEnabled val="1"/>
        </dgm:presLayoutVars>
      </dgm:prSet>
      <dgm:spPr/>
    </dgm:pt>
    <dgm:pt modelId="{FEF11374-8188-486B-90BA-5EFBA9D1E7A1}" type="pres">
      <dgm:prSet presAssocID="{B9858A53-64DB-4425-9178-E3F7CFEDA490}" presName="sibTrans" presStyleLbl="sibTrans2D1" presStyleIdx="6" presStyleCnt="8"/>
      <dgm:spPr/>
    </dgm:pt>
    <dgm:pt modelId="{FE6D0661-F1DC-4177-ABF9-CD533C61A634}" type="pres">
      <dgm:prSet presAssocID="{B9858A53-64DB-4425-9178-E3F7CFEDA490}" presName="connectorText" presStyleLbl="sibTrans2D1" presStyleIdx="6" presStyleCnt="8"/>
      <dgm:spPr/>
    </dgm:pt>
    <dgm:pt modelId="{DE23C12C-6B95-423E-86B2-0AE51A96B11D}" type="pres">
      <dgm:prSet presAssocID="{DA0F5399-3761-4F59-9E59-3666EA515A25}" presName="node" presStyleLbl="node1" presStyleIdx="7" presStyleCnt="9">
        <dgm:presLayoutVars>
          <dgm:bulletEnabled val="1"/>
        </dgm:presLayoutVars>
      </dgm:prSet>
      <dgm:spPr/>
    </dgm:pt>
    <dgm:pt modelId="{70BE1436-82A7-49A1-BE76-301FC2294D10}" type="pres">
      <dgm:prSet presAssocID="{4BC59E0C-910B-4152-A008-89E45CF6D7A7}" presName="sibTrans" presStyleLbl="sibTrans2D1" presStyleIdx="7" presStyleCnt="8"/>
      <dgm:spPr/>
    </dgm:pt>
    <dgm:pt modelId="{404775C1-4088-4DF8-8683-636D31E3E879}" type="pres">
      <dgm:prSet presAssocID="{4BC59E0C-910B-4152-A008-89E45CF6D7A7}" presName="connectorText" presStyleLbl="sibTrans2D1" presStyleIdx="7" presStyleCnt="8"/>
      <dgm:spPr/>
    </dgm:pt>
    <dgm:pt modelId="{497E4C2C-403C-4E45-A31C-E629D99552AB}" type="pres">
      <dgm:prSet presAssocID="{4141D8F4-1460-4412-ABB7-85E33109FFFE}" presName="node" presStyleLbl="node1" presStyleIdx="8" presStyleCnt="9">
        <dgm:presLayoutVars>
          <dgm:bulletEnabled val="1"/>
        </dgm:presLayoutVars>
      </dgm:prSet>
      <dgm:spPr/>
    </dgm:pt>
  </dgm:ptLst>
  <dgm:cxnLst>
    <dgm:cxn modelId="{7677310C-F11D-48E7-806E-6435207E859C}" type="presOf" srcId="{4141D8F4-1460-4412-ABB7-85E33109FFFE}" destId="{497E4C2C-403C-4E45-A31C-E629D99552AB}" srcOrd="0" destOrd="0" presId="urn:microsoft.com/office/officeart/2005/8/layout/process5"/>
    <dgm:cxn modelId="{FEBC0C11-B085-4C9C-B73E-789660A5488D}" type="presOf" srcId="{072BAEDC-DA97-4BA4-9269-04D37EEFA26F}" destId="{9BB8A249-6300-4FC6-B888-077FA5BEB3FD}" srcOrd="1" destOrd="0" presId="urn:microsoft.com/office/officeart/2005/8/layout/process5"/>
    <dgm:cxn modelId="{FA13BE20-D182-450B-B1F7-21637127D86C}" type="presOf" srcId="{6ACFCA0D-828C-47FF-81F5-3C90242459ED}" destId="{F0B4FA7A-DAE2-4E7A-AC64-AA586D59BA6B}" srcOrd="0" destOrd="0" presId="urn:microsoft.com/office/officeart/2005/8/layout/process5"/>
    <dgm:cxn modelId="{0C3DC920-DBDB-4FE8-B9FC-C66709745EB1}" srcId="{879C8F46-6336-4D14-AB44-6D00A6594F90}" destId="{6D011C81-9C32-4C96-A9C0-06FC63EEF2D8}" srcOrd="0" destOrd="0" parTransId="{C928CD15-FD19-4598-9EB7-32D7EC283546}" sibTransId="{5462C28C-F959-45CC-AEA5-84FEFF1DC3FD}"/>
    <dgm:cxn modelId="{B6CACD29-B221-40AA-BFAB-249188B46B15}" type="presOf" srcId="{4BC59E0C-910B-4152-A008-89E45CF6D7A7}" destId="{404775C1-4088-4DF8-8683-636D31E3E879}" srcOrd="1" destOrd="0" presId="urn:microsoft.com/office/officeart/2005/8/layout/process5"/>
    <dgm:cxn modelId="{8F00372C-2001-4FBD-82E7-B1FC058A7E73}" srcId="{879C8F46-6336-4D14-AB44-6D00A6594F90}" destId="{E1148A80-3DE3-43AE-A14D-B1C868D6F7F3}" srcOrd="6" destOrd="0" parTransId="{B054AF8B-C0E4-42A4-9972-10E5B23F4ED8}" sibTransId="{B9858A53-64DB-4425-9178-E3F7CFEDA490}"/>
    <dgm:cxn modelId="{878C3530-BA63-4BDC-9B0C-98FA77EC2446}" srcId="{879C8F46-6336-4D14-AB44-6D00A6594F90}" destId="{B321D441-CE2D-4FB1-A81E-795107EB5913}" srcOrd="1" destOrd="0" parTransId="{5A277ECE-60A5-4E12-A87A-3D68C7FA67C0}" sibTransId="{EA7337DE-5F38-4F7D-B68E-801B09820DCF}"/>
    <dgm:cxn modelId="{38694331-9938-43BC-829A-8D68A44ED9F0}" type="presOf" srcId="{164F7EB2-8194-40DA-98F0-E679755B0651}" destId="{FF0ECE5B-0E78-43A4-9BD4-F925DFCDB4AC}" srcOrd="0" destOrd="0" presId="urn:microsoft.com/office/officeart/2005/8/layout/process5"/>
    <dgm:cxn modelId="{F94F133E-4F49-4243-8A8C-6C24951833E2}" srcId="{879C8F46-6336-4D14-AB44-6D00A6594F90}" destId="{E20363F3-30B4-45D8-A1CC-8CD920806D18}" srcOrd="5" destOrd="0" parTransId="{2D3415A7-EC71-488D-B24D-D022A94032BA}" sibTransId="{072BAEDC-DA97-4BA4-9269-04D37EEFA26F}"/>
    <dgm:cxn modelId="{B9E6193F-5BD6-43CF-B083-EBD07A4A8D3E}" type="presOf" srcId="{072BAEDC-DA97-4BA4-9269-04D37EEFA26F}" destId="{F1F1060F-F9D5-48C1-A48F-B02445DE1698}" srcOrd="0" destOrd="0" presId="urn:microsoft.com/office/officeart/2005/8/layout/process5"/>
    <dgm:cxn modelId="{58C6703F-8E25-4162-8E65-F8F1A0A15628}" type="presOf" srcId="{0BCC5A04-14CA-4531-852C-6026161E0CF6}" destId="{F7250313-B008-491C-9893-2F917C6DC5CB}" srcOrd="1" destOrd="0" presId="urn:microsoft.com/office/officeart/2005/8/layout/process5"/>
    <dgm:cxn modelId="{004CDE5C-D53F-4477-9882-EF1E6E293CF0}" type="presOf" srcId="{4BC59E0C-910B-4152-A008-89E45CF6D7A7}" destId="{70BE1436-82A7-49A1-BE76-301FC2294D10}" srcOrd="0" destOrd="0" presId="urn:microsoft.com/office/officeart/2005/8/layout/process5"/>
    <dgm:cxn modelId="{7ABC9241-9A0F-4672-BFF3-9BE2937681DA}" type="presOf" srcId="{EA7337DE-5F38-4F7D-B68E-801B09820DCF}" destId="{05A943F1-1018-4F2F-9EBD-05ECD7BD08B9}" srcOrd="1" destOrd="0" presId="urn:microsoft.com/office/officeart/2005/8/layout/process5"/>
    <dgm:cxn modelId="{56597A42-016D-47C8-AAB3-A6B69877521C}" type="presOf" srcId="{F65ABC36-7E76-418B-870C-52462E4B555E}" destId="{6E8AAC1A-FFD4-4CEC-8802-5D6A4CA590CC}" srcOrd="0" destOrd="0" presId="urn:microsoft.com/office/officeart/2005/8/layout/process5"/>
    <dgm:cxn modelId="{56179A45-2021-4074-9B65-009372561CC2}" type="presOf" srcId="{B321D441-CE2D-4FB1-A81E-795107EB5913}" destId="{E8843262-3DAC-4BAC-8589-C240C692BA4F}" srcOrd="0" destOrd="0" presId="urn:microsoft.com/office/officeart/2005/8/layout/process5"/>
    <dgm:cxn modelId="{BE305266-175B-4665-85F6-B35BEE9DF15E}" type="presOf" srcId="{E20363F3-30B4-45D8-A1CC-8CD920806D18}" destId="{0F7F251D-531B-4FB3-BD46-532B28D46622}" srcOrd="0" destOrd="0" presId="urn:microsoft.com/office/officeart/2005/8/layout/process5"/>
    <dgm:cxn modelId="{8E86DD47-C7A6-40C3-91F0-4B6CCB165657}" type="presOf" srcId="{EA7337DE-5F38-4F7D-B68E-801B09820DCF}" destId="{FA10679D-06E4-4087-8849-EA3517580EC0}" srcOrd="0" destOrd="0" presId="urn:microsoft.com/office/officeart/2005/8/layout/process5"/>
    <dgm:cxn modelId="{EDC08F48-3B82-4149-8A15-15C964927158}" srcId="{879C8F46-6336-4D14-AB44-6D00A6594F90}" destId="{F65ABC36-7E76-418B-870C-52462E4B555E}" srcOrd="3" destOrd="0" parTransId="{267712E3-EC66-46DF-9F58-D9B94A190B12}" sibTransId="{0BCC5A04-14CA-4531-852C-6026161E0CF6}"/>
    <dgm:cxn modelId="{F7A9D076-79F0-4102-8C6E-4FB55719FF3E}" type="presOf" srcId="{D78DDA11-F32B-4918-94D9-4BA71672E491}" destId="{F45C52CA-DE66-4082-959E-8009FC969791}" srcOrd="1" destOrd="0" presId="urn:microsoft.com/office/officeart/2005/8/layout/process5"/>
    <dgm:cxn modelId="{E58F3B80-EE54-474A-917D-29AD733FCB31}" type="presOf" srcId="{F0063A8F-9E77-48C5-BBF9-36B6F5036BCE}" destId="{D2B9AA14-38ED-4F66-BFF3-33D37D189ABC}" srcOrd="0" destOrd="0" presId="urn:microsoft.com/office/officeart/2005/8/layout/process5"/>
    <dgm:cxn modelId="{D0BD0F86-4222-4DC6-B3C5-A1A87A54B5CD}" type="presOf" srcId="{6D011C81-9C32-4C96-A9C0-06FC63EEF2D8}" destId="{F2B99268-5D14-4E3A-8334-F33FA8C9543F}" srcOrd="0" destOrd="0" presId="urn:microsoft.com/office/officeart/2005/8/layout/process5"/>
    <dgm:cxn modelId="{762D5B8B-8114-40A1-AE51-5615F78A2247}" srcId="{879C8F46-6336-4D14-AB44-6D00A6594F90}" destId="{F0063A8F-9E77-48C5-BBF9-36B6F5036BCE}" srcOrd="4" destOrd="0" parTransId="{F2F5691A-0913-4D9B-90B8-55B6FC79A5CB}" sibTransId="{D78DDA11-F32B-4918-94D9-4BA71672E491}"/>
    <dgm:cxn modelId="{5509799A-B271-47AE-B9F2-836DB0B8A0C8}" type="presOf" srcId="{DA0F5399-3761-4F59-9E59-3666EA515A25}" destId="{DE23C12C-6B95-423E-86B2-0AE51A96B11D}" srcOrd="0" destOrd="0" presId="urn:microsoft.com/office/officeart/2005/8/layout/process5"/>
    <dgm:cxn modelId="{4EBBC09E-39A3-40C9-AB94-2BD3CFBEC3D0}" srcId="{879C8F46-6336-4D14-AB44-6D00A6594F90}" destId="{DA0F5399-3761-4F59-9E59-3666EA515A25}" srcOrd="7" destOrd="0" parTransId="{73576857-49F3-45EE-8443-2CE7D6CE8221}" sibTransId="{4BC59E0C-910B-4152-A008-89E45CF6D7A7}"/>
    <dgm:cxn modelId="{376248B2-6DD0-46F3-91D9-552AE1D1702C}" type="presOf" srcId="{879C8F46-6336-4D14-AB44-6D00A6594F90}" destId="{687BF4B3-D5CB-4B48-BB17-9AFE887F785A}" srcOrd="0" destOrd="0" presId="urn:microsoft.com/office/officeart/2005/8/layout/process5"/>
    <dgm:cxn modelId="{09082AB6-104E-4B7C-A6A7-F98AF0701EB7}" type="presOf" srcId="{6ACFCA0D-828C-47FF-81F5-3C90242459ED}" destId="{9641BC4B-E40E-46F5-9911-5B5EA533CD1A}" srcOrd="1" destOrd="0" presId="urn:microsoft.com/office/officeart/2005/8/layout/process5"/>
    <dgm:cxn modelId="{B7DDABB8-781E-4F27-8265-C3517FF14E72}" type="presOf" srcId="{E1148A80-3DE3-43AE-A14D-B1C868D6F7F3}" destId="{160209E1-CC0F-465F-9F78-5FE252E4BB2A}" srcOrd="0" destOrd="0" presId="urn:microsoft.com/office/officeart/2005/8/layout/process5"/>
    <dgm:cxn modelId="{F826B7BA-F7A1-4BB4-80FD-12B8E4C9AB69}" type="presOf" srcId="{0BCC5A04-14CA-4531-852C-6026161E0CF6}" destId="{0FA0DEE6-0EC1-4ECE-9763-5ABFF9FA2E52}" srcOrd="0" destOrd="0" presId="urn:microsoft.com/office/officeart/2005/8/layout/process5"/>
    <dgm:cxn modelId="{2D7B4FC4-1C27-421C-8553-6FA2D3A7E010}" type="presOf" srcId="{B9858A53-64DB-4425-9178-E3F7CFEDA490}" destId="{FEF11374-8188-486B-90BA-5EFBA9D1E7A1}" srcOrd="0" destOrd="0" presId="urn:microsoft.com/office/officeart/2005/8/layout/process5"/>
    <dgm:cxn modelId="{C636E9D0-3107-4774-BDB0-87754114A75B}" type="presOf" srcId="{5462C28C-F959-45CC-AEA5-84FEFF1DC3FD}" destId="{79626EA5-AA5E-4146-8201-DB6AFEFA925B}" srcOrd="1" destOrd="0" presId="urn:microsoft.com/office/officeart/2005/8/layout/process5"/>
    <dgm:cxn modelId="{F79207D7-9D1A-4446-A081-6320F8B11664}" srcId="{879C8F46-6336-4D14-AB44-6D00A6594F90}" destId="{4141D8F4-1460-4412-ABB7-85E33109FFFE}" srcOrd="8" destOrd="0" parTransId="{6A734BED-40DF-41B9-AA81-482C14B92B94}" sibTransId="{E77A3409-9906-4CE6-B88D-7846EAD8349C}"/>
    <dgm:cxn modelId="{B288C3E0-FF7F-4213-9820-14FD8C2AE3FC}" type="presOf" srcId="{5462C28C-F959-45CC-AEA5-84FEFF1DC3FD}" destId="{E2FCFC03-2FC0-46C4-964F-E6C9627A1D49}" srcOrd="0" destOrd="0" presId="urn:microsoft.com/office/officeart/2005/8/layout/process5"/>
    <dgm:cxn modelId="{9B0A42F3-1974-4400-B8F2-207FEC847E6C}" type="presOf" srcId="{B9858A53-64DB-4425-9178-E3F7CFEDA490}" destId="{FE6D0661-F1DC-4177-ABF9-CD533C61A634}" srcOrd="1" destOrd="0" presId="urn:microsoft.com/office/officeart/2005/8/layout/process5"/>
    <dgm:cxn modelId="{12AB05FE-F61B-436D-BB1D-C18DD46B870D}" srcId="{879C8F46-6336-4D14-AB44-6D00A6594F90}" destId="{164F7EB2-8194-40DA-98F0-E679755B0651}" srcOrd="2" destOrd="0" parTransId="{D8F2FB90-8103-4268-8629-B8FDA302B04B}" sibTransId="{6ACFCA0D-828C-47FF-81F5-3C90242459ED}"/>
    <dgm:cxn modelId="{FC3C1DFF-F3DA-4C8E-BD72-42C562FA71C6}" type="presOf" srcId="{D78DDA11-F32B-4918-94D9-4BA71672E491}" destId="{5C063AB7-DDCB-497C-938F-B3F7E0A9B33E}" srcOrd="0" destOrd="0" presId="urn:microsoft.com/office/officeart/2005/8/layout/process5"/>
    <dgm:cxn modelId="{16953B3F-1B8E-44AE-9612-EF94A74BE4C9}" type="presParOf" srcId="{687BF4B3-D5CB-4B48-BB17-9AFE887F785A}" destId="{F2B99268-5D14-4E3A-8334-F33FA8C9543F}" srcOrd="0" destOrd="0" presId="urn:microsoft.com/office/officeart/2005/8/layout/process5"/>
    <dgm:cxn modelId="{728B67B8-84BD-422D-8AFA-16214A8B16F0}" type="presParOf" srcId="{687BF4B3-D5CB-4B48-BB17-9AFE887F785A}" destId="{E2FCFC03-2FC0-46C4-964F-E6C9627A1D49}" srcOrd="1" destOrd="0" presId="urn:microsoft.com/office/officeart/2005/8/layout/process5"/>
    <dgm:cxn modelId="{DB79ED42-FCDE-455F-8C17-98F09A3D467B}" type="presParOf" srcId="{E2FCFC03-2FC0-46C4-964F-E6C9627A1D49}" destId="{79626EA5-AA5E-4146-8201-DB6AFEFA925B}" srcOrd="0" destOrd="0" presId="urn:microsoft.com/office/officeart/2005/8/layout/process5"/>
    <dgm:cxn modelId="{DE67336A-44EA-42D0-98F7-595B021CFCC8}" type="presParOf" srcId="{687BF4B3-D5CB-4B48-BB17-9AFE887F785A}" destId="{E8843262-3DAC-4BAC-8589-C240C692BA4F}" srcOrd="2" destOrd="0" presId="urn:microsoft.com/office/officeart/2005/8/layout/process5"/>
    <dgm:cxn modelId="{8A27F3DA-26B8-4C0D-B4EB-A6F565176D9C}" type="presParOf" srcId="{687BF4B3-D5CB-4B48-BB17-9AFE887F785A}" destId="{FA10679D-06E4-4087-8849-EA3517580EC0}" srcOrd="3" destOrd="0" presId="urn:microsoft.com/office/officeart/2005/8/layout/process5"/>
    <dgm:cxn modelId="{2E7EA833-B79D-4641-BA82-082C1A22CFBF}" type="presParOf" srcId="{FA10679D-06E4-4087-8849-EA3517580EC0}" destId="{05A943F1-1018-4F2F-9EBD-05ECD7BD08B9}" srcOrd="0" destOrd="0" presId="urn:microsoft.com/office/officeart/2005/8/layout/process5"/>
    <dgm:cxn modelId="{8E338AEB-5E43-4E3E-9915-B2931DE4B32F}" type="presParOf" srcId="{687BF4B3-D5CB-4B48-BB17-9AFE887F785A}" destId="{FF0ECE5B-0E78-43A4-9BD4-F925DFCDB4AC}" srcOrd="4" destOrd="0" presId="urn:microsoft.com/office/officeart/2005/8/layout/process5"/>
    <dgm:cxn modelId="{81005F25-6F06-48B4-BFE1-59F60B29C044}" type="presParOf" srcId="{687BF4B3-D5CB-4B48-BB17-9AFE887F785A}" destId="{F0B4FA7A-DAE2-4E7A-AC64-AA586D59BA6B}" srcOrd="5" destOrd="0" presId="urn:microsoft.com/office/officeart/2005/8/layout/process5"/>
    <dgm:cxn modelId="{9A689DBD-9D90-4B9D-AC0E-773ACC9262FA}" type="presParOf" srcId="{F0B4FA7A-DAE2-4E7A-AC64-AA586D59BA6B}" destId="{9641BC4B-E40E-46F5-9911-5B5EA533CD1A}" srcOrd="0" destOrd="0" presId="urn:microsoft.com/office/officeart/2005/8/layout/process5"/>
    <dgm:cxn modelId="{FB20CBB7-8F12-4F07-96B0-8A90CB6BCC59}" type="presParOf" srcId="{687BF4B3-D5CB-4B48-BB17-9AFE887F785A}" destId="{6E8AAC1A-FFD4-4CEC-8802-5D6A4CA590CC}" srcOrd="6" destOrd="0" presId="urn:microsoft.com/office/officeart/2005/8/layout/process5"/>
    <dgm:cxn modelId="{A89EC155-CAD3-4BF6-A166-9AC8E0DBBF63}" type="presParOf" srcId="{687BF4B3-D5CB-4B48-BB17-9AFE887F785A}" destId="{0FA0DEE6-0EC1-4ECE-9763-5ABFF9FA2E52}" srcOrd="7" destOrd="0" presId="urn:microsoft.com/office/officeart/2005/8/layout/process5"/>
    <dgm:cxn modelId="{BD906F06-C088-4D0E-951C-17F9EFE58D65}" type="presParOf" srcId="{0FA0DEE6-0EC1-4ECE-9763-5ABFF9FA2E52}" destId="{F7250313-B008-491C-9893-2F917C6DC5CB}" srcOrd="0" destOrd="0" presId="urn:microsoft.com/office/officeart/2005/8/layout/process5"/>
    <dgm:cxn modelId="{E82BA57D-DD26-4A04-AF38-58A316037FBE}" type="presParOf" srcId="{687BF4B3-D5CB-4B48-BB17-9AFE887F785A}" destId="{D2B9AA14-38ED-4F66-BFF3-33D37D189ABC}" srcOrd="8" destOrd="0" presId="urn:microsoft.com/office/officeart/2005/8/layout/process5"/>
    <dgm:cxn modelId="{8B3FEB5E-A023-4523-842A-856DDE38B72D}" type="presParOf" srcId="{687BF4B3-D5CB-4B48-BB17-9AFE887F785A}" destId="{5C063AB7-DDCB-497C-938F-B3F7E0A9B33E}" srcOrd="9" destOrd="0" presId="urn:microsoft.com/office/officeart/2005/8/layout/process5"/>
    <dgm:cxn modelId="{268082BC-483C-4F56-8229-6095AB4B7F59}" type="presParOf" srcId="{5C063AB7-DDCB-497C-938F-B3F7E0A9B33E}" destId="{F45C52CA-DE66-4082-959E-8009FC969791}" srcOrd="0" destOrd="0" presId="urn:microsoft.com/office/officeart/2005/8/layout/process5"/>
    <dgm:cxn modelId="{C060FD0F-3DD5-4947-8BDC-D4D9A5E8ABC7}" type="presParOf" srcId="{687BF4B3-D5CB-4B48-BB17-9AFE887F785A}" destId="{0F7F251D-531B-4FB3-BD46-532B28D46622}" srcOrd="10" destOrd="0" presId="urn:microsoft.com/office/officeart/2005/8/layout/process5"/>
    <dgm:cxn modelId="{E88E2B4A-1EAC-474C-920E-A2EC11910F38}" type="presParOf" srcId="{687BF4B3-D5CB-4B48-BB17-9AFE887F785A}" destId="{F1F1060F-F9D5-48C1-A48F-B02445DE1698}" srcOrd="11" destOrd="0" presId="urn:microsoft.com/office/officeart/2005/8/layout/process5"/>
    <dgm:cxn modelId="{2EF904F7-428A-4D1D-9C34-2E5CB596C6AE}" type="presParOf" srcId="{F1F1060F-F9D5-48C1-A48F-B02445DE1698}" destId="{9BB8A249-6300-4FC6-B888-077FA5BEB3FD}" srcOrd="0" destOrd="0" presId="urn:microsoft.com/office/officeart/2005/8/layout/process5"/>
    <dgm:cxn modelId="{B5004B16-22F1-4416-B1A7-6E58BC2276AB}" type="presParOf" srcId="{687BF4B3-D5CB-4B48-BB17-9AFE887F785A}" destId="{160209E1-CC0F-465F-9F78-5FE252E4BB2A}" srcOrd="12" destOrd="0" presId="urn:microsoft.com/office/officeart/2005/8/layout/process5"/>
    <dgm:cxn modelId="{CF3BB60E-26EB-4B9A-BBFD-A3EE8F1A0F86}" type="presParOf" srcId="{687BF4B3-D5CB-4B48-BB17-9AFE887F785A}" destId="{FEF11374-8188-486B-90BA-5EFBA9D1E7A1}" srcOrd="13" destOrd="0" presId="urn:microsoft.com/office/officeart/2005/8/layout/process5"/>
    <dgm:cxn modelId="{B09739BD-56FB-4634-86D0-F063F5C5694F}" type="presParOf" srcId="{FEF11374-8188-486B-90BA-5EFBA9D1E7A1}" destId="{FE6D0661-F1DC-4177-ABF9-CD533C61A634}" srcOrd="0" destOrd="0" presId="urn:microsoft.com/office/officeart/2005/8/layout/process5"/>
    <dgm:cxn modelId="{8DAA364D-CCAE-479D-946D-55BD0C46E9A3}" type="presParOf" srcId="{687BF4B3-D5CB-4B48-BB17-9AFE887F785A}" destId="{DE23C12C-6B95-423E-86B2-0AE51A96B11D}" srcOrd="14" destOrd="0" presId="urn:microsoft.com/office/officeart/2005/8/layout/process5"/>
    <dgm:cxn modelId="{B235C212-A5CF-482A-87AE-75B59B1B6F30}" type="presParOf" srcId="{687BF4B3-D5CB-4B48-BB17-9AFE887F785A}" destId="{70BE1436-82A7-49A1-BE76-301FC2294D10}" srcOrd="15" destOrd="0" presId="urn:microsoft.com/office/officeart/2005/8/layout/process5"/>
    <dgm:cxn modelId="{68D76A4F-BE1A-4D82-954B-D449E564AD44}" type="presParOf" srcId="{70BE1436-82A7-49A1-BE76-301FC2294D10}" destId="{404775C1-4088-4DF8-8683-636D31E3E879}" srcOrd="0" destOrd="0" presId="urn:microsoft.com/office/officeart/2005/8/layout/process5"/>
    <dgm:cxn modelId="{52CAD461-8B23-42D7-9070-CC7270B33466}" type="presParOf" srcId="{687BF4B3-D5CB-4B48-BB17-9AFE887F785A}" destId="{497E4C2C-403C-4E45-A31C-E629D99552AB}"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99268-5D14-4E3A-8334-F33FA8C9543F}">
      <dsp:nvSpPr>
        <dsp:cNvPr id="0" name=""/>
        <dsp:cNvSpPr/>
      </dsp:nvSpPr>
      <dsp:spPr>
        <a:xfrm>
          <a:off x="352523" y="121"/>
          <a:ext cx="1921964" cy="1153178"/>
        </a:xfrm>
        <a:prstGeom prst="roundRect">
          <a:avLst>
            <a:gd name="adj" fmla="val 10000"/>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Signal from </a:t>
          </a:r>
          <a:r>
            <a:rPr lang="en-US" sz="1700" kern="1200" dirty="0" err="1"/>
            <a:t>MindWave</a:t>
          </a:r>
          <a:r>
            <a:rPr lang="en-US" sz="1700" kern="1200" dirty="0"/>
            <a:t> Module</a:t>
          </a:r>
        </a:p>
      </dsp:txBody>
      <dsp:txXfrm>
        <a:off x="386298" y="33896"/>
        <a:ext cx="1854414" cy="1085628"/>
      </dsp:txXfrm>
    </dsp:sp>
    <dsp:sp modelId="{E2FCFC03-2FC0-46C4-964F-E6C9627A1D49}">
      <dsp:nvSpPr>
        <dsp:cNvPr id="0" name=""/>
        <dsp:cNvSpPr/>
      </dsp:nvSpPr>
      <dsp:spPr>
        <a:xfrm>
          <a:off x="2443620" y="338386"/>
          <a:ext cx="407456" cy="47664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43620" y="433715"/>
        <a:ext cx="285219" cy="285989"/>
      </dsp:txXfrm>
    </dsp:sp>
    <dsp:sp modelId="{E8843262-3DAC-4BAC-8589-C240C692BA4F}">
      <dsp:nvSpPr>
        <dsp:cNvPr id="0" name=""/>
        <dsp:cNvSpPr/>
      </dsp:nvSpPr>
      <dsp:spPr>
        <a:xfrm>
          <a:off x="3043274" y="121"/>
          <a:ext cx="1921964" cy="1153178"/>
        </a:xfrm>
        <a:prstGeom prst="roundRect">
          <a:avLst>
            <a:gd name="adj" fmla="val 10000"/>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Openvibe</a:t>
          </a:r>
          <a:r>
            <a:rPr lang="en-US" sz="1700" kern="1200" dirty="0"/>
            <a:t> Acquisition Client</a:t>
          </a:r>
        </a:p>
      </dsp:txBody>
      <dsp:txXfrm>
        <a:off x="3077049" y="33896"/>
        <a:ext cx="1854414" cy="1085628"/>
      </dsp:txXfrm>
    </dsp:sp>
    <dsp:sp modelId="{FA10679D-06E4-4087-8849-EA3517580EC0}">
      <dsp:nvSpPr>
        <dsp:cNvPr id="0" name=""/>
        <dsp:cNvSpPr/>
      </dsp:nvSpPr>
      <dsp:spPr>
        <a:xfrm>
          <a:off x="5134371" y="338386"/>
          <a:ext cx="407456" cy="47664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134371" y="433715"/>
        <a:ext cx="285219" cy="285989"/>
      </dsp:txXfrm>
    </dsp:sp>
    <dsp:sp modelId="{FF0ECE5B-0E78-43A4-9BD4-F925DFCDB4AC}">
      <dsp:nvSpPr>
        <dsp:cNvPr id="0" name=""/>
        <dsp:cNvSpPr/>
      </dsp:nvSpPr>
      <dsp:spPr>
        <a:xfrm>
          <a:off x="5734024" y="121"/>
          <a:ext cx="1921964" cy="1153178"/>
        </a:xfrm>
        <a:prstGeom prst="roundRect">
          <a:avLst>
            <a:gd name="adj" fmla="val 10000"/>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Raw signal Analyzed by various filters</a:t>
          </a:r>
        </a:p>
      </dsp:txBody>
      <dsp:txXfrm>
        <a:off x="5767799" y="33896"/>
        <a:ext cx="1854414" cy="1085628"/>
      </dsp:txXfrm>
    </dsp:sp>
    <dsp:sp modelId="{F0B4FA7A-DAE2-4E7A-AC64-AA586D59BA6B}">
      <dsp:nvSpPr>
        <dsp:cNvPr id="0" name=""/>
        <dsp:cNvSpPr/>
      </dsp:nvSpPr>
      <dsp:spPr>
        <a:xfrm rot="5400000">
          <a:off x="6572179" y="1570994"/>
          <a:ext cx="407456" cy="47664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6632913" y="1605590"/>
        <a:ext cx="285989" cy="285219"/>
      </dsp:txXfrm>
    </dsp:sp>
    <dsp:sp modelId="{6E8AAC1A-FFD4-4CEC-8802-5D6A4CA590CC}">
      <dsp:nvSpPr>
        <dsp:cNvPr id="0" name=""/>
        <dsp:cNvSpPr/>
      </dsp:nvSpPr>
      <dsp:spPr>
        <a:xfrm>
          <a:off x="5734024" y="1922086"/>
          <a:ext cx="1921964" cy="1153178"/>
        </a:xfrm>
        <a:prstGeom prst="roundRect">
          <a:avLst>
            <a:gd name="adj" fmla="val 10000"/>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TCP/IP Box </a:t>
          </a:r>
        </a:p>
      </dsp:txBody>
      <dsp:txXfrm>
        <a:off x="5767799" y="1955861"/>
        <a:ext cx="1854414" cy="1085628"/>
      </dsp:txXfrm>
    </dsp:sp>
    <dsp:sp modelId="{0FA0DEE6-0EC1-4ECE-9763-5ABFF9FA2E52}">
      <dsp:nvSpPr>
        <dsp:cNvPr id="0" name=""/>
        <dsp:cNvSpPr/>
      </dsp:nvSpPr>
      <dsp:spPr>
        <a:xfrm rot="10800000">
          <a:off x="5157435" y="2260351"/>
          <a:ext cx="407456" cy="47664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279672" y="2355680"/>
        <a:ext cx="285219" cy="285989"/>
      </dsp:txXfrm>
    </dsp:sp>
    <dsp:sp modelId="{D2B9AA14-38ED-4F66-BFF3-33D37D189ABC}">
      <dsp:nvSpPr>
        <dsp:cNvPr id="0" name=""/>
        <dsp:cNvSpPr/>
      </dsp:nvSpPr>
      <dsp:spPr>
        <a:xfrm>
          <a:off x="3043274" y="1922086"/>
          <a:ext cx="1921964" cy="1153178"/>
        </a:xfrm>
        <a:prstGeom prst="roundRect">
          <a:avLst>
            <a:gd name="adj" fmla="val 10000"/>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TCP/IP configured to send data to server</a:t>
          </a:r>
        </a:p>
      </dsp:txBody>
      <dsp:txXfrm>
        <a:off x="3077049" y="1955861"/>
        <a:ext cx="1854414" cy="1085628"/>
      </dsp:txXfrm>
    </dsp:sp>
    <dsp:sp modelId="{5C063AB7-DDCB-497C-938F-B3F7E0A9B33E}">
      <dsp:nvSpPr>
        <dsp:cNvPr id="0" name=""/>
        <dsp:cNvSpPr/>
      </dsp:nvSpPr>
      <dsp:spPr>
        <a:xfrm rot="10800000">
          <a:off x="2466684" y="2260351"/>
          <a:ext cx="407456" cy="47664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588921" y="2355680"/>
        <a:ext cx="285219" cy="285989"/>
      </dsp:txXfrm>
    </dsp:sp>
    <dsp:sp modelId="{0F7F251D-531B-4FB3-BD46-532B28D46622}">
      <dsp:nvSpPr>
        <dsp:cNvPr id="0" name=""/>
        <dsp:cNvSpPr/>
      </dsp:nvSpPr>
      <dsp:spPr>
        <a:xfrm>
          <a:off x="352523" y="1922086"/>
          <a:ext cx="1921964" cy="1153178"/>
        </a:xfrm>
        <a:prstGeom prst="roundRect">
          <a:avLst>
            <a:gd name="adj" fmla="val 10000"/>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Arduino collects data by TCP/IP client protocol</a:t>
          </a:r>
        </a:p>
      </dsp:txBody>
      <dsp:txXfrm>
        <a:off x="386298" y="1955861"/>
        <a:ext cx="1854414" cy="1085628"/>
      </dsp:txXfrm>
    </dsp:sp>
    <dsp:sp modelId="{F1F1060F-F9D5-48C1-A48F-B02445DE1698}">
      <dsp:nvSpPr>
        <dsp:cNvPr id="0" name=""/>
        <dsp:cNvSpPr/>
      </dsp:nvSpPr>
      <dsp:spPr>
        <a:xfrm rot="5400000">
          <a:off x="1109777" y="3209802"/>
          <a:ext cx="407456" cy="47664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170511" y="3244398"/>
        <a:ext cx="285989" cy="285219"/>
      </dsp:txXfrm>
    </dsp:sp>
    <dsp:sp modelId="{160209E1-CC0F-465F-9F78-5FE252E4BB2A}">
      <dsp:nvSpPr>
        <dsp:cNvPr id="0" name=""/>
        <dsp:cNvSpPr/>
      </dsp:nvSpPr>
      <dsp:spPr>
        <a:xfrm>
          <a:off x="352523" y="3844050"/>
          <a:ext cx="1921964" cy="1153178"/>
        </a:xfrm>
        <a:prstGeom prst="roundRect">
          <a:avLst>
            <a:gd name="adj" fmla="val 10000"/>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Converted the data to an readable data for the motor driver</a:t>
          </a:r>
        </a:p>
      </dsp:txBody>
      <dsp:txXfrm>
        <a:off x="386298" y="3877825"/>
        <a:ext cx="1854414" cy="1085628"/>
      </dsp:txXfrm>
    </dsp:sp>
    <dsp:sp modelId="{FEF11374-8188-486B-90BA-5EFBA9D1E7A1}">
      <dsp:nvSpPr>
        <dsp:cNvPr id="0" name=""/>
        <dsp:cNvSpPr/>
      </dsp:nvSpPr>
      <dsp:spPr>
        <a:xfrm>
          <a:off x="2443620" y="4182316"/>
          <a:ext cx="407456" cy="47664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43620" y="4277645"/>
        <a:ext cx="285219" cy="285989"/>
      </dsp:txXfrm>
    </dsp:sp>
    <dsp:sp modelId="{DE23C12C-6B95-423E-86B2-0AE51A96B11D}">
      <dsp:nvSpPr>
        <dsp:cNvPr id="0" name=""/>
        <dsp:cNvSpPr/>
      </dsp:nvSpPr>
      <dsp:spPr>
        <a:xfrm>
          <a:off x="3043274" y="3844050"/>
          <a:ext cx="1921964" cy="1153178"/>
        </a:xfrm>
        <a:prstGeom prst="roundRect">
          <a:avLst>
            <a:gd name="adj" fmla="val 10000"/>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Motor driver acts as the data comes in</a:t>
          </a:r>
        </a:p>
      </dsp:txBody>
      <dsp:txXfrm>
        <a:off x="3077049" y="3877825"/>
        <a:ext cx="1854414" cy="1085628"/>
      </dsp:txXfrm>
    </dsp:sp>
    <dsp:sp modelId="{70BE1436-82A7-49A1-BE76-301FC2294D10}">
      <dsp:nvSpPr>
        <dsp:cNvPr id="0" name=""/>
        <dsp:cNvSpPr/>
      </dsp:nvSpPr>
      <dsp:spPr>
        <a:xfrm>
          <a:off x="5134371" y="4182316"/>
          <a:ext cx="407456" cy="47664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134371" y="4277645"/>
        <a:ext cx="285219" cy="285989"/>
      </dsp:txXfrm>
    </dsp:sp>
    <dsp:sp modelId="{497E4C2C-403C-4E45-A31C-E629D99552AB}">
      <dsp:nvSpPr>
        <dsp:cNvPr id="0" name=""/>
        <dsp:cNvSpPr/>
      </dsp:nvSpPr>
      <dsp:spPr>
        <a:xfrm>
          <a:off x="5734024" y="3844050"/>
          <a:ext cx="1921964" cy="1153178"/>
        </a:xfrm>
        <a:prstGeom prst="roundRect">
          <a:avLst>
            <a:gd name="adj" fmla="val 10000"/>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Wheel Spins accordingly</a:t>
          </a:r>
        </a:p>
      </dsp:txBody>
      <dsp:txXfrm>
        <a:off x="5767799" y="3877825"/>
        <a:ext cx="1854414" cy="10856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A86982-D66B-4677-8FEF-94712376C9AF}" type="datetimeFigureOut">
              <a:rPr lang="en-US" smtClean="0"/>
              <a:t>7/3/2020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8BD12B-6C50-404C-AC65-4DE071B6618D}" type="slidenum">
              <a:rPr lang="en-US" smtClean="0"/>
              <a:t>‹#›</a:t>
            </a:fld>
            <a:endParaRPr lang="en-US"/>
          </a:p>
        </p:txBody>
      </p:sp>
    </p:spTree>
    <p:extLst>
      <p:ext uri="{BB962C8B-B14F-4D97-AF65-F5344CB8AC3E}">
        <p14:creationId xmlns:p14="http://schemas.microsoft.com/office/powerpoint/2010/main" val="2031825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8BD12B-6C50-404C-AC65-4DE071B6618D}" type="slidenum">
              <a:rPr lang="en-US" smtClean="0"/>
              <a:t>2</a:t>
            </a:fld>
            <a:endParaRPr lang="en-US"/>
          </a:p>
        </p:txBody>
      </p:sp>
    </p:spTree>
    <p:extLst>
      <p:ext uri="{BB962C8B-B14F-4D97-AF65-F5344CB8AC3E}">
        <p14:creationId xmlns:p14="http://schemas.microsoft.com/office/powerpoint/2010/main" val="1860957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8BD12B-6C50-404C-AC65-4DE071B6618D}" type="slidenum">
              <a:rPr lang="en-US" smtClean="0"/>
              <a:t>8</a:t>
            </a:fld>
            <a:endParaRPr lang="en-US"/>
          </a:p>
        </p:txBody>
      </p:sp>
    </p:spTree>
    <p:extLst>
      <p:ext uri="{BB962C8B-B14F-4D97-AF65-F5344CB8AC3E}">
        <p14:creationId xmlns:p14="http://schemas.microsoft.com/office/powerpoint/2010/main" val="1603638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8BD12B-6C50-404C-AC65-4DE071B6618D}" type="slidenum">
              <a:rPr lang="en-US" smtClean="0"/>
              <a:t>15</a:t>
            </a:fld>
            <a:endParaRPr lang="en-US"/>
          </a:p>
        </p:txBody>
      </p:sp>
    </p:spTree>
    <p:extLst>
      <p:ext uri="{BB962C8B-B14F-4D97-AF65-F5344CB8AC3E}">
        <p14:creationId xmlns:p14="http://schemas.microsoft.com/office/powerpoint/2010/main" val="3526768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87744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159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9454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0023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5979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5688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2323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718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64193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0354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208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5738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7/3/2020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3057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7/3/2020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93903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9339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902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7/3/2020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06516978"/>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upport.neurosky.com/discussions" TargetMode="External"/><Relationship Id="rId7" Type="http://schemas.openxmlformats.org/officeDocument/2006/relationships/hyperlink" Target="https://www.ncbi.nlm.nih.gov/pmc/articles/PMC3497935/" TargetMode="External"/><Relationship Id="rId2" Type="http://schemas.openxmlformats.org/officeDocument/2006/relationships/hyperlink" Target="http://openvibe.inria.fr/" TargetMode="External"/><Relationship Id="rId1" Type="http://schemas.openxmlformats.org/officeDocument/2006/relationships/slideLayout" Target="../slideLayouts/slideLayout6.xml"/><Relationship Id="rId6" Type="http://schemas.openxmlformats.org/officeDocument/2006/relationships/hyperlink" Target="https://evothings.com/doc/examples/arduino-led-onoff-tcp.html" TargetMode="External"/><Relationship Id="rId5" Type="http://schemas.openxmlformats.org/officeDocument/2006/relationships/hyperlink" Target="http://openvibe.inria.fr/openvibe/wp-content/uploads/2016/06/open-vibe_workshopSlidesCamille.pdf" TargetMode="External"/><Relationship Id="rId4" Type="http://schemas.openxmlformats.org/officeDocument/2006/relationships/hyperlink" Target="https://forum.arduino.cc/"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5490" y="3185695"/>
            <a:ext cx="8791574" cy="3284114"/>
          </a:xfrm>
        </p:spPr>
        <p:txBody>
          <a:bodyPr>
            <a:noAutofit/>
          </a:bodyPr>
          <a:lstStyle/>
          <a:p>
            <a:r>
              <a:rPr lang="en-US" sz="2800" b="1" dirty="0">
                <a:ln w="0"/>
                <a:solidFill>
                  <a:schemeClr val="tx1"/>
                </a:solidFill>
                <a:effectLst>
                  <a:outerShdw blurRad="38100" dist="19050" dir="2700000" algn="tl" rotWithShape="0">
                    <a:schemeClr val="dk1">
                      <a:alpha val="40000"/>
                    </a:schemeClr>
                  </a:outerShdw>
                </a:effectLst>
                <a:latin typeface="Malgun Gothic" pitchFamily="34" charset="-127"/>
                <a:ea typeface="Malgun Gothic" pitchFamily="34" charset="-127"/>
              </a:rPr>
              <a:t>Applied Electronics And Instrumentation Engineering</a:t>
            </a:r>
            <a:br>
              <a:rPr lang="en-US" sz="2800" dirty="0">
                <a:ln w="0"/>
                <a:solidFill>
                  <a:schemeClr val="tx1"/>
                </a:solidFill>
                <a:effectLst>
                  <a:outerShdw blurRad="38100" dist="19050" dir="2700000" algn="tl" rotWithShape="0">
                    <a:schemeClr val="dk1">
                      <a:alpha val="40000"/>
                    </a:schemeClr>
                  </a:outerShdw>
                </a:effectLst>
                <a:latin typeface="Malgun Gothic" pitchFamily="34" charset="-127"/>
                <a:ea typeface="Malgun Gothic" pitchFamily="34" charset="-127"/>
              </a:rPr>
            </a:br>
            <a:r>
              <a:rPr lang="en-US" sz="2800" dirty="0">
                <a:ln w="0"/>
                <a:solidFill>
                  <a:schemeClr val="tx1"/>
                </a:solidFill>
                <a:effectLst>
                  <a:outerShdw blurRad="38100" dist="19050" dir="2700000" algn="tl" rotWithShape="0">
                    <a:schemeClr val="dk1">
                      <a:alpha val="40000"/>
                    </a:schemeClr>
                  </a:outerShdw>
                </a:effectLst>
                <a:latin typeface="Malgun Gothic" pitchFamily="34" charset="-127"/>
                <a:ea typeface="Malgun Gothic" pitchFamily="34" charset="-127"/>
              </a:rPr>
              <a:t>TECHNO INTERNATIONAL NEW TOWN</a:t>
            </a:r>
            <a:br>
              <a:rPr lang="en-US" sz="2800" dirty="0">
                <a:ln w="0"/>
                <a:solidFill>
                  <a:schemeClr val="tx1"/>
                </a:solidFill>
                <a:effectLst>
                  <a:outerShdw blurRad="38100" dist="19050" dir="2700000" algn="tl" rotWithShape="0">
                    <a:schemeClr val="dk1">
                      <a:alpha val="40000"/>
                    </a:schemeClr>
                  </a:outerShdw>
                </a:effectLst>
                <a:latin typeface="Malgun Gothic" pitchFamily="34" charset="-127"/>
                <a:ea typeface="Malgun Gothic" pitchFamily="34" charset="-127"/>
              </a:rPr>
            </a:br>
            <a:r>
              <a:rPr lang="en-US" sz="2000" dirty="0">
                <a:ln w="0"/>
                <a:solidFill>
                  <a:schemeClr val="tx1"/>
                </a:solidFill>
                <a:effectLst>
                  <a:outerShdw blurRad="38100" dist="19050" dir="2700000" algn="tl" rotWithShape="0">
                    <a:schemeClr val="dk1">
                      <a:alpha val="40000"/>
                    </a:schemeClr>
                  </a:outerShdw>
                </a:effectLst>
                <a:latin typeface="Malgun Gothic" pitchFamily="34" charset="-127"/>
                <a:ea typeface="Malgun Gothic" pitchFamily="34" charset="-127"/>
              </a:rPr>
              <a:t>New Town, Megacity, Rajarhat, Kolkata-700156</a:t>
            </a:r>
            <a:br>
              <a:rPr lang="en-US" sz="2000" dirty="0">
                <a:ln w="0"/>
                <a:solidFill>
                  <a:schemeClr val="tx1"/>
                </a:solidFill>
                <a:effectLst>
                  <a:outerShdw blurRad="38100" dist="19050" dir="2700000" algn="tl" rotWithShape="0">
                    <a:schemeClr val="dk1">
                      <a:alpha val="40000"/>
                    </a:schemeClr>
                  </a:outerShdw>
                </a:effectLst>
                <a:latin typeface="Malgun Gothic" pitchFamily="34" charset="-127"/>
                <a:ea typeface="Malgun Gothic" pitchFamily="34" charset="-127"/>
              </a:rPr>
            </a:br>
            <a:r>
              <a:rPr lang="en-US" sz="2000" dirty="0">
                <a:ln w="0"/>
                <a:solidFill>
                  <a:schemeClr val="tx1"/>
                </a:solidFill>
                <a:effectLst>
                  <a:outerShdw blurRad="38100" dist="19050" dir="2700000" algn="tl" rotWithShape="0">
                    <a:schemeClr val="dk1">
                      <a:alpha val="40000"/>
                    </a:schemeClr>
                  </a:outerShdw>
                </a:effectLst>
                <a:latin typeface="Malgun Gothic" pitchFamily="34" charset="-127"/>
                <a:ea typeface="Malgun Gothic" pitchFamily="34" charset="-127"/>
              </a:rPr>
              <a:t>July 7 , 2020</a:t>
            </a:r>
            <a:br>
              <a:rPr lang="en-US" sz="2400" dirty="0">
                <a:ln w="0"/>
                <a:solidFill>
                  <a:schemeClr val="tx1"/>
                </a:solidFill>
                <a:effectLst>
                  <a:outerShdw blurRad="38100" dist="19050" dir="2700000" algn="tl" rotWithShape="0">
                    <a:schemeClr val="dk1">
                      <a:alpha val="40000"/>
                    </a:schemeClr>
                  </a:outerShdw>
                </a:effectLst>
              </a:rPr>
            </a:br>
            <a:br>
              <a:rPr lang="en-US" sz="2400" dirty="0">
                <a:ln w="0"/>
                <a:solidFill>
                  <a:schemeClr val="tx1"/>
                </a:solidFill>
                <a:effectLst>
                  <a:outerShdw blurRad="38100" dist="19050" dir="2700000" algn="tl" rotWithShape="0">
                    <a:schemeClr val="dk1">
                      <a:alpha val="40000"/>
                    </a:schemeClr>
                  </a:outerShdw>
                </a:effectLst>
              </a:rPr>
            </a:br>
            <a:br>
              <a:rPr lang="en-US" sz="2400" dirty="0">
                <a:ln w="0"/>
                <a:solidFill>
                  <a:schemeClr val="tx1"/>
                </a:solidFill>
                <a:effectLst>
                  <a:outerShdw blurRad="38100" dist="19050" dir="2700000" algn="tl" rotWithShape="0">
                    <a:schemeClr val="dk1">
                      <a:alpha val="40000"/>
                    </a:schemeClr>
                  </a:outerShdw>
                </a:effectLst>
              </a:rPr>
            </a:br>
            <a:endParaRPr lang="en-US" sz="2400" dirty="0">
              <a:ln w="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466849" y="115887"/>
            <a:ext cx="8791575" cy="2084387"/>
          </a:xfrm>
        </p:spPr>
        <p:txBody>
          <a:bodyPr>
            <a:noAutofit/>
          </a:bodyPr>
          <a:lstStyle/>
          <a:p>
            <a:pPr algn="ctr"/>
            <a:r>
              <a:rPr lang="en-US" sz="7200" dirty="0">
                <a:ln w="0"/>
                <a:solidFill>
                  <a:schemeClr val="accent1"/>
                </a:solidFill>
                <a:effectLst>
                  <a:outerShdw blurRad="38100" dist="25400" dir="5400000" algn="ctr" rotWithShape="0">
                    <a:srgbClr val="6E747A">
                      <a:alpha val="43000"/>
                    </a:srgbClr>
                  </a:outerShdw>
                </a:effectLst>
                <a:latin typeface="Candara" pitchFamily="34" charset="0"/>
              </a:rPr>
              <a:t>Mind</a:t>
            </a:r>
            <a:r>
              <a:rPr lang="en-US" sz="7200" dirty="0">
                <a:solidFill>
                  <a:schemeClr val="tx1"/>
                </a:solidFill>
                <a:latin typeface="Candara" pitchFamily="34" charset="0"/>
              </a:rPr>
              <a:t> Wave </a:t>
            </a:r>
            <a:br>
              <a:rPr lang="en-US" sz="7200" dirty="0">
                <a:solidFill>
                  <a:schemeClr val="tx1"/>
                </a:solidFill>
                <a:latin typeface="Candara" pitchFamily="34" charset="0"/>
              </a:rPr>
            </a:br>
            <a:r>
              <a:rPr lang="en-US" sz="7200" dirty="0">
                <a:ln w="0"/>
                <a:solidFill>
                  <a:schemeClr val="accent1"/>
                </a:solidFill>
                <a:effectLst>
                  <a:outerShdw blurRad="38100" dist="25400" dir="5400000" algn="ctr" rotWithShape="0">
                    <a:srgbClr val="6E747A">
                      <a:alpha val="43000"/>
                    </a:srgbClr>
                  </a:outerShdw>
                </a:effectLst>
                <a:latin typeface="Candara" pitchFamily="34" charset="0"/>
              </a:rPr>
              <a:t>Controlled</a:t>
            </a:r>
            <a:r>
              <a:rPr lang="en-US" sz="7200" dirty="0">
                <a:solidFill>
                  <a:schemeClr val="tx1"/>
                </a:solidFill>
                <a:latin typeface="Candara" pitchFamily="34" charset="0"/>
              </a:rPr>
              <a:t> Robot</a:t>
            </a:r>
            <a:endParaRPr lang="en-US" sz="7200" dirty="0">
              <a:solidFill>
                <a:schemeClr val="tx1"/>
              </a:solidFill>
            </a:endParaRP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6473" y="395785"/>
            <a:ext cx="9367233" cy="6124754"/>
          </a:xfrm>
          <a:prstGeom prst="rect">
            <a:avLst/>
          </a:prstGeom>
        </p:spPr>
        <p:txBody>
          <a:bodyPr wrap="square">
            <a:spAutoFit/>
          </a:bodyPr>
          <a:lstStyle/>
          <a:p>
            <a:r>
              <a:rPr lang="en-US" sz="2800" b="1" dirty="0">
                <a:ln w="0"/>
                <a:solidFill>
                  <a:schemeClr val="accent1"/>
                </a:solidFill>
                <a:effectLst>
                  <a:outerShdw blurRad="38100" dist="25400" dir="5400000" algn="ctr" rotWithShape="0">
                    <a:srgbClr val="6E747A">
                      <a:alpha val="43000"/>
                    </a:srgbClr>
                  </a:outerShdw>
                </a:effectLst>
              </a:rPr>
              <a:t>STEP 3 :</a:t>
            </a:r>
          </a:p>
          <a:p>
            <a:endParaRPr lang="en-US" sz="2800" b="1" dirty="0"/>
          </a:p>
          <a:p>
            <a:pPr marL="971550" lvl="1" indent="-514350">
              <a:buFont typeface="Arial" panose="020B0604020202020204" pitchFamily="34" charset="0"/>
              <a:buChar char="•"/>
            </a:pPr>
            <a:r>
              <a:rPr lang="en-US" sz="2800" dirty="0"/>
              <a:t>After configuring the port and device, the </a:t>
            </a:r>
            <a:r>
              <a:rPr lang="en-US" sz="2800" dirty="0" err="1"/>
              <a:t>OpenVibe</a:t>
            </a:r>
            <a:r>
              <a:rPr lang="en-US" sz="2800" dirty="0"/>
              <a:t> Designer is opened. The signal acquired is then displayed.</a:t>
            </a:r>
          </a:p>
          <a:p>
            <a:pPr marL="971550" lvl="1" indent="-514350">
              <a:buFont typeface="Arial" panose="020B0604020202020204" pitchFamily="34" charset="0"/>
              <a:buChar char="•"/>
            </a:pPr>
            <a:endParaRPr lang="en-US" sz="2800" dirty="0"/>
          </a:p>
          <a:p>
            <a:pPr marL="971550" lvl="1" indent="-514350">
              <a:buFont typeface="Arial" panose="020B0604020202020204" pitchFamily="34" charset="0"/>
              <a:buChar char="•"/>
            </a:pPr>
            <a:r>
              <a:rPr lang="en-US" sz="2800" dirty="0"/>
              <a:t>The box algorithm named ‘Acquisition Client’ is dragged and dropped to the workspace.</a:t>
            </a:r>
          </a:p>
          <a:p>
            <a:pPr marL="971550" lvl="1" indent="-514350">
              <a:buFont typeface="Arial" panose="020B0604020202020204" pitchFamily="34" charset="0"/>
              <a:buChar char="•"/>
            </a:pPr>
            <a:endParaRPr lang="en-US" sz="2800" dirty="0"/>
          </a:p>
          <a:p>
            <a:pPr marL="971550" lvl="1" indent="-514350">
              <a:buFont typeface="Arial" panose="020B0604020202020204" pitchFamily="34" charset="0"/>
              <a:buChar char="•"/>
            </a:pPr>
            <a:r>
              <a:rPr lang="en-US" sz="2800" dirty="0"/>
              <a:t>To configure, the ‘Acquisition Client’ is double clicked. This process is applicable to almost all the boxes. There should be no discrepancy in the connection port value.</a:t>
            </a:r>
          </a:p>
          <a:p>
            <a:pPr lvl="1"/>
            <a:endParaRPr lang="en-US" sz="2800" dirty="0"/>
          </a:p>
        </p:txBody>
      </p:sp>
    </p:spTree>
    <p:extLst>
      <p:ext uri="{BB962C8B-B14F-4D97-AF65-F5344CB8AC3E}">
        <p14:creationId xmlns:p14="http://schemas.microsoft.com/office/powerpoint/2010/main" val="3839980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99503" y="710365"/>
            <a:ext cx="9586175" cy="2677656"/>
          </a:xfrm>
          <a:prstGeom prst="rect">
            <a:avLst/>
          </a:prstGeom>
        </p:spPr>
        <p:txBody>
          <a:bodyPr wrap="square">
            <a:spAutoFit/>
          </a:bodyPr>
          <a:lstStyle/>
          <a:p>
            <a:pPr marL="457200" indent="-457200">
              <a:buFont typeface="Arial" panose="020B0604020202020204" pitchFamily="34" charset="0"/>
              <a:buChar char="•"/>
            </a:pPr>
            <a:r>
              <a:rPr lang="en-US" sz="2800" dirty="0"/>
              <a:t>In order to get a simple visualization of EEG, we go to Visualization &gt;&gt; Basic Signal Display, and connect it to the ‘Acquisition Client’ box that we have already added.</a:t>
            </a:r>
          </a:p>
          <a:p>
            <a:pPr lvl="0"/>
            <a:endParaRPr lang="en-US" sz="2800" dirty="0"/>
          </a:p>
          <a:p>
            <a:pPr marL="571500" lvl="0" indent="-571500">
              <a:buAutoNum type="romanUcPeriod" startAt="5"/>
            </a:pPr>
            <a:endParaRPr lang="en-US" sz="2800" dirty="0"/>
          </a:p>
        </p:txBody>
      </p:sp>
      <p:pic>
        <p:nvPicPr>
          <p:cNvPr id="5" name="Picture 4">
            <a:extLst>
              <a:ext uri="{FF2B5EF4-FFF2-40B4-BE49-F238E27FC236}">
                <a16:creationId xmlns:a16="http://schemas.microsoft.com/office/drawing/2014/main" id="{61E43DA7-54DC-455F-B359-9A1FB80F589A}"/>
              </a:ext>
            </a:extLst>
          </p:cNvPr>
          <p:cNvPicPr>
            <a:picLocks noChangeAspect="1"/>
          </p:cNvPicPr>
          <p:nvPr/>
        </p:nvPicPr>
        <p:blipFill rotWithShape="1">
          <a:blip r:embed="rId2"/>
          <a:srcRect l="45553" t="5613" r="1" b="30291"/>
          <a:stretch/>
        </p:blipFill>
        <p:spPr>
          <a:xfrm>
            <a:off x="785612" y="2588652"/>
            <a:ext cx="4507605" cy="3990714"/>
          </a:xfrm>
          <a:prstGeom prst="rect">
            <a:avLst/>
          </a:prstGeom>
          <a:ln>
            <a:noFill/>
          </a:ln>
          <a:effectLst>
            <a:softEdge rad="112500"/>
          </a:effectLst>
        </p:spPr>
      </p:pic>
      <p:sp>
        <p:nvSpPr>
          <p:cNvPr id="6" name="Arrow: Striped Right 5">
            <a:extLst>
              <a:ext uri="{FF2B5EF4-FFF2-40B4-BE49-F238E27FC236}">
                <a16:creationId xmlns:a16="http://schemas.microsoft.com/office/drawing/2014/main" id="{30206C96-AAAD-4723-BE5B-4B55C770DC12}"/>
              </a:ext>
            </a:extLst>
          </p:cNvPr>
          <p:cNvSpPr/>
          <p:nvPr/>
        </p:nvSpPr>
        <p:spPr>
          <a:xfrm>
            <a:off x="1399503" y="3721994"/>
            <a:ext cx="1163393" cy="463640"/>
          </a:xfrm>
          <a:prstGeom prst="striped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E98993CD-B293-4CBF-B369-D9023D44419F}"/>
              </a:ext>
            </a:extLst>
          </p:cNvPr>
          <p:cNvPicPr>
            <a:picLocks noChangeAspect="1"/>
          </p:cNvPicPr>
          <p:nvPr/>
        </p:nvPicPr>
        <p:blipFill rotWithShape="1">
          <a:blip r:embed="rId3"/>
          <a:srcRect l="50000" t="33683" r="569" b="8127"/>
          <a:stretch/>
        </p:blipFill>
        <p:spPr>
          <a:xfrm>
            <a:off x="6898783" y="2588652"/>
            <a:ext cx="4507605" cy="3990714"/>
          </a:xfrm>
          <a:prstGeom prst="rect">
            <a:avLst/>
          </a:prstGeom>
          <a:ln>
            <a:noFill/>
          </a:ln>
          <a:effectLst>
            <a:softEdge rad="112500"/>
          </a:effectLst>
        </p:spPr>
      </p:pic>
      <p:sp>
        <p:nvSpPr>
          <p:cNvPr id="9" name="Arrow: Striped Right 8">
            <a:extLst>
              <a:ext uri="{FF2B5EF4-FFF2-40B4-BE49-F238E27FC236}">
                <a16:creationId xmlns:a16="http://schemas.microsoft.com/office/drawing/2014/main" id="{1953DD75-AB06-416B-8C17-D241F03D971F}"/>
              </a:ext>
            </a:extLst>
          </p:cNvPr>
          <p:cNvSpPr/>
          <p:nvPr/>
        </p:nvSpPr>
        <p:spPr>
          <a:xfrm>
            <a:off x="6585396" y="5589000"/>
            <a:ext cx="1163393" cy="463640"/>
          </a:xfrm>
          <a:prstGeom prst="striped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5683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80AD-37CA-4E19-B360-176DF362B68B}"/>
              </a:ext>
            </a:extLst>
          </p:cNvPr>
          <p:cNvSpPr>
            <a:spLocks noGrp="1"/>
          </p:cNvSpPr>
          <p:nvPr>
            <p:ph type="title"/>
          </p:nvPr>
        </p:nvSpPr>
        <p:spPr/>
        <p:txBody>
          <a:bodyPr>
            <a:noAutofit/>
          </a:bodyPr>
          <a:lstStyle/>
          <a:p>
            <a:pPr marL="0" marR="0" lvl="0" indent="0" defTabSz="457200" rtl="0" eaLnBrk="1" fontAlgn="auto" latinLnBrk="0" hangingPunct="1">
              <a:lnSpc>
                <a:spcPct val="100000"/>
              </a:lnSpc>
              <a:spcBef>
                <a:spcPts val="0"/>
              </a:spcBef>
              <a:spcAft>
                <a:spcPts val="0"/>
              </a:spcAft>
              <a:tabLst/>
              <a:defRPr/>
            </a:pPr>
            <a:r>
              <a:rPr kumimoji="0" lang="en-US" sz="2800" b="0" i="0" u="none" strike="noStrike" kern="1200" cap="none" spc="0" normalizeH="0" baseline="0" noProof="0" dirty="0">
                <a:ln>
                  <a:noFill/>
                </a:ln>
                <a:solidFill>
                  <a:prstClr val="white"/>
                </a:solidFill>
                <a:effectLst/>
                <a:uLnTx/>
                <a:uFillTx/>
                <a:latin typeface="Trebuchet MS" panose="020B0603020202020204"/>
                <a:ea typeface="+mn-ea"/>
                <a:cs typeface="+mn-cs"/>
              </a:rPr>
              <a:t>As soon as we press Play button, the Signal Display Box opens as below.</a:t>
            </a:r>
            <a:br>
              <a:rPr kumimoji="0" lang="en-US" sz="2800" b="0" i="0" u="none" strike="noStrike" kern="1200" cap="none" spc="0" normalizeH="0" baseline="0" noProof="0" dirty="0">
                <a:ln>
                  <a:noFill/>
                </a:ln>
                <a:solidFill>
                  <a:prstClr val="white"/>
                </a:solidFill>
                <a:effectLst/>
                <a:uLnTx/>
                <a:uFillTx/>
                <a:latin typeface="Trebuchet MS" panose="020B0603020202020204"/>
                <a:ea typeface="+mn-ea"/>
                <a:cs typeface="+mn-cs"/>
              </a:rPr>
            </a:br>
            <a:endParaRPr lang="en-US" sz="2800" dirty="0"/>
          </a:p>
        </p:txBody>
      </p:sp>
      <p:pic>
        <p:nvPicPr>
          <p:cNvPr id="3" name="Picture 2">
            <a:extLst>
              <a:ext uri="{FF2B5EF4-FFF2-40B4-BE49-F238E27FC236}">
                <a16:creationId xmlns:a16="http://schemas.microsoft.com/office/drawing/2014/main" id="{D868430D-86E7-4967-B018-6FCF63C294F8}"/>
              </a:ext>
            </a:extLst>
          </p:cNvPr>
          <p:cNvPicPr/>
          <p:nvPr/>
        </p:nvPicPr>
        <p:blipFill rotWithShape="1">
          <a:blip r:embed="rId2">
            <a:extLst>
              <a:ext uri="{28A0092B-C50C-407E-A947-70E740481C1C}">
                <a14:useLocalDpi xmlns:a14="http://schemas.microsoft.com/office/drawing/2010/main" val="0"/>
              </a:ext>
            </a:extLst>
          </a:blip>
          <a:srcRect l="-1" t="2192" r="37613" b="18615"/>
          <a:stretch/>
        </p:blipFill>
        <p:spPr bwMode="auto">
          <a:xfrm>
            <a:off x="1942564" y="1930400"/>
            <a:ext cx="7484772" cy="4404575"/>
          </a:xfrm>
          <a:prstGeom prst="rect">
            <a:avLst/>
          </a:prstGeom>
          <a:ln>
            <a:noFill/>
          </a:ln>
          <a:effectLst>
            <a:softEdge rad="1125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439755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7402" y="733246"/>
            <a:ext cx="11037195" cy="5693866"/>
          </a:xfrm>
          <a:prstGeom prst="rect">
            <a:avLst/>
          </a:prstGeom>
        </p:spPr>
        <p:txBody>
          <a:bodyPr wrap="square">
            <a:spAutoFit/>
          </a:bodyPr>
          <a:lstStyle/>
          <a:p>
            <a:r>
              <a:rPr lang="en-US" sz="2800" b="1" dirty="0"/>
              <a:t>Second stage </a:t>
            </a:r>
            <a:r>
              <a:rPr lang="en-US" sz="2800" dirty="0"/>
              <a:t>that is connecting a microcontroller to the </a:t>
            </a:r>
            <a:r>
              <a:rPr lang="en-US" sz="2800" dirty="0" err="1"/>
              <a:t>OpenVibe</a:t>
            </a:r>
            <a:r>
              <a:rPr lang="en-US" sz="2800" dirty="0"/>
              <a:t>. </a:t>
            </a:r>
          </a:p>
          <a:p>
            <a:r>
              <a:rPr lang="en-US" sz="2800" dirty="0"/>
              <a:t>This stage is done using the TCP/IP protocol.</a:t>
            </a:r>
          </a:p>
          <a:p>
            <a:r>
              <a:rPr lang="en-US" sz="2800" dirty="0"/>
              <a:t>Some important information about that TCP/IP in </a:t>
            </a:r>
            <a:r>
              <a:rPr lang="en-US" sz="2800" dirty="0" err="1"/>
              <a:t>OpenVibe</a:t>
            </a:r>
            <a:r>
              <a:rPr lang="en-US" sz="2800" dirty="0"/>
              <a:t> are stated bellow:</a:t>
            </a:r>
          </a:p>
          <a:p>
            <a:r>
              <a:rPr lang="en-US" sz="2800" b="1" dirty="0"/>
              <a:t>   </a:t>
            </a:r>
            <a:endParaRPr lang="en-US" sz="2800" dirty="0"/>
          </a:p>
          <a:p>
            <a:pPr marL="914400" lvl="1" indent="-457200">
              <a:buFont typeface="Wingdings" pitchFamily="2" charset="2"/>
              <a:buChar char="§"/>
            </a:pPr>
            <a:r>
              <a:rPr lang="en-US" sz="2800" dirty="0"/>
              <a:t>Data and stimulations can be sent using the TCP/IP protocol, The TCP/IP approach is efficient for large amounts of data. The corresponding box is called the </a:t>
            </a:r>
            <a:r>
              <a:rPr lang="en-US" sz="2800" b="1" dirty="0"/>
              <a:t>TCP Writer</a:t>
            </a:r>
            <a:r>
              <a:rPr lang="en-US" sz="2800" dirty="0"/>
              <a:t>.</a:t>
            </a:r>
          </a:p>
          <a:p>
            <a:pPr marL="914400" lvl="1" indent="-457200">
              <a:buFont typeface="Wingdings" pitchFamily="2" charset="2"/>
              <a:buChar char="§"/>
            </a:pPr>
            <a:endParaRPr lang="en-US" sz="2800" dirty="0"/>
          </a:p>
          <a:p>
            <a:pPr marL="914400" lvl="1" indent="-457200">
              <a:buFont typeface="Wingdings" pitchFamily="2" charset="2"/>
              <a:buChar char="§"/>
            </a:pPr>
            <a:r>
              <a:rPr lang="en-US" sz="2800" dirty="0"/>
              <a:t>In Acquisition Server, the Generic Telnet Reader driver can receive signal data over TCP/IP. The telnet driver can be configured to accept the TCP Writer box stream format.</a:t>
            </a:r>
          </a:p>
          <a:p>
            <a:pPr marL="914400" lvl="1" indent="-457200">
              <a:buFont typeface="Wingdings" pitchFamily="2" charset="2"/>
              <a:buChar char="§"/>
            </a:pPr>
            <a:endParaRPr lang="en-US" sz="2800" dirty="0"/>
          </a:p>
        </p:txBody>
      </p:sp>
    </p:spTree>
    <p:extLst>
      <p:ext uri="{BB962C8B-B14F-4D97-AF65-F5344CB8AC3E}">
        <p14:creationId xmlns:p14="http://schemas.microsoft.com/office/powerpoint/2010/main" val="422423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260424" y="3995671"/>
            <a:ext cx="3016139" cy="1812701"/>
          </a:xfrm>
          <a:prstGeom prst="rect">
            <a:avLst/>
          </a:prstGeom>
          <a:ln>
            <a:noFill/>
          </a:ln>
          <a:effectLst>
            <a:softEdge rad="112500"/>
          </a:effectLst>
        </p:spPr>
      </p:pic>
      <p:sp>
        <p:nvSpPr>
          <p:cNvPr id="5" name="Rectangle 4"/>
          <p:cNvSpPr/>
          <p:nvPr/>
        </p:nvSpPr>
        <p:spPr>
          <a:xfrm>
            <a:off x="566670" y="581370"/>
            <a:ext cx="11294772" cy="2677656"/>
          </a:xfrm>
          <a:prstGeom prst="rect">
            <a:avLst/>
          </a:prstGeom>
        </p:spPr>
        <p:txBody>
          <a:bodyPr wrap="square">
            <a:spAutoFit/>
          </a:bodyPr>
          <a:lstStyle/>
          <a:p>
            <a:r>
              <a:rPr lang="en-US" sz="2800" dirty="0"/>
              <a:t> </a:t>
            </a:r>
          </a:p>
          <a:p>
            <a:r>
              <a:rPr lang="en-US" sz="2800" b="1" dirty="0"/>
              <a:t>INPUT :</a:t>
            </a:r>
            <a:endParaRPr lang="en-US" sz="2800" dirty="0"/>
          </a:p>
          <a:p>
            <a:pPr marL="914400" lvl="1" indent="-457200">
              <a:buFont typeface="Wingdings" pitchFamily="2" charset="2"/>
              <a:buChar char="§"/>
            </a:pPr>
            <a:r>
              <a:rPr lang="en-US" sz="2800" dirty="0"/>
              <a:t>The supported input stream types are </a:t>
            </a:r>
            <a:r>
              <a:rPr lang="en-US" sz="2800" dirty="0" err="1"/>
              <a:t>StreamedMatrix</a:t>
            </a:r>
            <a:r>
              <a:rPr lang="en-US" sz="2800" dirty="0"/>
              <a:t>, Signal and Stimulations. The stream type of the input can be changed by the user.</a:t>
            </a:r>
          </a:p>
          <a:p>
            <a:pPr marL="914400" lvl="1" indent="-457200">
              <a:buFont typeface="Wingdings" pitchFamily="2" charset="2"/>
              <a:buChar char="§"/>
            </a:pPr>
            <a:r>
              <a:rPr lang="en-US" sz="2800" dirty="0"/>
              <a:t>Type identifier : Streamed matrix </a:t>
            </a:r>
            <a:r>
              <a:rPr lang="en-US" sz="2800" i="1" dirty="0"/>
              <a:t>(0x544a003e, 0x6dcba5f6)</a:t>
            </a:r>
            <a:endParaRPr lang="en-US" sz="2800" dirty="0"/>
          </a:p>
        </p:txBody>
      </p:sp>
    </p:spTree>
    <p:extLst>
      <p:ext uri="{BB962C8B-B14F-4D97-AF65-F5344CB8AC3E}">
        <p14:creationId xmlns:p14="http://schemas.microsoft.com/office/powerpoint/2010/main" val="2348385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47860" y="719456"/>
            <a:ext cx="10496280" cy="5693866"/>
          </a:xfrm>
          <a:prstGeom prst="rect">
            <a:avLst/>
          </a:prstGeom>
        </p:spPr>
        <p:txBody>
          <a:bodyPr wrap="square">
            <a:spAutoFit/>
          </a:bodyPr>
          <a:lstStyle/>
          <a:p>
            <a:r>
              <a:rPr lang="en-US" sz="2800" b="1" dirty="0"/>
              <a:t>PORT:</a:t>
            </a:r>
            <a:endParaRPr lang="en-US" sz="2800" dirty="0"/>
          </a:p>
          <a:p>
            <a:pPr marL="914400" lvl="1" indent="-457200">
              <a:buFont typeface="Wingdings" pitchFamily="2" charset="2"/>
              <a:buChar char="§"/>
            </a:pPr>
            <a:r>
              <a:rPr lang="en-US" sz="2800" dirty="0"/>
              <a:t>Port denotes the TCP port that will accept the client connections. Default is 5678.</a:t>
            </a:r>
          </a:p>
          <a:p>
            <a:pPr marL="914400" lvl="1" indent="-457200">
              <a:buFont typeface="Wingdings" pitchFamily="2" charset="2"/>
              <a:buChar char="§"/>
            </a:pPr>
            <a:r>
              <a:rPr lang="en-US" sz="2800" dirty="0"/>
              <a:t>Type identifier : </a:t>
            </a:r>
            <a:r>
              <a:rPr lang="en-US" sz="2800" i="1" dirty="0"/>
              <a:t>Integer (0x007deef9, 0x2f3e95c6)</a:t>
            </a:r>
            <a:endParaRPr lang="en-US" sz="2800" dirty="0"/>
          </a:p>
          <a:p>
            <a:pPr marL="914400" lvl="1" indent="-457200">
              <a:buFont typeface="Wingdings" pitchFamily="2" charset="2"/>
              <a:buChar char="§"/>
            </a:pPr>
            <a:r>
              <a:rPr lang="en-US" sz="2800" dirty="0"/>
              <a:t>Default value : [ </a:t>
            </a:r>
            <a:r>
              <a:rPr lang="en-US" sz="2800" i="1" dirty="0"/>
              <a:t>5678</a:t>
            </a:r>
            <a:r>
              <a:rPr lang="en-US" sz="2800" dirty="0"/>
              <a:t> ]</a:t>
            </a:r>
          </a:p>
          <a:p>
            <a:r>
              <a:rPr lang="en-US" sz="2800" dirty="0"/>
              <a:t> </a:t>
            </a:r>
          </a:p>
          <a:p>
            <a:r>
              <a:rPr lang="en-US" sz="2800" b="1" dirty="0"/>
              <a:t>OUTPUT FORMAT:</a:t>
            </a:r>
            <a:endParaRPr lang="en-US" sz="2800" dirty="0"/>
          </a:p>
          <a:p>
            <a:pPr marL="914400" lvl="1" indent="-457200">
              <a:buFont typeface="Wingdings" pitchFamily="2" charset="2"/>
              <a:buChar char="§"/>
            </a:pPr>
            <a:r>
              <a:rPr lang="en-US" sz="2800" dirty="0"/>
              <a:t>If the input is Stimulations, this setting can change the format the stimulations are sent in to the TCP socket. The choices are raw uint64, hex string, or a descriptive string. For other inputs, this setting is ignored.</a:t>
            </a:r>
          </a:p>
          <a:p>
            <a:pPr marL="914400" lvl="1" indent="-457200">
              <a:buFont typeface="Wingdings" pitchFamily="2" charset="2"/>
              <a:buChar char="§"/>
            </a:pPr>
            <a:r>
              <a:rPr lang="en-US" sz="2800" dirty="0"/>
              <a:t>Type identifier : </a:t>
            </a:r>
            <a:r>
              <a:rPr lang="en-US" sz="2800" i="1" dirty="0"/>
              <a:t>Raw output (0x77d3e238, 0xb954ec48)</a:t>
            </a:r>
            <a:endParaRPr lang="en-US" sz="2800" dirty="0"/>
          </a:p>
          <a:p>
            <a:pPr lvl="1"/>
            <a:endParaRPr lang="en-US" sz="2800" dirty="0"/>
          </a:p>
        </p:txBody>
      </p:sp>
    </p:spTree>
    <p:extLst>
      <p:ext uri="{BB962C8B-B14F-4D97-AF65-F5344CB8AC3E}">
        <p14:creationId xmlns:p14="http://schemas.microsoft.com/office/powerpoint/2010/main" val="2310109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75760" y="610882"/>
            <a:ext cx="3000781" cy="523220"/>
          </a:xfrm>
          <a:prstGeom prst="rect">
            <a:avLst/>
          </a:prstGeom>
        </p:spPr>
        <p:txBody>
          <a:bodyPr wrap="square">
            <a:spAutoFit/>
          </a:bodyPr>
          <a:lstStyle/>
          <a:p>
            <a:r>
              <a:rPr lang="en-US" sz="2800" dirty="0"/>
              <a:t>Process Flow:</a:t>
            </a:r>
          </a:p>
        </p:txBody>
      </p:sp>
      <p:graphicFrame>
        <p:nvGraphicFramePr>
          <p:cNvPr id="4" name="Diagram 3"/>
          <p:cNvGraphicFramePr/>
          <p:nvPr>
            <p:extLst>
              <p:ext uri="{D42A27DB-BD31-4B8C-83A1-F6EECF244321}">
                <p14:modId xmlns:p14="http://schemas.microsoft.com/office/powerpoint/2010/main" val="2802337368"/>
              </p:ext>
            </p:extLst>
          </p:nvPr>
        </p:nvGraphicFramePr>
        <p:xfrm>
          <a:off x="2091743" y="1429206"/>
          <a:ext cx="8008513" cy="499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3463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7871" y="369013"/>
            <a:ext cx="4736257" cy="1124936"/>
          </a:xfrm>
        </p:spPr>
        <p:txBody>
          <a:bodyPr>
            <a:normAutofit/>
          </a:bodyPr>
          <a:lstStyle/>
          <a:p>
            <a:r>
              <a:rPr lang="en-US" sz="6000" b="1" dirty="0"/>
              <a:t>LIMITATIONS</a:t>
            </a:r>
            <a:endParaRPr lang="en-US" sz="6600" b="1" dirty="0"/>
          </a:p>
        </p:txBody>
      </p:sp>
      <p:sp>
        <p:nvSpPr>
          <p:cNvPr id="3" name="Rectangle 2"/>
          <p:cNvSpPr/>
          <p:nvPr/>
        </p:nvSpPr>
        <p:spPr>
          <a:xfrm>
            <a:off x="928047" y="1960939"/>
            <a:ext cx="10604309" cy="4401205"/>
          </a:xfrm>
          <a:prstGeom prst="rect">
            <a:avLst/>
          </a:prstGeom>
        </p:spPr>
        <p:txBody>
          <a:bodyPr wrap="square">
            <a:spAutoFit/>
          </a:bodyPr>
          <a:lstStyle/>
          <a:p>
            <a:r>
              <a:rPr lang="en-US" sz="2800" dirty="0"/>
              <a:t>Although this communication works but there are two major limitations we have faced in this project. </a:t>
            </a:r>
          </a:p>
          <a:p>
            <a:endParaRPr lang="en-US" sz="2800" dirty="0"/>
          </a:p>
          <a:p>
            <a:pPr marL="457200" indent="-457200">
              <a:buFont typeface="Wingdings" pitchFamily="2" charset="2"/>
              <a:buChar char="Ø"/>
            </a:pPr>
            <a:r>
              <a:rPr lang="en-US" sz="2800" dirty="0"/>
              <a:t>As the Neurosky has to Bluetooth mode we have to implement other protocol that are complicated to implement.</a:t>
            </a:r>
          </a:p>
          <a:p>
            <a:endParaRPr lang="en-US" sz="2800" dirty="0"/>
          </a:p>
          <a:p>
            <a:pPr marL="457200" indent="-457200">
              <a:buFont typeface="Wingdings" pitchFamily="2" charset="2"/>
              <a:buChar char="Ø"/>
            </a:pPr>
            <a:r>
              <a:rPr lang="en-US" sz="2800" dirty="0"/>
              <a:t>The </a:t>
            </a:r>
            <a:r>
              <a:rPr lang="en-US" sz="2800" dirty="0" err="1"/>
              <a:t>Neurosky</a:t>
            </a:r>
            <a:r>
              <a:rPr lang="en-US" sz="2800" dirty="0"/>
              <a:t> mind wave only has one EEG sensor. So, we can only work with one signal. If there are multiple sensors then we can work with stronger signal pulses and many types to waves to control many nodes.</a:t>
            </a:r>
          </a:p>
        </p:txBody>
      </p:sp>
    </p:spTree>
    <p:extLst>
      <p:ext uri="{BB962C8B-B14F-4D97-AF65-F5344CB8AC3E}">
        <p14:creationId xmlns:p14="http://schemas.microsoft.com/office/powerpoint/2010/main" val="1504913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1168" y="286934"/>
            <a:ext cx="6053070" cy="947467"/>
          </a:xfrm>
        </p:spPr>
        <p:txBody>
          <a:bodyPr>
            <a:noAutofit/>
          </a:bodyPr>
          <a:lstStyle/>
          <a:p>
            <a:r>
              <a:rPr lang="en-US" sz="6000" b="1" dirty="0"/>
              <a:t>RELATED WORK</a:t>
            </a:r>
            <a:endParaRPr lang="en-US" sz="6000" dirty="0"/>
          </a:p>
        </p:txBody>
      </p:sp>
      <p:sp>
        <p:nvSpPr>
          <p:cNvPr id="3" name="Rectangle 2"/>
          <p:cNvSpPr/>
          <p:nvPr/>
        </p:nvSpPr>
        <p:spPr>
          <a:xfrm>
            <a:off x="946245" y="1469660"/>
            <a:ext cx="9562917" cy="2308324"/>
          </a:xfrm>
          <a:prstGeom prst="rect">
            <a:avLst/>
          </a:prstGeom>
        </p:spPr>
        <p:txBody>
          <a:bodyPr wrap="square">
            <a:spAutoFit/>
          </a:bodyPr>
          <a:lstStyle/>
          <a:p>
            <a:r>
              <a:rPr lang="en-US" sz="2400" dirty="0"/>
              <a:t>First-ever successful mind-controlled robotic arm without brain implants was done on June 19, 2019 from College of Engineering, Carnegie Mellon University. Researchers have developed the first-ever successful mind-controlled robotic arm exhibiting the ability to continuously track and follow a computer cursor.</a:t>
            </a:r>
            <a:endParaRPr lang="en-US" sz="2400" b="1" dirty="0"/>
          </a:p>
          <a:p>
            <a:pPr marL="571500" indent="-571500">
              <a:buFont typeface="+mj-lt"/>
              <a:buAutoNum type="romanLcPeriod"/>
            </a:pPr>
            <a:endParaRPr lang="en-US" sz="2400" dirty="0"/>
          </a:p>
        </p:txBody>
      </p:sp>
      <p:pic>
        <p:nvPicPr>
          <p:cNvPr id="5" name="Picture 4">
            <a:extLst>
              <a:ext uri="{FF2B5EF4-FFF2-40B4-BE49-F238E27FC236}">
                <a16:creationId xmlns:a16="http://schemas.microsoft.com/office/drawing/2014/main" id="{0ECED5F0-FA1A-4B5A-B4F5-B7B97519F9BD}"/>
              </a:ext>
            </a:extLst>
          </p:cNvPr>
          <p:cNvPicPr>
            <a:picLocks noChangeAspect="1"/>
          </p:cNvPicPr>
          <p:nvPr/>
        </p:nvPicPr>
        <p:blipFill>
          <a:blip r:embed="rId2"/>
          <a:stretch>
            <a:fillRect/>
          </a:stretch>
        </p:blipFill>
        <p:spPr>
          <a:xfrm>
            <a:off x="3617286" y="3486904"/>
            <a:ext cx="4957428" cy="3084162"/>
          </a:xfrm>
          <a:prstGeom prst="rect">
            <a:avLst/>
          </a:prstGeom>
          <a:ln>
            <a:noFill/>
          </a:ln>
          <a:effectLst>
            <a:softEdge rad="112500"/>
          </a:effectLst>
        </p:spPr>
      </p:pic>
    </p:spTree>
    <p:extLst>
      <p:ext uri="{BB962C8B-B14F-4D97-AF65-F5344CB8AC3E}">
        <p14:creationId xmlns:p14="http://schemas.microsoft.com/office/powerpoint/2010/main" val="2056864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9244" y="480635"/>
            <a:ext cx="10663707" cy="2185214"/>
          </a:xfrm>
          <a:prstGeom prst="rect">
            <a:avLst/>
          </a:prstGeom>
        </p:spPr>
        <p:txBody>
          <a:bodyPr wrap="square">
            <a:spAutoFit/>
          </a:bodyPr>
          <a:lstStyle/>
          <a:p>
            <a:r>
              <a:rPr lang="en-US" sz="1600" dirty="0"/>
              <a:t> </a:t>
            </a:r>
            <a:endParaRPr lang="en-US" sz="2400" dirty="0"/>
          </a:p>
          <a:p>
            <a:r>
              <a:rPr lang="en-US" sz="2400" dirty="0"/>
              <a:t>The </a:t>
            </a:r>
            <a:r>
              <a:rPr lang="en-US" sz="2400" b="1" dirty="0"/>
              <a:t>MIT Computer Science and Artificial Intelligence Laboratory </a:t>
            </a:r>
            <a:r>
              <a:rPr lang="en-US" sz="2400" dirty="0"/>
              <a:t>(CSAIL) program has come up with some amazing advances in robotics recently, from origami robots that transform themselves to artificial intelligence that can sense people through walls. Its newest project allows you to control a robot just by Watching it and correct mistakes with a simple hand gesture.</a:t>
            </a:r>
          </a:p>
        </p:txBody>
      </p:sp>
      <p:pic>
        <p:nvPicPr>
          <p:cNvPr id="7" name="Picture 6">
            <a:extLst>
              <a:ext uri="{FF2B5EF4-FFF2-40B4-BE49-F238E27FC236}">
                <a16:creationId xmlns:a16="http://schemas.microsoft.com/office/drawing/2014/main" id="{30E4E040-1726-4EED-92CC-31E56F6A0BDB}"/>
              </a:ext>
            </a:extLst>
          </p:cNvPr>
          <p:cNvPicPr>
            <a:picLocks noChangeAspect="1"/>
          </p:cNvPicPr>
          <p:nvPr/>
        </p:nvPicPr>
        <p:blipFill>
          <a:blip r:embed="rId2"/>
          <a:stretch>
            <a:fillRect/>
          </a:stretch>
        </p:blipFill>
        <p:spPr>
          <a:xfrm>
            <a:off x="3002221" y="2984636"/>
            <a:ext cx="6187558" cy="3392729"/>
          </a:xfrm>
          <a:prstGeom prst="rect">
            <a:avLst/>
          </a:prstGeom>
          <a:ln>
            <a:noFill/>
          </a:ln>
          <a:effectLst>
            <a:softEdge rad="112500"/>
          </a:effectLst>
        </p:spPr>
      </p:pic>
    </p:spTree>
    <p:extLst>
      <p:ext uri="{BB962C8B-B14F-4D97-AF65-F5344CB8AC3E}">
        <p14:creationId xmlns:p14="http://schemas.microsoft.com/office/powerpoint/2010/main" val="418522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500" y="752475"/>
            <a:ext cx="10972800" cy="2925763"/>
          </a:xfrm>
        </p:spPr>
        <p:txBody>
          <a:bodyPr>
            <a:normAutofit/>
          </a:bodyPr>
          <a:lstStyle/>
          <a:p>
            <a:pPr algn="ctr"/>
            <a:br>
              <a:rPr lang="en-US" dirty="0"/>
            </a:br>
            <a:endParaRPr lang="en-US" dirty="0"/>
          </a:p>
        </p:txBody>
      </p:sp>
      <p:sp>
        <p:nvSpPr>
          <p:cNvPr id="2" name="Rectangle 1"/>
          <p:cNvSpPr/>
          <p:nvPr/>
        </p:nvSpPr>
        <p:spPr>
          <a:xfrm>
            <a:off x="1030310" y="689019"/>
            <a:ext cx="10522040" cy="5324535"/>
          </a:xfrm>
          <a:prstGeom prst="rect">
            <a:avLst/>
          </a:prstGeom>
        </p:spPr>
        <p:txBody>
          <a:bodyPr wrap="square">
            <a:spAutoFit/>
          </a:bodyPr>
          <a:lstStyle/>
          <a:p>
            <a:r>
              <a:rPr lang="en-US" sz="3600" b="1" dirty="0"/>
              <a:t>Group Members: </a:t>
            </a:r>
            <a:endParaRPr lang="en-US" sz="800" b="1" dirty="0"/>
          </a:p>
          <a:p>
            <a:endParaRPr lang="en-US" sz="800" b="1" dirty="0"/>
          </a:p>
          <a:p>
            <a:pPr marL="1028700" lvl="1" indent="-571500">
              <a:buFont typeface="+mj-lt"/>
              <a:buAutoNum type="romanUcPeriod"/>
            </a:pPr>
            <a:r>
              <a:rPr lang="en-US" sz="2800" dirty="0"/>
              <a:t>Trisha Pal (Roll No. 18705516006)</a:t>
            </a:r>
          </a:p>
          <a:p>
            <a:pPr marL="1028700" lvl="1" indent="-571500">
              <a:buFont typeface="+mj-lt"/>
              <a:buAutoNum type="romanUcPeriod"/>
            </a:pPr>
            <a:r>
              <a:rPr lang="en-US" sz="2800" dirty="0"/>
              <a:t>Sourish Bhattacharya (Roll No. 18705516013)</a:t>
            </a:r>
          </a:p>
          <a:p>
            <a:pPr marL="1028700" lvl="1" indent="-571500">
              <a:buFont typeface="+mj-lt"/>
              <a:buAutoNum type="romanUcPeriod"/>
            </a:pPr>
            <a:r>
              <a:rPr lang="en-US" sz="2800" dirty="0"/>
              <a:t>Sayantan Das (Roll No. 18705516017)</a:t>
            </a:r>
          </a:p>
          <a:p>
            <a:pPr marL="1028700" lvl="1" indent="-571500">
              <a:buFont typeface="+mj-lt"/>
              <a:buAutoNum type="romanUcPeriod"/>
            </a:pPr>
            <a:r>
              <a:rPr lang="en-US" sz="2800" dirty="0"/>
              <a:t>Rohan Roy Chowdhury (Roll No. 18705516022)</a:t>
            </a:r>
          </a:p>
          <a:p>
            <a:pPr marL="1028700" lvl="1" indent="-571500">
              <a:buFont typeface="+mj-lt"/>
              <a:buAutoNum type="romanUcPeriod"/>
            </a:pPr>
            <a:r>
              <a:rPr lang="en-US" sz="2800" dirty="0"/>
              <a:t>Mrinmoy Pal (Roll No. 18705516032)</a:t>
            </a:r>
          </a:p>
          <a:p>
            <a:pPr marL="1028700" lvl="1" indent="-571500">
              <a:buFont typeface="+mj-lt"/>
              <a:buAutoNum type="romanUcPeriod"/>
            </a:pPr>
            <a:r>
              <a:rPr lang="en-US" sz="2800" dirty="0"/>
              <a:t>Chandrama Maulik (Roll No. 18705516045)</a:t>
            </a:r>
          </a:p>
          <a:p>
            <a:pPr marL="571500" lvl="0" indent="-571500">
              <a:buFont typeface="+mj-lt"/>
              <a:buAutoNum type="romanUcPeriod"/>
            </a:pPr>
            <a:endParaRPr lang="en-US" sz="3200" dirty="0"/>
          </a:p>
          <a:p>
            <a:r>
              <a:rPr lang="en-US" sz="3200" b="1" dirty="0"/>
              <a:t>Under the supervision of</a:t>
            </a:r>
            <a:endParaRPr lang="en-US" sz="3200" dirty="0"/>
          </a:p>
          <a:p>
            <a:pPr lvl="1"/>
            <a:r>
              <a:rPr lang="en-US" sz="3200" dirty="0"/>
              <a:t>Prof. </a:t>
            </a:r>
            <a:r>
              <a:rPr lang="en-US" sz="3200" dirty="0" err="1"/>
              <a:t>Nantu</a:t>
            </a:r>
            <a:r>
              <a:rPr lang="en-US" sz="3200" dirty="0"/>
              <a:t> Das</a:t>
            </a:r>
          </a:p>
          <a:p>
            <a:pPr lvl="1"/>
            <a:r>
              <a:rPr lang="en-US" sz="3200" dirty="0"/>
              <a:t>Prof. </a:t>
            </a:r>
            <a:r>
              <a:rPr lang="en-US" sz="3200" dirty="0" err="1"/>
              <a:t>Soumyajit</a:t>
            </a:r>
            <a:r>
              <a:rPr lang="en-US" sz="3200" dirty="0"/>
              <a:t> </a:t>
            </a:r>
            <a:r>
              <a:rPr lang="en-US" sz="3200" dirty="0" err="1"/>
              <a:t>Datta</a:t>
            </a: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EF30BF-DC02-4241-A253-710271FE7F26}"/>
              </a:ext>
            </a:extLst>
          </p:cNvPr>
          <p:cNvPicPr>
            <a:picLocks noChangeAspect="1"/>
          </p:cNvPicPr>
          <p:nvPr/>
        </p:nvPicPr>
        <p:blipFill>
          <a:blip r:embed="rId2"/>
          <a:stretch>
            <a:fillRect/>
          </a:stretch>
        </p:blipFill>
        <p:spPr>
          <a:xfrm>
            <a:off x="3774581" y="2309610"/>
            <a:ext cx="4248957" cy="4248957"/>
          </a:xfrm>
          <a:prstGeom prst="rect">
            <a:avLst/>
          </a:prstGeom>
        </p:spPr>
      </p:pic>
      <p:sp>
        <p:nvSpPr>
          <p:cNvPr id="5" name="Rectangle 4">
            <a:extLst>
              <a:ext uri="{FF2B5EF4-FFF2-40B4-BE49-F238E27FC236}">
                <a16:creationId xmlns:a16="http://schemas.microsoft.com/office/drawing/2014/main" id="{5304D3C9-E7C9-43B7-A931-7C12D7D3EBA4}"/>
              </a:ext>
            </a:extLst>
          </p:cNvPr>
          <p:cNvSpPr/>
          <p:nvPr/>
        </p:nvSpPr>
        <p:spPr>
          <a:xfrm>
            <a:off x="567205" y="635182"/>
            <a:ext cx="10663707" cy="1569660"/>
          </a:xfrm>
          <a:prstGeom prst="rect">
            <a:avLst/>
          </a:prstGeom>
        </p:spPr>
        <p:txBody>
          <a:bodyPr wrap="square">
            <a:spAutoFit/>
          </a:bodyPr>
          <a:lstStyle/>
          <a:p>
            <a:r>
              <a:rPr lang="en-US" sz="2400" dirty="0"/>
              <a:t>There are many more applications of the Brain Computer Interface(BCI), Like the replacement of body parts which are damaged by an accident. This will help patient to feel the artificial part as a part of the body because the are controlled by the brain of the patient.</a:t>
            </a:r>
          </a:p>
        </p:txBody>
      </p:sp>
    </p:spTree>
    <p:extLst>
      <p:ext uri="{BB962C8B-B14F-4D97-AF65-F5344CB8AC3E}">
        <p14:creationId xmlns:p14="http://schemas.microsoft.com/office/powerpoint/2010/main" val="666476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103" y="339144"/>
            <a:ext cx="4731793" cy="1320800"/>
          </a:xfrm>
        </p:spPr>
        <p:txBody>
          <a:bodyPr>
            <a:normAutofit/>
          </a:bodyPr>
          <a:lstStyle/>
          <a:p>
            <a:r>
              <a:rPr lang="en-US" sz="6000" dirty="0"/>
              <a:t>CONCLUSION</a:t>
            </a:r>
            <a:endParaRPr lang="en-US" sz="5400" dirty="0"/>
          </a:p>
        </p:txBody>
      </p:sp>
      <p:sp>
        <p:nvSpPr>
          <p:cNvPr id="4" name="Rectangle 3">
            <a:extLst>
              <a:ext uri="{FF2B5EF4-FFF2-40B4-BE49-F238E27FC236}">
                <a16:creationId xmlns:a16="http://schemas.microsoft.com/office/drawing/2014/main" id="{6BA668F2-8554-4345-9CBD-097BBFB0DEDF}"/>
              </a:ext>
            </a:extLst>
          </p:cNvPr>
          <p:cNvSpPr/>
          <p:nvPr/>
        </p:nvSpPr>
        <p:spPr>
          <a:xfrm>
            <a:off x="489395" y="1509299"/>
            <a:ext cx="11213207" cy="5016758"/>
          </a:xfrm>
          <a:prstGeom prst="rect">
            <a:avLst/>
          </a:prstGeom>
        </p:spPr>
        <p:txBody>
          <a:bodyPr wrap="square">
            <a:spAutoFit/>
          </a:bodyPr>
          <a:lstStyle/>
          <a:p>
            <a:r>
              <a:rPr lang="en-US" sz="2400" dirty="0"/>
              <a:t>This project about the brain controlled robot using the BCI protocol is the very first step to develop a fully brain controlled robot in future. Here are some prospects of this project –</a:t>
            </a:r>
          </a:p>
          <a:p>
            <a:r>
              <a:rPr lang="en-US" sz="2400" dirty="0"/>
              <a:t>	</a:t>
            </a:r>
          </a:p>
          <a:p>
            <a:pPr lvl="1"/>
            <a:r>
              <a:rPr lang="en-US" sz="2400" dirty="0"/>
              <a:t>On the basis of this project a robot can be developed that will controlled by an operator’s brain but working on different area where human can’t work.</a:t>
            </a:r>
          </a:p>
          <a:p>
            <a:pPr lvl="1"/>
            <a:r>
              <a:rPr lang="en-US" sz="2400" dirty="0"/>
              <a:t>Using the several brain waves created we can control my node instruments.</a:t>
            </a:r>
          </a:p>
          <a:p>
            <a:pPr lvl="1"/>
            <a:endParaRPr lang="en-US" sz="2400" dirty="0"/>
          </a:p>
          <a:p>
            <a:pPr lvl="1"/>
            <a:r>
              <a:rPr lang="en-US" sz="2400" dirty="0"/>
              <a:t>A brain controlled car can be made that can help those people who lost their body parts to drive a car. This is possible by measuring the brainwaves for attention and the movement of the eye ball of that person.</a:t>
            </a:r>
          </a:p>
          <a:p>
            <a:pPr lvl="1"/>
            <a:endParaRPr lang="en-US" sz="800" dirty="0"/>
          </a:p>
          <a:p>
            <a:r>
              <a:rPr lang="en-US" sz="2400" dirty="0"/>
              <a:t>These are some potential applications by moving forward with our work in this project. </a:t>
            </a:r>
          </a:p>
        </p:txBody>
      </p:sp>
    </p:spTree>
    <p:extLst>
      <p:ext uri="{BB962C8B-B14F-4D97-AF65-F5344CB8AC3E}">
        <p14:creationId xmlns:p14="http://schemas.microsoft.com/office/powerpoint/2010/main" val="790942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DB3A731-DD41-4F87-835E-5E5972DC55B2}"/>
              </a:ext>
            </a:extLst>
          </p:cNvPr>
          <p:cNvSpPr txBox="1">
            <a:spLocks/>
          </p:cNvSpPr>
          <p:nvPr/>
        </p:nvSpPr>
        <p:spPr>
          <a:xfrm>
            <a:off x="3807615" y="519449"/>
            <a:ext cx="457677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REFERENCES</a:t>
            </a:r>
            <a:endParaRPr lang="en-US" sz="5400" dirty="0"/>
          </a:p>
        </p:txBody>
      </p:sp>
      <p:sp>
        <p:nvSpPr>
          <p:cNvPr id="5" name="Rectangle 4">
            <a:extLst>
              <a:ext uri="{FF2B5EF4-FFF2-40B4-BE49-F238E27FC236}">
                <a16:creationId xmlns:a16="http://schemas.microsoft.com/office/drawing/2014/main" id="{464B0F1B-7EBC-440B-9876-71D5A807E1D2}"/>
              </a:ext>
            </a:extLst>
          </p:cNvPr>
          <p:cNvSpPr/>
          <p:nvPr/>
        </p:nvSpPr>
        <p:spPr>
          <a:xfrm>
            <a:off x="489396" y="1840249"/>
            <a:ext cx="11213207" cy="5139869"/>
          </a:xfrm>
          <a:prstGeom prst="rect">
            <a:avLst/>
          </a:prstGeom>
        </p:spPr>
        <p:txBody>
          <a:bodyPr wrap="square">
            <a:spAutoFit/>
          </a:bodyPr>
          <a:lstStyle/>
          <a:p>
            <a:r>
              <a:rPr lang="en-US" sz="2400" dirty="0"/>
              <a:t>The References of this project, from where information are gathered are these following links:</a:t>
            </a:r>
          </a:p>
          <a:p>
            <a:r>
              <a:rPr lang="en-US" sz="2400" dirty="0"/>
              <a:t> </a:t>
            </a:r>
          </a:p>
          <a:p>
            <a:pPr marL="800100" lvl="1" indent="-342900">
              <a:buFont typeface="Arial" panose="020B0604020202020204" pitchFamily="34" charset="0"/>
              <a:buChar char="•"/>
            </a:pPr>
            <a:r>
              <a:rPr lang="en-US" sz="2400" dirty="0">
                <a:hlinkClick r:id="rId2"/>
              </a:rPr>
              <a:t>http://openvibe.inria.fr/</a:t>
            </a:r>
            <a:r>
              <a:rPr lang="en-US" sz="2400" dirty="0"/>
              <a:t> </a:t>
            </a:r>
          </a:p>
          <a:p>
            <a:pPr marL="800100" lvl="1" indent="-342900">
              <a:buFont typeface="Arial" panose="020B0604020202020204" pitchFamily="34" charset="0"/>
              <a:buChar char="•"/>
            </a:pPr>
            <a:endParaRPr lang="en-US" sz="800" dirty="0"/>
          </a:p>
          <a:p>
            <a:pPr marL="800100" lvl="1" indent="-342900">
              <a:buFont typeface="Arial" panose="020B0604020202020204" pitchFamily="34" charset="0"/>
              <a:buChar char="•"/>
            </a:pPr>
            <a:r>
              <a:rPr lang="en-US" sz="2400" dirty="0">
                <a:hlinkClick r:id="rId3"/>
              </a:rPr>
              <a:t>http://support.neurosky.com/discussions</a:t>
            </a:r>
            <a:r>
              <a:rPr lang="en-US" sz="2400" dirty="0"/>
              <a:t> </a:t>
            </a:r>
          </a:p>
          <a:p>
            <a:pPr marL="800100" lvl="1" indent="-342900">
              <a:buFont typeface="Arial" panose="020B0604020202020204" pitchFamily="34" charset="0"/>
              <a:buChar char="•"/>
            </a:pPr>
            <a:endParaRPr lang="en-US" sz="800" dirty="0"/>
          </a:p>
          <a:p>
            <a:pPr marL="800100" lvl="1" indent="-342900">
              <a:buFont typeface="Arial" panose="020B0604020202020204" pitchFamily="34" charset="0"/>
              <a:buChar char="•"/>
            </a:pPr>
            <a:r>
              <a:rPr lang="en-US" sz="2400" dirty="0">
                <a:hlinkClick r:id="rId4"/>
              </a:rPr>
              <a:t>https://forum.arduino.cc/</a:t>
            </a:r>
            <a:r>
              <a:rPr lang="en-US" sz="2400" dirty="0"/>
              <a:t> </a:t>
            </a:r>
          </a:p>
          <a:p>
            <a:pPr marL="800100" lvl="1" indent="-342900">
              <a:buFont typeface="Arial" panose="020B0604020202020204" pitchFamily="34" charset="0"/>
              <a:buChar char="•"/>
            </a:pPr>
            <a:endParaRPr lang="en-US" sz="800" dirty="0"/>
          </a:p>
          <a:p>
            <a:pPr marL="800100" lvl="1" indent="-342900">
              <a:buFont typeface="Arial" panose="020B0604020202020204" pitchFamily="34" charset="0"/>
              <a:buChar char="•"/>
            </a:pPr>
            <a:r>
              <a:rPr lang="en-US" sz="2400" dirty="0">
                <a:hlinkClick r:id="rId5"/>
              </a:rPr>
              <a:t>http://openvibe.inria.fr/openvibe/wp-content/uploads/2016/06/open-vibe_workshopSlidesCamille.pdf</a:t>
            </a:r>
            <a:endParaRPr lang="en-US" sz="2400" dirty="0"/>
          </a:p>
          <a:p>
            <a:pPr marL="800100" lvl="1" indent="-342900">
              <a:buFont typeface="Arial" panose="020B0604020202020204" pitchFamily="34" charset="0"/>
              <a:buChar char="•"/>
            </a:pPr>
            <a:endParaRPr lang="en-US" sz="800" dirty="0"/>
          </a:p>
          <a:p>
            <a:pPr marL="800100" lvl="1" indent="-342900">
              <a:buFont typeface="Arial" panose="020B0604020202020204" pitchFamily="34" charset="0"/>
              <a:buChar char="•"/>
            </a:pPr>
            <a:r>
              <a:rPr lang="en-US" sz="2400" dirty="0">
                <a:hlinkClick r:id="rId6"/>
              </a:rPr>
              <a:t>https://evothings.com/doc/examples/arduino-led-onoff-tcp.html</a:t>
            </a:r>
            <a:r>
              <a:rPr lang="en-US" sz="2400" dirty="0"/>
              <a:t> </a:t>
            </a:r>
          </a:p>
          <a:p>
            <a:pPr marL="800100" lvl="1" indent="-342900">
              <a:buFont typeface="Arial" panose="020B0604020202020204" pitchFamily="34" charset="0"/>
              <a:buChar char="•"/>
            </a:pPr>
            <a:endParaRPr lang="en-US" sz="800" dirty="0"/>
          </a:p>
          <a:p>
            <a:pPr marL="800100" lvl="1" indent="-342900">
              <a:buFont typeface="Arial" panose="020B0604020202020204" pitchFamily="34" charset="0"/>
              <a:buChar char="•"/>
            </a:pPr>
            <a:r>
              <a:rPr lang="en-US" sz="2400" dirty="0">
                <a:hlinkClick r:id="rId7"/>
              </a:rPr>
              <a:t>https://www.ncbi.nlm.nih.gov/pmc/articles/PMC3497935/</a:t>
            </a:r>
            <a:r>
              <a:rPr lang="en-US" sz="2400" dirty="0"/>
              <a:t> </a:t>
            </a:r>
          </a:p>
          <a:p>
            <a:endParaRPr lang="en-US" sz="2400" dirty="0"/>
          </a:p>
          <a:p>
            <a:endParaRPr lang="en-US" sz="2400" dirty="0"/>
          </a:p>
        </p:txBody>
      </p:sp>
    </p:spTree>
    <p:extLst>
      <p:ext uri="{BB962C8B-B14F-4D97-AF65-F5344CB8AC3E}">
        <p14:creationId xmlns:p14="http://schemas.microsoft.com/office/powerpoint/2010/main" val="2875424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07C0-1EB1-4A60-8645-B5231F15B9DE}"/>
              </a:ext>
            </a:extLst>
          </p:cNvPr>
          <p:cNvSpPr>
            <a:spLocks noGrp="1"/>
          </p:cNvSpPr>
          <p:nvPr>
            <p:ph type="title"/>
          </p:nvPr>
        </p:nvSpPr>
        <p:spPr>
          <a:xfrm>
            <a:off x="3397876" y="2768600"/>
            <a:ext cx="5396247" cy="1320800"/>
          </a:xfrm>
        </p:spPr>
        <p:txBody>
          <a:bodyPr>
            <a:normAutofit fontScale="90000"/>
          </a:bodyPr>
          <a:lstStyle/>
          <a:p>
            <a:r>
              <a:rPr lang="en-US" sz="8000" dirty="0"/>
              <a:t>THANK </a:t>
            </a:r>
            <a:r>
              <a:rPr lang="en-US" sz="8000" dirty="0">
                <a:ln w="0"/>
                <a:solidFill>
                  <a:schemeClr val="tx1"/>
                </a:solidFill>
                <a:effectLst>
                  <a:outerShdw blurRad="38100" dist="19050" dir="2700000" algn="tl" rotWithShape="0">
                    <a:schemeClr val="dk1">
                      <a:alpha val="40000"/>
                    </a:schemeClr>
                  </a:outerShdw>
                </a:effectLst>
              </a:rPr>
              <a:t>YOU.</a:t>
            </a:r>
            <a:endParaRPr lang="en-US" sz="8000" dirty="0"/>
          </a:p>
        </p:txBody>
      </p:sp>
    </p:spTree>
    <p:extLst>
      <p:ext uri="{BB962C8B-B14F-4D97-AF65-F5344CB8AC3E}">
        <p14:creationId xmlns:p14="http://schemas.microsoft.com/office/powerpoint/2010/main" val="385830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374264" y="499057"/>
            <a:ext cx="5434884"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6000" cap="none" dirty="0">
                <a:ln w="0"/>
                <a:solidFill>
                  <a:schemeClr val="accent1"/>
                </a:solidFill>
                <a:effectLst>
                  <a:outerShdw blurRad="38100" dist="25400" dir="5400000" algn="ctr" rotWithShape="0">
                    <a:srgbClr val="6E747A">
                      <a:alpha val="43000"/>
                    </a:srgbClr>
                  </a:outerShdw>
                </a:effectLst>
              </a:rPr>
              <a:t>INTRODUCTION</a:t>
            </a:r>
          </a:p>
        </p:txBody>
      </p:sp>
      <p:sp>
        <p:nvSpPr>
          <p:cNvPr id="4" name="Content Placeholder 2"/>
          <p:cNvSpPr txBox="1">
            <a:spLocks/>
          </p:cNvSpPr>
          <p:nvPr/>
        </p:nvSpPr>
        <p:spPr>
          <a:xfrm>
            <a:off x="888642" y="1912513"/>
            <a:ext cx="10406129" cy="4256467"/>
          </a:xfrm>
          <a:prstGeom prst="rect">
            <a:avLst/>
          </a:prstGeom>
        </p:spPr>
        <p:txBody>
          <a:bodyP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lvl="1" indent="0">
              <a:buNone/>
            </a:pPr>
            <a:r>
              <a:rPr lang="en-US" sz="2400" dirty="0">
                <a:ln w="0"/>
                <a:effectLst>
                  <a:outerShdw blurRad="38100" dist="19050" dir="2700000" algn="tl" rotWithShape="0">
                    <a:schemeClr val="dk1">
                      <a:alpha val="40000"/>
                    </a:schemeClr>
                  </a:outerShdw>
                </a:effectLst>
              </a:rPr>
              <a:t>The communication between neurons within our brain is responsible for all our thoughts, emotions and behaviors. Brainwaves are produced by synchronized electrical pulses from masses of neurons communicating with each other.</a:t>
            </a:r>
          </a:p>
          <a:p>
            <a:pPr marL="457200" lvl="1" indent="0">
              <a:buNone/>
            </a:pPr>
            <a:endParaRPr lang="en-US" sz="800" dirty="0">
              <a:ln w="0"/>
              <a:effectLst>
                <a:outerShdw blurRad="38100" dist="19050" dir="2700000" algn="tl" rotWithShape="0">
                  <a:schemeClr val="dk1">
                    <a:alpha val="40000"/>
                  </a:schemeClr>
                </a:outerShdw>
              </a:effectLst>
            </a:endParaRPr>
          </a:p>
          <a:p>
            <a:pPr marL="457200" lvl="1" indent="0">
              <a:buNone/>
            </a:pPr>
            <a:r>
              <a:rPr lang="en-US" sz="2400" dirty="0">
                <a:ln w="0"/>
                <a:effectLst>
                  <a:outerShdw blurRad="38100" dist="19050" dir="2700000" algn="tl" rotWithShape="0">
                    <a:schemeClr val="dk1">
                      <a:alpha val="40000"/>
                    </a:schemeClr>
                  </a:outerShdw>
                </a:effectLst>
              </a:rPr>
              <a:t>Brainwaves are detected using sensors placed on the scalp. Our brainwaves change according to what we’re doing and feeling. When slower brainwaves are dominant we can feel tired, slow, sluggish, or dreamy. </a:t>
            </a:r>
          </a:p>
        </p:txBody>
      </p:sp>
    </p:spTree>
    <p:extLst>
      <p:ext uri="{BB962C8B-B14F-4D97-AF65-F5344CB8AC3E}">
        <p14:creationId xmlns:p14="http://schemas.microsoft.com/office/powerpoint/2010/main" val="420865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7882" y="871701"/>
            <a:ext cx="11165983" cy="2369880"/>
          </a:xfrm>
          <a:prstGeom prst="rect">
            <a:avLst/>
          </a:prstGeom>
        </p:spPr>
        <p:txBody>
          <a:bodyPr wrap="square">
            <a:spAutoFit/>
          </a:bodyPr>
          <a:lstStyle/>
          <a:p>
            <a:r>
              <a:rPr lang="en-US" sz="2800" dirty="0"/>
              <a:t>The higher frequencies are dominant when we feel wired, or hyper-alert. Brainwave speed is measured in Hertz (cycles per second) and they are divided into bands delineating slow, moderate, and fast waves.</a:t>
            </a:r>
          </a:p>
          <a:p>
            <a:endParaRPr lang="en-US" dirty="0"/>
          </a:p>
          <a:p>
            <a:endParaRPr lang="en-US" dirty="0"/>
          </a:p>
        </p:txBody>
      </p:sp>
      <p:pic>
        <p:nvPicPr>
          <p:cNvPr id="4" name="Picture 3">
            <a:extLst>
              <a:ext uri="{FF2B5EF4-FFF2-40B4-BE49-F238E27FC236}">
                <a16:creationId xmlns:a16="http://schemas.microsoft.com/office/drawing/2014/main" id="{57933E28-77EB-4BA1-9E98-79771BE6173F}"/>
              </a:ext>
            </a:extLst>
          </p:cNvPr>
          <p:cNvPicPr>
            <a:picLocks noChangeAspect="1"/>
          </p:cNvPicPr>
          <p:nvPr/>
        </p:nvPicPr>
        <p:blipFill>
          <a:blip r:embed="rId2"/>
          <a:stretch>
            <a:fillRect/>
          </a:stretch>
        </p:blipFill>
        <p:spPr>
          <a:xfrm>
            <a:off x="2305049" y="2902978"/>
            <a:ext cx="7148043" cy="3195317"/>
          </a:xfrm>
          <a:prstGeom prst="rect">
            <a:avLst/>
          </a:prstGeom>
          <a:ln>
            <a:noFill/>
          </a:ln>
          <a:effectLst>
            <a:softEdge rad="112500"/>
          </a:effectLst>
        </p:spPr>
      </p:pic>
    </p:spTree>
    <p:extLst>
      <p:ext uri="{BB962C8B-B14F-4D97-AF65-F5344CB8AC3E}">
        <p14:creationId xmlns:p14="http://schemas.microsoft.com/office/powerpoint/2010/main" val="56416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2898" y="322304"/>
            <a:ext cx="5066204" cy="1478570"/>
          </a:xfrm>
        </p:spPr>
        <p:txBody>
          <a:bodyPr>
            <a:normAutofit/>
          </a:bodyPr>
          <a:lstStyle/>
          <a:p>
            <a:r>
              <a:rPr lang="en-US" sz="6000" dirty="0">
                <a:ln w="0"/>
                <a:effectLst>
                  <a:outerShdw blurRad="38100" dist="25400" dir="5400000" algn="ctr" rotWithShape="0">
                    <a:srgbClr val="6E747A">
                      <a:alpha val="43000"/>
                    </a:srgbClr>
                  </a:outerShdw>
                </a:effectLst>
              </a:rPr>
              <a:t>MOTIVATION</a:t>
            </a:r>
            <a:endParaRPr lang="en-US" sz="6900" dirty="0">
              <a:ln w="0"/>
              <a:effectLst>
                <a:outerShdw blurRad="38100" dist="25400" dir="5400000" algn="ctr" rotWithShape="0">
                  <a:srgbClr val="6E747A">
                    <a:alpha val="43000"/>
                  </a:srgbClr>
                </a:outerShdw>
              </a:effectLst>
            </a:endParaRPr>
          </a:p>
        </p:txBody>
      </p:sp>
      <p:sp>
        <p:nvSpPr>
          <p:cNvPr id="3" name="Rectangle 2"/>
          <p:cNvSpPr/>
          <p:nvPr/>
        </p:nvSpPr>
        <p:spPr>
          <a:xfrm>
            <a:off x="669700" y="1572630"/>
            <a:ext cx="10831133" cy="6309420"/>
          </a:xfrm>
          <a:prstGeom prst="rect">
            <a:avLst/>
          </a:prstGeom>
        </p:spPr>
        <p:txBody>
          <a:bodyPr wrap="square">
            <a:spAutoFit/>
          </a:bodyPr>
          <a:lstStyle/>
          <a:p>
            <a:pPr marL="571500" indent="-571500">
              <a:buFont typeface="+mj-lt"/>
              <a:buAutoNum type="romanUcPeriod"/>
            </a:pPr>
            <a:r>
              <a:rPr lang="en-US" sz="2800" dirty="0">
                <a:ln w="0"/>
                <a:effectLst>
                  <a:outerShdw blurRad="38100" dist="19050" dir="2700000" algn="tl" rotWithShape="0">
                    <a:schemeClr val="dk1">
                      <a:alpha val="40000"/>
                    </a:schemeClr>
                  </a:outerShdw>
                </a:effectLst>
              </a:rPr>
              <a:t>Many wearable devices can track heart rate, steps etc but a new class of wearables aims work by detecting the brain's electrical activity, or brain waves, using electroencephalography (EEG).</a:t>
            </a:r>
          </a:p>
          <a:p>
            <a:pPr marL="571500" indent="-571500">
              <a:buFont typeface="+mj-lt"/>
              <a:buAutoNum type="romanUcPeriod"/>
            </a:pPr>
            <a:endParaRPr lang="en-US" sz="800" dirty="0">
              <a:ln w="0"/>
              <a:effectLst>
                <a:outerShdw blurRad="38100" dist="19050" dir="2700000" algn="tl" rotWithShape="0">
                  <a:schemeClr val="dk1">
                    <a:alpha val="40000"/>
                  </a:schemeClr>
                </a:outerShdw>
              </a:effectLst>
            </a:endParaRPr>
          </a:p>
          <a:p>
            <a:pPr marL="571500" indent="-571500">
              <a:buFont typeface="+mj-lt"/>
              <a:buAutoNum type="romanUcPeriod"/>
            </a:pPr>
            <a:r>
              <a:rPr lang="en-US" sz="2800" dirty="0">
                <a:ln w="0"/>
                <a:effectLst>
                  <a:outerShdw blurRad="38100" dist="19050" dir="2700000" algn="tl" rotWithShape="0">
                    <a:schemeClr val="dk1">
                      <a:alpha val="40000"/>
                    </a:schemeClr>
                  </a:outerShdw>
                </a:effectLst>
              </a:rPr>
              <a:t>Brainwaves are tiny electrical impulses released when a neuron fires in the brain. </a:t>
            </a:r>
          </a:p>
          <a:p>
            <a:pPr marL="571500" indent="-571500">
              <a:buFont typeface="+mj-lt"/>
              <a:buAutoNum type="romanUcPeriod"/>
            </a:pPr>
            <a:endParaRPr lang="en-US" sz="800" dirty="0">
              <a:ln w="0"/>
              <a:effectLst>
                <a:outerShdw blurRad="38100" dist="19050" dir="2700000" algn="tl" rotWithShape="0">
                  <a:schemeClr val="dk1">
                    <a:alpha val="40000"/>
                  </a:schemeClr>
                </a:outerShdw>
              </a:effectLst>
            </a:endParaRPr>
          </a:p>
          <a:p>
            <a:pPr marL="571500" indent="-571500">
              <a:buFont typeface="+mj-lt"/>
              <a:buAutoNum type="romanUcPeriod"/>
            </a:pPr>
            <a:r>
              <a:rPr lang="en-US" sz="2800" dirty="0">
                <a:ln w="0"/>
                <a:effectLst>
                  <a:outerShdw blurRad="38100" dist="19050" dir="2700000" algn="tl" rotWithShape="0">
                    <a:schemeClr val="dk1">
                      <a:alpha val="40000"/>
                    </a:schemeClr>
                  </a:outerShdw>
                </a:effectLst>
              </a:rPr>
              <a:t>The neural signals are input into a chip, and interpreted using required algorithms.</a:t>
            </a:r>
          </a:p>
          <a:p>
            <a:pPr marL="571500" indent="-571500">
              <a:buFont typeface="+mj-lt"/>
              <a:buAutoNum type="romanUcPeriod"/>
            </a:pPr>
            <a:endParaRPr lang="en-US" sz="800" dirty="0">
              <a:ln w="0"/>
              <a:effectLst>
                <a:outerShdw blurRad="38100" dist="19050" dir="2700000" algn="tl" rotWithShape="0">
                  <a:schemeClr val="dk1">
                    <a:alpha val="40000"/>
                  </a:schemeClr>
                </a:outerShdw>
              </a:effectLst>
            </a:endParaRPr>
          </a:p>
          <a:p>
            <a:pPr marL="571500" indent="-571500">
              <a:buFont typeface="+mj-lt"/>
              <a:buAutoNum type="romanUcPeriod"/>
            </a:pPr>
            <a:r>
              <a:rPr lang="en-US" sz="2800" dirty="0">
                <a:ln w="0"/>
                <a:effectLst>
                  <a:outerShdw blurRad="38100" dist="19050" dir="2700000" algn="tl" rotWithShape="0">
                    <a:schemeClr val="dk1">
                      <a:alpha val="40000"/>
                    </a:schemeClr>
                  </a:outerShdw>
                </a:effectLst>
              </a:rPr>
              <a:t>The measured electrical signals and calculated interpretations are then output as digital messages to the computer.</a:t>
            </a:r>
          </a:p>
          <a:p>
            <a:endParaRPr lang="en-US" sz="2800" dirty="0">
              <a:ln w="0"/>
              <a:effectLst>
                <a:outerShdw blurRad="38100" dist="19050" dir="2700000" algn="tl" rotWithShape="0">
                  <a:schemeClr val="dk1">
                    <a:alpha val="40000"/>
                  </a:schemeClr>
                </a:outerShdw>
              </a:effectLst>
            </a:endParaRP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 </a:t>
            </a:r>
          </a:p>
          <a:p>
            <a:endParaRPr lang="en-US" dirty="0">
              <a:ln w="0"/>
              <a:effectLst>
                <a:outerShdw blurRad="38100" dist="19050" dir="2700000" algn="tl" rotWithShape="0">
                  <a:schemeClr val="dk1">
                    <a:alpha val="40000"/>
                  </a:schemeClr>
                </a:outerShdw>
              </a:effectLst>
            </a:endParaRPr>
          </a:p>
          <a:p>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0748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113" t="8884" r="15391" b="6865"/>
          <a:stretch/>
        </p:blipFill>
        <p:spPr bwMode="auto">
          <a:xfrm>
            <a:off x="2502089" y="420090"/>
            <a:ext cx="5349028" cy="6144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838364" y="420090"/>
            <a:ext cx="4135272" cy="6063198"/>
          </a:xfrm>
          <a:prstGeom prst="rect">
            <a:avLst/>
          </a:prstGeom>
        </p:spPr>
        <p:txBody>
          <a:bodyPr wrap="square">
            <a:spAutoFit/>
          </a:bodyPr>
          <a:lstStyle/>
          <a:p>
            <a:pPr marL="457200" indent="-457200">
              <a:buFont typeface="Arial" pitchFamily="34" charset="0"/>
              <a:buChar char="•"/>
            </a:pPr>
            <a:r>
              <a:rPr lang="en-US" sz="2600" dirty="0"/>
              <a:t>Perception, learning, problem solving task, cognitive processing.</a:t>
            </a:r>
          </a:p>
          <a:p>
            <a:pPr marL="457200" indent="-457200">
              <a:buFont typeface="Arial" pitchFamily="34" charset="0"/>
              <a:buChar char="•"/>
            </a:pPr>
            <a:endParaRPr lang="en-US" sz="800" dirty="0"/>
          </a:p>
          <a:p>
            <a:pPr marL="457200" indent="-457200">
              <a:buFont typeface="Arial" pitchFamily="34" charset="0"/>
              <a:buChar char="•"/>
            </a:pPr>
            <a:r>
              <a:rPr lang="en-US" sz="2600" dirty="0"/>
              <a:t>Awake, alert consciousness, thinking, excitement</a:t>
            </a:r>
          </a:p>
          <a:p>
            <a:endParaRPr lang="en-US" sz="2600" dirty="0"/>
          </a:p>
          <a:p>
            <a:pPr marL="457200" indent="-457200">
              <a:buFont typeface="Arial" pitchFamily="34" charset="0"/>
              <a:buChar char="•"/>
            </a:pPr>
            <a:r>
              <a:rPr lang="en-US" sz="2600" dirty="0"/>
              <a:t>Physically and mentally relaxed</a:t>
            </a:r>
          </a:p>
          <a:p>
            <a:pPr marL="457200" indent="-457200">
              <a:buFont typeface="Arial" pitchFamily="34" charset="0"/>
              <a:buChar char="•"/>
            </a:pPr>
            <a:endParaRPr lang="en-US" sz="800" dirty="0"/>
          </a:p>
          <a:p>
            <a:pPr marL="457200" indent="-457200">
              <a:buFont typeface="Arial" pitchFamily="34" charset="0"/>
              <a:buChar char="•"/>
            </a:pPr>
            <a:r>
              <a:rPr lang="en-US" sz="2600" dirty="0"/>
              <a:t>Creativity, insight, deep meditation, reduced consciousness</a:t>
            </a:r>
          </a:p>
          <a:p>
            <a:pPr marL="457200" indent="-457200">
              <a:buFont typeface="Arial" pitchFamily="34" charset="0"/>
              <a:buChar char="•"/>
            </a:pPr>
            <a:endParaRPr lang="en-US" sz="800" dirty="0"/>
          </a:p>
          <a:p>
            <a:pPr marL="457200" indent="-457200">
              <a:buFont typeface="Arial" pitchFamily="34" charset="0"/>
              <a:buChar char="•"/>
            </a:pPr>
            <a:r>
              <a:rPr lang="en-US" sz="2600" dirty="0"/>
              <a:t>Deep sleep, loss of bodily awareness</a:t>
            </a:r>
          </a:p>
        </p:txBody>
      </p:sp>
      <p:sp>
        <p:nvSpPr>
          <p:cNvPr id="6" name="Rectangle 5"/>
          <p:cNvSpPr/>
          <p:nvPr/>
        </p:nvSpPr>
        <p:spPr>
          <a:xfrm>
            <a:off x="245660" y="473038"/>
            <a:ext cx="2256429" cy="6124754"/>
          </a:xfrm>
          <a:prstGeom prst="rect">
            <a:avLst/>
          </a:prstGeom>
        </p:spPr>
        <p:txBody>
          <a:bodyPr wrap="square">
            <a:spAutoFit/>
          </a:bodyPr>
          <a:lstStyle/>
          <a:p>
            <a:pPr marL="514350" indent="-514350">
              <a:buFont typeface="+mj-lt"/>
              <a:buAutoNum type="arabicPeriod"/>
            </a:pPr>
            <a:r>
              <a:rPr lang="en-US" sz="2800" dirty="0"/>
              <a:t>Gamma 32-100 Hz</a:t>
            </a:r>
          </a:p>
          <a:p>
            <a:pPr marL="514350" indent="-514350">
              <a:buFont typeface="+mj-lt"/>
              <a:buAutoNum type="arabicPeriod"/>
            </a:pPr>
            <a:r>
              <a:rPr lang="en-US" sz="2800" dirty="0"/>
              <a:t>Beta 13-32 Hz</a:t>
            </a:r>
          </a:p>
          <a:p>
            <a:pPr marL="514350" indent="-514350">
              <a:buFont typeface="+mj-lt"/>
              <a:buAutoNum type="arabicPeriod"/>
            </a:pPr>
            <a:endParaRPr lang="en-US" sz="2800" dirty="0"/>
          </a:p>
          <a:p>
            <a:pPr marL="514350" indent="-514350">
              <a:buFont typeface="+mj-lt"/>
              <a:buAutoNum type="arabicPeriod"/>
            </a:pPr>
            <a:r>
              <a:rPr lang="en-US" sz="2800" dirty="0"/>
              <a:t>Alpha 8-13 Hz</a:t>
            </a:r>
          </a:p>
          <a:p>
            <a:pPr marL="514350" indent="-514350">
              <a:buFont typeface="+mj-lt"/>
              <a:buAutoNum type="arabicPeriod"/>
            </a:pPr>
            <a:endParaRPr lang="en-US" sz="2800" dirty="0"/>
          </a:p>
          <a:p>
            <a:pPr marL="514350" indent="-514350">
              <a:buFont typeface="+mj-lt"/>
              <a:buAutoNum type="arabicPeriod"/>
            </a:pPr>
            <a:r>
              <a:rPr lang="en-US" sz="2800" dirty="0"/>
              <a:t>Theta 4-8 Hz</a:t>
            </a:r>
          </a:p>
          <a:p>
            <a:pPr marL="514350" indent="-514350">
              <a:buFont typeface="+mj-lt"/>
              <a:buAutoNum type="arabicPeriod"/>
            </a:pPr>
            <a:endParaRPr lang="en-US" sz="2800" dirty="0"/>
          </a:p>
          <a:p>
            <a:pPr marL="514350" indent="-514350">
              <a:buFont typeface="+mj-lt"/>
              <a:buAutoNum type="arabicPeriod"/>
            </a:pPr>
            <a:r>
              <a:rPr lang="en-US" sz="2800" dirty="0"/>
              <a:t>Delta 0.5-4 Hz</a:t>
            </a:r>
          </a:p>
        </p:txBody>
      </p:sp>
    </p:spTree>
    <p:extLst>
      <p:ext uri="{BB962C8B-B14F-4D97-AF65-F5344CB8AC3E}">
        <p14:creationId xmlns:p14="http://schemas.microsoft.com/office/powerpoint/2010/main" val="13570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5812" y="368868"/>
            <a:ext cx="5935272" cy="1478570"/>
          </a:xfrm>
        </p:spPr>
        <p:txBody>
          <a:bodyPr>
            <a:normAutofit/>
          </a:bodyPr>
          <a:lstStyle/>
          <a:p>
            <a:r>
              <a:rPr lang="en-US" sz="6000" b="1" dirty="0"/>
              <a:t>METHODOLOGY</a:t>
            </a:r>
            <a:endParaRPr lang="en-US" sz="6800" dirty="0"/>
          </a:p>
        </p:txBody>
      </p:sp>
      <p:sp>
        <p:nvSpPr>
          <p:cNvPr id="3" name="Rectangle 2"/>
          <p:cNvSpPr/>
          <p:nvPr/>
        </p:nvSpPr>
        <p:spPr>
          <a:xfrm>
            <a:off x="618186" y="1657040"/>
            <a:ext cx="10470524" cy="4832092"/>
          </a:xfrm>
          <a:prstGeom prst="rect">
            <a:avLst/>
          </a:prstGeom>
        </p:spPr>
        <p:txBody>
          <a:bodyPr wrap="square">
            <a:spAutoFit/>
          </a:bodyPr>
          <a:lstStyle/>
          <a:p>
            <a:r>
              <a:rPr lang="en-US" sz="2800" dirty="0"/>
              <a:t>There are basically two Steps of this project one is connecting the mind wave to a software that can analyses the signal that comes from the </a:t>
            </a:r>
            <a:r>
              <a:rPr lang="en-US" sz="2800" dirty="0" err="1"/>
              <a:t>Mindwave</a:t>
            </a:r>
            <a:r>
              <a:rPr lang="en-US" sz="2800" dirty="0"/>
              <a:t> kit.</a:t>
            </a:r>
          </a:p>
          <a:p>
            <a:endParaRPr lang="en-US" sz="2800" dirty="0"/>
          </a:p>
          <a:p>
            <a:r>
              <a:rPr lang="en-US" sz="2800" dirty="0"/>
              <a:t>For this purpose we use a software called </a:t>
            </a:r>
            <a:r>
              <a:rPr lang="en-US" sz="2800" b="1" dirty="0" err="1"/>
              <a:t>OpenVibe</a:t>
            </a:r>
            <a:r>
              <a:rPr lang="en-US" sz="2800" dirty="0"/>
              <a:t> to analyze the raw signal because the raw signal is unusable by any microcontroller. </a:t>
            </a:r>
            <a:r>
              <a:rPr lang="en-US" sz="2800" b="1" dirty="0" err="1"/>
              <a:t>OpenVibe</a:t>
            </a:r>
            <a:r>
              <a:rPr lang="en-US" sz="2800" dirty="0"/>
              <a:t> is a software platform dedicated to designing, testing and using brain-computer interfaces. </a:t>
            </a:r>
          </a:p>
          <a:p>
            <a:r>
              <a:rPr lang="en-US" sz="2800" dirty="0"/>
              <a:t>The package includes a Designer tool to create and run custom applications, along with several pre-configured and demo programs which are ready for use. </a:t>
            </a:r>
          </a:p>
        </p:txBody>
      </p:sp>
    </p:spTree>
    <p:extLst>
      <p:ext uri="{BB962C8B-B14F-4D97-AF65-F5344CB8AC3E}">
        <p14:creationId xmlns:p14="http://schemas.microsoft.com/office/powerpoint/2010/main" val="3202961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3945" y="642182"/>
            <a:ext cx="11101586" cy="6124754"/>
          </a:xfrm>
          <a:prstGeom prst="rect">
            <a:avLst/>
          </a:prstGeom>
        </p:spPr>
        <p:txBody>
          <a:bodyPr wrap="square">
            <a:spAutoFit/>
          </a:bodyPr>
          <a:lstStyle/>
          <a:p>
            <a:r>
              <a:rPr lang="en-US" sz="2800" dirty="0"/>
              <a:t>So here are the methods to connect and test run the </a:t>
            </a:r>
            <a:r>
              <a:rPr lang="en-US" sz="2800" dirty="0" err="1"/>
              <a:t>OpenVibe</a:t>
            </a:r>
            <a:r>
              <a:rPr lang="en-US" sz="2800" dirty="0"/>
              <a:t> with the Neurosky </a:t>
            </a:r>
            <a:r>
              <a:rPr lang="en-US" sz="2800" dirty="0" err="1"/>
              <a:t>mindwave</a:t>
            </a:r>
            <a:r>
              <a:rPr lang="en-US" sz="2800" dirty="0"/>
              <a:t> module:</a:t>
            </a:r>
          </a:p>
          <a:p>
            <a:endParaRPr lang="en-US" sz="2800" dirty="0"/>
          </a:p>
          <a:p>
            <a:r>
              <a:rPr lang="en-US" sz="2800" b="1" dirty="0">
                <a:ln w="0"/>
                <a:solidFill>
                  <a:schemeClr val="accent1"/>
                </a:solidFill>
                <a:effectLst>
                  <a:outerShdw blurRad="38100" dist="25400" dir="5400000" algn="ctr" rotWithShape="0">
                    <a:srgbClr val="6E747A">
                      <a:alpha val="43000"/>
                    </a:srgbClr>
                  </a:outerShdw>
                </a:effectLst>
              </a:rPr>
              <a:t>STEP 1: </a:t>
            </a:r>
          </a:p>
          <a:p>
            <a:endParaRPr lang="en-US" sz="2800" b="1" dirty="0"/>
          </a:p>
          <a:p>
            <a:r>
              <a:rPr lang="en-US" sz="2800" dirty="0"/>
              <a:t>    The </a:t>
            </a:r>
            <a:r>
              <a:rPr lang="en-US" sz="2800" b="1" dirty="0" err="1"/>
              <a:t>OpenVibe</a:t>
            </a:r>
            <a:r>
              <a:rPr lang="en-US" sz="2800" dirty="0"/>
              <a:t> Acquisition Server is opened. After setup, the </a:t>
            </a:r>
            <a:r>
              <a:rPr lang="en-US" sz="2800" dirty="0" err="1"/>
              <a:t>neurosky</a:t>
            </a:r>
            <a:r>
              <a:rPr lang="en-US" sz="2800" dirty="0"/>
              <a:t> headset is configured.</a:t>
            </a:r>
          </a:p>
          <a:p>
            <a:endParaRPr lang="en-US" sz="2800" dirty="0"/>
          </a:p>
          <a:p>
            <a:r>
              <a:rPr lang="en-US" sz="2800" b="1" dirty="0">
                <a:ln w="0"/>
                <a:solidFill>
                  <a:schemeClr val="accent1"/>
                </a:solidFill>
                <a:effectLst>
                  <a:outerShdw blurRad="38100" dist="25400" dir="5400000" algn="ctr" rotWithShape="0">
                    <a:srgbClr val="6E747A">
                      <a:alpha val="43000"/>
                    </a:srgbClr>
                  </a:outerShdw>
                </a:effectLst>
              </a:rPr>
              <a:t>STEP 2:</a:t>
            </a:r>
          </a:p>
          <a:p>
            <a:endParaRPr lang="en-US" sz="2800" b="1" dirty="0"/>
          </a:p>
          <a:p>
            <a:r>
              <a:rPr lang="en-US" sz="2800" dirty="0"/>
              <a:t>     The driver is selected as </a:t>
            </a:r>
            <a:r>
              <a:rPr lang="en-US" sz="2800" b="1" dirty="0"/>
              <a:t>‘ Neurosky Mindset (Mindset Dev Kit 2.1+)’. </a:t>
            </a:r>
            <a:r>
              <a:rPr lang="en-US" sz="2800" dirty="0"/>
              <a:t>The device is configured using ‘Driver Properties’. </a:t>
            </a:r>
            <a:endParaRPr lang="en-US" sz="2800" b="1" dirty="0"/>
          </a:p>
          <a:p>
            <a:endParaRPr lang="en-US" sz="2800" dirty="0"/>
          </a:p>
          <a:p>
            <a:endParaRPr lang="en-US" sz="2800" b="1" dirty="0"/>
          </a:p>
        </p:txBody>
      </p:sp>
    </p:spTree>
    <p:extLst>
      <p:ext uri="{BB962C8B-B14F-4D97-AF65-F5344CB8AC3E}">
        <p14:creationId xmlns:p14="http://schemas.microsoft.com/office/powerpoint/2010/main" val="366932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1825" y="600441"/>
            <a:ext cx="9672034" cy="2462213"/>
          </a:xfrm>
          <a:prstGeom prst="rect">
            <a:avLst/>
          </a:prstGeom>
        </p:spPr>
        <p:txBody>
          <a:bodyPr wrap="square">
            <a:spAutoFit/>
          </a:bodyPr>
          <a:lstStyle/>
          <a:p>
            <a:r>
              <a:rPr lang="en-US" sz="1400" dirty="0"/>
              <a:t>Step 2 continued…</a:t>
            </a:r>
          </a:p>
          <a:p>
            <a:r>
              <a:rPr lang="en-US" sz="2800" dirty="0"/>
              <a:t>The default connection port is advised. The sample count sent per block is set to 512. The ‘Connect’ button is pressed followed by ‘Play’ button. The Acquisition server then starts receiving data from the device and send it to the connected hosts.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742" y="3429000"/>
            <a:ext cx="8458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71840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766</TotalTime>
  <Words>1454</Words>
  <Application>Microsoft Office PowerPoint</Application>
  <PresentationFormat>Widescreen</PresentationFormat>
  <Paragraphs>140</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Malgun Gothic</vt:lpstr>
      <vt:lpstr>Arial</vt:lpstr>
      <vt:lpstr>Calibri</vt:lpstr>
      <vt:lpstr>Candara</vt:lpstr>
      <vt:lpstr>Trebuchet MS</vt:lpstr>
      <vt:lpstr>Wingdings</vt:lpstr>
      <vt:lpstr>Wingdings 3</vt:lpstr>
      <vt:lpstr>Facet</vt:lpstr>
      <vt:lpstr>Applied Electronics And Instrumentation Engineering TECHNO INTERNATIONAL NEW TOWN New Town, Megacity, Rajarhat, Kolkata-700156 July 7 , 2020   </vt:lpstr>
      <vt:lpstr> </vt:lpstr>
      <vt:lpstr>PowerPoint Presentation</vt:lpstr>
      <vt:lpstr>PowerPoint Presentation</vt:lpstr>
      <vt:lpstr>MOTIVATION</vt:lpstr>
      <vt:lpstr>PowerPoint Presentation</vt:lpstr>
      <vt:lpstr>METHODOLOGY</vt:lpstr>
      <vt:lpstr>PowerPoint Presentation</vt:lpstr>
      <vt:lpstr>PowerPoint Presentation</vt:lpstr>
      <vt:lpstr>PowerPoint Presentation</vt:lpstr>
      <vt:lpstr>PowerPoint Presentation</vt:lpstr>
      <vt:lpstr>As soon as we press Play button, the Signal Display Box opens as below. </vt:lpstr>
      <vt:lpstr>PowerPoint Presentation</vt:lpstr>
      <vt:lpstr>PowerPoint Presentation</vt:lpstr>
      <vt:lpstr>PowerPoint Presentation</vt:lpstr>
      <vt:lpstr>PowerPoint Presentation</vt:lpstr>
      <vt:lpstr>LIMITATIONS</vt:lpstr>
      <vt:lpstr>RELATED WORK</vt:lpstr>
      <vt:lpstr>PowerPoint Presentation</vt:lpstr>
      <vt:lpstr>PowerPoint Presentation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Rohan Roy Chowdhury</cp:lastModifiedBy>
  <cp:revision>86</cp:revision>
  <dcterms:created xsi:type="dcterms:W3CDTF">2014-08-26T23:43:54Z</dcterms:created>
  <dcterms:modified xsi:type="dcterms:W3CDTF">2020-07-03T18:24:46Z</dcterms:modified>
</cp:coreProperties>
</file>