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267" r:id="rId3"/>
    <p:sldId id="268" r:id="rId4"/>
    <p:sldId id="269" r:id="rId5"/>
    <p:sldId id="271" r:id="rId6"/>
    <p:sldId id="270" r:id="rId7"/>
    <p:sldId id="264" r:id="rId8"/>
    <p:sldId id="265" r:id="rId9"/>
    <p:sldId id="263" r:id="rId10"/>
    <p:sldId id="259" r:id="rId11"/>
    <p:sldId id="260" r:id="rId12"/>
    <p:sldId id="261" r:id="rId13"/>
    <p:sldId id="262" r:id="rId14"/>
    <p:sldId id="274" r:id="rId15"/>
    <p:sldId id="281" r:id="rId16"/>
    <p:sldId id="266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6" r:id="rId59"/>
    <p:sldId id="317" r:id="rId60"/>
    <p:sldId id="315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38440-2CF9-4DBF-9007-9ECC62BD8A3D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305A6-A40B-4888-AB27-8445C1E14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19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305A6-A40B-4888-AB27-8445C1E1479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627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305A6-A40B-4888-AB27-8445C1E1479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59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2ECE-A2D7-A4D0-5785-F19297AE9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F38DF-BDDB-ECE6-3617-B94D2001F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3C7E2-3ED3-D525-4865-DA6C2FFC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9A0EC-CAC1-4336-B2B3-F519B79C8ADD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75D55-F8FC-AE81-4A85-EA62DD55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19F5-3D3C-B1AC-47D1-DA7214A2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D37C-86DC-4B1B-8FF9-52F968841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44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8093-5046-2A44-582A-C2EDD573B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8DF4E-67DE-1247-2E0A-A213262BF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0A80E-7E38-7694-D00E-2DE75089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9A0EC-CAC1-4336-B2B3-F519B79C8ADD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C8E3B-B82C-303A-EA2D-ABFCC9D0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E13A6-6B93-A463-A504-BF1F13F1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D37C-86DC-4B1B-8FF9-52F968841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21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AFAF3-1FA7-8EFA-173B-E101FEB6B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1F9D8-9396-7354-FB9F-695235305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0C5D7-2FF7-5943-A7FC-C6E002F6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9A0EC-CAC1-4336-B2B3-F519B79C8ADD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C0CE6-60ED-ADF6-F294-A186CCDD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1F567-CACD-1C01-ACD4-8437E55A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D37C-86DC-4B1B-8FF9-52F968841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9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4997-54C5-EF12-BCB0-417CC5BB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4C4A4-9E30-363C-E6B3-550BCB8DC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B0A11-9044-CE29-9E16-E8D7C971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9A0EC-CAC1-4336-B2B3-F519B79C8ADD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6A71C-7D45-6FB0-0A19-906FA76E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A37EB-73C3-BD4A-161F-B909145B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D37C-86DC-4B1B-8FF9-52F968841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65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3EDD-ACC0-F0CC-1CC3-2E7497AD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92371-39AE-C93B-5F8B-50CADA41D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10E42-CFCE-95FD-20BC-7D77966B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9A0EC-CAC1-4336-B2B3-F519B79C8ADD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92271-E178-4F92-6B25-5B4034F3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180A1-AAA4-B62E-ABDE-D3EFD69C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D37C-86DC-4B1B-8FF9-52F968841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9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BBC1-13BF-B607-9A76-2EDED160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F81E-FE9B-94D2-88CC-2CA35C91F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26B97-9225-24DE-0636-72AE36B42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8D412-3296-5FC8-55C3-BEE3999A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9A0EC-CAC1-4336-B2B3-F519B79C8ADD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6DFB4-AE33-AD92-F509-491669C8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30A6C-11EE-021E-71FE-3D1828B6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D37C-86DC-4B1B-8FF9-52F968841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39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1EF6-4E40-1D5E-E2C4-EC65AD186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4F59D-05CE-D176-F2E7-E71AA85B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DD550-2556-02C9-327C-4FABF6D69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0D139-494B-84BF-3FDC-20F794CE2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B9B0D-C457-7C61-DAE6-4ED637701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7559C-6470-F2B8-4C37-8F49D0B7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9A0EC-CAC1-4336-B2B3-F519B79C8ADD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15FB10-AAA1-E830-F77B-80CB02B9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13E8B9-8C0E-4988-E6AE-D6069DC6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D37C-86DC-4B1B-8FF9-52F968841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29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FDFD-C565-EFE9-38C8-C70A18FD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CC044-69F6-D4F3-7FCB-D7E1DAAD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9A0EC-CAC1-4336-B2B3-F519B79C8ADD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C366F-1862-BCB9-5986-F3A9E935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1D929-78DF-1FE5-47C3-31F6191E6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D37C-86DC-4B1B-8FF9-52F968841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11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D37CB-7EA0-2AFD-B752-1DA60356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9A0EC-CAC1-4336-B2B3-F519B79C8ADD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BE264-7246-B0BE-5F3C-683344F8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2B895-8491-22AB-1CA1-63B84AF4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D37C-86DC-4B1B-8FF9-52F968841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5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3FEA-8A6D-BD29-3F39-2FFF1D2C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4AE3-3782-1202-3296-75A191D3A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1C785-C729-A985-EB5E-97AF7ED39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7B6AA-D4CE-B226-0DD1-C05B574F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9A0EC-CAC1-4336-B2B3-F519B79C8ADD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2D8C1-814F-AA9B-B15B-DD6E4E9D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D6678-E028-8349-6CC7-D3A1F4D2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D37C-86DC-4B1B-8FF9-52F968841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89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C3C5-53FD-A5B2-4695-4DFBBA7B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E21F2-115F-3E93-85AC-70B36EE93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A3009-A809-0257-FBCE-AEC2008E5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0CEF1-5DCF-0085-36E4-F6AF6502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9A0EC-CAC1-4336-B2B3-F519B79C8ADD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A7747-309E-77B8-0CBA-B50D6D03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DAB80-F36C-B172-ABDE-F96C529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D37C-86DC-4B1B-8FF9-52F968841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38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FB9D6-F133-8A54-DBA2-E97E68B9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E43CE-399C-D508-FCD3-92EECC51F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BC10C-0D48-6FBD-CE90-144085321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9A0EC-CAC1-4336-B2B3-F519B79C8ADD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75846-7F25-0B94-7D68-34D721952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35E40-908D-C988-DA10-8E73E78D1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7D37C-86DC-4B1B-8FF9-52F968841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9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keywords-in-c/" TargetMode="External"/><Relationship Id="rId2" Type="http://schemas.openxmlformats.org/officeDocument/2006/relationships/hyperlink" Target="https://www.geeksforgeeks.org/introduction-of-compiler-design/" TargetMode="Externa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to-yacc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B0A8-DCE1-FB1E-4236-AED83D855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COMPILER CONSTRUCTION LAB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68C6D-911B-6767-069B-29A8B553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8800" y="4990011"/>
            <a:ext cx="2351314" cy="121049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Sindhuja.p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1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C4927D-0B98-77FA-9AC7-995C121E6D3F}"/>
              </a:ext>
            </a:extLst>
          </p:cNvPr>
          <p:cNvSpPr txBox="1"/>
          <p:nvPr/>
        </p:nvSpPr>
        <p:spPr>
          <a:xfrm>
            <a:off x="348343" y="435429"/>
            <a:ext cx="11451771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of Lex :</a:t>
            </a:r>
          </a:p>
          <a:p>
            <a:pPr algn="l" rtl="0" fontAlgn="base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In the first step the source code which is in the Lex language having the file name ‘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File.l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 gives as input to the Lex Compiler commonly known as Lex to get the output as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lex.yy.c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 rtl="0" fontAlgn="base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After that, the output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lex.yy.c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will be used as input to the C compiler which gives the output in the form of an ‘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 file, and finally, the output file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will take the stream of character and generates tokens as output.</a:t>
            </a:r>
          </a:p>
          <a:p>
            <a:pPr algn="l" rtl="0" fontAlgn="base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lex.yy.c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a C program.</a:t>
            </a:r>
          </a:p>
          <a:p>
            <a:pPr algn="l" rtl="0" fontAlgn="base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File.l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a Lex source program</a:t>
            </a:r>
          </a:p>
          <a:p>
            <a:pPr algn="l" rtl="0" fontAlgn="base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a Lexical analyzer</a:t>
            </a:r>
          </a:p>
          <a:p>
            <a:pPr algn="l" rtl="0" fontAlgn="base"/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937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x">
            <a:extLst>
              <a:ext uri="{FF2B5EF4-FFF2-40B4-BE49-F238E27FC236}">
                <a16:creationId xmlns:a16="http://schemas.microsoft.com/office/drawing/2014/main" id="{79D6EA53-4FC0-82D8-DB2F-75AB8353B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212" y="375002"/>
            <a:ext cx="8334102" cy="648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579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D35807-876E-9350-6DF4-7B7A3ACDFFB7}"/>
              </a:ext>
            </a:extLst>
          </p:cNvPr>
          <p:cNvSpPr txBox="1"/>
          <p:nvPr/>
        </p:nvSpPr>
        <p:spPr>
          <a:xfrm>
            <a:off x="539931" y="287383"/>
            <a:ext cx="11425646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 File Format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Lex program consists of three parts and is separated by %% delimiters:-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rules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Auxiliary procedures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Declarations: The declarations include declarations of variables.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rules: These rules consist of Pattern and Action.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Auxiliary procedures: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Auxilary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section holds auxiliary functions used in the actions.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73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8BCBD37B-DB2A-A564-DDEC-84BDE6E2D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5" y="289764"/>
            <a:ext cx="10929256" cy="65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72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AEC3F4A-0EF6-D6E9-D699-79D5E1A5CAB1}"/>
              </a:ext>
            </a:extLst>
          </p:cNvPr>
          <p:cNvSpPr txBox="1"/>
          <p:nvPr/>
        </p:nvSpPr>
        <p:spPr>
          <a:xfrm>
            <a:off x="1672047" y="104503"/>
            <a:ext cx="747195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#include&lt;stdio.h&gt;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vow=0, con=0;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%}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\t\n]+    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aeiouAEIOU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    {vow++;}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[a-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-Z]     {con++;}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2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157489-CFA7-F6A2-4FD3-C35F135BAF24}"/>
              </a:ext>
            </a:extLst>
          </p:cNvPr>
          <p:cNvSpPr txBox="1"/>
          <p:nvPr/>
        </p:nvSpPr>
        <p:spPr>
          <a:xfrm>
            <a:off x="805543" y="620486"/>
            <a:ext cx="10591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 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some input string:\n");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yylex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("Number of vowels=%d\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n",vow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("Number of consonants=%d\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n",con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yywrap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1;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49859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FC4D62-A14D-DBB8-BD59-90B7F50F3B85}"/>
              </a:ext>
            </a:extLst>
          </p:cNvPr>
          <p:cNvSpPr txBox="1"/>
          <p:nvPr/>
        </p:nvSpPr>
        <p:spPr>
          <a:xfrm>
            <a:off x="1158240" y="-243839"/>
            <a:ext cx="10794273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2: Lex program to count the number of words, characters, blank spaces and lines 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=0,wc=0,lc=0,cc=0;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[\n] { lc++; cc+=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yyleng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 \t] {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 cc+=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yyleng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[^\t\n ]+ {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  cc+=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yyleng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353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808414-C29B-07FD-23F7-2D16386C4877}"/>
              </a:ext>
            </a:extLst>
          </p:cNvPr>
          <p:cNvSpPr txBox="1"/>
          <p:nvPr/>
        </p:nvSpPr>
        <p:spPr>
          <a:xfrm>
            <a:off x="801189" y="400595"/>
            <a:ext cx="10711542" cy="754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,char*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])  // int main()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input:\n");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yylex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number of lines=%d\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n",lc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number of spaces=%d\n",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number of words=%d\n",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number of characters are=%d\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n",cc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yywrap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1;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02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07E5EA-8A5B-00ED-0BB5-0879B9AA41D0}"/>
              </a:ext>
            </a:extLst>
          </p:cNvPr>
          <p:cNvSpPr txBox="1"/>
          <p:nvPr/>
        </p:nvSpPr>
        <p:spPr>
          <a:xfrm>
            <a:off x="252549" y="400595"/>
            <a:ext cx="117043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Then the scanner receives an end-of-file indication from </a:t>
            </a:r>
            <a:r>
              <a:rPr lang="en-US" sz="24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YY_INPUT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it then checks the </a:t>
            </a:r>
            <a:r>
              <a:rPr lang="en-US" sz="2400" b="0" i="0" dirty="0" err="1"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yywrap</a:t>
            </a:r>
            <a:r>
              <a:rPr lang="en-US" sz="2400" b="0" i="0" dirty="0"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function. If </a:t>
            </a:r>
            <a:r>
              <a:rPr lang="en-US" sz="2400" b="0" i="0" dirty="0" err="1"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yywrap</a:t>
            </a:r>
            <a:r>
              <a:rPr lang="en-US" sz="2400" b="0" i="0" dirty="0"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returns false (zero), then it is assumed that the function has gone ahead and set up </a:t>
            </a:r>
            <a:r>
              <a:rPr lang="en-US" sz="2400" b="0" i="0" dirty="0" err="1">
                <a:effectLst/>
                <a:highlight>
                  <a:srgbClr val="F9F9F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yyin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to point to another input file, and scanning continues. If it returns true (non-zero), then the scanner terminates, returning 0 to its caller. 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016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64D8973-3C60-A284-F0E3-6FBAEDA3D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53" y="832887"/>
            <a:ext cx="9238095" cy="352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11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58A341-E39D-714C-EC4F-745CE95910C6}"/>
              </a:ext>
            </a:extLst>
          </p:cNvPr>
          <p:cNvSpPr txBox="1"/>
          <p:nvPr/>
        </p:nvSpPr>
        <p:spPr>
          <a:xfrm>
            <a:off x="304800" y="400595"/>
            <a:ext cx="1155627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GR22A3068                                                                          L/T/P/C :0/ 0/ 4/ 2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Year I Semester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Outcomes: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1.Implement the techniques of Lexical Analyzer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2.Use lex to recognize token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3.Implement basic programs using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yaac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4.Acquire practical knowledge on parsing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5.Implement three address code generation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727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E4FC7D-728D-B5CC-F72F-B543C913DE38}"/>
              </a:ext>
            </a:extLst>
          </p:cNvPr>
          <p:cNvSpPr txBox="1"/>
          <p:nvPr/>
        </p:nvSpPr>
        <p:spPr>
          <a:xfrm>
            <a:off x="174172" y="330927"/>
            <a:ext cx="11721738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TASK 3: LEX program to identify REAL PRECISION of the given number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[+-]?[0-9]+\.[0-9]{1,7}([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][+-]?[0-9]+)?    {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("Single Precision Real Number\n");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[+-]?[0-9]+\.[0-9]{8,16}([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][+-]?[0-9]+)?   {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("Double Precision Real Number\n");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[+-]?[0-9]+\.([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][+-]?[0-9]+)?              {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("Real Number with No Fractional Part\n");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[+-]?[0-9]+                                  {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("Integer Number\n"); 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022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126F6D-955D-D321-3508-70405DE566C7}"/>
              </a:ext>
            </a:extLst>
          </p:cNvPr>
          <p:cNvSpPr txBox="1"/>
          <p:nvPr/>
        </p:nvSpPr>
        <p:spPr>
          <a:xfrm>
            <a:off x="409303" y="191589"/>
            <a:ext cx="1144306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a number: ");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yylex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yywrap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1;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463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54412A-EB75-73E9-4B18-81312B2840E5}"/>
              </a:ext>
            </a:extLst>
          </p:cNvPr>
          <p:cNvSpPr txBox="1"/>
          <p:nvPr/>
        </p:nvSpPr>
        <p:spPr>
          <a:xfrm>
            <a:off x="435429" y="252549"/>
            <a:ext cx="11416937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4: LEX Program to recognize tokens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C code section - includes standard libraries */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Definitions */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      [0-9]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     [a-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-Z]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        {LETTER}({LETTER}|{DIGIT})*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45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2CBDA2-0084-6437-FDC6-0FCECEC15B51}"/>
              </a:ext>
            </a:extLst>
          </p:cNvPr>
          <p:cNvSpPr txBox="1"/>
          <p:nvPr/>
        </p:nvSpPr>
        <p:spPr>
          <a:xfrm>
            <a:off x="278674" y="0"/>
            <a:ext cx="115824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Rules section */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"if"        {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("KEYWORD: if\n"); 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"else"      {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("KEYWORD: else\n"); 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"for"       {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("KEYWORD: for\n"); 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{ID}        {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("IDENTIFIER: %s\n",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yytext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{DIGIT}+    {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("NUMBER: %s\n",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yytext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"+"         {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("OPERATOR: +\n"); 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"-"         {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("OPERATOR: -\n"); 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"*"         {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("OPERATOR: *\n"); 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"/"         {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("OPERATOR: /\n"); 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"="         {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("OPERATOR: =\n"); 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\n|\t| " "  { /* Ignore whitespace */ 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{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("UNKNOWN TOKEN: %s\n",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yytext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695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7FE395-9645-2EC8-A621-92E089CCFCC5}"/>
              </a:ext>
            </a:extLst>
          </p:cNvPr>
          <p:cNvSpPr txBox="1"/>
          <p:nvPr/>
        </p:nvSpPr>
        <p:spPr>
          <a:xfrm>
            <a:off x="870858" y="849086"/>
            <a:ext cx="106571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C code section */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yylex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// Call the lexical analyzer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yywrap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1;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71957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AC780B-5077-BDCC-2BF4-5F43A669B930}"/>
              </a:ext>
            </a:extLst>
          </p:cNvPr>
          <p:cNvSpPr txBox="1"/>
          <p:nvPr/>
        </p:nvSpPr>
        <p:spPr>
          <a:xfrm>
            <a:off x="348343" y="108858"/>
            <a:ext cx="11364686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TASK 5: Implement a program to Elimination of Left Recursion in a grammar.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eliminate_left_recursion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(char*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non_terminal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char* alpha, char* beta);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%}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838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51A66C-84F7-77AE-3A2F-C7EA40A25E98}"/>
              </a:ext>
            </a:extLst>
          </p:cNvPr>
          <p:cNvSpPr txBox="1"/>
          <p:nvPr/>
        </p:nvSpPr>
        <p:spPr>
          <a:xfrm>
            <a:off x="163287" y="174171"/>
            <a:ext cx="11800114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Rule to match a non-terminal followed by "-&gt;"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[A-Z] "-&gt;" 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non_terminal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non_terminal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yytext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[0];  // Store the non-terminal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non_terminal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'\0';        // Null-terminate the string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Prompt user to enter production rules for the non-terminal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production for %s (format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l-GR" sz="2800"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β): ",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non_terminal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input[100], alpha[50], beta[50];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fgets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(input), stdin);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Split input at the '|'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sscanf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(input, "%[^|]|%s", alpha, beta);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348261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C26D96-9977-2E96-D074-CB63D18D253C}"/>
              </a:ext>
            </a:extLst>
          </p:cNvPr>
          <p:cNvSpPr txBox="1"/>
          <p:nvPr/>
        </p:nvSpPr>
        <p:spPr>
          <a:xfrm>
            <a:off x="337457" y="239486"/>
            <a:ext cx="1136468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Call function to eliminate left recursion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eliminate_left_recursion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non_terminal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alpha, beta);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Rule to ignore any other inputs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{ /* Ignore other inputs */ }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60338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0A14F4-09EA-FD16-3D0A-29539080D5F9}"/>
              </a:ext>
            </a:extLst>
          </p:cNvPr>
          <p:cNvSpPr txBox="1"/>
          <p:nvPr/>
        </p:nvSpPr>
        <p:spPr>
          <a:xfrm>
            <a:off x="195943" y="130629"/>
            <a:ext cx="11702143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Function to eliminate left recursion from the given productions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eliminate_left_recursion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(char*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non_terminal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char* alpha, char* beta) 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("Original Production: %s -&gt; %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s%s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%s\n",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non_terminal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non_terminal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alpha, beta);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new_non_terminal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new_non_terminal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new_non_terminal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"%s'",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non_terminal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// Create new non-terminal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Print the transformed productions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("After removing left recursion:\n");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 -&gt; %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s%s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\n",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non_terminal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beta,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new_non_terminal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// Non-left-recursive rule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 -&gt; %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s%s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ε\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n",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new_non_terminal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alpha,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new_non_terminal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// Left-recursive rule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60502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FA43BF-67B4-FF90-75F3-AC1D8DA8E42C}"/>
              </a:ext>
            </a:extLst>
          </p:cNvPr>
          <p:cNvSpPr txBox="1"/>
          <p:nvPr/>
        </p:nvSpPr>
        <p:spPr>
          <a:xfrm>
            <a:off x="947057" y="827314"/>
            <a:ext cx="1140822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grammar productions (terminate with CTRL+D):\n");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yylex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// Start the lexical analysis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Aa|b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A-&gt;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A’-&gt;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’|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6513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A2B764-463E-D441-65AE-F00437DC51BB}"/>
              </a:ext>
            </a:extLst>
          </p:cNvPr>
          <p:cNvSpPr txBox="1"/>
          <p:nvPr/>
        </p:nvSpPr>
        <p:spPr>
          <a:xfrm>
            <a:off x="522513" y="592183"/>
            <a:ext cx="1107730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EXPERIMENTS: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1: Introduction to lex tools.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2: Lex program to count the number of words, characters, blank spaces and lines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3: LEX program to identify REAL PRECISION of the given number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4: LEX Program to recognize tokens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5: Implement a program to Elimination of Left Recursion in a grammar.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 6: Program to implement Predictive Parsing.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7: Design LALR bottom-up parser for the above language.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8: Write program to generate machine code from the abstract syntax tree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by the parser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9: Introduction to YACC.</a:t>
            </a:r>
          </a:p>
        </p:txBody>
      </p:sp>
    </p:spTree>
    <p:extLst>
      <p:ext uri="{BB962C8B-B14F-4D97-AF65-F5344CB8AC3E}">
        <p14:creationId xmlns:p14="http://schemas.microsoft.com/office/powerpoint/2010/main" val="3914069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C32C3F-01FD-6170-A3D1-34B90A273A87}"/>
              </a:ext>
            </a:extLst>
          </p:cNvPr>
          <p:cNvSpPr txBox="1"/>
          <p:nvPr/>
        </p:nvSpPr>
        <p:spPr>
          <a:xfrm>
            <a:off x="533400" y="217713"/>
            <a:ext cx="1117963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6: Program to implement Predictive Parsing.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/>
              <a:t>#include &lt;</a:t>
            </a:r>
            <a:r>
              <a:rPr lang="en-IN" sz="2800" dirty="0" err="1"/>
              <a:t>stdio.h</a:t>
            </a:r>
            <a:r>
              <a:rPr lang="en-IN" sz="2800" dirty="0"/>
              <a:t>&gt; </a:t>
            </a:r>
          </a:p>
          <a:p>
            <a:r>
              <a:rPr lang="en-IN" sz="2800" dirty="0"/>
              <a:t>#include &lt;</a:t>
            </a:r>
            <a:r>
              <a:rPr lang="en-IN" sz="2800" dirty="0" err="1"/>
              <a:t>ctype.h</a:t>
            </a:r>
            <a:r>
              <a:rPr lang="en-IN" sz="2800" dirty="0"/>
              <a:t>&gt; // for </a:t>
            </a:r>
            <a:r>
              <a:rPr lang="en-IN" sz="2800" dirty="0" err="1"/>
              <a:t>isdigit</a:t>
            </a:r>
            <a:r>
              <a:rPr lang="en-IN" sz="2800" dirty="0"/>
              <a:t> function</a:t>
            </a:r>
          </a:p>
          <a:p>
            <a:r>
              <a:rPr lang="en-IN" sz="2800"/>
              <a:t>#include&lt;stdlib.h&gt;</a:t>
            </a:r>
            <a:endParaRPr lang="en-IN" sz="2800" dirty="0"/>
          </a:p>
          <a:p>
            <a:r>
              <a:rPr lang="en-IN" sz="2800" dirty="0"/>
              <a:t> char input[100]; </a:t>
            </a:r>
          </a:p>
          <a:p>
            <a:r>
              <a:rPr lang="en-IN" sz="2800" dirty="0"/>
              <a:t>Int </a:t>
            </a:r>
            <a:r>
              <a:rPr lang="en-IN" sz="2800" dirty="0" err="1"/>
              <a:t>pos</a:t>
            </a:r>
            <a:r>
              <a:rPr lang="en-IN" sz="2800" dirty="0"/>
              <a:t> = 0; char lookahead; </a:t>
            </a:r>
          </a:p>
          <a:p>
            <a:r>
              <a:rPr lang="en-IN" sz="2800" dirty="0"/>
              <a:t>// Function prototypes for recursive descent parsing </a:t>
            </a:r>
          </a:p>
          <a:p>
            <a:r>
              <a:rPr lang="en-IN" sz="2800" dirty="0"/>
              <a:t>void E(); </a:t>
            </a:r>
          </a:p>
          <a:p>
            <a:r>
              <a:rPr lang="en-IN" sz="2800" dirty="0"/>
              <a:t>void </a:t>
            </a:r>
            <a:r>
              <a:rPr lang="en-IN" sz="2800" dirty="0" err="1"/>
              <a:t>Eprime</a:t>
            </a:r>
            <a:r>
              <a:rPr lang="en-IN" sz="2800" dirty="0"/>
              <a:t>(); </a:t>
            </a:r>
          </a:p>
          <a:p>
            <a:r>
              <a:rPr lang="en-IN" sz="2800" dirty="0"/>
              <a:t>void T(); </a:t>
            </a:r>
          </a:p>
          <a:p>
            <a:r>
              <a:rPr lang="en-IN" sz="2800" dirty="0"/>
              <a:t>void </a:t>
            </a:r>
            <a:r>
              <a:rPr lang="en-IN" sz="2800" dirty="0" err="1"/>
              <a:t>Tprime</a:t>
            </a:r>
            <a:r>
              <a:rPr lang="en-IN" sz="2800" dirty="0"/>
              <a:t>();</a:t>
            </a:r>
          </a:p>
          <a:p>
            <a:r>
              <a:rPr lang="en-IN" sz="2800" dirty="0"/>
              <a:t> void F(); </a:t>
            </a:r>
          </a:p>
          <a:p>
            <a:r>
              <a:rPr lang="en-IN" sz="2800" dirty="0"/>
              <a:t>void match(char t); </a:t>
            </a:r>
          </a:p>
        </p:txBody>
      </p:sp>
    </p:spTree>
    <p:extLst>
      <p:ext uri="{BB962C8B-B14F-4D97-AF65-F5344CB8AC3E}">
        <p14:creationId xmlns:p14="http://schemas.microsoft.com/office/powerpoint/2010/main" val="1632819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7B14C3-013E-D708-2F27-68CCAA1F2383}"/>
              </a:ext>
            </a:extLst>
          </p:cNvPr>
          <p:cNvSpPr txBox="1"/>
          <p:nvPr/>
        </p:nvSpPr>
        <p:spPr>
          <a:xfrm>
            <a:off x="370114" y="435429"/>
            <a:ext cx="1084217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Helper function to get the next character char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nextToken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input[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++];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Function to report a syntax error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syntaxError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("Syntax Error!\n");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exit(1);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896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0A56D0-A89A-F8B6-7AC2-E103C8DCE155}"/>
              </a:ext>
            </a:extLst>
          </p:cNvPr>
          <p:cNvSpPr txBox="1"/>
          <p:nvPr/>
        </p:nvSpPr>
        <p:spPr>
          <a:xfrm>
            <a:off x="555171" y="326571"/>
            <a:ext cx="858882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Function to match a token and advance the input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match(char t)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(lookahead == t)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lookahead =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nextToken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syntaxError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837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9E33A9-4DA2-7AE1-42A4-ECEACBE20137}"/>
              </a:ext>
            </a:extLst>
          </p:cNvPr>
          <p:cNvSpPr txBox="1"/>
          <p:nvPr/>
        </p:nvSpPr>
        <p:spPr>
          <a:xfrm>
            <a:off x="206828" y="108857"/>
            <a:ext cx="1159328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Production: E → T E’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E() {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T(); 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Eprime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}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Production:E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→ + T E' |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Eprime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(lookahead == '+’)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match('+’);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T();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Eprime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E' →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 (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epsilon, do nothing)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00909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EF4D87-00EE-C5F6-3A1B-AF35E89C448D}"/>
              </a:ext>
            </a:extLst>
          </p:cNvPr>
          <p:cNvSpPr txBox="1"/>
          <p:nvPr/>
        </p:nvSpPr>
        <p:spPr>
          <a:xfrm>
            <a:off x="478971" y="402771"/>
            <a:ext cx="108204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Production: T → F T’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T() {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F(); 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Tprime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}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Production: T' → * F T' |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Tprime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(lookahead == '*’) 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match('*’);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F();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Tprime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}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T' →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 (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epsilon, do nothing)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22841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0F79CA-7EB7-55CA-D4F1-6FF5603EC6A5}"/>
              </a:ext>
            </a:extLst>
          </p:cNvPr>
          <p:cNvSpPr txBox="1"/>
          <p:nvPr/>
        </p:nvSpPr>
        <p:spPr>
          <a:xfrm>
            <a:off x="457200" y="283030"/>
            <a:ext cx="8686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Production: F → ( E ) | id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F() {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(lookahead == '(') {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match('(‘);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E(); match(')'); 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 if 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isalnum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(lookahead)) {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For simplicity, we treat 'id' as a single character match(lookahead);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syntaxError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495646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1D2CE-B801-79FF-046F-A4A481FFFB36}"/>
              </a:ext>
            </a:extLst>
          </p:cNvPr>
          <p:cNvSpPr txBox="1"/>
          <p:nvPr/>
        </p:nvSpPr>
        <p:spPr>
          <a:xfrm>
            <a:off x="402771" y="576942"/>
            <a:ext cx="1095102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an arithmetic expression: "); 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("%s", input);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lookahead =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nextToken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Start parsing from the start symbol 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E();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Ensure entire input is consumed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(lookahead == '\0') { </a:t>
            </a: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("Parsing successful!\n"); 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{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syntaxError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0; }</a:t>
            </a:r>
          </a:p>
          <a:p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arithmetic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expression:i+i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sucessful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470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F3EF49-658A-31D8-2469-696E679F904F}"/>
              </a:ext>
            </a:extLst>
          </p:cNvPr>
          <p:cNvSpPr txBox="1"/>
          <p:nvPr/>
        </p:nvSpPr>
        <p:spPr>
          <a:xfrm>
            <a:off x="337457" y="163286"/>
            <a:ext cx="11517086" cy="781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TASK 7: Design LALR bottom-up parser for the above language.</a:t>
            </a:r>
            <a:endParaRPr lang="en-IN" sz="2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Terminals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T_NUM       // Represents numeric values (integer numbers)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T_PLUS      // Represents the '+' operator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T_MULTIPLY  // Represents the '*' operator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T_LPAREN    // Represents '('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T_RPAREN    // Represents ')'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T_END       // End of input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Non-terminals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  // Represents an expression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        // Represents a term in the expression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Factor      // Represents a factor, which could be a number or a sub-expression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35576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CCC16C-6E7C-93A5-0645-0D43910DB6DC}"/>
              </a:ext>
            </a:extLst>
          </p:cNvPr>
          <p:cNvSpPr txBox="1"/>
          <p:nvPr/>
        </p:nvSpPr>
        <p:spPr>
          <a:xfrm>
            <a:off x="674914" y="576943"/>
            <a:ext cx="10156372" cy="5840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Grammar Rules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 -&gt; Expression T_PLUS Term       // Rule 1: Addition in an expression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 -&gt; Term                         // Rule 2: Expression reduces to a Term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       -&gt; Term T_MULTIPLY Factor       // Rule 3: Multiplication in a term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       -&gt; Factor                       // Rule 4: Term reduces to a Factor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Factor     -&gt; T_NUM                        // Rule 5: Factor reduces to a number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Factor     -&gt; T_LPAREN Expression T_RPAREN // Rule 6: Parenthesized expression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59631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B14ECD-1EBC-5F5F-C13B-BE6B2717EDBC}"/>
              </a:ext>
            </a:extLst>
          </p:cNvPr>
          <p:cNvSpPr txBox="1"/>
          <p:nvPr/>
        </p:nvSpPr>
        <p:spPr>
          <a:xfrm>
            <a:off x="239486" y="152400"/>
            <a:ext cx="11299371" cy="6823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TASK 7: Design LALR bottom-up parser for the above language. 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IN" sz="2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stdio.h</a:t>
            </a: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IN" sz="2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stdlib.h</a:t>
            </a: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IN" sz="2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ctype.h</a:t>
            </a: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Token definitions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typedef </a:t>
            </a:r>
            <a:r>
              <a:rPr lang="en-IN" sz="2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T_NUM = 256,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T_PLUS,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T_MULTIPLY,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T_LPAREN,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T_RPAREN,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2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D59BD9-DE2A-8A4B-2B3E-2ADA88FD7606}"/>
              </a:ext>
            </a:extLst>
          </p:cNvPr>
          <p:cNvSpPr txBox="1"/>
          <p:nvPr/>
        </p:nvSpPr>
        <p:spPr>
          <a:xfrm>
            <a:off x="261257" y="600891"/>
            <a:ext cx="1174786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10: Convert the BNF rules into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Yacc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and Write code to generate abstract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tree.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11: YACC Program of an advanced desk calculator.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12: Program to Implement 3 Address Code.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Textbooks: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1.Compilers: Principles, Techniques and Tools, V.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Sethi and J. Ullman.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2.lex&amp;yacc – John R. Levine, Tony Mason, Doug Brown,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O’reilly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1.The Design and Evolution of C++, Bjarne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Stroustrup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2.Modern Compiler Design- Dick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Grune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Henry E. Bal,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Cariel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T. H. Jacobs,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Wileydre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413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B9701E-7985-CA1F-4DF7-5A9F6A6AEA05}"/>
              </a:ext>
            </a:extLst>
          </p:cNvPr>
          <p:cNvSpPr txBox="1"/>
          <p:nvPr/>
        </p:nvSpPr>
        <p:spPr>
          <a:xfrm>
            <a:off x="446314" y="402771"/>
            <a:ext cx="8697686" cy="7438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T_END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TokenType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// Token structure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typedef struct {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TokenType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type;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int value;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 Token;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// Parse stack structure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typedef struct {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int state;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int value;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StackEntry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261245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D7C2F3-D557-C2C9-2615-FD755C7DFA41}"/>
              </a:ext>
            </a:extLst>
          </p:cNvPr>
          <p:cNvSpPr txBox="1"/>
          <p:nvPr/>
        </p:nvSpPr>
        <p:spPr>
          <a:xfrm>
            <a:off x="250371" y="359229"/>
            <a:ext cx="10896600" cy="69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#define STACK_MAX 100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StackEntry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stack[STACK_MAX];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stackTop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-1;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Functions to manipulate the parse stack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push(int state, int value)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if (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stackTop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 STACK_MAX - 1)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stack[++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stackTop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].state = state;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stack[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stackTop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].value = value;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 else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("Stack overflow\n");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exit(1);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528879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5A4D1B-C2FB-216F-69B0-21CB445E61D6}"/>
              </a:ext>
            </a:extLst>
          </p:cNvPr>
          <p:cNvSpPr txBox="1"/>
          <p:nvPr/>
        </p:nvSpPr>
        <p:spPr>
          <a:xfrm>
            <a:off x="359229" y="163287"/>
            <a:ext cx="11081657" cy="7226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pop(int count) {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if (</a:t>
            </a:r>
            <a:r>
              <a:rPr lang="en-IN" sz="2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stackTop</a:t>
            </a: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&gt;= count - 1) {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2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stackTop</a:t>
            </a: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-= count;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 else {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2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("Stack underflow\n");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exit(1);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Lexer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function to return next token from input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Token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getToken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char **input) {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while (**input == ' ') (*input)++;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if (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isdigit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(**input)) {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Token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token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{ T_NUM, 0 };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6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8354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0BB1FB-CAD4-3DDF-A78D-E6CAED17E53E}"/>
              </a:ext>
            </a:extLst>
          </p:cNvPr>
          <p:cNvSpPr txBox="1"/>
          <p:nvPr/>
        </p:nvSpPr>
        <p:spPr>
          <a:xfrm>
            <a:off x="1458686" y="555171"/>
            <a:ext cx="7685314" cy="6348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while (</a:t>
            </a:r>
            <a:r>
              <a:rPr kumimoji="0" lang="en-IN" sz="24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isdigit</a:t>
            </a: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(**input)) {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kumimoji="0" lang="en-IN" sz="24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token.value</a:t>
            </a: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kumimoji="0" lang="en-IN" sz="24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token.value</a:t>
            </a: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10 + (**input - '0');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(*input)++;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token;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 else if (**input == '+') {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(*input)++;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(Token) { T_PLUS, 0 };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 else if (**input == '*') {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(*input)++;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(Token) { T_MULTIPLY, 0 };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 else if (**input == '(') {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1204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6EFD79-C3B8-B4AC-BCFF-AC92BF603E48}"/>
              </a:ext>
            </a:extLst>
          </p:cNvPr>
          <p:cNvSpPr txBox="1"/>
          <p:nvPr/>
        </p:nvSpPr>
        <p:spPr>
          <a:xfrm>
            <a:off x="1937657" y="272143"/>
            <a:ext cx="7206343" cy="6575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(*input)++;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(Token) { T_LPAREN, 0 };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 else if (**input == ')') {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(*input)++;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(Token) { T_RPAREN, 0 };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 else if (**input == '\0') {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(Token) { T_END, 0 };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 else {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kumimoji="0" lang="en-IN" sz="24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("Unknown character: %c\n", **input);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exit(1);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4014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1DEE00-8F3C-3880-6F5F-C7001E8F120E}"/>
              </a:ext>
            </a:extLst>
          </p:cNvPr>
          <p:cNvSpPr txBox="1"/>
          <p:nvPr/>
        </p:nvSpPr>
        <p:spPr>
          <a:xfrm>
            <a:off x="533400" y="391886"/>
            <a:ext cx="8610600" cy="4745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A simplified parse table (hardcoded for this example)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IN" sz="2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parseTable</a:t>
            </a: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[5][6] = {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{1, -1, -1, 2, -1, -1},  // state 0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{-1, 3, -1, -1, -1, 0},  // state 1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{1, -1, -1, 2, -1, -1},  // state 2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{-1, -1, 4, -1, -1, -1}, // state 3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{-1, -1, -1, -1, -1, -2} // state 4 (accept state)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0974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92275C-65A2-FC4C-37C8-8057B63CAC6D}"/>
              </a:ext>
            </a:extLst>
          </p:cNvPr>
          <p:cNvSpPr txBox="1"/>
          <p:nvPr/>
        </p:nvSpPr>
        <p:spPr>
          <a:xfrm>
            <a:off x="576944" y="500743"/>
            <a:ext cx="8436428" cy="6867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Reduced production actions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reduce(int rule) {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if (rule == 0) { // expression -&gt; expression + term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int term = stack[</a:t>
            </a:r>
            <a:r>
              <a:rPr lang="en-IN" sz="2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stackTop</a:t>
            </a: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].value;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pop(3);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stack[</a:t>
            </a:r>
            <a:r>
              <a:rPr lang="en-IN" sz="2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stackTop</a:t>
            </a: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].value += term;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 else if (rule == 1) { // term -&gt; term * factor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int factor = stack[</a:t>
            </a:r>
            <a:r>
              <a:rPr lang="en-IN" sz="2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stackTop</a:t>
            </a: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].value;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pop(3);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stack[</a:t>
            </a:r>
            <a:r>
              <a:rPr lang="en-IN" sz="2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stackTop</a:t>
            </a: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].value *= factor;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5156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30A76D-F5D0-AE3A-B0E0-35E8EF068B13}"/>
              </a:ext>
            </a:extLst>
          </p:cNvPr>
          <p:cNvSpPr txBox="1"/>
          <p:nvPr/>
        </p:nvSpPr>
        <p:spPr>
          <a:xfrm>
            <a:off x="489857" y="217714"/>
            <a:ext cx="9557657" cy="6441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Main parse function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parse(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char *input) {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stackTop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-1;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push(0, 0);  // Start state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Token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token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getToken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(&amp;input);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while (1) {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int state = stack[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stackTop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].state;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int action =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parseTable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[state][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token.type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T_NUM];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if (action &gt; 0) { // Shift action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push(action,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token.value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token =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getToken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(&amp;input);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2343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F2155F-BC6E-3387-1A61-366B61A413FF}"/>
              </a:ext>
            </a:extLst>
          </p:cNvPr>
          <p:cNvSpPr txBox="1"/>
          <p:nvPr/>
        </p:nvSpPr>
        <p:spPr>
          <a:xfrm>
            <a:off x="152400" y="391886"/>
            <a:ext cx="8991600" cy="5943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 if (action &lt; 0) { // Reduce action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if (action == -2) { // Accept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("Result: %d\n", stack[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stackTop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].value);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break;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reduce(-action - 1);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} else {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("Syntax error\n");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break;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075762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9B4D64-E980-BB48-A0F9-041493C63643}"/>
              </a:ext>
            </a:extLst>
          </p:cNvPr>
          <p:cNvSpPr txBox="1"/>
          <p:nvPr/>
        </p:nvSpPr>
        <p:spPr>
          <a:xfrm>
            <a:off x="293914" y="337457"/>
            <a:ext cx="8850086" cy="3454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Main function to take input and call the parser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 {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char *input = "3 + 5 * 2";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("Parsing: %s\n", input);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parse(input);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0;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2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F19C5E-0AF7-41C5-7378-57335D22FCF4}"/>
              </a:ext>
            </a:extLst>
          </p:cNvPr>
          <p:cNvSpPr txBox="1"/>
          <p:nvPr/>
        </p:nvSpPr>
        <p:spPr>
          <a:xfrm>
            <a:off x="818607" y="3077234"/>
            <a:ext cx="1077250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4000" b="1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sz="4000" b="1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DDC9B-3D90-80F2-B2B8-C44CA35010EE}"/>
              </a:ext>
            </a:extLst>
          </p:cNvPr>
          <p:cNvSpPr txBox="1"/>
          <p:nvPr/>
        </p:nvSpPr>
        <p:spPr>
          <a:xfrm>
            <a:off x="740227" y="583474"/>
            <a:ext cx="1143435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 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compiler is system software that translates the source program written in a high-level language into a low-level language.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compilation process of source code is divided into several phases in order to ease the process of development and designing.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phases work in sequence as the output of the previous phase is utilized in the next phase.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Phases of compiler: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8394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BBBAB9-CF85-9CC0-FE51-5A6B1D1DFA24}"/>
              </a:ext>
            </a:extLst>
          </p:cNvPr>
          <p:cNvSpPr txBox="1"/>
          <p:nvPr/>
        </p:nvSpPr>
        <p:spPr>
          <a:xfrm>
            <a:off x="174171" y="283029"/>
            <a:ext cx="11332029" cy="6547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8: Write program to generate machine code from the abstract syntax tree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by the parser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stdio.h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stdlib.h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string.h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Define the structure for AST nodes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typedef struct 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ASTNode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char value;                 // Operator (+, -, *, /) or operand (0-9)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struct 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ASTNode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*left;       // Left child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struct 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ASTNode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*right;      // Right child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ASTNode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temp_count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0;  // Counter for temporary registers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0997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5EE0E8-5F18-16D4-6E6A-163E36B80503}"/>
              </a:ext>
            </a:extLst>
          </p:cNvPr>
          <p:cNvSpPr txBox="1"/>
          <p:nvPr/>
        </p:nvSpPr>
        <p:spPr>
          <a:xfrm>
            <a:off x="566057" y="424543"/>
            <a:ext cx="10798629" cy="5936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Function to create a new AST node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ASTNode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createNode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(char value,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ASTNode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left,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ASTNode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right)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ASTNode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node = (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ASTNode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*)malloc(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ASTNode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node-&gt;value = value;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node-&gt;left = left;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node-&gt;right = right;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node;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Function to generate a unique temporary register name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newTemp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(char *temp)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sprintf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(temp, "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R%d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temp_count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++);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62935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1B4874-08A8-B9C4-7724-1EEA34EB8433}"/>
              </a:ext>
            </a:extLst>
          </p:cNvPr>
          <p:cNvSpPr txBox="1"/>
          <p:nvPr/>
        </p:nvSpPr>
        <p:spPr>
          <a:xfrm>
            <a:off x="304800" y="206829"/>
            <a:ext cx="8839200" cy="5936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Recursive function to generate machine code from the AST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generateCode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ASTNode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node)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char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leftTemp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[5],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rightTemp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[5],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resultTemp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// If the node is NULL, return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if (node == NULL)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// Leaf node: if both children are NULL, it's an operand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if (node-&gt;left == NULL &amp;&amp; node-&gt;right == NULL)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388713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5E8A05-47D0-4977-34C1-92A1C2A3E618}"/>
              </a:ext>
            </a:extLst>
          </p:cNvPr>
          <p:cNvSpPr txBox="1"/>
          <p:nvPr/>
        </p:nvSpPr>
        <p:spPr>
          <a:xfrm>
            <a:off x="446314" y="413657"/>
            <a:ext cx="8697686" cy="5438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// Recursive code generation for left and right subtrees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generateCode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(node-&gt;left);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newTemp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leftTemp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("MOV %s, %c\n",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leftTemp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node-&gt;left-&gt;value);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generateCode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(node-&gt;right);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newTemp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rightTemp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("MOV %s, %c\n",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rightTemp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node-&gt;right-&gt;value);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// Generate a new temporary for the result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newTemp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resultTemp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8151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6A2FCB-E7C6-B3F5-605C-DBB64B616CE7}"/>
              </a:ext>
            </a:extLst>
          </p:cNvPr>
          <p:cNvSpPr txBox="1"/>
          <p:nvPr/>
        </p:nvSpPr>
        <p:spPr>
          <a:xfrm>
            <a:off x="555171" y="511629"/>
            <a:ext cx="8588829" cy="5438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// Generate machine code based on the operation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switch (node-&gt;value)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case '+':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("MOV %s, %s\n",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resultTemp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leftTemp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("ADD %s, %s\n",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resultTemp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rightTemp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break;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case '-':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("MOV %s, %s\n",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resultTemp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leftTemp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("SUB %s, %s\n",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resultTemp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rightTemp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break;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6779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945264-981D-27BB-03D3-D1AC497F9F65}"/>
              </a:ext>
            </a:extLst>
          </p:cNvPr>
          <p:cNvSpPr txBox="1"/>
          <p:nvPr/>
        </p:nvSpPr>
        <p:spPr>
          <a:xfrm>
            <a:off x="1273629" y="348343"/>
            <a:ext cx="9209314" cy="6495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 '*':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kumimoji="0" lang="en-IN" sz="24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("MOV %s, %s\n", </a:t>
            </a:r>
            <a:r>
              <a:rPr kumimoji="0" lang="en-IN" sz="24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resultTemp</a:t>
            </a: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IN" sz="24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leftTemp</a:t>
            </a: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kumimoji="0" lang="en-IN" sz="24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("MUL %s, %s\n", </a:t>
            </a:r>
            <a:r>
              <a:rPr kumimoji="0" lang="en-IN" sz="24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resultTemp</a:t>
            </a: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IN" sz="24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rightTemp</a:t>
            </a: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break;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case '/':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kumimoji="0" lang="en-IN" sz="24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("MOV %s, %s\n", </a:t>
            </a:r>
            <a:r>
              <a:rPr kumimoji="0" lang="en-IN" sz="24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resultTemp</a:t>
            </a: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IN" sz="24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leftTemp</a:t>
            </a: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kumimoji="0" lang="en-IN" sz="24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("DIV %s, %s\n", </a:t>
            </a:r>
            <a:r>
              <a:rPr kumimoji="0" lang="en-IN" sz="24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resultTemp</a:t>
            </a: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IN" sz="24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rightTemp</a:t>
            </a: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break;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default: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kumimoji="0" lang="en-IN" sz="24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("Unsupported operation\n");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return;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}node-&gt;value=‘A’;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2978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E72DF8-D7C1-13AF-EBF7-C13AED17100E}"/>
              </a:ext>
            </a:extLst>
          </p:cNvPr>
          <p:cNvSpPr txBox="1"/>
          <p:nvPr/>
        </p:nvSpPr>
        <p:spPr>
          <a:xfrm>
            <a:off x="381000" y="381000"/>
            <a:ext cx="8763000" cy="6624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Main function to demonstrate the code generation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// Constructing an example AST for the expression (3 + 5) * (10 - 2)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ASTNode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createNode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('*',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createNode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('+',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createNode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('3', NULL, NULL),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createNode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('5', NULL, NULL)),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createNode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('-',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createNode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(‘4', NULL, NULL),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createNode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('2', NULL, NULL)));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("Generated Machine Code:\n");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generateCode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8677976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A1417B-1645-0821-A8B9-BF5CC35C1F7D}"/>
              </a:ext>
            </a:extLst>
          </p:cNvPr>
          <p:cNvSpPr txBox="1"/>
          <p:nvPr/>
        </p:nvSpPr>
        <p:spPr>
          <a:xfrm>
            <a:off x="642257" y="468086"/>
            <a:ext cx="8501743" cy="4947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Free memory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free(</a:t>
            </a:r>
            <a:r>
              <a:rPr kumimoji="0" lang="en-IN" sz="24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</a:t>
            </a: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-&gt;left-&gt;left);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free(</a:t>
            </a:r>
            <a:r>
              <a:rPr kumimoji="0" lang="en-IN" sz="24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</a:t>
            </a: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-&gt;left-&gt;right);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free(</a:t>
            </a:r>
            <a:r>
              <a:rPr kumimoji="0" lang="en-IN" sz="24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</a:t>
            </a: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-&gt;left);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free(</a:t>
            </a:r>
            <a:r>
              <a:rPr kumimoji="0" lang="en-IN" sz="24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</a:t>
            </a: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-&gt;right-&gt;left);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free(</a:t>
            </a:r>
            <a:r>
              <a:rPr kumimoji="0" lang="en-IN" sz="24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</a:t>
            </a: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-&gt;right-&gt;right);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free(</a:t>
            </a:r>
            <a:r>
              <a:rPr kumimoji="0" lang="en-IN" sz="24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</a:t>
            </a: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-&gt;right);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free(</a:t>
            </a:r>
            <a:r>
              <a:rPr kumimoji="0" lang="en-IN" sz="24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</a:t>
            </a: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0;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4351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DC3A46-EC15-351C-56D5-77BE02B3A393}"/>
              </a:ext>
            </a:extLst>
          </p:cNvPr>
          <p:cNvSpPr txBox="1"/>
          <p:nvPr/>
        </p:nvSpPr>
        <p:spPr>
          <a:xfrm>
            <a:off x="609600" y="478971"/>
            <a:ext cx="11430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:9   </a:t>
            </a:r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YACC. 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YACC (Yet Another Compiler Compiler)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tool used in the process of compiler construction.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simplifies the creation of parsers by allowing developers to specify the grammar of a programming language or other structured text format in a high-level, declarative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YACC is widely used in systems programming and is particularly useful for designing interpreters and compilers.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5633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ED1184-B047-B03F-FAAD-ABE402D8255D}"/>
              </a:ext>
            </a:extLst>
          </p:cNvPr>
          <p:cNvSpPr txBox="1"/>
          <p:nvPr/>
        </p:nvSpPr>
        <p:spPr>
          <a:xfrm>
            <a:off x="293914" y="489856"/>
            <a:ext cx="114300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 Specification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YACC uses context-free grammars, typically written in Backus-Naur Form (BNF), to define the syntax rules of a language.</a:t>
            </a:r>
          </a:p>
          <a:p>
            <a:pPr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LALR(1) Parsing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generates parsers based on the Look-Ahead Left-to-Right parsing method for context-free grammars. This allows efficient parsing of a wide variety of languages.</a:t>
            </a:r>
          </a:p>
          <a:p>
            <a:pPr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Code Integration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actions for each rule in the grammar can include C code, enabling the parser to perform computations or build data structures during parsing.</a:t>
            </a:r>
          </a:p>
          <a:p>
            <a:pPr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 and Compatibility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YACC works seamlessly with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lexical analyzer generator. Together, they form a powerful pair for compiler design.</a:t>
            </a:r>
          </a:p>
        </p:txBody>
      </p:sp>
    </p:spTree>
    <p:extLst>
      <p:ext uri="{BB962C8B-B14F-4D97-AF65-F5344CB8AC3E}">
        <p14:creationId xmlns:p14="http://schemas.microsoft.com/office/powerpoint/2010/main" val="206416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722310E-50DC-8DC1-A824-84AB15870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565" y="1096316"/>
            <a:ext cx="7323909" cy="566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9485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D0E710-16A3-F02D-8349-444A650D75B0}"/>
              </a:ext>
            </a:extLst>
          </p:cNvPr>
          <p:cNvSpPr txBox="1"/>
          <p:nvPr/>
        </p:nvSpPr>
        <p:spPr>
          <a:xfrm>
            <a:off x="370115" y="435430"/>
            <a:ext cx="11027228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C code or declarations to include in the generated parser */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%token TOKEN_NAME  /* Token declarations */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%start START_SYMBOL  /* Optional: Specify the start symbol */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Grammar rules and associated actions */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non_terminal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production1 { action1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| production2 { action2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;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Additional C code for helper functions, main(), or global variables */</a:t>
            </a:r>
          </a:p>
        </p:txBody>
      </p:sp>
    </p:spTree>
    <p:extLst>
      <p:ext uri="{BB962C8B-B14F-4D97-AF65-F5344CB8AC3E}">
        <p14:creationId xmlns:p14="http://schemas.microsoft.com/office/powerpoint/2010/main" val="37393880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B46F9C-89EE-26FB-46DC-955291845876}"/>
              </a:ext>
            </a:extLst>
          </p:cNvPr>
          <p:cNvSpPr txBox="1"/>
          <p:nvPr/>
        </p:nvSpPr>
        <p:spPr>
          <a:xfrm>
            <a:off x="609599" y="359229"/>
            <a:ext cx="1086394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 Section (%{ ... %})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Enclosed between %{ and %}, this section includes C code, such as #include directives, macro definitions, or global declarations.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yylex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// Function prototype for lexical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yyerror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*s); // Error-handling function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%}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7482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F1B0FD-1072-DA56-3A17-95ECC56274B8}"/>
              </a:ext>
            </a:extLst>
          </p:cNvPr>
          <p:cNvSpPr txBox="1"/>
          <p:nvPr/>
        </p:nvSpPr>
        <p:spPr>
          <a:xfrm>
            <a:off x="391885" y="566056"/>
            <a:ext cx="11299371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Declarations (%token):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Tokens (terminal symbols) are declared here, typically corresponding to input symbols provided by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keywords, operators).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%token NUMBER PLUS MINUS MULTIPLY DIVIDE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Precedence and Associativity (%left, %right, %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nonassoc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operator precedence and associativity to resolve parsing conflicts (e.g., shift/reduce conflicts).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%left '+' '-'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%left '*' '/'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888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C29AA7-C8B7-AE04-8690-615A355141F1}"/>
              </a:ext>
            </a:extLst>
          </p:cNvPr>
          <p:cNvSpPr txBox="1"/>
          <p:nvPr/>
        </p:nvSpPr>
        <p:spPr>
          <a:xfrm>
            <a:off x="304799" y="511629"/>
            <a:ext cx="1156062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Symbol (%start):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the starting non-terminal of the grammar. If omitted, the first rule's left-hand side is the default start symbol.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%start expr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Section (%%):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grammar rules that define the structure of the language.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rule has the following format:</a:t>
            </a:r>
          </a:p>
          <a:p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non_terminal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production1 { C action code }</a:t>
            </a: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| production2 { C action code 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;</a:t>
            </a:r>
          </a:p>
        </p:txBody>
      </p:sp>
    </p:spTree>
    <p:extLst>
      <p:ext uri="{BB962C8B-B14F-4D97-AF65-F5344CB8AC3E}">
        <p14:creationId xmlns:p14="http://schemas.microsoft.com/office/powerpoint/2010/main" val="410810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882633-E30B-B510-4C2D-B065C680FB58}"/>
              </a:ext>
            </a:extLst>
          </p:cNvPr>
          <p:cNvSpPr txBox="1"/>
          <p:nvPr/>
        </p:nvSpPr>
        <p:spPr>
          <a:xfrm>
            <a:off x="457199" y="402771"/>
            <a:ext cx="1145177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non_terminal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The left-hand side of the rule (a non-terminal symbol).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production1: Right-hand side of the rule (sequence of terminals and non-terminals).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 C action code }: Embedded C code to execute when the rule is applied (optional).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8103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0314C7-E2E9-9DAF-7961-04FB93431EFC}"/>
              </a:ext>
            </a:extLst>
          </p:cNvPr>
          <p:cNvSpPr txBox="1"/>
          <p:nvPr/>
        </p:nvSpPr>
        <p:spPr>
          <a:xfrm>
            <a:off x="337457" y="359229"/>
            <a:ext cx="114300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 : expr '+' term {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("Addition\n"); 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| expr '-' term {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("Subtraction\n"); 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| term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;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: term '*' factor {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("Multiplication\n"); 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| term '/' factor {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("Division\n"); 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| factor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;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: '(' expr ')' { 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| NUMBER {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("Number: %d\n", $1); 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;</a:t>
            </a:r>
          </a:p>
        </p:txBody>
      </p:sp>
    </p:spTree>
    <p:extLst>
      <p:ext uri="{BB962C8B-B14F-4D97-AF65-F5344CB8AC3E}">
        <p14:creationId xmlns:p14="http://schemas.microsoft.com/office/powerpoint/2010/main" val="19073025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FFDC80-921D-CA3C-8DBC-51AB408BBFB7}"/>
              </a:ext>
            </a:extLst>
          </p:cNvPr>
          <p:cNvSpPr txBox="1"/>
          <p:nvPr/>
        </p:nvSpPr>
        <p:spPr>
          <a:xfrm>
            <a:off x="424543" y="228600"/>
            <a:ext cx="110490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Code Section (After %%)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any additional C code needed for the program, such as: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main() function.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yyerror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for error handling.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functions or global variable definitions.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an expression:\n");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yyparse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yyerror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*s) 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(stderr, "Error: %s\n", s);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7461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D637D-457D-39CE-6033-F4AEE312E58E}"/>
              </a:ext>
            </a:extLst>
          </p:cNvPr>
          <p:cNvSpPr txBox="1"/>
          <p:nvPr/>
        </p:nvSpPr>
        <p:spPr>
          <a:xfrm>
            <a:off x="185057" y="1"/>
            <a:ext cx="1144088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Symbols in YACC: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$n: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value of the n-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symbol in the production (1-based index).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 : expr '+' term { $$ = $1 + $3; 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$1 refers to the value of expr,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$3 refers to term, and $$ stores the result of the rule.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$$: Represents the value of the left-hand side of the rule.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%%: Separates sections in a YACC file.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235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9DF702-8004-9388-9C5C-CFEECC91772A}"/>
              </a:ext>
            </a:extLst>
          </p:cNvPr>
          <p:cNvSpPr txBox="1"/>
          <p:nvPr/>
        </p:nvSpPr>
        <p:spPr>
          <a:xfrm>
            <a:off x="348343" y="315685"/>
            <a:ext cx="11495314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YACC Syntax 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YACC file parses arithmetic expressions and evaluates their result: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%token NUMBER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%left '+' '-'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%left '*' '/'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 : expr '+' expr { $$ = $1 + $3;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| expr '-' expr { $$ = $1 - $3;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| expr '*' expr { $$ = $1 * $3;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| expr '/' expr { if ($3 == 0) {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yyerror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("Division by zero"); exit(1); } else $$ = $1 / $3; 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1901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9E3B6D-5F3C-5599-542E-3A55AF5CE554}"/>
              </a:ext>
            </a:extLst>
          </p:cNvPr>
          <p:cNvSpPr txBox="1"/>
          <p:nvPr/>
        </p:nvSpPr>
        <p:spPr>
          <a:xfrm>
            <a:off x="348343" y="370115"/>
            <a:ext cx="8795657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'(' expr ')'   { $$ = $2;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| NUMBER         { $$ = $1;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;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an expression:\n");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yyparse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yyerror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*s) 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(stderr, "Error: %s\n", s);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94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8F9AFE-8C4B-F23A-6F92-1A051A334138}"/>
              </a:ext>
            </a:extLst>
          </p:cNvPr>
          <p:cNvSpPr txBox="1"/>
          <p:nvPr/>
        </p:nvSpPr>
        <p:spPr>
          <a:xfrm>
            <a:off x="348343" y="374468"/>
            <a:ext cx="11564983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fontAlgn="base">
              <a:buNone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analysis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 rtl="0" fontAlgn="base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the first step of </a:t>
            </a:r>
            <a:r>
              <a:rPr lang="en-US" sz="28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compiler design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it takes the input as a stream of characters and gives the output as tokens also known as tokenization. </a:t>
            </a:r>
          </a:p>
          <a:p>
            <a:pPr algn="l" rtl="0" fontAlgn="base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tokens can be classified into identifiers,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Sperators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8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Keywords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Operators, Constant and Special Characters. </a:t>
            </a:r>
          </a:p>
          <a:p>
            <a:pPr algn="l" rtl="0" fontAlgn="base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has three phases:</a:t>
            </a:r>
          </a:p>
          <a:p>
            <a:pPr algn="l" fontAlgn="base">
              <a:buFont typeface="+mj-lt"/>
              <a:buAutoNum type="arabicPeriod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Tokenization: 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takes the stream of characters and converts it into tokens.</a:t>
            </a:r>
          </a:p>
          <a:p>
            <a:pPr algn="l" fontAlgn="base">
              <a:buFont typeface="+mj-lt"/>
              <a:buAutoNum type="arabicPeriod" startAt="2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Messages: 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gives errors related to lexical analysis such as exceeding length, unmatched string, etc.</a:t>
            </a:r>
          </a:p>
          <a:p>
            <a:pPr algn="l" fontAlgn="base">
              <a:buFont typeface="+mj-lt"/>
              <a:buAutoNum type="arabicPeriod" startAt="3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Eliminate Comments: 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Eliminates all the spaces, blank spaces, new lines, and indentations.</a:t>
            </a:r>
          </a:p>
          <a:p>
            <a:pPr algn="l" fontAlgn="base"/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391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8A159-57AC-2D48-0CFC-6B138D10F350}"/>
              </a:ext>
            </a:extLst>
          </p:cNvPr>
          <p:cNvSpPr txBox="1"/>
          <p:nvPr/>
        </p:nvSpPr>
        <p:spPr>
          <a:xfrm>
            <a:off x="574766" y="1802674"/>
            <a:ext cx="856923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BNF RULES: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 ::= term ('+' term | '-' term)*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::= factor ('*' factor | '/' factor)*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::= '(' expr ')' | NUM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:</a:t>
            </a:r>
            <a:r>
              <a:rPr lang="en-IN" sz="2400" dirty="0"/>
              <a:t>(5 + 3) * 2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243AE-550C-9D01-4D8A-8E44433D423F}"/>
              </a:ext>
            </a:extLst>
          </p:cNvPr>
          <p:cNvSpPr txBox="1"/>
          <p:nvPr/>
        </p:nvSpPr>
        <p:spPr>
          <a:xfrm>
            <a:off x="322217" y="513806"/>
            <a:ext cx="114778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10: Convert the BNF rules into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Yacc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and Write code to generate abstract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tree. </a:t>
            </a:r>
          </a:p>
        </p:txBody>
      </p:sp>
    </p:spTree>
    <p:extLst>
      <p:ext uri="{BB962C8B-B14F-4D97-AF65-F5344CB8AC3E}">
        <p14:creationId xmlns:p14="http://schemas.microsoft.com/office/powerpoint/2010/main" val="6417503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10F268-E0CA-1B88-A3B2-80F5356B6109}"/>
              </a:ext>
            </a:extLst>
          </p:cNvPr>
          <p:cNvSpPr txBox="1"/>
          <p:nvPr/>
        </p:nvSpPr>
        <p:spPr>
          <a:xfrm>
            <a:off x="566057" y="191589"/>
            <a:ext cx="8577944" cy="7171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Parser.y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Define the AST node structure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typedef struct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ASTNode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*type;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union {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value;                // For NUM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struct {                  // For operators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struct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ASTNode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*left;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struct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ASTNode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*right;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operands;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data;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ASTNode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Function prototypes for creating AST nodes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ASTNode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create_num_node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value);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ASTNode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create_op_node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 *type,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ASTNode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*left,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ASTNode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*right);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%}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5403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32E3F1-9FB5-FE4F-65AB-98D39271B905}"/>
              </a:ext>
            </a:extLst>
          </p:cNvPr>
          <p:cNvSpPr txBox="1"/>
          <p:nvPr/>
        </p:nvSpPr>
        <p:spPr>
          <a:xfrm>
            <a:off x="644435" y="365761"/>
            <a:ext cx="8499566" cy="7248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%token NUM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%left '+' '-'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%left '*' '/'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expr:   term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| expr '+' term { $$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create_op_node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("+", $1, $3);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| expr '-' term { $$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create_op_node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("-", $1, $3);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term:   factor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| term '*' factor { $$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create_op_node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("*", $1, $3);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| term '/' factor { $$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create_op_node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("/", $1, $3);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factor: '(' expr ')' { $$ = $2;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| NUM          { $$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create_num_node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($1);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669173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15D94C-4DD2-141B-03C5-F9CF083EB28F}"/>
              </a:ext>
            </a:extLst>
          </p:cNvPr>
          <p:cNvSpPr txBox="1"/>
          <p:nvPr/>
        </p:nvSpPr>
        <p:spPr>
          <a:xfrm>
            <a:off x="757646" y="226422"/>
            <a:ext cx="838635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Create a number node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ASTNode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create_num_node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value)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ASTNode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*node = 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ASTNode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*)malloc(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ASTNode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node-&gt;type = "NUM";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node-&gt;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data.value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value;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node;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Create an operator node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ASTNode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create_op_node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 *type,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ASTNode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*left,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ASTNode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*right)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ASTNode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*node = 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ASTNode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*)malloc(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ASTNode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node-&gt;type = type;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node-&gt;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data.operands.left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left;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node-&gt;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data.operands.right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right;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node;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3487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468DD6-7B49-9D4E-549C-1AC503C71F5A}"/>
              </a:ext>
            </a:extLst>
          </p:cNvPr>
          <p:cNvSpPr txBox="1"/>
          <p:nvPr/>
        </p:nvSpPr>
        <p:spPr>
          <a:xfrm>
            <a:off x="548640" y="566057"/>
            <a:ext cx="85953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Main function and helper code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expression: ");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yyparse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yyerror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*s)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(stderr, "Error: %s\n", s);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346992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97447B7-BA68-DF20-5304-F3D588CD1B53}"/>
              </a:ext>
            </a:extLst>
          </p:cNvPr>
          <p:cNvSpPr txBox="1"/>
          <p:nvPr/>
        </p:nvSpPr>
        <p:spPr>
          <a:xfrm>
            <a:off x="478971" y="714103"/>
            <a:ext cx="86650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lex file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Lexer.l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y.tab.h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[0-9]+        {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yylval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atoi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yytext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return NUM;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\t]+        { /* Ignore whitespace */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            { return '\n'; 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{ return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yytext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[0]; } /* Match single characters */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</a:t>
            </a:r>
          </a:p>
        </p:txBody>
      </p:sp>
    </p:spTree>
    <p:extLst>
      <p:ext uri="{BB962C8B-B14F-4D97-AF65-F5344CB8AC3E}">
        <p14:creationId xmlns:p14="http://schemas.microsoft.com/office/powerpoint/2010/main" val="28901952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9754A4-370C-1563-9059-A69C9C829775}"/>
              </a:ext>
            </a:extLst>
          </p:cNvPr>
          <p:cNvSpPr txBox="1"/>
          <p:nvPr/>
        </p:nvSpPr>
        <p:spPr>
          <a:xfrm>
            <a:off x="182880" y="522514"/>
            <a:ext cx="896982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and execution 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Ubuntu/Debian: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install bison flex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Parser Code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yacc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parser.y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creates two files: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y.tab.c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Contains the parser code.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y.tab.h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Contains token definitions.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lexer.l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creates the file: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lex.yy.c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Contains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ProgramCombine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generated files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y.tab.c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lex.yy.c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compile them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y.tab.c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lex.yy.c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Specifies the output executable file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Links the math library (optional here but useful for advanced math functions).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1590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DC45EE-82B2-4CDC-7A70-9296372F28F8}"/>
              </a:ext>
            </a:extLst>
          </p:cNvPr>
          <p:cNvSpPr txBox="1"/>
          <p:nvPr/>
        </p:nvSpPr>
        <p:spPr>
          <a:xfrm>
            <a:off x="452846" y="478971"/>
            <a:ext cx="869115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Program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compiled executable: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Input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arithmetic expressions when prompted. For example: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an expression: (5 + 3) * 2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Output:abstract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syntax tree</a:t>
            </a:r>
          </a:p>
        </p:txBody>
      </p:sp>
    </p:spTree>
    <p:extLst>
      <p:ext uri="{BB962C8B-B14F-4D97-AF65-F5344CB8AC3E}">
        <p14:creationId xmlns:p14="http://schemas.microsoft.com/office/powerpoint/2010/main" val="48434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47C50E-28B6-7564-06F7-203DE9DD9BD6}"/>
              </a:ext>
            </a:extLst>
          </p:cNvPr>
          <p:cNvSpPr txBox="1"/>
          <p:nvPr/>
        </p:nvSpPr>
        <p:spPr>
          <a:xfrm>
            <a:off x="209006" y="252549"/>
            <a:ext cx="11286308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Token :</a:t>
            </a:r>
          </a:p>
          <a:p>
            <a:pPr algn="l" fontAlgn="base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basically a sequence of characters that are treated as a unit as it cannot be further broken down. In programming languages like C language- keywords (int, char, float, const,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continue, etc.) identifiers (user-defined names), operators (+, -, *,  /), delimiters/punctuators like comma (,), semicolon(;), braces ({ }), etc. , strings can be considered as tokens.</a:t>
            </a:r>
          </a:p>
          <a:p>
            <a:pPr algn="l" fontAlgn="base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</a:p>
          <a:p>
            <a:pPr algn="l" fontAlgn="base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a = 10;   //Input Source code </a:t>
            </a:r>
          </a:p>
          <a:p>
            <a:pPr algn="l" fontAlgn="base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Tokens</a:t>
            </a:r>
          </a:p>
          <a:p>
            <a:pPr algn="l" fontAlgn="base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(keyword), a(identifier), =(operator), 10(constant) and ;(punctuation-semicolon)</a:t>
            </a:r>
          </a:p>
          <a:p>
            <a:pPr algn="l" fontAlgn="base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tokens=5</a:t>
            </a:r>
          </a:p>
          <a:p>
            <a:pPr algn="l" fontAlgn="base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77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B7CBF-CBD5-CA67-A1FC-BFDA686D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 TOOL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BCD7-95C0-677D-FB34-AB62F6845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086"/>
            <a:ext cx="10515600" cy="4565877"/>
          </a:xfrm>
        </p:spPr>
        <p:txBody>
          <a:bodyPr/>
          <a:lstStyle/>
          <a:p>
            <a:pPr marL="0" indent="0" algn="l" fontAlgn="base">
              <a:buNone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1: Introduction to lex tools.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Lex :</a:t>
            </a:r>
          </a:p>
          <a:p>
            <a:pPr algn="l" rtl="0" fontAlgn="base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Lex is a tool or a computer program that generates Lexical Analyzers (converts the stream of characters into tokens). The Lex tool itself is a compiler. The Lex compiler takes the input and transforms that input into input patterns. It is commonly used with </a:t>
            </a:r>
            <a:r>
              <a:rPr lang="en-US" sz="28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YACC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(Yet Another Compiler Compiler). It was written by Mike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Lesk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Eric Schmidt.</a:t>
            </a:r>
          </a:p>
          <a:p>
            <a:pPr algn="l" fontAlgn="base">
              <a:buFont typeface="+mj-lt"/>
              <a:buAutoNum type="arabicPeriod" startAt="3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03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5965</Words>
  <Application>Microsoft Office PowerPoint</Application>
  <PresentationFormat>Widescreen</PresentationFormat>
  <Paragraphs>847</Paragraphs>
  <Slides>77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Calibri</vt:lpstr>
      <vt:lpstr>Calibri Light</vt:lpstr>
      <vt:lpstr>Times New Roman</vt:lpstr>
      <vt:lpstr>Office Theme</vt:lpstr>
      <vt:lpstr>COMPILER CONSTRUCTION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LEX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Chaitra Gowtham</dc:creator>
  <cp:lastModifiedBy>Chaitra Gowtham</cp:lastModifiedBy>
  <cp:revision>42</cp:revision>
  <dcterms:created xsi:type="dcterms:W3CDTF">2024-08-31T07:57:26Z</dcterms:created>
  <dcterms:modified xsi:type="dcterms:W3CDTF">2024-11-30T08:51:23Z</dcterms:modified>
</cp:coreProperties>
</file>