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D7A5D-830E-C045-ADB9-61B2B533483B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6D4E-8613-124D-8D00-F2E7CDB1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26D4E-8613-124D-8D00-F2E7CDB1D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26D4E-8613-124D-8D00-F2E7CDB1D2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2ED2-F758-794C-A52F-3D76C54A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EF961-49B6-2F48-BD09-765825138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96DC-E7A1-3744-AE02-15808360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929C-F148-ED4E-8791-8B873D25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D15D-2BCC-CC4D-A5F5-43620A53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ACFB-35B4-3A46-A119-BF690863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C9012-09E5-B546-AC19-ABE6CF92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0D3B-95FB-ED44-AC90-E620A008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0EAD-0286-9149-B64A-07934AD2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D1E5-C100-8F47-863A-1F520B26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6DAF7-9247-014C-844B-DAA15C4AC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52371-6064-5143-A8A8-63B4BBD4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87EF-37AE-D048-97C1-B6099C6C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A404-4214-F543-9C55-85F37990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BC66-4553-D54E-912C-98A650A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EFAF-19B6-314A-B08F-71952AA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8E03-EFCE-854C-96B4-9D16F9E8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BF39-7BE7-2443-9131-79722CA4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C607-FE0D-394D-A75B-9A0189AE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237C-78E6-0D42-9DF4-8CA72BEE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694F-CFB0-E34E-9F90-3D643F7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1D15-B604-C74F-9F46-6143A601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B850-1105-434A-8ABE-B877F6F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27A0-77BA-414B-86AB-A7C70685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2232-7D63-124A-8DCA-A2A2BBA6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6266-505E-9848-926E-F2786411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DFD6-C3B7-1C44-99F0-F086E52A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C559F-A31B-D648-8BED-F5221797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673C-BF49-8347-B580-37822952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E0F6-6ABB-6D4F-9F2C-2DE945C0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E920C-C8E6-2C4D-8A55-B2154558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868F-4C2C-E940-B75C-AD911B58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A39F-BA31-B448-AAFD-02F1CA32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31DD1-3BBE-6C48-9403-821FE48F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C6F92-6E88-A543-9B3A-30E9805A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008AD-7CF4-0543-817F-D084B6F4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24969-727A-E543-BF34-4E53E02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D4F3A-81EE-2C48-AF83-74E2A0E6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FCAEC-D113-3F42-9B37-AB81FD5A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3A14-C8F1-B042-B973-D2F051C4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1E93-1064-1949-B2F9-858DEAF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3E5B0-0F17-B84B-AF29-894E32F7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DED4A-F202-214A-A98D-31E99A0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4872D-E2C0-CC4A-824D-011FFD4C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D4D9-F24E-A64D-B829-DCF95940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C4437-DDC7-5F46-A8C9-FAA34BF0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4505-1F8C-7843-9A19-456EFB02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3FC7-9186-5143-91F1-0296A7F1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9D8D0-B2C6-6749-B490-326349BD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A00A4-6DA5-CF49-94E7-5C720557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85F95-138D-8344-8074-2A8C6A2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6AEA8-005C-0240-BBF9-0A75B862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79F1-E50E-2C44-A520-F7F254DA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5EB98-BD71-0845-9D87-83B2AC564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EDF9-5545-B449-A243-C63FF7CEC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C5B4-E651-DE47-97F9-F0680D9B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5A869-616C-684F-9921-7B38B383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5FB3-2A0D-6347-8AE8-F1ABD478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084A7-F61D-F54A-9ABD-80D60F5B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38F09-18DB-A24C-A90F-04734EE02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A0C0-F3AB-264A-9BEE-AE9D374D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0DE2-5ADE-6A4D-BE64-4204852FC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76DE-BFFD-CC4B-B6F1-D60BEE415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148F21D9-4861-4B5A-B39F-EBF38209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EFDD4-0C08-1147-87ED-95C513089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altLang="zh-CN"/>
              <a:t>A/B</a:t>
            </a:r>
            <a:r>
              <a:rPr lang="zh-CN" altLang="en-US"/>
              <a:t> </a:t>
            </a:r>
            <a:r>
              <a:rPr lang="en-US" altLang="zh-CN"/>
              <a:t> TESTING</a:t>
            </a:r>
            <a:br>
              <a:rPr lang="en-US" altLang="zh-CN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F533-0223-DC44-A88E-1F852BBFB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XIAOCEN SHANG</a:t>
            </a:r>
          </a:p>
          <a:p>
            <a:r>
              <a:rPr lang="en-US"/>
              <a:t>JUN 2020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192AC-66A9-9D47-BF1F-A11BA37E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What is an A/B test?  Can we test it on everything?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0B52-AE45-7943-98A0-A18A471E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400" dirty="0"/>
              <a:t>Wikipedia: Two versions (A and B) of a single variable are compared, which are identical except for one variation that might affect a user's behavior. </a:t>
            </a:r>
          </a:p>
          <a:p>
            <a:endParaRPr lang="en-US" sz="2000" dirty="0"/>
          </a:p>
          <a:p>
            <a:r>
              <a:rPr lang="en-US" sz="2400" dirty="0"/>
              <a:t>Circumstances not suitable for A/B tests</a:t>
            </a:r>
          </a:p>
          <a:p>
            <a:pPr lvl="1"/>
            <a:r>
              <a:rPr lang="en-US" sz="2000" dirty="0"/>
              <a:t>Adding new experience (novelty effect)</a:t>
            </a:r>
          </a:p>
          <a:p>
            <a:pPr lvl="1"/>
            <a:r>
              <a:rPr lang="en-US" sz="2000" dirty="0"/>
              <a:t>Long term effect (learning effect)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72378-3749-064C-979B-D46B3274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Before Applying A/B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79A3-AD22-F74C-B80C-535A7272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5161606"/>
          </a:xfrm>
        </p:spPr>
        <p:txBody>
          <a:bodyPr>
            <a:normAutofit/>
          </a:bodyPr>
          <a:lstStyle/>
          <a:p>
            <a:r>
              <a:rPr lang="en-US" sz="2000" dirty="0"/>
              <a:t>Sanity Check</a:t>
            </a:r>
          </a:p>
          <a:p>
            <a:pPr lvl="1"/>
            <a:r>
              <a:rPr lang="en-US" sz="1800" dirty="0"/>
              <a:t>Population sizing metrics</a:t>
            </a:r>
          </a:p>
          <a:p>
            <a:pPr lvl="2"/>
            <a:r>
              <a:rPr lang="en-US" sz="1800" dirty="0"/>
              <a:t>unit of diversion comparable to unit of analysis (similar to “unbiased” definition mentioned in TA session)</a:t>
            </a:r>
          </a:p>
          <a:p>
            <a:pPr lvl="2"/>
            <a:r>
              <a:rPr lang="en-US" sz="1800" dirty="0" err="1"/>
              <a:t>eg.</a:t>
            </a:r>
            <a:r>
              <a:rPr lang="en-US" sz="1800" dirty="0"/>
              <a:t> # users comparable in the control and experiment group since they are randomly assigned</a:t>
            </a:r>
          </a:p>
          <a:p>
            <a:pPr lvl="1"/>
            <a:r>
              <a:rPr lang="en-US" sz="1800" dirty="0"/>
              <a:t>Actual invariant</a:t>
            </a:r>
          </a:p>
          <a:p>
            <a:pPr lvl="2"/>
            <a:r>
              <a:rPr lang="en-US" sz="1800" dirty="0"/>
              <a:t>Not effected by the experiment or will not change</a:t>
            </a:r>
          </a:p>
          <a:p>
            <a:pPr lvl="2"/>
            <a:endParaRPr lang="en-US" dirty="0"/>
          </a:p>
          <a:p>
            <a:r>
              <a:rPr lang="en-US" sz="2000" dirty="0"/>
              <a:t>Unit of Diversion</a:t>
            </a:r>
          </a:p>
          <a:p>
            <a:pPr lvl="1"/>
            <a:r>
              <a:rPr lang="en-US" sz="1800" dirty="0"/>
              <a:t>Definition: the unit/ individual subject in an experiment</a:t>
            </a:r>
          </a:p>
          <a:p>
            <a:pPr lvl="1"/>
            <a:r>
              <a:rPr lang="en-US" sz="1800" dirty="0" err="1"/>
              <a:t>Eg.</a:t>
            </a:r>
            <a:r>
              <a:rPr lang="en-US" sz="1800" dirty="0"/>
              <a:t>  # users, # cookies</a:t>
            </a:r>
          </a:p>
          <a:p>
            <a:pPr lvl="1"/>
            <a:endParaRPr lang="en-US" sz="2000" dirty="0"/>
          </a:p>
          <a:p>
            <a:r>
              <a:rPr lang="en-US" sz="2000" dirty="0"/>
              <a:t>Unit of Analysis:</a:t>
            </a:r>
          </a:p>
          <a:p>
            <a:pPr lvl="1"/>
            <a:r>
              <a:rPr lang="en-US" sz="1800" dirty="0"/>
              <a:t>Definition: the base unit/ denominator in your metrics</a:t>
            </a:r>
          </a:p>
          <a:p>
            <a:pPr lvl="1"/>
            <a:r>
              <a:rPr lang="en-US" sz="1800" dirty="0" err="1"/>
              <a:t>Eg.</a:t>
            </a:r>
            <a:r>
              <a:rPr lang="en-US" sz="1800" dirty="0"/>
              <a:t> # page views for CTR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34AF-F90D-B44F-B84A-65E924E6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A/B Testing Step 1: Find the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81F4-D6BA-A046-9588-C4E2D367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Metrics: used to measure the control group and experiment group</a:t>
            </a:r>
          </a:p>
          <a:p>
            <a:endParaRPr lang="en-US" sz="2400" dirty="0"/>
          </a:p>
          <a:p>
            <a:r>
              <a:rPr lang="en-US" sz="2400" dirty="0"/>
              <a:t>Four commonly used metrics</a:t>
            </a:r>
          </a:p>
          <a:p>
            <a:pPr lvl="1"/>
            <a:r>
              <a:rPr lang="en-US" sz="2000" dirty="0"/>
              <a:t>Sums and counts</a:t>
            </a:r>
          </a:p>
          <a:p>
            <a:pPr lvl="1"/>
            <a:r>
              <a:rPr lang="en-US" sz="2000" dirty="0"/>
              <a:t>Distribution (mean, median, percentiles)</a:t>
            </a:r>
          </a:p>
          <a:p>
            <a:pPr lvl="1"/>
            <a:r>
              <a:rPr lang="en-US" sz="2000" dirty="0"/>
              <a:t>Probability and rates (click-through-probability and click-through-rate)</a:t>
            </a:r>
          </a:p>
          <a:p>
            <a:pPr lvl="1"/>
            <a:r>
              <a:rPr lang="en-US" sz="2000" dirty="0"/>
              <a:t>Ratios defined for the experiment</a:t>
            </a:r>
          </a:p>
          <a:p>
            <a:pPr lvl="1"/>
            <a:endParaRPr lang="en-US" sz="2000" dirty="0"/>
          </a:p>
          <a:p>
            <a:r>
              <a:rPr lang="en-US" sz="2400" dirty="0"/>
              <a:t>Test the robustness and sensitivity of the metrics</a:t>
            </a:r>
          </a:p>
          <a:p>
            <a:pPr lvl="1"/>
            <a:r>
              <a:rPr lang="en-US" sz="2000" dirty="0"/>
              <a:t>Robustness: result can stay relatively stable when some modifications are made</a:t>
            </a:r>
          </a:p>
          <a:p>
            <a:pPr lvl="1"/>
            <a:r>
              <a:rPr lang="en-US" sz="2000" dirty="0"/>
              <a:t>Sensitive: result can react to the changes</a:t>
            </a:r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find a balance between the robustness and sensitivity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CF53D-FE9D-4346-B897-EC7F7ED0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Step 2: Choose 𝝰, 𝝱, d, and calculate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8D2E-867B-554F-ABE8-BEDCB3F8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81665"/>
            <a:ext cx="10905066" cy="48083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Null </a:t>
            </a:r>
            <a:r>
              <a:rPr lang="en-US" sz="2400" dirty="0" err="1"/>
              <a:t>Hypothese</a:t>
            </a:r>
            <a:r>
              <a:rPr lang="en-US" sz="2400" dirty="0"/>
              <a:t> </a:t>
            </a:r>
            <a:r>
              <a:rPr lang="en-US" sz="2400" dirty="0" err="1"/>
              <a:t>v.s</a:t>
            </a:r>
            <a:r>
              <a:rPr lang="en-US" sz="2400" dirty="0"/>
              <a:t>. Alternative Hypothesis</a:t>
            </a:r>
          </a:p>
          <a:p>
            <a:pPr lvl="1"/>
            <a:r>
              <a:rPr lang="en-US" sz="2000" dirty="0"/>
              <a:t>Null Hypothesis: proposes that there is no difference between certain characteristics of a population</a:t>
            </a:r>
          </a:p>
          <a:p>
            <a:pPr lvl="1"/>
            <a:r>
              <a:rPr lang="en-US" sz="2000" dirty="0"/>
              <a:t>Alternative Hypothesis:  the one you want to test against the null hypothesis</a:t>
            </a:r>
          </a:p>
          <a:p>
            <a:endParaRPr lang="en-US" sz="2400" dirty="0"/>
          </a:p>
          <a:p>
            <a:r>
              <a:rPr lang="en-US" sz="2400" dirty="0"/>
              <a:t>𝝰, 𝝱, confidence interval</a:t>
            </a:r>
          </a:p>
          <a:p>
            <a:pPr lvl="1"/>
            <a:r>
              <a:rPr lang="en-US" sz="2000" dirty="0"/>
              <a:t>Type I Error 𝝰: prob of rejecting null hypothesis when null is true</a:t>
            </a:r>
          </a:p>
          <a:p>
            <a:pPr lvl="1"/>
            <a:r>
              <a:rPr lang="en-US" sz="2000" dirty="0"/>
              <a:t>Type II Error 𝝱: prob of failing to reject false null</a:t>
            </a:r>
          </a:p>
          <a:p>
            <a:pPr lvl="1"/>
            <a:r>
              <a:rPr lang="en-US" sz="2000" dirty="0"/>
              <a:t>Confidence Interval: (1-𝝰)% of the results will fall in the confidence interval</a:t>
            </a:r>
          </a:p>
          <a:p>
            <a:pPr lvl="1"/>
            <a:r>
              <a:rPr lang="en-US" sz="2000" dirty="0"/>
              <a:t>Power of Test: 1-𝝱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Sample size needed</a:t>
            </a:r>
          </a:p>
          <a:p>
            <a:pPr lvl="1"/>
            <a:r>
              <a:rPr lang="en-US" sz="2000" dirty="0"/>
              <a:t>d: minimum detectable effect</a:t>
            </a:r>
          </a:p>
          <a:p>
            <a:pPr lvl="1"/>
            <a:r>
              <a:rPr lang="en-US" sz="2000" dirty="0"/>
              <a:t>Can be decided based on 𝝰, 𝝱, d, and sample standard error (or conversion rate)</a:t>
            </a:r>
          </a:p>
          <a:p>
            <a:pPr lvl="1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258FE-756B-4A41-8EDA-7B748F5E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Step 3: Design and Run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CB8-ED2C-6141-B3A1-74488D2E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34093"/>
            <a:ext cx="10905066" cy="4753285"/>
          </a:xfrm>
        </p:spPr>
        <p:txBody>
          <a:bodyPr>
            <a:normAutofit/>
          </a:bodyPr>
          <a:lstStyle/>
          <a:p>
            <a:r>
              <a:rPr lang="en-US" sz="2000" dirty="0"/>
              <a:t>Population</a:t>
            </a:r>
          </a:p>
          <a:p>
            <a:pPr lvl="1"/>
            <a:r>
              <a:rPr lang="en-US" sz="1800" dirty="0"/>
              <a:t>Inter-user or Intra-user?</a:t>
            </a:r>
          </a:p>
          <a:p>
            <a:pPr lvl="2"/>
            <a:r>
              <a:rPr lang="en-US" sz="1800" dirty="0"/>
              <a:t>Inter-user:  different population for A/B group</a:t>
            </a:r>
          </a:p>
          <a:p>
            <a:pPr lvl="2"/>
            <a:r>
              <a:rPr lang="en-US" sz="1800" dirty="0"/>
              <a:t>Intra-user: same population for A/B group</a:t>
            </a:r>
          </a:p>
          <a:p>
            <a:pPr lvl="1"/>
            <a:r>
              <a:rPr lang="en-US" sz="1800" dirty="0"/>
              <a:t>Cohort</a:t>
            </a:r>
          </a:p>
          <a:p>
            <a:pPr lvl="2"/>
            <a:r>
              <a:rPr lang="en-US" sz="1800" dirty="0"/>
              <a:t>Only look at population with same characteristics</a:t>
            </a:r>
          </a:p>
          <a:p>
            <a:pPr lvl="2"/>
            <a:r>
              <a:rPr lang="en-US" sz="1800" dirty="0" err="1"/>
              <a:t>Eg.</a:t>
            </a:r>
            <a:r>
              <a:rPr lang="en-US" sz="1800" dirty="0"/>
              <a:t> Same region, same experiment time interval</a:t>
            </a:r>
          </a:p>
          <a:p>
            <a:r>
              <a:rPr lang="en-US" sz="2000" dirty="0"/>
              <a:t>Size</a:t>
            </a:r>
          </a:p>
          <a:p>
            <a:r>
              <a:rPr lang="en-US" sz="2000" dirty="0"/>
              <a:t>Duration and Exposure</a:t>
            </a:r>
          </a:p>
          <a:p>
            <a:pPr lvl="1"/>
            <a:r>
              <a:rPr lang="en-US" altLang="zh-CN" sz="1800" dirty="0"/>
              <a:t>2-4</a:t>
            </a:r>
            <a:r>
              <a:rPr lang="zh-CN" altLang="en-US" sz="1800" dirty="0"/>
              <a:t> </a:t>
            </a:r>
            <a:r>
              <a:rPr lang="en-US" altLang="zh-CN" sz="1800" dirty="0"/>
              <a:t>weeks according to TA session</a:t>
            </a:r>
          </a:p>
          <a:p>
            <a:pPr lvl="1"/>
            <a:r>
              <a:rPr lang="en-US" sz="1800" dirty="0"/>
              <a:t>Reason for not use a single day data</a:t>
            </a:r>
          </a:p>
          <a:p>
            <a:pPr lvl="2"/>
            <a:r>
              <a:rPr lang="en-US" sz="1800" dirty="0"/>
              <a:t>Different patterns for weekdays, weekends, and holidays</a:t>
            </a:r>
          </a:p>
          <a:p>
            <a:r>
              <a:rPr lang="en-US" sz="2000" dirty="0"/>
              <a:t>Thing to keep in mind</a:t>
            </a:r>
          </a:p>
          <a:p>
            <a:pPr lvl="1"/>
            <a:r>
              <a:rPr lang="en-US" sz="1800" dirty="0"/>
              <a:t>Learning Effect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3DE8E-AD41-2A47-BFCD-1DB13BA8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Step 4: Analyze the Results and make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014D-57C1-9840-8E78-40E47BD6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234159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Single metric</a:t>
            </a:r>
          </a:p>
          <a:p>
            <a:pPr lvl="1"/>
            <a:r>
              <a:rPr lang="en-US" sz="2000" dirty="0"/>
              <a:t>Significance or not?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9453A-F583-3B46-BB6B-ECC93A22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83" y="1954282"/>
            <a:ext cx="5856430" cy="43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BB6C-5F0E-DE44-A742-414DF000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Step 4: Analyze the Results and make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D2C2-7A4A-E445-8639-19675845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7515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Single Metric but not statistically significant</a:t>
            </a:r>
          </a:p>
          <a:p>
            <a:pPr lvl="1"/>
            <a:r>
              <a:rPr lang="en-US" sz="2000" dirty="0"/>
              <a:t>Split using different cohort </a:t>
            </a:r>
          </a:p>
          <a:p>
            <a:pPr lvl="2"/>
            <a:r>
              <a:rPr lang="en-US" sz="1800" dirty="0" err="1"/>
              <a:t>Eg.</a:t>
            </a:r>
            <a:r>
              <a:rPr lang="en-US" sz="1800" dirty="0"/>
              <a:t> time/ platform/ region</a:t>
            </a:r>
          </a:p>
          <a:p>
            <a:pPr lvl="1"/>
            <a:r>
              <a:rPr lang="en-US" sz="2200" dirty="0"/>
              <a:t>Use different methods</a:t>
            </a:r>
          </a:p>
          <a:p>
            <a:pPr lvl="2"/>
            <a:r>
              <a:rPr lang="en-US" sz="1800" dirty="0"/>
              <a:t>Use different methods for hypothesis testing (different distribution, non-parametric)</a:t>
            </a:r>
          </a:p>
          <a:p>
            <a:pPr lvl="2"/>
            <a:endParaRPr lang="en-US" sz="1800" dirty="0"/>
          </a:p>
          <a:p>
            <a:r>
              <a:rPr lang="en-US" sz="2400" dirty="0"/>
              <a:t>Multiple Metrics</a:t>
            </a:r>
          </a:p>
          <a:p>
            <a:pPr lvl="1"/>
            <a:r>
              <a:rPr lang="en-US" sz="2000" dirty="0"/>
              <a:t>May see significant result by chance</a:t>
            </a:r>
          </a:p>
          <a:p>
            <a:pPr lvl="1"/>
            <a:r>
              <a:rPr lang="en-US" sz="2000" dirty="0"/>
              <a:t>Ways to solve</a:t>
            </a:r>
          </a:p>
          <a:p>
            <a:pPr lvl="2"/>
            <a:r>
              <a:rPr lang="en-US" sz="1600" dirty="0" err="1"/>
              <a:t>Boostrap</a:t>
            </a:r>
            <a:endParaRPr lang="en-US" sz="1600" dirty="0"/>
          </a:p>
          <a:p>
            <a:pPr lvl="2"/>
            <a:r>
              <a:rPr lang="en-US" sz="1600" dirty="0" err="1"/>
              <a:t>Bonferrorni</a:t>
            </a:r>
            <a:r>
              <a:rPr lang="en-US" sz="1600" dirty="0"/>
              <a:t> correction</a:t>
            </a:r>
          </a:p>
          <a:p>
            <a:pPr lvl="2"/>
            <a:r>
              <a:rPr lang="en-US" sz="1600" dirty="0"/>
              <a:t>Familywise Error Rate</a:t>
            </a:r>
          </a:p>
          <a:p>
            <a:pPr lvl="2"/>
            <a:r>
              <a:rPr lang="en-US" sz="1600" dirty="0"/>
              <a:t>False Discovery Rate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0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553</Words>
  <Application>Microsoft Macintosh PowerPoint</Application>
  <PresentationFormat>Widescreen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A/B  TESTING </vt:lpstr>
      <vt:lpstr>What is an A/B test?  Can we test it on everything?</vt:lpstr>
      <vt:lpstr>Before Applying A/B Test</vt:lpstr>
      <vt:lpstr>A/B Testing Step 1: Find the Metric</vt:lpstr>
      <vt:lpstr>Step 2: Choose 𝝰, 𝝱, d, and calculate sample size</vt:lpstr>
      <vt:lpstr>Step 3: Design and Run the Test</vt:lpstr>
      <vt:lpstr>Step 4: Analyze the Results and make conclusion</vt:lpstr>
      <vt:lpstr>Step 4: Analyze the Results and make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 TESTING </dc:title>
  <dc:creator>Xiaocen Shang</dc:creator>
  <cp:lastModifiedBy>Xiaocen Shang</cp:lastModifiedBy>
  <cp:revision>4</cp:revision>
  <dcterms:created xsi:type="dcterms:W3CDTF">2020-06-05T23:54:47Z</dcterms:created>
  <dcterms:modified xsi:type="dcterms:W3CDTF">2020-06-05T23:57:44Z</dcterms:modified>
</cp:coreProperties>
</file>