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eha.o.lv\Downloads\Excel%20Final%20Assessment%20Data%20File%201%20-%20Youtube%20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eha.o.lv\Downloads\Excel%20Final%20Assessment%20Data%20File%201%20-%20Youtube%20data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eha.o.lv\Downloads\Excel%20Final%20Assessment%20Data%20File%201%20-%20Youtube%20data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 (1).xlsx]Q10!PivotTable9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square"/>
          <c:size val="5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triangle"/>
          <c:size val="5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'Q10'!$B$3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'Q10'!$A$4:$A$6</c:f>
              <c:strCache>
                <c:ptCount val="3"/>
                <c:pt idx="0">
                  <c:v>&lt;14-11-2017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'Q10'!$B$4:$B$6</c:f>
              <c:numCache>
                <c:formatCode>General</c:formatCode>
                <c:ptCount val="3"/>
                <c:pt idx="1">
                  <c:v>5946565</c:v>
                </c:pt>
                <c:pt idx="2">
                  <c:v>18217108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DD-4A51-9D81-EC53500F39E4}"/>
            </c:ext>
          </c:extLst>
        </c:ser>
        <c:ser>
          <c:idx val="1"/>
          <c:order val="1"/>
          <c:tx>
            <c:strRef>
              <c:f>'Q10'!$C$3</c:f>
              <c:strCache>
                <c:ptCount val="1"/>
                <c:pt idx="0">
                  <c:v>Sum of views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'Q10'!$A$4:$A$6</c:f>
              <c:strCache>
                <c:ptCount val="3"/>
                <c:pt idx="0">
                  <c:v>&lt;14-11-2017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'Q10'!$C$4:$C$6</c:f>
              <c:numCache>
                <c:formatCode>General</c:formatCode>
                <c:ptCount val="3"/>
                <c:pt idx="1">
                  <c:v>2477737321</c:v>
                </c:pt>
                <c:pt idx="2">
                  <c:v>8668579903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DD-4A51-9D81-EC53500F39E4}"/>
            </c:ext>
          </c:extLst>
        </c:ser>
        <c:ser>
          <c:idx val="2"/>
          <c:order val="2"/>
          <c:tx>
            <c:strRef>
              <c:f>'Q10'!$D$3</c:f>
              <c:strCache>
                <c:ptCount val="1"/>
                <c:pt idx="0">
                  <c:v>Sum of likes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'Q10'!$A$4:$A$6</c:f>
              <c:strCache>
                <c:ptCount val="3"/>
                <c:pt idx="0">
                  <c:v>&lt;14-11-2017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'Q10'!$D$4:$D$6</c:f>
              <c:numCache>
                <c:formatCode>General</c:formatCode>
                <c:ptCount val="3"/>
                <c:pt idx="1">
                  <c:v>53130721</c:v>
                </c:pt>
                <c:pt idx="2">
                  <c:v>182343105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DD-4A51-9D81-EC53500F39E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18017567"/>
        <c:axId val="198929423"/>
      </c:barChart>
      <c:catAx>
        <c:axId val="218017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929423"/>
        <c:crosses val="autoZero"/>
        <c:auto val="1"/>
        <c:lblAlgn val="ctr"/>
        <c:lblOffset val="100"/>
        <c:noMultiLvlLbl val="0"/>
      </c:catAx>
      <c:valAx>
        <c:axId val="198929423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017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 (1).xlsx]Q11PVT!PivotTable11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solidFill>
              <a:srgbClr val="FF0000"/>
            </a:soli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solidFill>
              <a:srgbClr val="FF0000"/>
            </a:soli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solidFill>
              <a:srgbClr val="FF0000"/>
            </a:soli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Q11PVT!$B$3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0000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</c:marker>
          <c:cat>
            <c:strRef>
              <c:f>Q11PVT!$A$4:$A$6</c:f>
              <c:strCache>
                <c:ptCount val="3"/>
                <c:pt idx="0">
                  <c:v>&lt;27-05-2017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Q11PVT!$B$4:$B$6</c:f>
              <c:numCache>
                <c:formatCode>General</c:formatCode>
                <c:ptCount val="3"/>
                <c:pt idx="1">
                  <c:v>4538</c:v>
                </c:pt>
                <c:pt idx="2">
                  <c:v>11769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75-473E-BCD6-078D5FA4C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309295"/>
        <c:axId val="196671039"/>
      </c:lineChart>
      <c:catAx>
        <c:axId val="207309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71039"/>
        <c:crosses val="autoZero"/>
        <c:auto val="1"/>
        <c:lblAlgn val="ctr"/>
        <c:lblOffset val="100"/>
        <c:noMultiLvlLbl val="0"/>
      </c:catAx>
      <c:valAx>
        <c:axId val="196671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09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 (1).xlsx]Sheet24!PivotTable14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Sheet24!$B$3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Sheet24!$A$4:$A$41</c:f>
              <c:strCache>
                <c:ptCount val="37"/>
                <c:pt idx="0">
                  <c:v>Uttar Pradesh</c:v>
                </c:pt>
                <c:pt idx="1">
                  <c:v>Andhra Pradesh</c:v>
                </c:pt>
                <c:pt idx="2">
                  <c:v>Karnataka</c:v>
                </c:pt>
                <c:pt idx="3">
                  <c:v>Bihar</c:v>
                </c:pt>
                <c:pt idx="4">
                  <c:v>West Bengal</c:v>
                </c:pt>
                <c:pt idx="5">
                  <c:v>Telangana</c:v>
                </c:pt>
                <c:pt idx="6">
                  <c:v>Odisha</c:v>
                </c:pt>
                <c:pt idx="7">
                  <c:v>Punjab</c:v>
                </c:pt>
                <c:pt idx="8">
                  <c:v>Haryana</c:v>
                </c:pt>
                <c:pt idx="9">
                  <c:v>Kerala</c:v>
                </c:pt>
                <c:pt idx="10">
                  <c:v>Rajasthan</c:v>
                </c:pt>
                <c:pt idx="11">
                  <c:v>Tripura</c:v>
                </c:pt>
                <c:pt idx="12">
                  <c:v>Maharashtra</c:v>
                </c:pt>
                <c:pt idx="13">
                  <c:v>Himachal Pradesh</c:v>
                </c:pt>
                <c:pt idx="14">
                  <c:v>Goa</c:v>
                </c:pt>
                <c:pt idx="15">
                  <c:v>Ladakh</c:v>
                </c:pt>
                <c:pt idx="16">
                  <c:v>Chandigarh</c:v>
                </c:pt>
                <c:pt idx="17">
                  <c:v>Meghalaya</c:v>
                </c:pt>
                <c:pt idx="18">
                  <c:v>Uttarakhand</c:v>
                </c:pt>
                <c:pt idx="19">
                  <c:v>Gujarat</c:v>
                </c:pt>
                <c:pt idx="20">
                  <c:v>Chhattisgarh</c:v>
                </c:pt>
                <c:pt idx="21">
                  <c:v>Jharkhand</c:v>
                </c:pt>
                <c:pt idx="22">
                  <c:v>Manipur</c:v>
                </c:pt>
                <c:pt idx="23">
                  <c:v>Jammu and Kashmir</c:v>
                </c:pt>
                <c:pt idx="24">
                  <c:v>Lakshadweep</c:v>
                </c:pt>
                <c:pt idx="25">
                  <c:v>Madhya Pradesh</c:v>
                </c:pt>
                <c:pt idx="26">
                  <c:v>Nagaland</c:v>
                </c:pt>
                <c:pt idx="27">
                  <c:v>Puducherry</c:v>
                </c:pt>
                <c:pt idx="28">
                  <c:v>Tamil Nadu</c:v>
                </c:pt>
                <c:pt idx="29">
                  <c:v>Delhi</c:v>
                </c:pt>
                <c:pt idx="30">
                  <c:v>Dadra and Nagar Haveli and Daman and Diu</c:v>
                </c:pt>
                <c:pt idx="31">
                  <c:v>Assam</c:v>
                </c:pt>
                <c:pt idx="32">
                  <c:v>Mizoram</c:v>
                </c:pt>
                <c:pt idx="33">
                  <c:v>Andaman and Nicobar Islands</c:v>
                </c:pt>
                <c:pt idx="34">
                  <c:v>Arunachal Pradesh</c:v>
                </c:pt>
                <c:pt idx="35">
                  <c:v>Sikkim</c:v>
                </c:pt>
                <c:pt idx="36">
                  <c:v>(blank)</c:v>
                </c:pt>
              </c:strCache>
            </c:strRef>
          </c:cat>
          <c:val>
            <c:numRef>
              <c:f>Sheet24!$B$4:$B$41</c:f>
              <c:numCache>
                <c:formatCode>General</c:formatCode>
                <c:ptCount val="37"/>
                <c:pt idx="0">
                  <c:v>587259021</c:v>
                </c:pt>
                <c:pt idx="1">
                  <c:v>566642758</c:v>
                </c:pt>
                <c:pt idx="2">
                  <c:v>541416281</c:v>
                </c:pt>
                <c:pt idx="3">
                  <c:v>520981398</c:v>
                </c:pt>
                <c:pt idx="4">
                  <c:v>484938166</c:v>
                </c:pt>
                <c:pt idx="5">
                  <c:v>482710424</c:v>
                </c:pt>
                <c:pt idx="6">
                  <c:v>480868063</c:v>
                </c:pt>
                <c:pt idx="7">
                  <c:v>474397107</c:v>
                </c:pt>
                <c:pt idx="8">
                  <c:v>454749240</c:v>
                </c:pt>
                <c:pt idx="9">
                  <c:v>434723853</c:v>
                </c:pt>
                <c:pt idx="10">
                  <c:v>395081559</c:v>
                </c:pt>
                <c:pt idx="11">
                  <c:v>318572064</c:v>
                </c:pt>
                <c:pt idx="12">
                  <c:v>315862320</c:v>
                </c:pt>
                <c:pt idx="13">
                  <c:v>314960455</c:v>
                </c:pt>
                <c:pt idx="14">
                  <c:v>283300525</c:v>
                </c:pt>
                <c:pt idx="15">
                  <c:v>268905182</c:v>
                </c:pt>
                <c:pt idx="16">
                  <c:v>267108304</c:v>
                </c:pt>
                <c:pt idx="17">
                  <c:v>264914167</c:v>
                </c:pt>
                <c:pt idx="18">
                  <c:v>262948597</c:v>
                </c:pt>
                <c:pt idx="19">
                  <c:v>262203504</c:v>
                </c:pt>
                <c:pt idx="20">
                  <c:v>246464427</c:v>
                </c:pt>
                <c:pt idx="21">
                  <c:v>244936427</c:v>
                </c:pt>
                <c:pt idx="22">
                  <c:v>232069498</c:v>
                </c:pt>
                <c:pt idx="23">
                  <c:v>229603221</c:v>
                </c:pt>
                <c:pt idx="24">
                  <c:v>227046261</c:v>
                </c:pt>
                <c:pt idx="25">
                  <c:v>216093176</c:v>
                </c:pt>
                <c:pt idx="26">
                  <c:v>213080462</c:v>
                </c:pt>
                <c:pt idx="27">
                  <c:v>197983558</c:v>
                </c:pt>
                <c:pt idx="28">
                  <c:v>193305634</c:v>
                </c:pt>
                <c:pt idx="29">
                  <c:v>187652005</c:v>
                </c:pt>
                <c:pt idx="30">
                  <c:v>184758231</c:v>
                </c:pt>
                <c:pt idx="31">
                  <c:v>179709601</c:v>
                </c:pt>
                <c:pt idx="32">
                  <c:v>163648123</c:v>
                </c:pt>
                <c:pt idx="33">
                  <c:v>156945877</c:v>
                </c:pt>
                <c:pt idx="34">
                  <c:v>145746282</c:v>
                </c:pt>
                <c:pt idx="35">
                  <c:v>144731453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C-4862-B46A-EF119552A5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7942320"/>
        <c:axId val="1093700687"/>
      </c:barChart>
      <c:catAx>
        <c:axId val="14794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700687"/>
        <c:crosses val="autoZero"/>
        <c:auto val="1"/>
        <c:lblAlgn val="ctr"/>
        <c:lblOffset val="100"/>
        <c:noMultiLvlLbl val="0"/>
      </c:catAx>
      <c:valAx>
        <c:axId val="109370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4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C131EFE8-FC65-1F3A-C31D-A9A979FCEB8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186451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anoramic Picture with CaptionFooter" descr="Classification: Confidential Contains PII: No">
            <a:extLst>
              <a:ext uri="{FF2B5EF4-FFF2-40B4-BE49-F238E27FC236}">
                <a16:creationId xmlns:a16="http://schemas.microsoft.com/office/drawing/2014/main" id="{24EF4695-3570-A21F-083D-E20B65804FE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472412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flSlideMaster.Title and CaptionFooter" descr="Classification: Confidential Contains PII: No">
            <a:extLst>
              <a:ext uri="{FF2B5EF4-FFF2-40B4-BE49-F238E27FC236}">
                <a16:creationId xmlns:a16="http://schemas.microsoft.com/office/drawing/2014/main" id="{116C53EB-AFCA-31B3-31D1-E9C664663C2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566242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3" name="flSlideMaster.Quote with CaptionFooter" descr="Classification: Confidential Contains PII: No">
            <a:extLst>
              <a:ext uri="{FF2B5EF4-FFF2-40B4-BE49-F238E27FC236}">
                <a16:creationId xmlns:a16="http://schemas.microsoft.com/office/drawing/2014/main" id="{2BC9A9B6-8F90-92A2-3495-7C2E365CD7B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141199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flSlideMaster.Name CardFooter" descr="Classification: Confidential Contains PII: No">
            <a:extLst>
              <a:ext uri="{FF2B5EF4-FFF2-40B4-BE49-F238E27FC236}">
                <a16:creationId xmlns:a16="http://schemas.microsoft.com/office/drawing/2014/main" id="{616DDF14-AEEA-F8E8-B57E-D6EAA50EFBD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825291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3 ColumnFooter" descr="Classification: Confidential Contains PII: No">
            <a:extLst>
              <a:ext uri="{FF2B5EF4-FFF2-40B4-BE49-F238E27FC236}">
                <a16:creationId xmlns:a16="http://schemas.microsoft.com/office/drawing/2014/main" id="{55C9801F-5D70-CEF4-4EA0-FCF739FEA68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310869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3 Picture ColumnFooter" descr="Classification: Confidential Contains PII: No">
            <a:extLst>
              <a:ext uri="{FF2B5EF4-FFF2-40B4-BE49-F238E27FC236}">
                <a16:creationId xmlns:a16="http://schemas.microsoft.com/office/drawing/2014/main" id="{74340D44-7BD9-CD51-1AD4-743E9E1BB16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956054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A5517D34-8C89-A5DF-5274-3D237A524DD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618060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B964BC9F-3AA9-46FC-EDB9-34A5BBDB666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075820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A4DE542C-55DD-9C49-9920-DE725BC5784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655682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682789A9-C546-DCEF-3EBE-3C8BDF63903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95651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DA41E7FB-9884-5878-BD84-932695D5BD4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383082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F65EF735-6B46-EDF7-4D3A-32C72C9479B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894329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11C03901-BF51-1573-CCA5-67367DCD267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07729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5B4BA1E0-4B0B-9983-613B-A21A6A9F62D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101707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6CC50F99-0E7C-7A9D-18E8-7464788F98A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396964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575942A6-C301-6345-D45F-A8E75562ED7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648988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0B66B0-45DF-4DD7-9A58-0E77516FECE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E429936-B37E-4EEB-9877-662D75873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19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F667-914C-D84E-8B18-2AC12530F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2527"/>
            <a:ext cx="8880909" cy="1052946"/>
          </a:xfrm>
        </p:spPr>
        <p:txBody>
          <a:bodyPr>
            <a:normAutofit fontScale="90000"/>
          </a:bodyPr>
          <a:lstStyle/>
          <a:p>
            <a:r>
              <a:rPr lang="en-IN" dirty="0"/>
              <a:t>EXCEL FINAL ASSESSMENT</a:t>
            </a:r>
            <a:br>
              <a:rPr lang="en-IN" dirty="0"/>
            </a:br>
            <a:r>
              <a:rPr lang="en-IN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142718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2D48-309B-259F-3595-6EF39C86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/>
                </a:solidFill>
                <a:highlight>
                  <a:srgbClr val="FFFF00"/>
                </a:highlight>
              </a:rPr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F4B6-EB2A-76F2-F321-955EEFA82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386136"/>
          </a:xfrm>
        </p:spPr>
        <p:txBody>
          <a:bodyPr/>
          <a:lstStyle/>
          <a:p>
            <a:r>
              <a:rPr lang="en-IN" dirty="0"/>
              <a:t>GROUPIN THE YEARS IN TOTAL</a:t>
            </a:r>
          </a:p>
          <a:p>
            <a:r>
              <a:rPr lang="en-IN" dirty="0"/>
              <a:t>ANALYZING THE VIEWS,LIKES AND COMMENTS SUM</a:t>
            </a:r>
          </a:p>
          <a:p>
            <a:r>
              <a:rPr lang="en-IN" dirty="0"/>
              <a:t>USING THE CHART TO DEMINSTRATE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53755-F29D-43DA-B5EB-74690E61924F}"/>
              </a:ext>
            </a:extLst>
          </p:cNvPr>
          <p:cNvSpPr txBox="1"/>
          <p:nvPr/>
        </p:nvSpPr>
        <p:spPr>
          <a:xfrm>
            <a:off x="750770" y="3043989"/>
            <a:ext cx="6631807" cy="311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highlight>
                  <a:srgbClr val="00FF00"/>
                </a:highlight>
              </a:rPr>
              <a:t>INSIGHTS: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 THE YEARS FROM 2017N TO 2018 THE PLATFORM HAS WITNESSED SIGNIFICANT GROWTH 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SUM AND TOTAL OF VIEW,LIKES AND COMMENTS HAS SHOWN DEVELOPMENT AND MORE ENGAGEMENT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7681F98-A20F-2ED7-5085-B5E281958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010260"/>
              </p:ext>
            </p:extLst>
          </p:nvPr>
        </p:nvGraphicFramePr>
        <p:xfrm>
          <a:off x="7382577" y="2783939"/>
          <a:ext cx="4543539" cy="2286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122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A7A6-FDAA-0005-1E2F-E5F3502A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4214"/>
            <a:ext cx="10353762" cy="970450"/>
          </a:xfrm>
        </p:spPr>
        <p:txBody>
          <a:bodyPr/>
          <a:lstStyle/>
          <a:p>
            <a:r>
              <a:rPr lang="en-IN" dirty="0"/>
              <a:t>Q11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556D8-6853-957A-D41D-E665A8A5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580050"/>
            <a:ext cx="7306180" cy="1790397"/>
          </a:xfrm>
        </p:spPr>
        <p:txBody>
          <a:bodyPr/>
          <a:lstStyle/>
          <a:p>
            <a:r>
              <a:rPr lang="en-IN" dirty="0"/>
              <a:t>CALCULATE THE RETENTION RATE FOR THE LIKES AND DISLIKES FOR OVER THE YEARS</a:t>
            </a:r>
          </a:p>
          <a:p>
            <a:r>
              <a:rPr lang="en-IN" dirty="0"/>
              <a:t>GROUPED THE YEARS IN PIVOT TABLE</a:t>
            </a:r>
          </a:p>
          <a:p>
            <a:r>
              <a:rPr lang="en-IN" dirty="0"/>
              <a:t>REPRESENTING USING THE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61520-A06B-CD53-8814-8523EB8CE709}"/>
              </a:ext>
            </a:extLst>
          </p:cNvPr>
          <p:cNvSpPr txBox="1"/>
          <p:nvPr/>
        </p:nvSpPr>
        <p:spPr>
          <a:xfrm>
            <a:off x="1453415" y="3821229"/>
            <a:ext cx="5592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highlight>
                  <a:srgbClr val="00FF00"/>
                </a:highlight>
              </a:rPr>
              <a:t>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OVER THE YEARS THE RETENTION RATE HAS LIKEDLY INCREASED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THIS INDICATES AN IMPROVED ENGAGEMENT FROM THE USERS.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3E0DD6-5B9C-AC2B-2214-45C8EC2B1A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472914"/>
              </p:ext>
            </p:extLst>
          </p:nvPr>
        </p:nvGraphicFramePr>
        <p:xfrm>
          <a:off x="6928585" y="22242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104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6B39-1902-4247-E244-A78FFBAA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82E6-ED11-D741-4D23-449B560F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dirty="0">
                <a:solidFill>
                  <a:srgbClr val="FF0000"/>
                </a:solidFill>
                <a:highlight>
                  <a:srgbClr val="00FF00"/>
                </a:highlight>
              </a:rPr>
              <a:t>INSIGHTS:</a:t>
            </a:r>
          </a:p>
          <a:p>
            <a:r>
              <a:rPr lang="en-IN" sz="1800" dirty="0"/>
              <a:t>BASED ON THE CHART , THE ENTERTAINMENT CATEGORY IS MORE ACTIVE</a:t>
            </a:r>
          </a:p>
          <a:p>
            <a:r>
              <a:rPr lang="en-IN" sz="1800" dirty="0"/>
              <a:t>ENTERTAINMENT CATEGORY HAS THE HIGHEST ENGAGEMENT FROM THE USERS</a:t>
            </a:r>
          </a:p>
          <a:p>
            <a:r>
              <a:rPr lang="en-IN" sz="1800" dirty="0"/>
              <a:t>FOLLOWED BY MUSIC AND TECHNOLOGY.</a:t>
            </a:r>
          </a:p>
        </p:txBody>
      </p:sp>
    </p:spTree>
    <p:extLst>
      <p:ext uri="{BB962C8B-B14F-4D97-AF65-F5344CB8AC3E}">
        <p14:creationId xmlns:p14="http://schemas.microsoft.com/office/powerpoint/2010/main" val="63350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A42F-49F3-591A-E4EB-9D0B0493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9258-47FB-2D7E-387E-992DBBA1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37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8AC6-4D88-84C3-DA2C-6C6BBA2DC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133" y="428420"/>
            <a:ext cx="9440034" cy="1828801"/>
          </a:xfrm>
        </p:spPr>
        <p:txBody>
          <a:bodyPr/>
          <a:lstStyle/>
          <a:p>
            <a:r>
              <a:rPr lang="en-IN" dirty="0"/>
              <a:t>Q16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38E8E0-9C9A-0A12-A6E8-2D10C1D316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098730"/>
              </p:ext>
            </p:extLst>
          </p:nvPr>
        </p:nvGraphicFramePr>
        <p:xfrm>
          <a:off x="2438400" y="2057400"/>
          <a:ext cx="7528560" cy="36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215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2EC14-B338-121C-E0E6-9947FAE67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3E7A-AE47-95EF-BB00-1D365E12B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2" y="1921260"/>
            <a:ext cx="7928008" cy="821940"/>
          </a:xfrm>
        </p:spPr>
        <p:txBody>
          <a:bodyPr>
            <a:normAutofit fontScale="90000"/>
          </a:bodyPr>
          <a:lstStyle/>
          <a:p>
            <a:r>
              <a:rPr lang="en-IN" dirty="0">
                <a:highlight>
                  <a:srgbClr val="FFFF00"/>
                </a:highlight>
              </a:rPr>
              <a:t>Q1</a:t>
            </a:r>
            <a:br>
              <a:rPr lang="en-IN" dirty="0">
                <a:highlight>
                  <a:srgbClr val="FFFF00"/>
                </a:highlight>
              </a:rPr>
            </a:b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B5444-5A9D-998A-5C72-CC18B0EB7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0370" y="2743200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REMOVED ALL THE DUPLICATES USING THE DUPLICATE FUNCTION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USE AVERAGE AND FIND AND REPLACE OPTION TO FILL IN THE BLANKS/NULLS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65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5D27F-8F2C-BABF-61DF-C9519ADF1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B18F-1264-BA05-B4B7-F9F0FEE7A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898" y="1913961"/>
            <a:ext cx="8224974" cy="896616"/>
          </a:xfrm>
        </p:spPr>
        <p:txBody>
          <a:bodyPr>
            <a:normAutofit fontScale="90000"/>
          </a:bodyPr>
          <a:lstStyle/>
          <a:p>
            <a:r>
              <a:rPr lang="en-IN" dirty="0"/>
              <a:t>Q2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C77D6-3F15-A255-7310-CCAC7E8A3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2810577"/>
            <a:ext cx="9947547" cy="18376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FIND THE DIFFERENCE BETWEEN THE TRENDING DATE AND THE PUBLISHING DATE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AVERAGE OF THE DIFFERENCE BETWEEN THE DATES</a:t>
            </a:r>
          </a:p>
        </p:txBody>
      </p:sp>
    </p:spTree>
    <p:extLst>
      <p:ext uri="{BB962C8B-B14F-4D97-AF65-F5344CB8AC3E}">
        <p14:creationId xmlns:p14="http://schemas.microsoft.com/office/powerpoint/2010/main" val="10667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9A9B-D2C8-B007-D6D9-3E61E55D9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1"/>
            <a:ext cx="9440034" cy="1049868"/>
          </a:xfrm>
        </p:spPr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D8F2F-3C24-711B-B6F7-2CBA9790C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USING PIVOT TABLES GROUPED THE VIDEOS BASED ON CATEGORY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GOT AVERAGE OF THE VIEWS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103946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F6D9-B439-7CAA-4548-90CDC4971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166" y="816557"/>
            <a:ext cx="8909088" cy="1049867"/>
          </a:xfrm>
        </p:spPr>
        <p:txBody>
          <a:bodyPr>
            <a:normAutofit fontScale="90000"/>
          </a:bodyPr>
          <a:lstStyle/>
          <a:p>
            <a:r>
              <a:rPr lang="en-IN" dirty="0"/>
              <a:t>Q4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E16BD-767D-9BEC-BDED-7A241A80B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371600"/>
            <a:ext cx="9440034" cy="132828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VIEW-&gt; GRIDLINES OFF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FIXING UP BORDERS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FINDING CATEGORY NAME AND ID AND THE VIDEOS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C0050-771D-22C7-45E6-82882C10B1F7}"/>
              </a:ext>
            </a:extLst>
          </p:cNvPr>
          <p:cNvSpPr txBox="1"/>
          <p:nvPr/>
        </p:nvSpPr>
        <p:spPr>
          <a:xfrm>
            <a:off x="1299410" y="3254930"/>
            <a:ext cx="86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FORMULA:</a:t>
            </a:r>
          </a:p>
          <a:p>
            <a:r>
              <a:rPr lang="en-IN" dirty="0"/>
              <a:t>XLOOKUP(XLOOKUP(H4,'YouTube </a:t>
            </a:r>
            <a:r>
              <a:rPr lang="en-IN" dirty="0" err="1"/>
              <a:t>data'!D:D,'YouTube</a:t>
            </a:r>
            <a:r>
              <a:rPr lang="en-IN" dirty="0"/>
              <a:t> </a:t>
            </a:r>
            <a:r>
              <a:rPr lang="en-IN" dirty="0" err="1"/>
              <a:t>data'!E:E</a:t>
            </a:r>
            <a:r>
              <a:rPr lang="en-IN" dirty="0"/>
              <a:t>),</a:t>
            </a:r>
            <a:r>
              <a:rPr lang="en-IN" dirty="0" err="1"/>
              <a:t>Category!A:A,Category!B:B</a:t>
            </a:r>
            <a:r>
              <a:rPr lang="en-I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FILTER('YouTube data'!A:A,'YouTube data'!D:D='Q4'!H4)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67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3300-0527-450D-746A-E919C086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563" y="431629"/>
            <a:ext cx="9440034" cy="742654"/>
          </a:xfrm>
        </p:spPr>
        <p:txBody>
          <a:bodyPr>
            <a:normAutofit fontScale="90000"/>
          </a:bodyPr>
          <a:lstStyle/>
          <a:p>
            <a:r>
              <a:rPr lang="en-IN" dirty="0"/>
              <a:t>Q5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2F776-0A3B-E384-098E-7F792715A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563" y="1453415"/>
            <a:ext cx="9440034" cy="159057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COPY THE REQUIRED FIELDS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CONCATENATE BOTH THE FIELDS TO CREATE A NEW COLUMN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USE TEXTJOIN FUNCTION TO COMBINE ALL THE COMMENTS FOR ALL VIDEOS IN A SINGLE CELL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1610B-B57F-02DF-865B-89F3A634A7C9}"/>
              </a:ext>
            </a:extLst>
          </p:cNvPr>
          <p:cNvSpPr txBox="1"/>
          <p:nvPr/>
        </p:nvSpPr>
        <p:spPr>
          <a:xfrm>
            <a:off x="1395664" y="3814011"/>
            <a:ext cx="716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FORMULA: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TEXTJOIN("//",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TRUE,'YouTube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data'!Q:Q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86694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0D49-BC05-3838-3219-5024F270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AEB0-4DDA-481D-2BE5-04E678EB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72" y="2377341"/>
            <a:ext cx="10353762" cy="2589295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USING PIVOT TABLE GROUP THE COMMENT DISABLED SECTION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FIND THE AVERAGE BY USING COMMENT COUNT IN THE VALUES FIELS IN PIVOT TABLE.</a:t>
            </a:r>
          </a:p>
        </p:txBody>
      </p:sp>
    </p:spTree>
    <p:extLst>
      <p:ext uri="{BB962C8B-B14F-4D97-AF65-F5344CB8AC3E}">
        <p14:creationId xmlns:p14="http://schemas.microsoft.com/office/powerpoint/2010/main" val="169911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4E20-35CB-6E9B-3C8C-08D363B8E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064" y="402753"/>
            <a:ext cx="9082343" cy="1049867"/>
          </a:xfrm>
        </p:spPr>
        <p:txBody>
          <a:bodyPr/>
          <a:lstStyle/>
          <a:p>
            <a:r>
              <a:rPr lang="en-IN" dirty="0"/>
              <a:t>Q7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F2DCF-76AC-649A-B511-52E0FCF42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030931"/>
            <a:ext cx="9440034" cy="278170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INSERT A PIVOT TABLE FOR  THE SUM OF THE KEY METRICS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ILLUSTARTE USING CHARTS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CONVERT VALUES TO LOG SCALES FOR BETTER VISUALS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INCLUDE SLICERS FOR THE CATEGORICAL VIEW OF EACH METRICS</a:t>
            </a:r>
          </a:p>
        </p:txBody>
      </p:sp>
    </p:spTree>
    <p:extLst>
      <p:ext uri="{BB962C8B-B14F-4D97-AF65-F5344CB8AC3E}">
        <p14:creationId xmlns:p14="http://schemas.microsoft.com/office/powerpoint/2010/main" val="98767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4EDC-3F9B-8803-3519-987AA6452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895150"/>
            <a:ext cx="9440034" cy="1126156"/>
          </a:xfrm>
        </p:spPr>
        <p:txBody>
          <a:bodyPr>
            <a:normAutofit/>
          </a:bodyPr>
          <a:lstStyle/>
          <a:p>
            <a:r>
              <a:rPr lang="en-IN" dirty="0"/>
              <a:t>Q8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BF1FA-C3AD-AEB4-6857-3EC003AC4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242687"/>
            <a:ext cx="9440034" cy="240552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SORT THE DATA USING CUSTOM SORT BY ADDING LEVELS.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INSERT PIVOT TABLE FOR THE CATEGORY NAME AND SUM OF VIEWS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ARRANGING THE TABLE IN DESCENDING AND USING VALUE FILTER TO FIND THE TOP 5 AMONG THE TABLE.</a:t>
            </a:r>
          </a:p>
        </p:txBody>
      </p:sp>
    </p:spTree>
    <p:extLst>
      <p:ext uri="{BB962C8B-B14F-4D97-AF65-F5344CB8AC3E}">
        <p14:creationId xmlns:p14="http://schemas.microsoft.com/office/powerpoint/2010/main" val="869507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057a9865-4f60-4ec4-80f8-aa63c604454b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0BC25919-B2FD-496C-A5A5-540E037E91F0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202</TotalTime>
  <Words>409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Calisto MT</vt:lpstr>
      <vt:lpstr>Microsoft Sans Serif</vt:lpstr>
      <vt:lpstr>Wingdings 2</vt:lpstr>
      <vt:lpstr>Slate</vt:lpstr>
      <vt:lpstr>EXCEL FINAL ASSESSMENT ANSWERS</vt:lpstr>
      <vt:lpstr>Q1 </vt:lpstr>
      <vt:lpstr>Q2 </vt:lpstr>
      <vt:lpstr>Q3</vt:lpstr>
      <vt:lpstr>Q4 </vt:lpstr>
      <vt:lpstr>Q5</vt:lpstr>
      <vt:lpstr>Q6</vt:lpstr>
      <vt:lpstr>Q7</vt:lpstr>
      <vt:lpstr>Q8</vt:lpstr>
      <vt:lpstr>Q10</vt:lpstr>
      <vt:lpstr>Q11</vt:lpstr>
      <vt:lpstr>Q13</vt:lpstr>
      <vt:lpstr>Q15</vt:lpstr>
      <vt:lpstr>Q16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 ANSWERS</dc:title>
  <dc:creator>Sneha Prakash</dc:creator>
  <cp:keywords>Classification=LV_C0NF1D3NT1AL</cp:keywords>
  <cp:lastModifiedBy>Sneha Prakash</cp:lastModifiedBy>
  <cp:revision>11</cp:revision>
  <dcterms:created xsi:type="dcterms:W3CDTF">2024-02-28T08:42:49Z</dcterms:created>
  <dcterms:modified xsi:type="dcterms:W3CDTF">2024-02-28T12:05:33Z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057a9865-4f60-4ec4-80f8-aa63c604454b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