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</p:sldMasterIdLst>
  <p:sldIdLst>
    <p:sldId id="256" r:id="rId3"/>
    <p:sldId id="257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eha.o.lv\Downloads\Superstor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eha.o.lv\Downloads\excel_reasssement_lvadsusr1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[excel_reasssement_lvadsusr120.xlsx]Q7!PivotTable23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302537182852142"/>
          <c:y val="0.33272929425488479"/>
          <c:w val="0.76112270341207344"/>
          <c:h val="0.39281277340332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'Q7'!$B$3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'Q7'!$A$4:$A$22</c:f>
              <c:strCache>
                <c:ptCount val="18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  <c:pt idx="11">
                  <c:v>Machines</c:v>
                </c:pt>
                <c:pt idx="12">
                  <c:v>Paper</c:v>
                </c:pt>
                <c:pt idx="13">
                  <c:v>Phones</c:v>
                </c:pt>
                <c:pt idx="14">
                  <c:v>Storage</c:v>
                </c:pt>
                <c:pt idx="15">
                  <c:v>Supplies</c:v>
                </c:pt>
                <c:pt idx="16">
                  <c:v>Tables</c:v>
                </c:pt>
                <c:pt idx="17">
                  <c:v>(blank)</c:v>
                </c:pt>
              </c:strCache>
            </c:strRef>
          </c:cat>
          <c:val>
            <c:numRef>
              <c:f>'Q7'!$B$4:$B$22</c:f>
              <c:numCache>
                <c:formatCode>General</c:formatCode>
                <c:ptCount val="18"/>
                <c:pt idx="0">
                  <c:v>775</c:v>
                </c:pt>
                <c:pt idx="1">
                  <c:v>466</c:v>
                </c:pt>
                <c:pt idx="2">
                  <c:v>796</c:v>
                </c:pt>
                <c:pt idx="3">
                  <c:v>1523</c:v>
                </c:pt>
                <c:pt idx="4">
                  <c:v>228</c:v>
                </c:pt>
                <c:pt idx="5">
                  <c:v>617</c:v>
                </c:pt>
                <c:pt idx="6">
                  <c:v>68</c:v>
                </c:pt>
                <c:pt idx="7">
                  <c:v>254</c:v>
                </c:pt>
                <c:pt idx="8">
                  <c:v>217</c:v>
                </c:pt>
                <c:pt idx="9">
                  <c:v>957</c:v>
                </c:pt>
                <c:pt idx="10">
                  <c:v>364</c:v>
                </c:pt>
                <c:pt idx="11">
                  <c:v>115</c:v>
                </c:pt>
                <c:pt idx="12">
                  <c:v>1370</c:v>
                </c:pt>
                <c:pt idx="13">
                  <c:v>889</c:v>
                </c:pt>
                <c:pt idx="14">
                  <c:v>846</c:v>
                </c:pt>
                <c:pt idx="15">
                  <c:v>190</c:v>
                </c:pt>
                <c:pt idx="16">
                  <c:v>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1D-438E-B7F0-ACCF19E7DF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78005872"/>
        <c:axId val="1777994832"/>
      </c:barChart>
      <c:catAx>
        <c:axId val="177800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994832"/>
        <c:crosses val="autoZero"/>
        <c:auto val="1"/>
        <c:lblAlgn val="ctr"/>
        <c:lblOffset val="100"/>
        <c:noMultiLvlLbl val="0"/>
      </c:catAx>
      <c:valAx>
        <c:axId val="17779948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7800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[excel_reasssement_lvadsusr120.xlsx]Q8!PivotTable24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'Q8'!$B$3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'Q8'!$A$4:$A$9</c:f>
              <c:strCache>
                <c:ptCount val="5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  <c:pt idx="4">
                  <c:v>(blank)</c:v>
                </c:pt>
              </c:strCache>
            </c:strRef>
          </c:cat>
          <c:val>
            <c:numRef>
              <c:f>'Q8'!$B$4:$B$9</c:f>
              <c:numCache>
                <c:formatCode>General</c:formatCode>
                <c:ptCount val="5"/>
                <c:pt idx="0">
                  <c:v>39706.362499999967</c:v>
                </c:pt>
                <c:pt idx="1">
                  <c:v>91522.780000000261</c:v>
                </c:pt>
                <c:pt idx="2">
                  <c:v>46749.430300000058</c:v>
                </c:pt>
                <c:pt idx="3">
                  <c:v>108418.44890000013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20-4F9E-B9A0-CC87B394292D}"/>
            </c:ext>
          </c:extLst>
        </c:ser>
        <c:ser>
          <c:idx val="1"/>
          <c:order val="1"/>
          <c:tx>
            <c:strRef>
              <c:f>'Q8'!$C$3</c:f>
              <c:strCache>
                <c:ptCount val="1"/>
                <c:pt idx="0">
                  <c:v>Count of Customer 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'Q8'!$A$4:$A$9</c:f>
              <c:strCache>
                <c:ptCount val="5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  <c:pt idx="4">
                  <c:v>(blank)</c:v>
                </c:pt>
              </c:strCache>
            </c:strRef>
          </c:cat>
          <c:val>
            <c:numRef>
              <c:f>'Q8'!$C$4:$C$9</c:f>
              <c:numCache>
                <c:formatCode>General</c:formatCode>
                <c:ptCount val="5"/>
                <c:pt idx="0">
                  <c:v>2323</c:v>
                </c:pt>
                <c:pt idx="1">
                  <c:v>2848</c:v>
                </c:pt>
                <c:pt idx="2">
                  <c:v>1620</c:v>
                </c:pt>
                <c:pt idx="3">
                  <c:v>3203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20-4F9E-B9A0-CC87B394292D}"/>
            </c:ext>
          </c:extLst>
        </c:ser>
        <c:ser>
          <c:idx val="2"/>
          <c:order val="2"/>
          <c:tx>
            <c:strRef>
              <c:f>'Q8'!$D$3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'Q8'!$A$4:$A$9</c:f>
              <c:strCache>
                <c:ptCount val="5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  <c:pt idx="4">
                  <c:v>(blank)</c:v>
                </c:pt>
              </c:strCache>
            </c:strRef>
          </c:cat>
          <c:val>
            <c:numRef>
              <c:f>'Q8'!$D$4:$D$9</c:f>
              <c:numCache>
                <c:formatCode>General</c:formatCode>
                <c:ptCount val="5"/>
                <c:pt idx="0">
                  <c:v>501239.89080000052</c:v>
                </c:pt>
                <c:pt idx="1">
                  <c:v>678781.2399999979</c:v>
                </c:pt>
                <c:pt idx="2">
                  <c:v>391721.90500000032</c:v>
                </c:pt>
                <c:pt idx="3">
                  <c:v>725457.82450000057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20-4F9E-B9A0-CC87B3942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987632"/>
        <c:axId val="1777962672"/>
      </c:barChart>
      <c:catAx>
        <c:axId val="177798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962672"/>
        <c:crosses val="autoZero"/>
        <c:auto val="1"/>
        <c:lblAlgn val="ctr"/>
        <c:lblOffset val="100"/>
        <c:noMultiLvlLbl val="0"/>
      </c:catAx>
      <c:valAx>
        <c:axId val="177796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98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5159186351706032"/>
          <c:y val="0.68251166520851569"/>
          <c:w val="0.26785258092738407"/>
          <c:h val="0.301642971711869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CC3B6C75-EC0F-1DBC-9F93-41C3226F7C4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456574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412F3728-9F4C-97B5-DEAB-929DD8AFA36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031860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F922ADCF-CF44-896E-B83F-B1F8DFC66F2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535135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4BDF75A0-6032-B3AD-0A37-D7AF578ABB4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152107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5284A631-E59E-67EB-1CC7-DE3F447A3FB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454581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DC624B0B-A678-919D-CE0C-62F1514924B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809014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4582E3C0-5270-3979-39DB-093479A0EB9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91573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97FDDCBC-9E51-FAEF-A265-EB211D7251E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784359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AF4F6CCE-7EDC-09DB-1253-8EB43731772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943053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D911B211-1CD7-FD96-4D26-A269ED37644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223586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5D2D9DA5-2BA2-7263-F533-BFDA3230601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997768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0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86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318E6-4C36-4B5B-11ED-214FC031A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/>
          </a:bodyPr>
          <a:lstStyle/>
          <a:p>
            <a:r>
              <a:rPr lang="en-IN" dirty="0"/>
              <a:t>Excel </a:t>
            </a:r>
            <a:r>
              <a:rPr lang="en-IN" dirty="0" err="1"/>
              <a:t>Reassement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4AD88-0643-A5B9-0E21-960D2F0D3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r>
              <a:rPr lang="en-IN" dirty="0"/>
              <a:t>Sneha O</a:t>
            </a:r>
          </a:p>
          <a:p>
            <a:r>
              <a:rPr lang="en-IN" dirty="0"/>
              <a:t>4313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712EC138-4F2E-BAD4-F26A-5C3C2F273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46" b="513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6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FFB7-17E8-1177-9BA6-CA7ED4CE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8DCD4-5473-53BF-5EAA-21CB782C1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6" y="1292115"/>
            <a:ext cx="7757426" cy="305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05842-9391-28CA-A8E2-9A899A0B776D}"/>
              </a:ext>
            </a:extLst>
          </p:cNvPr>
          <p:cNvSpPr txBox="1"/>
          <p:nvPr/>
        </p:nvSpPr>
        <p:spPr>
          <a:xfrm>
            <a:off x="663296" y="459489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pic chart – the technology category has the most profit while the furniture has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line chart it is clear that the subcategory chairs shows a significant peak in the overall revenue of the products which makes it the most desired and consumed product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22B27-2BAC-9CEE-8685-90CBA5C0A031}"/>
              </a:ext>
            </a:extLst>
          </p:cNvPr>
          <p:cNvSpPr txBox="1"/>
          <p:nvPr/>
        </p:nvSpPr>
        <p:spPr>
          <a:xfrm>
            <a:off x="8795657" y="2095681"/>
            <a:ext cx="3145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Standard class ship mode has the most amount of profits and </a:t>
            </a:r>
            <a:r>
              <a:rPr lang="en-IN" dirty="0" err="1"/>
              <a:t>revenus</a:t>
            </a:r>
            <a:r>
              <a:rPr lang="en-IN" dirty="0"/>
              <a:t> which makes it the most </a:t>
            </a:r>
            <a:r>
              <a:rPr lang="en-IN" dirty="0" err="1"/>
              <a:t>pefered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08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814345-41DE-42C5-8657-66C1417DF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68E419-3727-4F5E-8840-AF149B33B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19B6EC-D7AE-452F-8D0C-D11BD337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8F14E13-1923-411D-9A16-1C28898D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333-82E4-3639-985E-EFEA39F9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70" y="4572001"/>
            <a:ext cx="3695699" cy="15083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Answer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9533C-3D20-D3C6-9378-E393B2C2F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6" b="3017"/>
          <a:stretch/>
        </p:blipFill>
        <p:spPr>
          <a:xfrm>
            <a:off x="571333" y="571499"/>
            <a:ext cx="11059978" cy="3323169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4337068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12624D-44A2-A595-4395-124EA240333D}"/>
              </a:ext>
            </a:extLst>
          </p:cNvPr>
          <p:cNvSpPr txBox="1"/>
          <p:nvPr/>
        </p:nvSpPr>
        <p:spPr>
          <a:xfrm>
            <a:off x="4728315" y="4572001"/>
            <a:ext cx="6902996" cy="1508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80000"/>
            </a:pPr>
            <a:r>
              <a:rPr lang="en-US" dirty="0"/>
              <a:t>Insights: 800 people have returned orders which is about 8 percentage and the loss and respective percentage is comparatively less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80000"/>
            </a:pP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4337068"/>
            <a:ext cx="0" cy="1949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4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DF47-946E-3E73-6AB5-0818AF89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ANSWER 2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41431-B1C5-DE90-C731-237D3779A64E}"/>
              </a:ext>
            </a:extLst>
          </p:cNvPr>
          <p:cNvSpPr txBox="1"/>
          <p:nvPr/>
        </p:nvSpPr>
        <p:spPr>
          <a:xfrm>
            <a:off x="902014" y="4609381"/>
            <a:ext cx="1020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 SAME DAY IS THE FASTEST WHILE THE STANDART CLASS DELIVERY IS THE LOWEST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A3B550-3AB2-60F6-7429-B28126008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66" y="2041927"/>
            <a:ext cx="3410125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6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F95DF-8986-DDEF-72D7-DBA7C710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0"/>
            <a:ext cx="10956558" cy="967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Answer 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57375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9A2A06-A424-4BBD-A8A4-293F16F1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240579"/>
            <a:ext cx="11036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9874-0D2F-B809-0123-F4488EF5E9BC}"/>
              </a:ext>
            </a:extLst>
          </p:cNvPr>
          <p:cNvSpPr txBox="1"/>
          <p:nvPr/>
        </p:nvSpPr>
        <p:spPr>
          <a:xfrm>
            <a:off x="2629835" y="5638296"/>
            <a:ext cx="695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CONSUMER SEGMENT HAS THE MOST PROFIT ,SALES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078C19-B42A-B895-07A0-4115BEE5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29" y="1452959"/>
            <a:ext cx="3283119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6304B-42DB-8FC0-CAF1-75BAEDAC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0"/>
            <a:ext cx="10956558" cy="967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Answer 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57375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9A2A06-A424-4BBD-A8A4-293F16F1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240579"/>
            <a:ext cx="11036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BD391F-FC71-011A-B6FA-1B2678F4A67B}"/>
              </a:ext>
            </a:extLst>
          </p:cNvPr>
          <p:cNvSpPr txBox="1"/>
          <p:nvPr/>
        </p:nvSpPr>
        <p:spPr>
          <a:xfrm>
            <a:off x="740238" y="5454562"/>
            <a:ext cx="8913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TECHNOLOGY CATEGORY AND THE ITS SUB_CATEGORY PHONE THE MOST </a:t>
            </a:r>
          </a:p>
          <a:p>
            <a:r>
              <a:rPr lang="en-IN" dirty="0"/>
              <a:t>POPULAR FROM THE ABOVE CALCULATIONS.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4C66F2-9B97-3DFA-1DC1-5312AE05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24" y="1584359"/>
            <a:ext cx="6771134" cy="358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AAD0775-63CF-4747-87ED-06E188BEB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2120"/>
            <a:ext cx="12192001" cy="2815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407E4-6D4A-8DC8-B2D7-C1922879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047" y="4844310"/>
            <a:ext cx="8071372" cy="1215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Answer 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4653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7A645BC-C0B6-E32C-0815-8EC7CEEE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47" y="1404189"/>
            <a:ext cx="7506086" cy="2521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2350BC-8F8A-ABA4-CFB8-F2D029270225}"/>
              </a:ext>
            </a:extLst>
          </p:cNvPr>
          <p:cNvSpPr txBox="1"/>
          <p:nvPr/>
        </p:nvSpPr>
        <p:spPr>
          <a:xfrm>
            <a:off x="3541940" y="5009046"/>
            <a:ext cx="8749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WEST REGION HAS THE HIGHEST SALES </a:t>
            </a:r>
          </a:p>
          <a:p>
            <a:r>
              <a:rPr lang="en-IN" dirty="0"/>
              <a:t>WHEREAS SOUTH REGION HAS THE LOWEST SALES</a:t>
            </a:r>
          </a:p>
          <a:p>
            <a:r>
              <a:rPr lang="en-IN" dirty="0"/>
              <a:t>WEST HAS THE HIGHEST PROFIT AND THE CENTRAL REGION HAS THE LOWEST </a:t>
            </a:r>
          </a:p>
          <a:p>
            <a:r>
              <a:rPr lang="en-IN" dirty="0"/>
              <a:t>PROFIT.</a:t>
            </a:r>
          </a:p>
        </p:txBody>
      </p:sp>
    </p:spTree>
    <p:extLst>
      <p:ext uri="{BB962C8B-B14F-4D97-AF65-F5344CB8AC3E}">
        <p14:creationId xmlns:p14="http://schemas.microsoft.com/office/powerpoint/2010/main" val="118978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3439-CEF6-28C4-CFCB-5A0267D2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6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E948819-49CA-0027-4065-846988882C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72E9C-62FB-C1F1-EBF0-31FCAEB6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54" y="2520903"/>
            <a:ext cx="6636091" cy="1816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B43643-A07E-1784-98CE-124C705AA5D8}"/>
              </a:ext>
            </a:extLst>
          </p:cNvPr>
          <p:cNvSpPr txBox="1"/>
          <p:nvPr/>
        </p:nvSpPr>
        <p:spPr>
          <a:xfrm>
            <a:off x="1578429" y="5236029"/>
            <a:ext cx="900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profit and discount has negative correlation while the discount and quantity sold has positive correlation overall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32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5BE6-8E0C-5923-B049-1F09617F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7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3DA17B-FD52-A3E5-8952-9F25D3E83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9925"/>
              </p:ext>
            </p:extLst>
          </p:nvPr>
        </p:nvGraphicFramePr>
        <p:xfrm>
          <a:off x="2188028" y="1621970"/>
          <a:ext cx="7511143" cy="3222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85FEB5-7851-2A1E-A635-8BF7D2E5C5C8}"/>
              </a:ext>
            </a:extLst>
          </p:cNvPr>
          <p:cNvSpPr txBox="1"/>
          <p:nvPr/>
        </p:nvSpPr>
        <p:spPr>
          <a:xfrm>
            <a:off x="2569029" y="5148943"/>
            <a:ext cx="7641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accessories sub category has the most no of orders overall and </a:t>
            </a:r>
            <a:r>
              <a:rPr lang="en-IN" dirty="0" err="1"/>
              <a:t>bimders</a:t>
            </a:r>
            <a:r>
              <a:rPr lang="en-IN" dirty="0"/>
              <a:t> and the papers</a:t>
            </a:r>
          </a:p>
          <a:p>
            <a:r>
              <a:rPr lang="en-IN" dirty="0"/>
              <a:t> has the peak counts of orders and it’s the most ordered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24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4173-1551-61DA-5DA9-69FDAA01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6AD14-BCD4-01D7-EB41-240BC4127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82" y="4215169"/>
            <a:ext cx="6428846" cy="1859351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74F2FE6-141D-9284-D2CB-81D748FCB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240207"/>
              </p:ext>
            </p:extLst>
          </p:nvPr>
        </p:nvGraphicFramePr>
        <p:xfrm>
          <a:off x="3450772" y="14719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1030173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6a48fed9-65ea-45b1-a774-d823fd026beb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8DA5BA4D-AF24-4CCB-82D3-35F3BBE05132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</TotalTime>
  <Words>229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Batang</vt:lpstr>
      <vt:lpstr>Arial</vt:lpstr>
      <vt:lpstr>Avenir Next LT Pro Light</vt:lpstr>
      <vt:lpstr>Microsoft Sans Serif</vt:lpstr>
      <vt:lpstr>AlignmentVTI</vt:lpstr>
      <vt:lpstr>Excel Reassement</vt:lpstr>
      <vt:lpstr>Answer 1</vt:lpstr>
      <vt:lpstr>ANSWER 2</vt:lpstr>
      <vt:lpstr>Answer 3</vt:lpstr>
      <vt:lpstr>Answer 4</vt:lpstr>
      <vt:lpstr>Answer 5</vt:lpstr>
      <vt:lpstr>Answer 6</vt:lpstr>
      <vt:lpstr>Answer 7</vt:lpstr>
      <vt:lpstr>Answer 8</vt:lpstr>
      <vt:lpstr>Answer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Reassement</dc:title>
  <dc:creator>Sneha Prakash</dc:creator>
  <cp:keywords>Classification=LV_C0NF1D3NT1AL</cp:keywords>
  <cp:lastModifiedBy>Sneha Prakash</cp:lastModifiedBy>
  <cp:revision>7</cp:revision>
  <dcterms:created xsi:type="dcterms:W3CDTF">2024-03-27T08:32:11Z</dcterms:created>
  <dcterms:modified xsi:type="dcterms:W3CDTF">2024-03-27T12:02:47Z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6a48fed9-65ea-45b1-a774-d823fd026beb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