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89" r:id="rId2"/>
    <p:sldMasterId id="2147483717" r:id="rId3"/>
  </p:sldMasterIdLst>
  <p:notesMasterIdLst>
    <p:notesMasterId r:id="rId35"/>
  </p:notes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65" r:id="rId16"/>
    <p:sldId id="276" r:id="rId17"/>
    <p:sldId id="277" r:id="rId18"/>
    <p:sldId id="278" r:id="rId19"/>
    <p:sldId id="279" r:id="rId20"/>
    <p:sldId id="280" r:id="rId21"/>
    <p:sldId id="281" r:id="rId22"/>
    <p:sldId id="297" r:id="rId23"/>
    <p:sldId id="298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0" r:id="rId34"/>
  </p:sldIdLst>
  <p:sldSz cx="9144000" cy="6858000" type="screen4x3"/>
  <p:notesSz cx="6858000" cy="9144000"/>
  <p:embeddedFontLst>
    <p:embeddedFont>
      <p:font typeface="Algerian" panose="04020705040A02060702" pitchFamily="82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Georgia" panose="02040502050405020303" pitchFamily="18" charset="0"/>
      <p:regular r:id="rId45"/>
      <p:bold r:id="rId46"/>
      <p:italic r:id="rId47"/>
      <p:boldItalic r:id="rId48"/>
    </p:embeddedFont>
    <p:embeddedFont>
      <p:font typeface="Trebuchet MS" panose="020B0603020202020204" pitchFamily="34" charset="0"/>
      <p:regular r:id="rId49"/>
      <p:bold r:id="rId50"/>
      <p:italic r:id="rId51"/>
      <p:boldItalic r:id="rId52"/>
    </p:embeddedFont>
    <p:embeddedFont>
      <p:font typeface="Verdana" panose="020B060403050404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gr4d57JZRUTbabTHcWr0yN/Cfg6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100" autoAdjust="0"/>
    <p:restoredTop sz="90704" autoAdjust="0"/>
  </p:normalViewPr>
  <p:slideViewPr>
    <p:cSldViewPr snapToGrid="0">
      <p:cViewPr varScale="1">
        <p:scale>
          <a:sx n="78" d="100"/>
          <a:sy n="78" d="100"/>
        </p:scale>
        <p:origin x="101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63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font" Target="fonts/font16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17010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3bb489db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3bb489db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e3bb489db2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4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5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5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6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5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8"/>
          <p:cNvSpPr txBox="1">
            <a:spLocks noGrp="1"/>
          </p:cNvSpPr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58"/>
          <p:cNvSpPr txBox="1">
            <a:spLocks noGrp="1"/>
          </p:cNvSpPr>
          <p:nvPr>
            <p:ph type="subTitle" idx="1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sz="1100" b="1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6" name="Google Shape;266;p5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9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70" name="Google Shape;27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1" name="Google Shape;271;p5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marL="3200400" lvl="6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marL="3657600" lvl="7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marL="4114800" lvl="8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  <p:pic>
        <p:nvPicPr>
          <p:cNvPr id="275" name="Google Shape;27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50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6" name="Google Shape;276;p6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1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61"/>
          <p:cNvSpPr txBox="1">
            <a:spLocks noGrp="1"/>
          </p:cNvSpPr>
          <p:nvPr>
            <p:ph type="body" idx="1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sp>
        <p:nvSpPr>
          <p:cNvPr id="280" name="Google Shape;280;p61"/>
          <p:cNvSpPr txBox="1">
            <a:spLocks noGrp="1"/>
          </p:cNvSpPr>
          <p:nvPr>
            <p:ph type="body" idx="2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pic>
        <p:nvPicPr>
          <p:cNvPr id="281" name="Google Shape;28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2" name="Google Shape;282;p6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2"/>
          <p:cNvSpPr txBox="1">
            <a:spLocks noGrp="1"/>
          </p:cNvSpPr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62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6" name="Google Shape;286;p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287" name="Google Shape;287;p62"/>
          <p:cNvSpPr txBox="1">
            <a:spLocks noGrp="1"/>
          </p:cNvSpPr>
          <p:nvPr>
            <p:ph type="body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8" name="Google Shape;288;p62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pic>
        <p:nvPicPr>
          <p:cNvPr id="289" name="Google Shape;289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0" name="Google Shape;290;p6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3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3" name="Google Shape;293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4" name="Google Shape;294;p6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7" name="Google Shape;297;p6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>
            <a:spLocks noGrp="1"/>
          </p:cNvSpPr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5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marL="914400" lvl="1" indent="-3683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marL="1371600" lvl="2" indent="-34925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marL="1828800" lvl="3" indent="-3302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301" name="Google Shape;301;p65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2" name="Google Shape;302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3" name="Google Shape;303;p65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4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"/>
          <p:cNvSpPr txBox="1">
            <a:spLocks noGrp="1"/>
          </p:cNvSpPr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6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8" name="Google Shape;308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806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9" name="Google Shape;309;p6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67"/>
          <p:cNvSpPr txBox="1">
            <a:spLocks noGrp="1"/>
          </p:cNvSpPr>
          <p:nvPr>
            <p:ph type="body" idx="1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3" name="Google Shape;313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17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4" name="Google Shape;314;p6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8"/>
          <p:cNvSpPr txBox="1">
            <a:spLocks noGrp="1"/>
          </p:cNvSpPr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68"/>
          <p:cNvSpPr txBox="1">
            <a:spLocks noGrp="1"/>
          </p:cNvSpPr>
          <p:nvPr>
            <p:ph type="body" idx="1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8" name="Google Shape;318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9" name="Google Shape;319;p6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2" name="Google Shape;322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3" name="Google Shape;323;p6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1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4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49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4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5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5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5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31" name="Google Shape;231;p5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2" name="Google Shape;232;p5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5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5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9" name="Google Shape;239;p5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4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3" name="Google Shape;183;p4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68896" y="850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4" name="Google Shape;184;p45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57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57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57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57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5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1" name="Google Shape;261;p57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"/>
          <p:cNvSpPr txBox="1"/>
          <p:nvPr/>
        </p:nvSpPr>
        <p:spPr>
          <a:xfrm>
            <a:off x="1611675" y="1968295"/>
            <a:ext cx="5920650" cy="418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002776"/>
              </a:buClr>
              <a:buSzPts val="3600"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            &lt;Group 5 &gt;</a:t>
            </a:r>
          </a:p>
          <a:p>
            <a:pPr lvl="0" algn="ctr">
              <a:buClr>
                <a:srgbClr val="002776"/>
              </a:buClr>
              <a:buSzPts val="3600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Praphullkumar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Bapu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Dhumal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Ankush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Kailas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Pillewar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Mohd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Javed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Ansari</a:t>
            </a:r>
          </a:p>
          <a:p>
            <a:pPr lvl="0" algn="ctr">
              <a:buClr>
                <a:srgbClr val="002776"/>
              </a:buClr>
              <a:buSzPts val="3600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Mukesh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Ramesh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Salunke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Nikita Ashok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Raut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US" sz="2000" i="0" u="none" strike="noStrike" cap="none" dirty="0" err="1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Snehal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</a:t>
            </a:r>
            <a:r>
              <a:rPr lang="en-US" sz="2000" i="0" u="none" strike="noStrike" cap="none" dirty="0" err="1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Sambhaji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</a:t>
            </a:r>
            <a:r>
              <a:rPr lang="en-US" sz="2000" i="0" u="none" strike="noStrike" cap="none" dirty="0" err="1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Lawande</a:t>
            </a:r>
            <a:endParaRPr lang="en-US" sz="2000" i="0" u="none" strike="noStrike" cap="none" dirty="0">
              <a:solidFill>
                <a:schemeClr val="tx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lvl="0">
              <a:buClr>
                <a:srgbClr val="002776"/>
              </a:buClr>
              <a:buSzPts val="3600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             &lt;Mentor 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                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Mr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Adhvaith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Sir</a:t>
            </a:r>
            <a:endParaRPr lang="en-US" sz="2000" i="0" u="none" strike="noStrike" cap="none" dirty="0">
              <a:solidFill>
                <a:schemeClr val="tx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dirty="0">
                <a:solidFill>
                  <a:srgbClr val="002776"/>
                </a:solidFill>
                <a:latin typeface="Verdana"/>
                <a:sym typeface="Verdana"/>
              </a:rPr>
              <a:t>       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43000" y="2359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16ACA5-5E7C-43D5-AA15-D90177A915D7}"/>
              </a:ext>
            </a:extLst>
          </p:cNvPr>
          <p:cNvSpPr txBox="1"/>
          <p:nvPr/>
        </p:nvSpPr>
        <p:spPr>
          <a:xfrm>
            <a:off x="414780" y="292231"/>
            <a:ext cx="85218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lgerian" panose="04020705040A02060702" pitchFamily="82" charset="0"/>
              </a:rPr>
              <a:t>Air Quality forecasting                       (CO2 emissions)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F7CBC8-DDAB-4295-B8BB-524C106846B9}"/>
              </a:ext>
            </a:extLst>
          </p:cNvPr>
          <p:cNvSpPr txBox="1"/>
          <p:nvPr/>
        </p:nvSpPr>
        <p:spPr>
          <a:xfrm>
            <a:off x="1489435" y="546755"/>
            <a:ext cx="5335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Augmented Dickey  Fuller Test :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EA6B6-F59F-4F1D-B2FF-B4A8DC9E74C8}"/>
              </a:ext>
            </a:extLst>
          </p:cNvPr>
          <p:cNvSpPr txBox="1"/>
          <p:nvPr/>
        </p:nvSpPr>
        <p:spPr>
          <a:xfrm>
            <a:off x="1564850" y="2475673"/>
            <a:ext cx="560894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 Statistics</a:t>
            </a:r>
            <a:r>
              <a:rPr lang="en-US" sz="2000" dirty="0"/>
              <a:t>: -0.3784</a:t>
            </a:r>
          </a:p>
          <a:p>
            <a:endParaRPr lang="en-US" sz="2000" dirty="0"/>
          </a:p>
          <a:p>
            <a:r>
              <a:rPr lang="en-US" sz="2000" b="1" dirty="0"/>
              <a:t>p - value</a:t>
            </a:r>
            <a:r>
              <a:rPr lang="en-US" sz="2000" dirty="0"/>
              <a:t>: 0.9136</a:t>
            </a:r>
          </a:p>
          <a:p>
            <a:endParaRPr lang="en-US" sz="2000" dirty="0"/>
          </a:p>
          <a:p>
            <a:r>
              <a:rPr lang="en-US" sz="2000" b="1" dirty="0"/>
              <a:t>Critical Values</a:t>
            </a:r>
            <a:r>
              <a:rPr lang="en-US" sz="2000" dirty="0"/>
              <a:t>:</a:t>
            </a:r>
          </a:p>
          <a:p>
            <a:r>
              <a:rPr lang="en-US" sz="2000" dirty="0"/>
              <a:t>       1% : -3.461</a:t>
            </a:r>
          </a:p>
          <a:p>
            <a:r>
              <a:rPr lang="en-US" sz="2000" dirty="0"/>
              <a:t>       5%:  -2.875</a:t>
            </a:r>
          </a:p>
          <a:p>
            <a:r>
              <a:rPr lang="en-US" sz="2000" dirty="0"/>
              <a:t>        10% : -2.574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8D5AB-C05E-4892-AE29-728B7485B983}"/>
              </a:ext>
            </a:extLst>
          </p:cNvPr>
          <p:cNvSpPr txBox="1"/>
          <p:nvPr/>
        </p:nvSpPr>
        <p:spPr>
          <a:xfrm>
            <a:off x="1828800" y="1258741"/>
            <a:ext cx="4421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H0</a:t>
            </a:r>
            <a:r>
              <a:rPr lang="en-US" dirty="0"/>
              <a:t>: </a:t>
            </a:r>
            <a:r>
              <a:rPr lang="en-US" sz="1600" dirty="0"/>
              <a:t>The time series data is not stationary.</a:t>
            </a:r>
          </a:p>
          <a:p>
            <a:r>
              <a:rPr lang="en-US" sz="1600" b="1" dirty="0"/>
              <a:t>H1</a:t>
            </a:r>
            <a:r>
              <a:rPr lang="en-US" sz="1600" dirty="0"/>
              <a:t>: The time series data is stationary.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D7D7A-5910-49CB-89A4-5F985165AB33}"/>
              </a:ext>
            </a:extLst>
          </p:cNvPr>
          <p:cNvSpPr txBox="1"/>
          <p:nvPr/>
        </p:nvSpPr>
        <p:spPr>
          <a:xfrm>
            <a:off x="961535" y="5726816"/>
            <a:ext cx="698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Conclusion</a:t>
            </a:r>
            <a:r>
              <a:rPr lang="en-US" dirty="0"/>
              <a:t> :  </a:t>
            </a:r>
            <a:r>
              <a:rPr lang="en-US" sz="1600" dirty="0"/>
              <a:t>We accept H0. The given time series data is not stationary.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8142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E190708-9E91-4A0A-86F1-EB6D662A6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90" y="1498862"/>
            <a:ext cx="7070103" cy="356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3196AD-0812-42B2-9990-591EDEC46098}"/>
              </a:ext>
            </a:extLst>
          </p:cNvPr>
          <p:cNvSpPr txBox="1"/>
          <p:nvPr/>
        </p:nvSpPr>
        <p:spPr>
          <a:xfrm>
            <a:off x="1734532" y="386498"/>
            <a:ext cx="357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Rolling Moving Average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4051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04BB63F-B245-4A25-AF88-6E8C24C85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71" y="1555423"/>
            <a:ext cx="5854045" cy="381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E663F-C26D-4D47-8797-D475181D50D6}"/>
              </a:ext>
            </a:extLst>
          </p:cNvPr>
          <p:cNvSpPr txBox="1"/>
          <p:nvPr/>
        </p:nvSpPr>
        <p:spPr>
          <a:xfrm>
            <a:off x="2234153" y="414779"/>
            <a:ext cx="38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Time series decomposition plot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75408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9"/>
          <p:cNvSpPr txBox="1"/>
          <p:nvPr/>
        </p:nvSpPr>
        <p:spPr>
          <a:xfrm>
            <a:off x="3171008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9430C-BB01-4215-A408-7E4B28BDE849}"/>
              </a:ext>
            </a:extLst>
          </p:cNvPr>
          <p:cNvSpPr txBox="1"/>
          <p:nvPr/>
        </p:nvSpPr>
        <p:spPr>
          <a:xfrm>
            <a:off x="428919" y="254524"/>
            <a:ext cx="828616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Model building is done on both stationary and non- stationary data.</a:t>
            </a:r>
          </a:p>
          <a:p>
            <a:endParaRPr lang="en-IN" sz="2000" dirty="0"/>
          </a:p>
          <a:p>
            <a:r>
              <a:rPr lang="en-IN" sz="2000" dirty="0"/>
              <a:t>We have used differencing method to make data stationary.</a:t>
            </a:r>
          </a:p>
          <a:p>
            <a:endParaRPr lang="en-IN" sz="2000" dirty="0"/>
          </a:p>
          <a:p>
            <a:r>
              <a:rPr lang="en-IN" sz="2000" dirty="0"/>
              <a:t>After doing transformation we have checked with ADF test.  </a:t>
            </a:r>
          </a:p>
          <a:p>
            <a:endParaRPr lang="en-IN" sz="2000" dirty="0"/>
          </a:p>
          <a:p>
            <a:r>
              <a:rPr lang="en-IN" sz="2000" dirty="0"/>
              <a:t>        </a:t>
            </a:r>
            <a:r>
              <a:rPr lang="en-US" sz="2000" b="1" dirty="0"/>
              <a:t>H0</a:t>
            </a:r>
            <a:r>
              <a:rPr lang="en-US" sz="2000" dirty="0"/>
              <a:t>: The time series data is not stationary.</a:t>
            </a:r>
          </a:p>
          <a:p>
            <a:r>
              <a:rPr lang="en-US" sz="2000" b="1" dirty="0"/>
              <a:t>        H1</a:t>
            </a:r>
            <a:r>
              <a:rPr lang="en-US" sz="2000" dirty="0"/>
              <a:t>: The time series data is stationary</a:t>
            </a:r>
            <a:endParaRPr lang="en-IN" sz="2000" dirty="0"/>
          </a:p>
          <a:p>
            <a:r>
              <a:rPr lang="en-IN" sz="2000" dirty="0"/>
              <a:t>            </a:t>
            </a:r>
          </a:p>
          <a:p>
            <a:r>
              <a:rPr lang="en-IN" sz="2000" dirty="0"/>
              <a:t>            </a:t>
            </a:r>
            <a:r>
              <a:rPr lang="en-US" sz="2000" b="1" dirty="0"/>
              <a:t>Test Statistics</a:t>
            </a:r>
            <a:r>
              <a:rPr lang="en-US" sz="2000" dirty="0"/>
              <a:t>: -3.78</a:t>
            </a:r>
          </a:p>
          <a:p>
            <a:endParaRPr lang="en-US" sz="2000" dirty="0"/>
          </a:p>
          <a:p>
            <a:r>
              <a:rPr lang="en-US" sz="2000" b="1" dirty="0"/>
              <a:t>            p - value</a:t>
            </a:r>
            <a:r>
              <a:rPr lang="en-US" sz="2000" dirty="0"/>
              <a:t>: 0.0031</a:t>
            </a:r>
          </a:p>
          <a:p>
            <a:endParaRPr lang="en-US" sz="2000" dirty="0"/>
          </a:p>
          <a:p>
            <a:r>
              <a:rPr lang="en-US" sz="2000" b="1" dirty="0"/>
              <a:t>          Critical Values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              1% : -3.461</a:t>
            </a:r>
          </a:p>
          <a:p>
            <a:r>
              <a:rPr lang="en-US" sz="2000" dirty="0"/>
              <a:t>                       5%:  -2.875</a:t>
            </a:r>
          </a:p>
          <a:p>
            <a:r>
              <a:rPr lang="en-US" sz="2000" dirty="0"/>
              <a:t>                       10% : -2.574</a:t>
            </a:r>
          </a:p>
          <a:p>
            <a:endParaRPr lang="en-IN" sz="2000" dirty="0"/>
          </a:p>
          <a:p>
            <a:r>
              <a:rPr lang="en-IN" sz="2000" dirty="0"/>
              <a:t>  </a:t>
            </a:r>
          </a:p>
          <a:p>
            <a:pPr algn="ctr"/>
            <a:r>
              <a:rPr lang="en-IN" sz="2000" b="1" dirty="0"/>
              <a:t>Conclusion</a:t>
            </a:r>
            <a:r>
              <a:rPr lang="en-IN" sz="2000" dirty="0"/>
              <a:t>:  Test Statistics is less than critical values. We reject Ho    here.                     Our data is stationary. </a:t>
            </a:r>
          </a:p>
          <a:p>
            <a:r>
              <a:rPr lang="en-I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255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50B008-DE9E-4D93-9BCB-8EEBE9AB5F48}"/>
              </a:ext>
            </a:extLst>
          </p:cNvPr>
          <p:cNvSpPr txBox="1"/>
          <p:nvPr/>
        </p:nvSpPr>
        <p:spPr>
          <a:xfrm>
            <a:off x="678730" y="377073"/>
            <a:ext cx="760743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2800" b="1" dirty="0"/>
              <a:t>Data Splitting</a:t>
            </a:r>
          </a:p>
          <a:p>
            <a:endParaRPr lang="en-IN" sz="2400" dirty="0"/>
          </a:p>
          <a:p>
            <a:r>
              <a:rPr lang="en-IN" sz="2400" dirty="0"/>
              <a:t>We did sequential splitting here.</a:t>
            </a:r>
          </a:p>
          <a:p>
            <a:r>
              <a:rPr lang="en-IN" sz="2400" dirty="0"/>
              <a:t>In stationary data, we took first 200 rows of the data for training and remaining 14 rows of the data for testing. </a:t>
            </a:r>
          </a:p>
          <a:p>
            <a:endParaRPr lang="en-IN" sz="2400" dirty="0"/>
          </a:p>
          <a:p>
            <a:r>
              <a:rPr lang="en-IN" sz="2400" dirty="0"/>
              <a:t>In non-stationary data, we did follow the same  pattern.</a:t>
            </a:r>
          </a:p>
          <a:p>
            <a:r>
              <a:rPr lang="en-IN" sz="2400" dirty="0"/>
              <a:t>i.e. first 200 rows for training and remaining 15 rows for testing.</a:t>
            </a:r>
          </a:p>
        </p:txBody>
      </p:sp>
    </p:spTree>
    <p:extLst>
      <p:ext uri="{BB962C8B-B14F-4D97-AF65-F5344CB8AC3E}">
        <p14:creationId xmlns:p14="http://schemas.microsoft.com/office/powerpoint/2010/main" val="289860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68F9F7-9B2E-4E92-9485-FEF1CD24BE66}"/>
              </a:ext>
            </a:extLst>
          </p:cNvPr>
          <p:cNvSpPr txBox="1"/>
          <p:nvPr/>
        </p:nvSpPr>
        <p:spPr>
          <a:xfrm>
            <a:off x="433632" y="395926"/>
            <a:ext cx="690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ACF &amp; PACF Plotting For Stationary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6BB16B-7A57-4510-9A34-E96A4E609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48" y="1077476"/>
            <a:ext cx="6825006" cy="265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A7369D0-D721-44B9-99CC-6F9330F32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47" y="3947474"/>
            <a:ext cx="6909847" cy="27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6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617F9-B252-4542-B7CB-3AC1A20CA773}"/>
              </a:ext>
            </a:extLst>
          </p:cNvPr>
          <p:cNvSpPr txBox="1"/>
          <p:nvPr/>
        </p:nvSpPr>
        <p:spPr>
          <a:xfrm>
            <a:off x="2177592" y="301657"/>
            <a:ext cx="506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AutoARIMA</a:t>
            </a:r>
            <a:r>
              <a:rPr lang="en-IN" sz="2400" b="1" dirty="0"/>
              <a:t> : </a:t>
            </a:r>
            <a:r>
              <a:rPr lang="en-IN" sz="2400" dirty="0"/>
              <a:t>(</a:t>
            </a:r>
            <a:r>
              <a:rPr lang="en-IN" sz="2400" dirty="0" err="1"/>
              <a:t>p,d,q</a:t>
            </a:r>
            <a:r>
              <a:rPr lang="en-IN" sz="2400" dirty="0"/>
              <a:t>) = (4,2,1)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DC289-6DE4-405B-A61E-755CE880FA17}"/>
              </a:ext>
            </a:extLst>
          </p:cNvPr>
          <p:cNvSpPr txBox="1"/>
          <p:nvPr/>
        </p:nvSpPr>
        <p:spPr>
          <a:xfrm>
            <a:off x="1461154" y="6094678"/>
            <a:ext cx="5948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Error:      </a:t>
            </a:r>
            <a:r>
              <a:rPr lang="en-IN" sz="1600" dirty="0"/>
              <a:t>RMSE = 0.4650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0B266F-FB3F-4A2E-BB9B-778EAA0D8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19" y="952500"/>
            <a:ext cx="815418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92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24A0D3-32E5-4C6E-8892-711397EB5050}"/>
              </a:ext>
            </a:extLst>
          </p:cNvPr>
          <p:cNvSpPr txBox="1"/>
          <p:nvPr/>
        </p:nvSpPr>
        <p:spPr>
          <a:xfrm>
            <a:off x="1178351" y="452486"/>
            <a:ext cx="514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ARIMA Model :   (</a:t>
            </a:r>
            <a:r>
              <a:rPr lang="en-IN" sz="2400" b="1" dirty="0" err="1"/>
              <a:t>p,d,q</a:t>
            </a:r>
            <a:r>
              <a:rPr lang="en-IN" sz="2400" b="1" dirty="0"/>
              <a:t>) = (5,1,3)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E37D6C-3CFE-4155-B9F0-31F7B070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5" y="952500"/>
            <a:ext cx="8210747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D2B1E3-0295-4D32-9E4E-BE8D3517F670}"/>
              </a:ext>
            </a:extLst>
          </p:cNvPr>
          <p:cNvSpPr txBox="1"/>
          <p:nvPr/>
        </p:nvSpPr>
        <p:spPr>
          <a:xfrm>
            <a:off x="1461155" y="6220848"/>
            <a:ext cx="513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Error</a:t>
            </a:r>
            <a:r>
              <a:rPr lang="en-IN" dirty="0"/>
              <a:t>:      RMSE=0.4126</a:t>
            </a:r>
          </a:p>
        </p:txBody>
      </p:sp>
    </p:spTree>
    <p:extLst>
      <p:ext uri="{BB962C8B-B14F-4D97-AF65-F5344CB8AC3E}">
        <p14:creationId xmlns:p14="http://schemas.microsoft.com/office/powerpoint/2010/main" val="247873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195CE9-AA31-4505-813E-35479FB2DAAF}"/>
              </a:ext>
            </a:extLst>
          </p:cNvPr>
          <p:cNvSpPr txBox="1"/>
          <p:nvPr/>
        </p:nvSpPr>
        <p:spPr>
          <a:xfrm>
            <a:off x="1739245" y="179109"/>
            <a:ext cx="5712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AR Model :   (</a:t>
            </a:r>
            <a:r>
              <a:rPr lang="en-IN" sz="2400" b="1" dirty="0" err="1"/>
              <a:t>p,d,q</a:t>
            </a:r>
            <a:r>
              <a:rPr lang="en-IN" sz="2400" b="1" dirty="0"/>
              <a:t>)  = (7,1,0)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8A5D-F39C-4215-8813-98FAC7DABB3A}"/>
              </a:ext>
            </a:extLst>
          </p:cNvPr>
          <p:cNvSpPr txBox="1"/>
          <p:nvPr/>
        </p:nvSpPr>
        <p:spPr>
          <a:xfrm>
            <a:off x="1583702" y="6217226"/>
            <a:ext cx="60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Error:     </a:t>
            </a:r>
            <a:r>
              <a:rPr lang="en-IN" dirty="0"/>
              <a:t>RMSE = 0.4627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7EBBD5-ABAE-4402-A311-71A439B3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9" y="952500"/>
            <a:ext cx="810705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27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/>
          </a:p>
        </p:txBody>
      </p:sp>
      <p:sp>
        <p:nvSpPr>
          <p:cNvPr id="340" name="Google Shape;340;p2"/>
          <p:cNvSpPr txBox="1"/>
          <p:nvPr/>
        </p:nvSpPr>
        <p:spPr>
          <a:xfrm>
            <a:off x="-20236" y="4459658"/>
            <a:ext cx="8979000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IN" dirty="0">
                <a:solidFill>
                  <a:schemeClr val="dk1"/>
                </a:solidFill>
                <a:latin typeface="Century Gothic" pitchFamily="34" charset="0"/>
                <a:ea typeface="Verdana"/>
                <a:cs typeface="Verdana"/>
                <a:sym typeface="Verdana"/>
              </a:rPr>
              <a:t>To forecast Co2 levels for an organization so that the organization can follow</a:t>
            </a:r>
          </a:p>
          <a:p>
            <a:pPr lvl="0" algn="just"/>
            <a:r>
              <a:rPr lang="en-IN" dirty="0">
                <a:solidFill>
                  <a:schemeClr val="dk1"/>
                </a:solidFill>
                <a:latin typeface="Century Gothic" pitchFamily="34" charset="0"/>
                <a:ea typeface="Verdana"/>
                <a:cs typeface="Verdana"/>
                <a:sym typeface="Verdana"/>
              </a:rPr>
              <a:t>government norms with respect to Co2 emission levels.</a:t>
            </a:r>
            <a:endParaRPr dirty="0">
              <a:solidFill>
                <a:schemeClr val="dk1"/>
              </a:solidFill>
              <a:latin typeface="Century Gothic" pitchFamily="34" charset="0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1" name="Google Shape;341;p2"/>
          <p:cNvSpPr txBox="1"/>
          <p:nvPr/>
        </p:nvSpPr>
        <p:spPr>
          <a:xfrm>
            <a:off x="54840" y="3967487"/>
            <a:ext cx="25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sz="2000" dirty="0"/>
          </a:p>
        </p:txBody>
      </p:sp>
      <p:sp>
        <p:nvSpPr>
          <p:cNvPr id="343" name="Google Shape;343;p2"/>
          <p:cNvSpPr txBox="1"/>
          <p:nvPr/>
        </p:nvSpPr>
        <p:spPr>
          <a:xfrm>
            <a:off x="8" y="923974"/>
            <a:ext cx="6985200" cy="202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1600" dirty="0">
                <a:latin typeface="Century Gothic" pitchFamily="34" charset="0"/>
              </a:rPr>
              <a:t>Air Quality forecasting(CO2 emissions) helps a government to follow norms with respect to CO2 emission.</a:t>
            </a:r>
          </a:p>
          <a:p>
            <a:endParaRPr lang="en-IN" sz="1600" dirty="0">
              <a:latin typeface="Century Gothic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>
                <a:latin typeface="Century Gothic" pitchFamily="34" charset="0"/>
              </a:rPr>
              <a:t>Forecasting the co2 emission by analysing the data of them is useful to understand the co2 emission.  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17E5C1-C936-4862-831C-729FB90A2107}"/>
              </a:ext>
            </a:extLst>
          </p:cNvPr>
          <p:cNvSpPr txBox="1"/>
          <p:nvPr/>
        </p:nvSpPr>
        <p:spPr>
          <a:xfrm>
            <a:off x="1480008" y="273377"/>
            <a:ext cx="46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MA Model :  </a:t>
            </a:r>
            <a:r>
              <a:rPr lang="en-IN" sz="1800" dirty="0"/>
              <a:t>(</a:t>
            </a:r>
            <a:r>
              <a:rPr lang="en-IN" sz="1800" dirty="0" err="1"/>
              <a:t>p,d,q</a:t>
            </a:r>
            <a:r>
              <a:rPr lang="en-IN" sz="1800" dirty="0"/>
              <a:t>)  </a:t>
            </a:r>
            <a:r>
              <a:rPr lang="en-IN" sz="1600" dirty="0"/>
              <a:t>= (0,1,8)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D9A97EF-22F2-49C0-BE24-BBA45C765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6" y="952500"/>
            <a:ext cx="8069344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BFB351-2C30-4708-A4EC-453E1595B83E}"/>
              </a:ext>
            </a:extLst>
          </p:cNvPr>
          <p:cNvSpPr txBox="1"/>
          <p:nvPr/>
        </p:nvSpPr>
        <p:spPr>
          <a:xfrm>
            <a:off x="1574276" y="6183984"/>
            <a:ext cx="4157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Error:  </a:t>
            </a:r>
            <a:r>
              <a:rPr lang="en-IN" dirty="0"/>
              <a:t>RMSE = 0.4609</a:t>
            </a:r>
          </a:p>
        </p:txBody>
      </p:sp>
    </p:spTree>
    <p:extLst>
      <p:ext uri="{BB962C8B-B14F-4D97-AF65-F5344CB8AC3E}">
        <p14:creationId xmlns:p14="http://schemas.microsoft.com/office/powerpoint/2010/main" val="382091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ED86B4-5848-4D54-82EB-933944074ABA}"/>
              </a:ext>
            </a:extLst>
          </p:cNvPr>
          <p:cNvSpPr txBox="1"/>
          <p:nvPr/>
        </p:nvSpPr>
        <p:spPr>
          <a:xfrm>
            <a:off x="1140643" y="226242"/>
            <a:ext cx="857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ARIMA Model on non-stationary data</a:t>
            </a:r>
            <a:r>
              <a:rPr lang="en-IN" dirty="0"/>
              <a:t>:  </a:t>
            </a:r>
            <a:r>
              <a:rPr lang="en-IN" sz="1600" dirty="0"/>
              <a:t>(</a:t>
            </a:r>
            <a:r>
              <a:rPr lang="en-IN" sz="1600" dirty="0" err="1"/>
              <a:t>p,d,q</a:t>
            </a:r>
            <a:r>
              <a:rPr lang="en-IN" sz="1600" dirty="0"/>
              <a:t>) = (5,0,7)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E8FFA-8181-4CC8-836E-9DBDC57418FE}"/>
              </a:ext>
            </a:extLst>
          </p:cNvPr>
          <p:cNvSpPr txBox="1"/>
          <p:nvPr/>
        </p:nvSpPr>
        <p:spPr>
          <a:xfrm>
            <a:off x="1800519" y="6293204"/>
            <a:ext cx="725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Error:  </a:t>
            </a:r>
            <a:r>
              <a:rPr lang="en-IN" dirty="0"/>
              <a:t>RMSE = 1.4733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0D6EA5A-DD8E-4760-8ED2-ECE14F76D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90563"/>
            <a:ext cx="83820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26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60237-7A27-4359-B2DE-836092199003}"/>
              </a:ext>
            </a:extLst>
          </p:cNvPr>
          <p:cNvSpPr txBox="1"/>
          <p:nvPr/>
        </p:nvSpPr>
        <p:spPr>
          <a:xfrm>
            <a:off x="1838227" y="461913"/>
            <a:ext cx="6165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b="1" dirty="0"/>
              <a:t>Data Driven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r>
              <a:rPr lang="en-IN" sz="2400" b="1" dirty="0"/>
              <a:t>Holt Method :  </a:t>
            </a:r>
            <a:r>
              <a:rPr lang="en-IN" sz="2400" dirty="0"/>
              <a:t>(alpha = 0.9, beta = 0.1)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EF342-225E-4445-9D3A-B2EC083948FF}"/>
              </a:ext>
            </a:extLst>
          </p:cNvPr>
          <p:cNvSpPr txBox="1"/>
          <p:nvPr/>
        </p:nvSpPr>
        <p:spPr>
          <a:xfrm>
            <a:off x="2554664" y="6242198"/>
            <a:ext cx="409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Error</a:t>
            </a:r>
            <a:r>
              <a:rPr lang="en-IN" b="1" dirty="0"/>
              <a:t>:     </a:t>
            </a:r>
            <a:r>
              <a:rPr lang="en-IN" dirty="0"/>
              <a:t>RMSE = 1.7457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88F08B7-6825-436E-8E75-0A379492F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70" y="1658676"/>
            <a:ext cx="8267306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270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AF2B6-2831-4877-8C25-DF3049A816C2}"/>
              </a:ext>
            </a:extLst>
          </p:cNvPr>
          <p:cNvSpPr txBox="1"/>
          <p:nvPr/>
        </p:nvSpPr>
        <p:spPr>
          <a:xfrm>
            <a:off x="1079369" y="358187"/>
            <a:ext cx="6985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Holt Winter Method With Additive Trend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6A712-3B7F-4751-BC66-A5605D14F1A9}"/>
              </a:ext>
            </a:extLst>
          </p:cNvPr>
          <p:cNvSpPr txBox="1"/>
          <p:nvPr/>
        </p:nvSpPr>
        <p:spPr>
          <a:xfrm>
            <a:off x="1923068" y="5976594"/>
            <a:ext cx="4977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Error</a:t>
            </a:r>
            <a:r>
              <a:rPr lang="en-IN" b="1" dirty="0"/>
              <a:t> :      </a:t>
            </a:r>
            <a:r>
              <a:rPr lang="en-IN" dirty="0"/>
              <a:t>RMSE = 1.7793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F3F8741-73F8-4F99-8F16-2111D65BB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9" y="1328738"/>
            <a:ext cx="6985261" cy="445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95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12528-B72E-4565-9009-1F59CDB87189}"/>
              </a:ext>
            </a:extLst>
          </p:cNvPr>
          <p:cNvSpPr txBox="1"/>
          <p:nvPr/>
        </p:nvSpPr>
        <p:spPr>
          <a:xfrm>
            <a:off x="631596" y="273377"/>
            <a:ext cx="7975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Holt Winter Method With Multiplicative Trend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2EF09-4EDA-4F60-8DE1-664995D15A51}"/>
              </a:ext>
            </a:extLst>
          </p:cNvPr>
          <p:cNvSpPr txBox="1"/>
          <p:nvPr/>
        </p:nvSpPr>
        <p:spPr>
          <a:xfrm>
            <a:off x="2667785" y="6114037"/>
            <a:ext cx="5542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Error</a:t>
            </a:r>
            <a:r>
              <a:rPr lang="en-IN" b="1" dirty="0"/>
              <a:t>:      </a:t>
            </a:r>
            <a:r>
              <a:rPr lang="en-IN" dirty="0"/>
              <a:t>RMSE = 2.2645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3FD72D6-4183-46E5-9F41-CA498F0F8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8" y="1012041"/>
            <a:ext cx="7197759" cy="45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822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D067C2-1685-4BA4-9AB0-3BD7D7AFB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86965"/>
              </p:ext>
            </p:extLst>
          </p:nvPr>
        </p:nvGraphicFramePr>
        <p:xfrm>
          <a:off x="978030" y="999241"/>
          <a:ext cx="7694630" cy="5089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213">
                  <a:extLst>
                    <a:ext uri="{9D8B030D-6E8A-4147-A177-3AD203B41FA5}">
                      <a16:colId xmlns:a16="http://schemas.microsoft.com/office/drawing/2014/main" val="1869298894"/>
                    </a:ext>
                  </a:extLst>
                </a:gridCol>
                <a:gridCol w="3119330">
                  <a:extLst>
                    <a:ext uri="{9D8B030D-6E8A-4147-A177-3AD203B41FA5}">
                      <a16:colId xmlns:a16="http://schemas.microsoft.com/office/drawing/2014/main" val="3038424026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3016514453"/>
                    </a:ext>
                  </a:extLst>
                </a:gridCol>
                <a:gridCol w="1722749">
                  <a:extLst>
                    <a:ext uri="{9D8B030D-6E8A-4147-A177-3AD203B41FA5}">
                      <a16:colId xmlns:a16="http://schemas.microsoft.com/office/drawing/2014/main" val="3541234238"/>
                    </a:ext>
                  </a:extLst>
                </a:gridCol>
              </a:tblGrid>
              <a:tr h="556181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Normalised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69496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ARIMA_ns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1.4733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0.0809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83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ARIMA_SD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64267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HOLT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80091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Hwe_model</a:t>
                      </a:r>
                      <a:r>
                        <a:rPr lang="en-IN" dirty="0"/>
                        <a:t> (additive)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056952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91832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17699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AutoARIMA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035879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HWE_Model</a:t>
                      </a:r>
                      <a:r>
                        <a:rPr lang="en-IN" dirty="0"/>
                        <a:t>(multiplicative)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2.2645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720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A6664F-8647-456C-8B9A-24A71E3F2BE0}"/>
              </a:ext>
            </a:extLst>
          </p:cNvPr>
          <p:cNvSpPr txBox="1"/>
          <p:nvPr/>
        </p:nvSpPr>
        <p:spPr>
          <a:xfrm>
            <a:off x="1904214" y="254524"/>
            <a:ext cx="6636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Summary of all Models</a:t>
            </a:r>
          </a:p>
        </p:txBody>
      </p:sp>
    </p:spTree>
    <p:extLst>
      <p:ext uri="{BB962C8B-B14F-4D97-AF65-F5344CB8AC3E}">
        <p14:creationId xmlns:p14="http://schemas.microsoft.com/office/powerpoint/2010/main" val="3975836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53C79-A709-45AB-8BFD-59FCB893C29B}"/>
              </a:ext>
            </a:extLst>
          </p:cNvPr>
          <p:cNvSpPr txBox="1"/>
          <p:nvPr/>
        </p:nvSpPr>
        <p:spPr>
          <a:xfrm>
            <a:off x="480767" y="443060"/>
            <a:ext cx="81824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Normalised RMSE = RMSE / Max – Min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Original data : </a:t>
            </a:r>
          </a:p>
          <a:p>
            <a:r>
              <a:rPr lang="en-IN" sz="2800" dirty="0"/>
              <a:t>          Max Value = 18.20</a:t>
            </a:r>
          </a:p>
          <a:p>
            <a:r>
              <a:rPr lang="en-IN" sz="2800" dirty="0"/>
              <a:t>          Min value   = 0.001750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Stationary Data : </a:t>
            </a:r>
          </a:p>
          <a:p>
            <a:r>
              <a:rPr lang="en-IN" sz="2800" dirty="0"/>
              <a:t>          Max value = 2.500</a:t>
            </a:r>
          </a:p>
          <a:p>
            <a:r>
              <a:rPr lang="en-IN" sz="2800" dirty="0"/>
              <a:t>          Min value  = - 1.8900</a:t>
            </a:r>
          </a:p>
        </p:txBody>
      </p:sp>
    </p:spTree>
    <p:extLst>
      <p:ext uri="{BB962C8B-B14F-4D97-AF65-F5344CB8AC3E}">
        <p14:creationId xmlns:p14="http://schemas.microsoft.com/office/powerpoint/2010/main" val="4167588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3F9D5C-941B-40B3-8AF5-AC07DA0ADFFC}"/>
              </a:ext>
            </a:extLst>
          </p:cNvPr>
          <p:cNvSpPr txBox="1"/>
          <p:nvPr/>
        </p:nvSpPr>
        <p:spPr>
          <a:xfrm>
            <a:off x="966247" y="377072"/>
            <a:ext cx="721150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Final Model :</a:t>
            </a:r>
          </a:p>
          <a:p>
            <a:endParaRPr lang="en-IN" sz="2800" b="1" dirty="0"/>
          </a:p>
          <a:p>
            <a:r>
              <a:rPr lang="en-IN" sz="2800" dirty="0"/>
              <a:t>By looking at least normalised RMSE value, we have selected </a:t>
            </a:r>
            <a:r>
              <a:rPr lang="en-IN" sz="2800" b="1" dirty="0"/>
              <a:t>ARIMA(5,0,7) </a:t>
            </a:r>
            <a:r>
              <a:rPr lang="en-IN" sz="2800" dirty="0"/>
              <a:t>as our final model.</a:t>
            </a:r>
          </a:p>
          <a:p>
            <a:r>
              <a:rPr lang="en-IN" sz="2800" dirty="0"/>
              <a:t> Error of this model is </a:t>
            </a:r>
            <a:r>
              <a:rPr lang="en-IN" sz="2400" dirty="0"/>
              <a:t>0.0809</a:t>
            </a:r>
          </a:p>
          <a:p>
            <a:endParaRPr lang="en-IN" sz="2800" dirty="0"/>
          </a:p>
          <a:p>
            <a:r>
              <a:rPr lang="en-I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360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9501E41-7AF5-4A96-8C3C-19BBB9D3A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3" y="320511"/>
            <a:ext cx="8380429" cy="59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550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A9F9A1-30B8-47C5-AAC9-D88FBC3222C0}"/>
              </a:ext>
            </a:extLst>
          </p:cNvPr>
          <p:cNvSpPr txBox="1"/>
          <p:nvPr/>
        </p:nvSpPr>
        <p:spPr>
          <a:xfrm>
            <a:off x="914400" y="348792"/>
            <a:ext cx="6023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is the forecast for next 20 years.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A24D51A-855E-4560-A7A7-2E812513B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7" y="952107"/>
            <a:ext cx="8606672" cy="566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25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"/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18559" y="1306283"/>
            <a:ext cx="7553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1" name="Flowchart: Terminator 20"/>
          <p:cNvSpPr/>
          <p:nvPr/>
        </p:nvSpPr>
        <p:spPr>
          <a:xfrm>
            <a:off x="877468" y="2929822"/>
            <a:ext cx="889635" cy="42989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050" b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22" name="Rectangles 1"/>
          <p:cNvSpPr/>
          <p:nvPr/>
        </p:nvSpPr>
        <p:spPr>
          <a:xfrm>
            <a:off x="2115246" y="2074252"/>
            <a:ext cx="1091660" cy="1807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altLang="en-US" sz="1050" b="1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altLang="en-US" sz="1050" b="1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altLang="en-US" sz="1050" b="1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s 4"/>
          <p:cNvSpPr/>
          <p:nvPr/>
        </p:nvSpPr>
        <p:spPr>
          <a:xfrm>
            <a:off x="3851832" y="2026384"/>
            <a:ext cx="1369814" cy="1807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IN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IN" sz="1050" b="1"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6240544" y="2144732"/>
            <a:ext cx="1295989" cy="155032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  <a:p>
            <a:pPr algn="ctr"/>
            <a:endParaRPr lang="en-I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5789835" y="4629555"/>
            <a:ext cx="1828483" cy="80207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050" b="1">
                <a:latin typeface="Arial" panose="020B0604020202020204" pitchFamily="34" charset="0"/>
                <a:cs typeface="Arial" panose="020B0604020202020204" pitchFamily="34" charset="0"/>
              </a:rPr>
              <a:t>Model Deployment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 flipV="1">
            <a:off x="1767078" y="3143526"/>
            <a:ext cx="409611" cy="1429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3199734" y="3001691"/>
            <a:ext cx="652098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24" idx="3"/>
          </p:cNvCxnSpPr>
          <p:nvPr/>
        </p:nvCxnSpPr>
        <p:spPr>
          <a:xfrm>
            <a:off x="5221646" y="2929909"/>
            <a:ext cx="1018898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25" idx="2"/>
          </p:cNvCxnSpPr>
          <p:nvPr/>
        </p:nvCxnSpPr>
        <p:spPr>
          <a:xfrm>
            <a:off x="6888539" y="3695061"/>
            <a:ext cx="0" cy="93449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56099-81EF-479F-8E03-897AC7CF412A}"/>
              </a:ext>
            </a:extLst>
          </p:cNvPr>
          <p:cNvSpPr txBox="1"/>
          <p:nvPr/>
        </p:nvSpPr>
        <p:spPr>
          <a:xfrm>
            <a:off x="707010" y="358219"/>
            <a:ext cx="6457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1" dirty="0"/>
              <a:t>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2BF62-FD7B-4E15-B292-EFCCDE08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677"/>
            <a:ext cx="9144000" cy="52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89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19920-0CDC-4B61-B32E-2BA0509EA072}"/>
              </a:ext>
            </a:extLst>
          </p:cNvPr>
          <p:cNvSpPr txBox="1"/>
          <p:nvPr/>
        </p:nvSpPr>
        <p:spPr>
          <a:xfrm>
            <a:off x="1993769" y="2659559"/>
            <a:ext cx="5156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Algerian" panose="04020705040A02060702" pitchFamily="82" charset="0"/>
              </a:rPr>
              <a:t>Thank you </a:t>
            </a:r>
            <a:endParaRPr lang="en-IN" sz="4400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0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3bb489db2_4_0"/>
          <p:cNvSpPr txBox="1">
            <a:spLocks noGrp="1"/>
          </p:cNvSpPr>
          <p:nvPr>
            <p:ph sz="quarter" idx="13"/>
          </p:nvPr>
        </p:nvSpPr>
        <p:spPr>
          <a:xfrm>
            <a:off x="951586" y="2639505"/>
            <a:ext cx="7610400" cy="9709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IN" sz="2800" b="1" dirty="0">
                <a:solidFill>
                  <a:srgbClr val="00277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Exploratory Data Analysis (EDA)</a:t>
            </a:r>
            <a:endParaRPr lang="en-IN" sz="2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endParaRPr lang="en-IN" sz="2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"/>
          <p:cNvSpPr txBox="1"/>
          <p:nvPr/>
        </p:nvSpPr>
        <p:spPr>
          <a:xfrm>
            <a:off x="1028561" y="472884"/>
            <a:ext cx="6435525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/>
              <a:t>                        </a:t>
            </a: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</a:rPr>
              <a:t>Data Set Details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84036" y="970160"/>
            <a:ext cx="82546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D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ataset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 is in excel format.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 It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contains </a:t>
            </a:r>
            <a:r>
              <a:rPr lang="en-US" altLang="en-IN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215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rows and 2 columns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 (features).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Missing Values - There are zero null values 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No duplicate rows and columns.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Data type is float 64.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There were no duplicate or negative values found in the provided dataset.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Additional information is :</a:t>
            </a:r>
          </a:p>
          <a:p>
            <a:pPr algn="just">
              <a:lnSpc>
                <a:spcPct val="150000"/>
              </a:lnSpc>
            </a:pPr>
            <a:endParaRPr lang="en-US" altLang="en-IN" dirty="0">
              <a:solidFill>
                <a:schemeClr val="tx1"/>
              </a:solidFill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algn="just">
              <a:lnSpc>
                <a:spcPct val="150000"/>
              </a:lnSpc>
            </a:pPr>
            <a:endParaRPr lang="en-US" altLang="en-IN" dirty="0">
              <a:solidFill>
                <a:schemeClr val="tx1"/>
              </a:solidFill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endParaRPr lang="en-IN" dirty="0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58393BCE-B074-4CC3-9675-4862600ED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76806"/>
              </p:ext>
            </p:extLst>
          </p:nvPr>
        </p:nvGraphicFramePr>
        <p:xfrm>
          <a:off x="105312" y="3968685"/>
          <a:ext cx="8933373" cy="2648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97">
                  <a:extLst>
                    <a:ext uri="{9D8B030D-6E8A-4147-A177-3AD203B41FA5}">
                      <a16:colId xmlns:a16="http://schemas.microsoft.com/office/drawing/2014/main" val="3781622806"/>
                    </a:ext>
                  </a:extLst>
                </a:gridCol>
                <a:gridCol w="992597">
                  <a:extLst>
                    <a:ext uri="{9D8B030D-6E8A-4147-A177-3AD203B41FA5}">
                      <a16:colId xmlns:a16="http://schemas.microsoft.com/office/drawing/2014/main" val="3414617792"/>
                    </a:ext>
                  </a:extLst>
                </a:gridCol>
                <a:gridCol w="992597">
                  <a:extLst>
                    <a:ext uri="{9D8B030D-6E8A-4147-A177-3AD203B41FA5}">
                      <a16:colId xmlns:a16="http://schemas.microsoft.com/office/drawing/2014/main" val="1551152055"/>
                    </a:ext>
                  </a:extLst>
                </a:gridCol>
                <a:gridCol w="992597">
                  <a:extLst>
                    <a:ext uri="{9D8B030D-6E8A-4147-A177-3AD203B41FA5}">
                      <a16:colId xmlns:a16="http://schemas.microsoft.com/office/drawing/2014/main" val="364110854"/>
                    </a:ext>
                  </a:extLst>
                </a:gridCol>
                <a:gridCol w="992597">
                  <a:extLst>
                    <a:ext uri="{9D8B030D-6E8A-4147-A177-3AD203B41FA5}">
                      <a16:colId xmlns:a16="http://schemas.microsoft.com/office/drawing/2014/main" val="1309593693"/>
                    </a:ext>
                  </a:extLst>
                </a:gridCol>
                <a:gridCol w="992597">
                  <a:extLst>
                    <a:ext uri="{9D8B030D-6E8A-4147-A177-3AD203B41FA5}">
                      <a16:colId xmlns:a16="http://schemas.microsoft.com/office/drawing/2014/main" val="3430221768"/>
                    </a:ext>
                  </a:extLst>
                </a:gridCol>
                <a:gridCol w="992597">
                  <a:extLst>
                    <a:ext uri="{9D8B030D-6E8A-4147-A177-3AD203B41FA5}">
                      <a16:colId xmlns:a16="http://schemas.microsoft.com/office/drawing/2014/main" val="3208741455"/>
                    </a:ext>
                  </a:extLst>
                </a:gridCol>
                <a:gridCol w="992597">
                  <a:extLst>
                    <a:ext uri="{9D8B030D-6E8A-4147-A177-3AD203B41FA5}">
                      <a16:colId xmlns:a16="http://schemas.microsoft.com/office/drawing/2014/main" val="2071283623"/>
                    </a:ext>
                  </a:extLst>
                </a:gridCol>
                <a:gridCol w="992597">
                  <a:extLst>
                    <a:ext uri="{9D8B030D-6E8A-4147-A177-3AD203B41FA5}">
                      <a16:colId xmlns:a16="http://schemas.microsoft.com/office/drawing/2014/main" val="1214530368"/>
                    </a:ext>
                  </a:extLst>
                </a:gridCol>
              </a:tblGrid>
              <a:tr h="8829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41383"/>
                  </a:ext>
                </a:extLst>
              </a:tr>
              <a:tr h="882977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1907.0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62.209324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1800.00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1853.50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1907.0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1960.5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57139"/>
                  </a:ext>
                </a:extLst>
              </a:tr>
              <a:tr h="882977">
                <a:tc>
                  <a:txBody>
                    <a:bodyPr/>
                    <a:lstStyle/>
                    <a:p>
                      <a:r>
                        <a:rPr lang="en-US" dirty="0"/>
                        <a:t>CO2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6.74197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6.52243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0.04105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11.5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18.2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1112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/>
          </a:p>
        </p:txBody>
      </p:sp>
      <p:sp>
        <p:nvSpPr>
          <p:cNvPr id="377" name="Google Shape;377;p6"/>
          <p:cNvSpPr/>
          <p:nvPr/>
        </p:nvSpPr>
        <p:spPr>
          <a:xfrm>
            <a:off x="139808" y="1558997"/>
            <a:ext cx="853397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1800" dirty="0">
                <a:solidFill>
                  <a:srgbClr val="385623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Frequency</a:t>
            </a:r>
            <a:r>
              <a:rPr lang="en-IN" sz="1800" b="0" u="none" strike="noStrike" cap="none" dirty="0">
                <a:solidFill>
                  <a:srgbClr val="385623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of Co2  emission is high between 0 to 1.</a:t>
            </a:r>
          </a:p>
          <a:p>
            <a:pPr marL="457200"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b="0" u="none" strike="noStrike" cap="none" dirty="0">
              <a:solidFill>
                <a:srgbClr val="385623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1800" b="0" u="none" strike="noStrike" cap="none" dirty="0">
                <a:solidFill>
                  <a:srgbClr val="385623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Data is not s</a:t>
            </a:r>
            <a:r>
              <a:rPr lang="en-IN" sz="1800" dirty="0">
                <a:solidFill>
                  <a:srgbClr val="385623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ymmetric</a:t>
            </a:r>
            <a:endParaRPr sz="1800" b="0" u="none" strike="noStrike" cap="none" dirty="0">
              <a:solidFill>
                <a:srgbClr val="385623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71" y="2682703"/>
            <a:ext cx="5664045" cy="37279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dirty="0"/>
          </a:p>
        </p:txBody>
      </p:sp>
      <p:sp>
        <p:nvSpPr>
          <p:cNvPr id="387" name="Google Shape;387;p7"/>
          <p:cNvSpPr txBox="1"/>
          <p:nvPr/>
        </p:nvSpPr>
        <p:spPr>
          <a:xfrm>
            <a:off x="145502" y="1114587"/>
            <a:ext cx="89984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/>
              <a:buChar char="§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There are no outliers</a:t>
            </a:r>
            <a:r>
              <a:rPr lang="en-IN" dirty="0"/>
              <a:t>.</a:t>
            </a:r>
            <a:endParaRPr dirty="0"/>
          </a:p>
        </p:txBody>
      </p:sp>
      <p:sp>
        <p:nvSpPr>
          <p:cNvPr id="2" name="AutoShape 2" descr="data:image/png;base64,iVBORw0KGgoAAAANSUhEUgAAAXoAAAD4CAYAAADiry33AAAAOXRFWHRTb2Z0d2FyZQBNYXRwbG90bGliIHZlcnNpb24zLjQuMywgaHR0cHM6Ly9tYXRwbG90bGliLm9yZy/MnkTPAAAACXBIWXMAAAsTAAALEwEAmpwYAAANuElEQVR4nO3df6jd9X3H8edr/vhjzs643FqNxpQhgi3TySVtkRVdpyRB6jbKljBW1wmpRWGF/TG3QXX/DUY3aBVDtgYrdLEbm63Q+IsySAVdvRF/xKozC4q3EXOtTlsslHTv/ZETOLs9J/fc7/fc3OTj8wGH8/1+Pp/v9/O+kLzul8/9fs9JVSFJatcvrXYBkqSVZdBLUuMMeklqnEEvSY0z6CWpcaevdgGjrF27tjZs2LDaZUjSKWPfvn1vVtXMqL6TMug3bNjA3NzcapchSaeMJK+O63PpRpIaZ9BLUuMMeklqnEEvSY0z6CWpcQa9JDXOoJekxhn0ktS4k/KBKelESHLC5vJ7H7SaDHq9b3UJ3ySGtk45Lt1IUuMMeklqnEEvSY1bco0+yS7geuBwVX100PZN4NLBkHOA/6mqK0Yc+wrwY+DnwJGqmp1K1ZKkiU3yx9h7gDuBe481VNUfHttO8mXgneMcf01Vvdm1QElSP0sGfVXtTbJhVF+O3p/2B8BvT7kuSdKU9F2j/y3gjap6eUx/AY8k2Zdk+/FOlGR7krkkcwsLCz3LkiQd0zfotwG7j9N/VVVdCWwGbknyyXEDq2pnVc1W1ezMzMhvw5IkddA56JOcDvw+8M1xY6rq0OD9MHA/sLHrfJKkbvpc0f8O8GJVzY/qTHJWkrOPbQPXAft7zCdJ6mDJoE+yG3gcuDTJfJKbBl1bWbRsk+SCJHsGu+cBjyV5Bvg+8J2qemh6pUuSJjHJXTfbxrT/yYi2Q8CWwfZB4PKe9UmSevLJWElqnEEvSY0z6CWpcQa9JDXOoJekxhn0ktQ4g16SGmfQS1LjDHpJapxBL0mNM+glqXEGvSQ1zqCXpMYZ9JLUOINekhpn0EtS4wx6SWqcQS9JjZvkO2N3JTmcZP9Q2x1Jfpjk6cFry5hjNyV5KcmBJLdNs3BJ0mQmuaK/B9g0ov0fquqKwWvP4s4kpwF3AZuBy4BtSS7rU6wkafmWDPqq2gu81eHcG4EDVXWwqn4G3Afc0OE8kqQe+qzR35rk2cHSzpoR/euA14b25wdtIyXZnmQuydzCwkKPsiRJw7oG/d3ArwNXAK8DXx4xJiPaatwJq2pnVc1W1ezMzEzHsiRJi3UK+qp6o6p+XlX/C/wjR5dpFpsHLhravxA41GU+SVJ3nYI+yflDu78H7B8x7EngkiQfTnImsBV4oMt8kqTuTl9qQJLdwNXA2iTzwO3A1Umu4OhSzCvA5wdjLwD+qaq2VNWRJLcCDwOnAbuq6vmV+CEkSeOlauyy+aqZnZ2tubm51S5D+gVJOBn/z0hJ9lXV7Kg+n4yVpMYZ9JLUOINekhpn0EtS4wx6SWqcQS9JjTPoJalxBr0kNc6gl6TGGfSS1DiDXpIaZ9BLUuMMeklqnEEvSY0z6CWpcQa9JDXOoJekxhn0ktS4JYM+ya4kh5PsH2r7uyQvJnk2yf1Jzhlz7CtJnkvydBK/G1CSVsEkV/T3AJsWtT0KfLSqfgP4L+Avj3P8NVV1xbjvMpQkrawlg76q9gJvLWp7pKqODHafAC5cgdokSVMwjTX6PwUeHNNXwCNJ9iXZfryTJNmeZC7J3MLCwhTKkiRBz6BP8tfAEeAbY4ZcVVVXApuBW5J8cty5qmpnVc1W1ezMzEyfsiRJQzoHfZIbgeuBP6qqGjWmqg4N3g8D9wMbu84nSeqmU9An2QT8BfDpqnpvzJizkpx9bBu4Dtg/aqwkaeVMcnvlbuBx4NIk80luAu4EzgYeHdw6uWMw9oIkewaHngc8luQZ4PvAd6rqoRX5KSRJY52+1ICq2jai+Wtjxh4Ctgy2DwKX96pOktSbT8ZKUuMMeklqnEEvSY0z6CWpcQa9JDVuybtupFPFueeey9tvv73i8yRZ0fOvWbOGt956a+mB0oQMejXj7bffZsxD2qeUlf5Fovcfl24kqXEGvSQ1zqCXpMYZ9JLUOINekhpn0EtS4wx6SWqcQS9JjTPoJalxBr0kNc6gl6TGTfKdsbuSHE6yf6jt3CSPJnl58L5mzLGbkryU5ECS26ZZuCRpMpNc0d8DbFrUdhvw3aq6BPjuYP//SXIacBewGbgM2Jbksl7VSpKWbcmgr6q9wOLPTL0B+Ppg++vA7444dCNwoKoOVtXPgPsGx0mSTqCua/TnVdXrAIP3D44Ysw54bWh/ftA2UpLtSeaSzC0sLHQsS5K02Er+MXbUh2qP/bDwqtpZVbNVNTszM7OCZUnS+0vXoH8jyfkAg/fDI8bMAxcN7V8IHOo4nySpo65B/wBw42D7RuDbI8Y8CVyS5MNJzgS2Do6TJJ1Ak9xeuRt4HLg0yXySm4C/Ba5N8jJw7WCfJBck2QNQVUeAW4GHgReAf6mq51fmx5AkjbPkd8ZW1bYxXZ8aMfYQsGVofw+wp3N1kqTefDJWkhpn0EtS4wx6SWqcQS9JjTPoJalxBr0kNc6gl6TGGfSS1DiDXpIaZ9BLUuMMeklqnEEvSY0z6CWpcQa9JDXOoJekxhn0ktQ4g16SGmfQS1LjOgd9kkuTPD30ejfJFxeNuTrJO0NjvtS7YknSsiz5nbHjVNVLwBUASU4DfgjcP2Lo96rq+q7zSJL6mdbSzaeA/66qV6d0PknSlEwr6LcCu8f0fSLJM0keTPKRcSdIsj3JXJK5hYWFKZUlSeod9EnOBD4N/OuI7qeAi6vqcuCrwLfGnaeqdlbVbFXNzszM9C1LkjQwjSv6zcBTVfXG4o6qereqfjLY3gOckWTtFOaUJE1oGkG/jTHLNkk+lCSD7Y2D+X40hTklSRPqfNcNQJJfBq4FPj/UdjNAVe0APgN8IckR4KfA1qqqPnNKkpanV9BX1XvAry1q2zG0fSdwZ585JEn9+GSsJDXOoJekxhn0ktQ4g16SGmfQS1LjDHpJapxBL0mN63UfvXQyqds/AHf86mqX0Vvd/oHVLkGNMejVjPzNu7Tw4HUS6o7VrkItcelGkhpn0EtS4wx6SWqcQS9JjTPoJalxBr0kNc6gl6TGGfSS1DiDXpIa1yvok7yS5LkkTyeZG9GfJF9JciDJs0mu7DOfJGn5pvERCNdU1Ztj+jYDlwxeHwPuHrxLkk6QlV66uQG4t456AjgnyfkrPKckaUjfoC/gkST7kmwf0b8OeG1of37QJkk6Qfou3VxVVYeSfBB4NMmLVbV3qD8jjhn58YKDXxTbAdavX9+zLEnSMb2u6Kvq0OD9MHA/sHHRkHngoqH9C4FDY861s6pmq2p2ZmamT1mSpCGdgz7JWUnOPrYNXAfsXzTsAeCzg7tvPg68U1Wvd65WkrRsfZZuzgPuT3LsPP9cVQ8luRmgqnYAe4AtwAHgPeBz/cqVJC1X56CvqoPA5SPadwxtF3BL1zkkSf35ZKwkNc6gl6TGGfSS1DiDXpIaZ9BLUuMMeklqnEEvSY0z6CWpcQa9JDXOoJekxhn0ktQ4g16SGmfQS1LjDHpJapxBL0mNM+glqXEGvSQ1zqCXpMYZ9JLUuM5Bn+SiJP+R5IUkzyf5sxFjrk7yTpKnB68v9StXkrRcnb8cHDgC/HlVPZXkbGBfkker6geLxn2vqq7vMY8kqYfOV/RV9XpVPTXY/jHwArBuWoVJkqZjKmv0STYAvwn854juTyR5JsmDST5ynHNsTzKXZG5hYWEaZUmSmELQJ/kV4N+AL1bVu4u6nwIurqrLga8C3xp3nqraWVWzVTU7MzPTtyxJ0kCvoE9yBkdD/htV9e+L+6vq3ar6yWB7D3BGkrV95pQkLU+fu24CfA14oar+fsyYDw3GkWTjYL4fdZ1TkrR8fe66uQr4Y+C5JE8P2v4KWA9QVTuAzwBfSHIE+Cmwtaqqx5ySpGXqHPRV9RiQJcbcCdzZdQ5JUn8+GStJjTPoJalxBr0kNc6gl6TGGfSS1DiDXpIaZ9BLUuMMeklqnEEvSY0z6CWpcQa9JDXOoJekxhn0ktQ4g16SGmfQS1LjDHpJapxBL0mNM+glqXG9gj7JpiQvJTmQ5LYR/UnylUH/s0mu7DOfJGn5Ogd9ktOAu4DNwGXAtiSXLRq2Gbhk8NoO3N11PklSN52/HBzYCByoqoMASe4DbgB+MDTmBuDeqirgiSTnJDm/ql7vMa80VnLc76s/JaxZs2a1S1Bj+gT9OuC1of154GMTjFkH/ELQJ9nO0at+1q9f36MsvV8dvZ6Y3In8pbDc2qRp6rNGP+p/yeJ/zZOMOdpYtbOqZqtqdmZmpkdZ0mSq6oS9pNXUJ+jngYuG9i8EDnUYI0laQX2C/kngkiQfTnImsBV4YNGYB4DPDu6++TjwjuvzknRidV6jr6ojSW4FHgZOA3ZV1fNJbh707wD2AFuAA8B7wOf6lyxJWo4+f4ylqvZwNMyH23YMbRdwS585JEn9+GSsJDXOoJekxhn0ktQ4g16SGpeT8WGOJAvAq6tdhzTCWuDN1S5CGuHiqhr5tOlJGfTSySrJXFXNrnYd0nK4dCNJjTPoJalxBr20PDtXuwBpuVyjl6TGeUUvSY0z6CWpcQa9NIEku5IcTrJ/tWuRlsuglyZzD7BptYuQujDopQlU1V7grdWuQ+rCoJekxhn0ktQ4g16SGmfQS1LjDHppAkl2A48DlyaZT3LTatckTcqPQJCkxnlFL0mNM+glqXEGvSQ1zqCXpMYZ9JLUOINekhpn0EtS4/4PWYm2fy++ds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data:image/png;base64,iVBORw0KGgoAAAANSUhEUgAAAXoAAAD4CAYAAADiry33AAAAOXRFWHRTb2Z0d2FyZQBNYXRwbG90bGliIHZlcnNpb24zLjQuMywgaHR0cHM6Ly9tYXRwbG90bGliLm9yZy/MnkTPAAAACXBIWXMAAAsTAAALEwEAmpwYAAANuElEQVR4nO3df6jd9X3H8edr/vhjzs643FqNxpQhgi3TySVtkRVdpyRB6jbKljBW1wmpRWGF/TG3QXX/DUY3aBVDtgYrdLEbm63Q+IsySAVdvRF/xKozC4q3EXOtTlsslHTv/ZETOLs9J/fc7/fc3OTj8wGH8/1+Pp/v9/O+kLzul8/9fs9JVSFJatcvrXYBkqSVZdBLUuMMeklqnEEvSY0z6CWpcaevdgGjrF27tjZs2LDaZUjSKWPfvn1vVtXMqL6TMug3bNjA3NzcapchSaeMJK+O63PpRpIaZ9BLUuMMeklqnEEvSY0z6CWpcQa9JDXOoJekxhn0ktS4k/KBKelESHLC5vJ7H7SaDHq9b3UJ3ySGtk45Lt1IUuMMeklqnEEvSY1bco0+yS7geuBwVX100PZN4NLBkHOA/6mqK0Yc+wrwY+DnwJGqmp1K1ZKkiU3yx9h7gDuBe481VNUfHttO8mXgneMcf01Vvdm1QElSP0sGfVXtTbJhVF+O3p/2B8BvT7kuSdKU9F2j/y3gjap6eUx/AY8k2Zdk+/FOlGR7krkkcwsLCz3LkiQd0zfotwG7j9N/VVVdCWwGbknyyXEDq2pnVc1W1ezMzMhvw5IkddA56JOcDvw+8M1xY6rq0OD9MHA/sLHrfJKkbvpc0f8O8GJVzY/qTHJWkrOPbQPXAft7zCdJ6mDJoE+yG3gcuDTJfJKbBl1bWbRsk+SCJHsGu+cBjyV5Bvg+8J2qemh6pUuSJjHJXTfbxrT/yYi2Q8CWwfZB4PKe9UmSevLJWElqnEEvSY0z6CWpcQa9JDXOoJekxhn0ktQ4g16SGmfQS1LjDHpJapxBL0mNM+glqXEGvSQ1zqCXpMYZ9JLUOINekhpn0EtS4wx6SWqcQS9JjZvkO2N3JTmcZP9Q2x1Jfpjk6cFry5hjNyV5KcmBJLdNs3BJ0mQmuaK/B9g0ov0fquqKwWvP4s4kpwF3AZuBy4BtSS7rU6wkafmWDPqq2gu81eHcG4EDVXWwqn4G3Afc0OE8kqQe+qzR35rk2cHSzpoR/euA14b25wdtIyXZnmQuydzCwkKPsiRJw7oG/d3ArwNXAK8DXx4xJiPaatwJq2pnVc1W1ezMzEzHsiRJi3UK+qp6o6p+XlX/C/wjR5dpFpsHLhravxA41GU+SVJ3nYI+yflDu78H7B8x7EngkiQfTnImsBV4oMt8kqTuTl9qQJLdwNXA2iTzwO3A1Umu4OhSzCvA5wdjLwD+qaq2VNWRJLcCDwOnAbuq6vmV+CEkSeOlauyy+aqZnZ2tubm51S5D+gVJOBn/z0hJ9lXV7Kg+n4yVpMYZ9JLUOINekhpn0EtS4wx6SWqcQS9JjTPoJalxBr0kNc6gl6TGGfSS1DiDXpIaZ9BLUuMMeklqnEEvSY0z6CWpcQa9JDXOoJekxhn0ktS4JYM+ya4kh5PsH2r7uyQvJnk2yf1Jzhlz7CtJnkvydBK/G1CSVsEkV/T3AJsWtT0KfLSqfgP4L+Avj3P8NVV1xbjvMpQkrawlg76q9gJvLWp7pKqODHafAC5cgdokSVMwjTX6PwUeHNNXwCNJ9iXZfryTJNmeZC7J3MLCwhTKkiRBz6BP8tfAEeAbY4ZcVVVXApuBW5J8cty5qmpnVc1W1ezMzEyfsiRJQzoHfZIbgeuBP6qqGjWmqg4N3g8D9wMbu84nSeqmU9An2QT8BfDpqnpvzJizkpx9bBu4Dtg/aqwkaeVMcnvlbuBx4NIk80luAu4EzgYeHdw6uWMw9oIkewaHngc8luQZ4PvAd6rqoRX5KSRJY52+1ICq2jai+Wtjxh4Ctgy2DwKX96pOktSbT8ZKUuMMeklqnEEvSY0z6CWpcQa9JDVuybtupFPFueeey9tvv73i8yRZ0fOvWbOGt956a+mB0oQMejXj7bffZsxD2qeUlf5Fovcfl24kqXEGvSQ1zqCXpMYZ9JLUOINekhpn0EtS4wx6SWqcQS9JjTPoJalxBr0kNc6gl6TGTfKdsbuSHE6yf6jt3CSPJnl58L5mzLGbkryU5ECS26ZZuCRpMpNc0d8DbFrUdhvw3aq6BPjuYP//SXIacBewGbgM2Jbksl7VSpKWbcmgr6q9wOLPTL0B+Ppg++vA7444dCNwoKoOVtXPgPsGx0mSTqCua/TnVdXrAIP3D44Ysw54bWh/ftA2UpLtSeaSzC0sLHQsS5K02Er+MXbUh2qP/bDwqtpZVbNVNTszM7OCZUnS+0vXoH8jyfkAg/fDI8bMAxcN7V8IHOo4nySpo65B/wBw42D7RuDbI8Y8CVyS5MNJzgS2Do6TJJ1Ak9xeuRt4HLg0yXySm4C/Ba5N8jJw7WCfJBck2QNQVUeAW4GHgReAf6mq51fmx5AkjbPkd8ZW1bYxXZ8aMfYQsGVofw+wp3N1kqTefDJWkhpn0EtS4wx6SWqcQS9JjTPoJalxBr0kNc6gl6TGGfSS1DiDXpIaZ9BLUuMMeklqnEEvSY0z6CWpcQa9JDXOoJekxhn0ktQ4g16SGmfQS1LjOgd9kkuTPD30ejfJFxeNuTrJO0NjvtS7YknSsiz5nbHjVNVLwBUASU4DfgjcP2Lo96rq+q7zSJL6mdbSzaeA/66qV6d0PknSlEwr6LcCu8f0fSLJM0keTPKRcSdIsj3JXJK5hYWFKZUlSeod9EnOBD4N/OuI7qeAi6vqcuCrwLfGnaeqdlbVbFXNzszM9C1LkjQwjSv6zcBTVfXG4o6qereqfjLY3gOckWTtFOaUJE1oGkG/jTHLNkk+lCSD7Y2D+X40hTklSRPqfNcNQJJfBq4FPj/UdjNAVe0APgN8IckR4KfA1qqqPnNKkpanV9BX1XvAry1q2zG0fSdwZ585JEn9+GSsJDXOoJekxhn0ktQ4g16SGmfQS1LjDHpJapxBL0mN63UfvXQyqds/AHf86mqX0Vvd/oHVLkGNMejVjPzNu7Tw4HUS6o7VrkItcelGkhpn0EtS4wx6SWqcQS9JjTPoJalxBr0kNc6gl6TGGfSS1DiDXpIa1yvok7yS5LkkTyeZG9GfJF9JciDJs0mu7DOfJGn5pvERCNdU1Ztj+jYDlwxeHwPuHrxLkk6QlV66uQG4t456AjgnyfkrPKckaUjfoC/gkST7kmwf0b8OeG1of37QJkk6Qfou3VxVVYeSfBB4NMmLVbV3qD8jjhn58YKDXxTbAdavX9+zLEnSMb2u6Kvq0OD9MHA/sHHRkHngoqH9C4FDY861s6pmq2p2ZmamT1mSpCGdgz7JWUnOPrYNXAfsXzTsAeCzg7tvPg68U1Wvd65WkrRsfZZuzgPuT3LsPP9cVQ8luRmgqnYAe4AtwAHgPeBz/cqVJC1X56CvqoPA5SPadwxtF3BL1zkkSf35ZKwkNc6gl6TGGfSS1DiDXpIaZ9BLUuMMeklqnEEvSY0z6CWpcQa9JDXOoJekxhn0ktQ4g16SGmfQS1LjDHpJapxBL0mNM+glqXEGvSQ1zqCXpMYZ9JLUuM5Bn+SiJP+R5IUkzyf5sxFjrk7yTpKnB68v9StXkrRcnb8cHDgC/HlVPZXkbGBfkker6geLxn2vqq7vMY8kqYfOV/RV9XpVPTXY/jHwArBuWoVJkqZjKmv0STYAvwn854juTyR5JsmDST5ynHNsTzKXZG5hYWEaZUmSmELQJ/kV4N+AL1bVu4u6nwIurqrLga8C3xp3nqraWVWzVTU7MzPTtyxJ0kCvoE9yBkdD/htV9e+L+6vq3ar6yWB7D3BGkrV95pQkLU+fu24CfA14oar+fsyYDw3GkWTjYL4fdZ1TkrR8fe66uQr4Y+C5JE8P2v4KWA9QVTuAzwBfSHIE+Cmwtaqqx5ySpGXqHPRV9RiQJcbcCdzZdQ5JUn8+GStJjTPoJalxBr0kNc6gl6TGGfSS1DiDXpIaZ9BLUuMMeklqnEEvSY0z6CWpcQa9JDXOoJekxhn0ktQ4g16SGmfQS1LjDHpJapxBL0mNM+glqXG9gj7JpiQvJTmQ5LYR/UnylUH/s0mu7DOfJGn5Ogd9ktOAu4DNwGXAtiSXLRq2Gbhk8NoO3N11PklSN52/HBzYCByoqoMASe4DbgB+MDTmBuDeqirgiSTnJDm/ql7vMa80VnLc76s/JaxZs2a1S1Bj+gT9OuC1of154GMTjFkH/ELQJ9nO0at+1q9f36MsvV8dvZ6Y3In8pbDc2qRp6rNGP+p/yeJ/zZOMOdpYtbOqZqtqdmZmpkdZ0mSq6oS9pNXUJ+jngYuG9i8EDnUYI0laQX2C/kngkiQfTnImsBV4YNGYB4DPDu6++TjwjuvzknRidV6jr6ojSW4FHgZOA3ZV1fNJbh707wD2AFuAA8B7wOf6lyxJWo4+f4ylqvZwNMyH23YMbRdwS585JEn9+GSsJDXOoJekxhn0ktQ4g16SGpeT8WGOJAvAq6tdhzTCWuDN1S5CGuHiqhr5tOlJGfTSySrJXFXNrnYd0nK4dCNJjTPoJalxBr20PDtXuwBpuVyjl6TGeUUvSY0z6CWpcQa9NIEku5IcTrJ/tWuRlsuglyZzD7BptYuQujDopQlU1V7grdWuQ+rCoJekxhn0ktQ4g16SGmfQS1LjDHppAkl2A48DlyaZT3LTatckTcqPQJCkxnlFL0mNM+glqXEGvSQ1zqCXpMYZ9JLUOINekhpn0EtS4/4PWYm2fy++dsY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" y="1693231"/>
            <a:ext cx="8167007" cy="38557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/>
          <p:nvPr/>
        </p:nvSpPr>
        <p:spPr>
          <a:xfrm>
            <a:off x="0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IN" sz="3200" b="1" dirty="0">
                <a:solidFill>
                  <a:schemeClr val="accent5">
                    <a:lumMod val="75000"/>
                  </a:schemeClr>
                </a:solidFill>
              </a:rPr>
              <a:t>EDA</a:t>
            </a:r>
            <a:endParaRPr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52" y="1408003"/>
            <a:ext cx="6483334" cy="4115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/>
          <p:nvPr/>
        </p:nvSpPr>
        <p:spPr>
          <a:xfrm>
            <a:off x="1571371" y="10981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IN" sz="3200" b="1" dirty="0">
                <a:solidFill>
                  <a:schemeClr val="accent5">
                    <a:lumMod val="75000"/>
                  </a:schemeClr>
                </a:solidFill>
              </a:rPr>
              <a:t>EDA</a:t>
            </a:r>
            <a:endParaRPr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3" y="2052181"/>
            <a:ext cx="6600825" cy="350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4521" y="921552"/>
            <a:ext cx="6851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This is showing increasing trend.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There are some noise points.</a:t>
            </a:r>
          </a:p>
        </p:txBody>
      </p:sp>
    </p:spTree>
    <p:extLst>
      <p:ext uri="{BB962C8B-B14F-4D97-AF65-F5344CB8AC3E}">
        <p14:creationId xmlns:p14="http://schemas.microsoft.com/office/powerpoint/2010/main" val="24578453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790</Words>
  <Application>Microsoft Office PowerPoint</Application>
  <PresentationFormat>On-screen Show (4:3)</PresentationFormat>
  <Paragraphs>205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Times New Roman</vt:lpstr>
      <vt:lpstr>Verdana</vt:lpstr>
      <vt:lpstr>Noto Sans Symbols</vt:lpstr>
      <vt:lpstr>Georgia</vt:lpstr>
      <vt:lpstr>Arial</vt:lpstr>
      <vt:lpstr>Century Gothic</vt:lpstr>
      <vt:lpstr>Trebuchet MS</vt:lpstr>
      <vt:lpstr>Wingdings</vt:lpstr>
      <vt:lpstr>Calibri</vt:lpstr>
      <vt:lpstr>Algerian</vt:lpstr>
      <vt:lpstr>Custom Design</vt:lpstr>
      <vt:lpstr>Theme2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Admin</cp:lastModifiedBy>
  <cp:revision>35</cp:revision>
  <dcterms:created xsi:type="dcterms:W3CDTF">2012-08-17T07:00:49Z</dcterms:created>
  <dcterms:modified xsi:type="dcterms:W3CDTF">2022-08-22T14:04:44Z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