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380" r:id="rId5"/>
    <p:sldId id="381" r:id="rId6"/>
    <p:sldId id="388" r:id="rId7"/>
    <p:sldId id="262" r:id="rId8"/>
    <p:sldId id="384" r:id="rId9"/>
    <p:sldId id="379" r:id="rId10"/>
    <p:sldId id="386" r:id="rId11"/>
    <p:sldId id="38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64" autoAdjust="0"/>
    <p:restoredTop sz="94660"/>
  </p:normalViewPr>
  <p:slideViewPr>
    <p:cSldViewPr snapToGrid="0">
      <p:cViewPr varScale="1">
        <p:scale>
          <a:sx n="79" d="100"/>
          <a:sy n="79" d="100"/>
        </p:scale>
        <p:origin x="372" y="78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895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90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xmlns="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xmlns="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xmlns="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xmlns="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xmlns="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129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xmlns="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45214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xmlns="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90767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xmlns="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04456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xmlns="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xmlns="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xmlns="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xmlns="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xmlns="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xmlns="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99048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16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그림 개체 틀 13">
            <a:extLst>
              <a:ext uri="{FF2B5EF4-FFF2-40B4-BE49-F238E27FC236}">
                <a16:creationId xmlns:a16="http://schemas.microsoft.com/office/drawing/2014/main" xmlns="" id="{C984BCAE-4751-4016-9AB6-7BECCAEB5EE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61437" y="0"/>
            <a:ext cx="6530564" cy="68580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113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123"/>
            <a:ext cx="12192000" cy="2324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5391415" y="3813043"/>
            <a:ext cx="1440160" cy="144016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409" y="4013590"/>
            <a:ext cx="468171" cy="103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1932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709757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7747C4C6-F743-4638-89B5-60146629A59E}"/>
              </a:ext>
            </a:extLst>
          </p:cNvPr>
          <p:cNvGrpSpPr/>
          <p:nvPr userDrawn="1"/>
        </p:nvGrpSpPr>
        <p:grpSpPr>
          <a:xfrm flipH="1">
            <a:off x="2657472" y="1971671"/>
            <a:ext cx="1343029" cy="1343029"/>
            <a:chOff x="2190747" y="1657346"/>
            <a:chExt cx="1343029" cy="1343029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xmlns="" id="{B7C2B258-141E-4BC9-85CA-9FDBB30C46BF}"/>
                </a:ext>
              </a:extLst>
            </p:cNvPr>
            <p:cNvSpPr/>
            <p:nvPr userDrawn="1"/>
          </p:nvSpPr>
          <p:spPr>
            <a:xfrm>
              <a:off x="2705100" y="2190749"/>
              <a:ext cx="504825" cy="504825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xmlns="" id="{10A7735F-90FC-4DD6-9A30-EA9FF118174A}"/>
                </a:ext>
              </a:extLst>
            </p:cNvPr>
            <p:cNvSpPr/>
            <p:nvPr userDrawn="1"/>
          </p:nvSpPr>
          <p:spPr>
            <a:xfrm>
              <a:off x="2481261" y="1947860"/>
              <a:ext cx="895351" cy="895351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xmlns="" id="{3B29125C-EA5F-47C9-9310-E31997A572C3}"/>
                </a:ext>
              </a:extLst>
            </p:cNvPr>
            <p:cNvSpPr/>
            <p:nvPr userDrawn="1"/>
          </p:nvSpPr>
          <p:spPr>
            <a:xfrm>
              <a:off x="2190747" y="1657346"/>
              <a:ext cx="1343029" cy="1343029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07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7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94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6" r:id="rId3"/>
    <p:sldLayoutId id="2147483739" r:id="rId4"/>
    <p:sldLayoutId id="2147483740" r:id="rId5"/>
    <p:sldLayoutId id="2147483732" r:id="rId6"/>
    <p:sldLayoutId id="2147483751" r:id="rId7"/>
    <p:sldLayoutId id="2147483738" r:id="rId8"/>
    <p:sldLayoutId id="2147483741" r:id="rId9"/>
    <p:sldLayoutId id="2147483742" r:id="rId10"/>
    <p:sldLayoutId id="2147483743" r:id="rId11"/>
    <p:sldLayoutId id="2147483754" r:id="rId12"/>
    <p:sldLayoutId id="2147483744" r:id="rId13"/>
    <p:sldLayoutId id="2147483745" r:id="rId14"/>
    <p:sldLayoutId id="2147483746" r:id="rId15"/>
    <p:sldLayoutId id="2147483747" r:id="rId16"/>
    <p:sldLayoutId id="2147483750" r:id="rId17"/>
    <p:sldLayoutId id="2147483753" r:id="rId18"/>
    <p:sldLayoutId id="2147483756" r:id="rId19"/>
    <p:sldLayoutId id="2147483757" r:id="rId20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221F751-3C5B-4561-AD14-8637C5B66736}"/>
              </a:ext>
            </a:extLst>
          </p:cNvPr>
          <p:cNvSpPr txBox="1"/>
          <p:nvPr/>
        </p:nvSpPr>
        <p:spPr>
          <a:xfrm>
            <a:off x="7037674" y="3004208"/>
            <a:ext cx="480022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KOSEP INTEGRASI SISTEM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Isosceles Triangle 51">
            <a:extLst>
              <a:ext uri="{FF2B5EF4-FFF2-40B4-BE49-F238E27FC236}">
                <a16:creationId xmlns:a16="http://schemas.microsoft.com/office/drawing/2014/main" xmlns="" id="{C7F4914A-EC4B-4F9A-BEB7-0A38D775830D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Parallelogram 15">
            <a:extLst>
              <a:ext uri="{FF2B5EF4-FFF2-40B4-BE49-F238E27FC236}">
                <a16:creationId xmlns:a16="http://schemas.microsoft.com/office/drawing/2014/main" xmlns="" id="{24C7C768-EB95-4E47-966B-307DC6C5CE5F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Oval 66">
            <a:extLst>
              <a:ext uri="{FF2B5EF4-FFF2-40B4-BE49-F238E27FC236}">
                <a16:creationId xmlns:a16="http://schemas.microsoft.com/office/drawing/2014/main" xmlns="" id="{5E1A3659-43CE-4610-A2AD-E309F70E9E0E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Rectangle 130">
            <a:extLst>
              <a:ext uri="{FF2B5EF4-FFF2-40B4-BE49-F238E27FC236}">
                <a16:creationId xmlns:a16="http://schemas.microsoft.com/office/drawing/2014/main" xmlns="" id="{C38AB0EB-3E4B-4EB3-8986-8912DDE2B3BD}"/>
              </a:ext>
            </a:extLst>
          </p:cNvPr>
          <p:cNvSpPr/>
          <p:nvPr/>
        </p:nvSpPr>
        <p:spPr>
          <a:xfrm>
            <a:off x="6543350" y="925548"/>
            <a:ext cx="393301" cy="39508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Oval 25">
            <a:extLst>
              <a:ext uri="{FF2B5EF4-FFF2-40B4-BE49-F238E27FC236}">
                <a16:creationId xmlns:a16="http://schemas.microsoft.com/office/drawing/2014/main" xmlns="" id="{7EC3674A-B92E-4495-AB74-A7153464DC61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Round Same Side Corner Rectangle 8">
            <a:extLst>
              <a:ext uri="{FF2B5EF4-FFF2-40B4-BE49-F238E27FC236}">
                <a16:creationId xmlns:a16="http://schemas.microsoft.com/office/drawing/2014/main" xmlns="" id="{1C893DA3-52C7-4BA5-8365-136F4E11773F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Rounded Rectangle 51">
            <a:extLst>
              <a:ext uri="{FF2B5EF4-FFF2-40B4-BE49-F238E27FC236}">
                <a16:creationId xmlns:a16="http://schemas.microsoft.com/office/drawing/2014/main" xmlns="" id="{69A29945-1B5C-480A-AD72-3775F4CC415D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9" name="Rounded Rectangle 2">
            <a:extLst>
              <a:ext uri="{FF2B5EF4-FFF2-40B4-BE49-F238E27FC236}">
                <a16:creationId xmlns:a16="http://schemas.microsoft.com/office/drawing/2014/main" xmlns="" id="{2027F04B-4AD3-4E0F-9BAB-5353137B1708}"/>
              </a:ext>
            </a:extLst>
          </p:cNvPr>
          <p:cNvSpPr/>
          <p:nvPr/>
        </p:nvSpPr>
        <p:spPr>
          <a:xfrm>
            <a:off x="360293" y="3850243"/>
            <a:ext cx="362565" cy="3625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0" name="Rounded Rectangle 8">
            <a:extLst>
              <a:ext uri="{FF2B5EF4-FFF2-40B4-BE49-F238E27FC236}">
                <a16:creationId xmlns:a16="http://schemas.microsoft.com/office/drawing/2014/main" xmlns="" id="{97542CC7-8662-43EF-AC65-2E16AB462F1F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1" name="Rounded Rectangle 2">
            <a:extLst>
              <a:ext uri="{FF2B5EF4-FFF2-40B4-BE49-F238E27FC236}">
                <a16:creationId xmlns:a16="http://schemas.microsoft.com/office/drawing/2014/main" xmlns="" id="{DD85458F-48EB-44AD-A28A-C6D6613255DB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2" name="Rounded Rectangle 3">
            <a:extLst>
              <a:ext uri="{FF2B5EF4-FFF2-40B4-BE49-F238E27FC236}">
                <a16:creationId xmlns:a16="http://schemas.microsoft.com/office/drawing/2014/main" xmlns="" id="{87020242-DD7D-482B-A998-6D0326737345}"/>
              </a:ext>
            </a:extLst>
          </p:cNvPr>
          <p:cNvSpPr>
            <a:spLocks noChangeAspect="1"/>
          </p:cNvSpPr>
          <p:nvPr/>
        </p:nvSpPr>
        <p:spPr>
          <a:xfrm>
            <a:off x="2449886" y="604588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3" name="Rounded Rectangle 10">
            <a:extLst>
              <a:ext uri="{FF2B5EF4-FFF2-40B4-BE49-F238E27FC236}">
                <a16:creationId xmlns:a16="http://schemas.microsoft.com/office/drawing/2014/main" xmlns="" id="{32DF34AC-FCFA-46EB-8466-5702232D85A3}"/>
              </a:ext>
            </a:extLst>
          </p:cNvPr>
          <p:cNvSpPr>
            <a:spLocks noChangeAspect="1"/>
          </p:cNvSpPr>
          <p:nvPr/>
        </p:nvSpPr>
        <p:spPr>
          <a:xfrm>
            <a:off x="6917601" y="3702294"/>
            <a:ext cx="356613" cy="362565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Block Arc 6">
            <a:extLst>
              <a:ext uri="{FF2B5EF4-FFF2-40B4-BE49-F238E27FC236}">
                <a16:creationId xmlns:a16="http://schemas.microsoft.com/office/drawing/2014/main" xmlns="" id="{42EEF007-9371-40E9-BCA4-255A1DB8A5C9}"/>
              </a:ext>
            </a:extLst>
          </p:cNvPr>
          <p:cNvSpPr/>
          <p:nvPr/>
        </p:nvSpPr>
        <p:spPr>
          <a:xfrm>
            <a:off x="5469195" y="5635320"/>
            <a:ext cx="444475" cy="44884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5" name="Rounded Rectangle 27">
            <a:extLst>
              <a:ext uri="{FF2B5EF4-FFF2-40B4-BE49-F238E27FC236}">
                <a16:creationId xmlns:a16="http://schemas.microsoft.com/office/drawing/2014/main" xmlns="" id="{7DF97242-39E8-4F84-926D-72677E1CFF32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6" name="Chord 15">
            <a:extLst>
              <a:ext uri="{FF2B5EF4-FFF2-40B4-BE49-F238E27FC236}">
                <a16:creationId xmlns:a16="http://schemas.microsoft.com/office/drawing/2014/main" xmlns="" id="{453A3A15-16E1-47FB-B192-E33AA9F62F08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7" name="Round Same Side Corner Rectangle 8">
            <a:extLst>
              <a:ext uri="{FF2B5EF4-FFF2-40B4-BE49-F238E27FC236}">
                <a16:creationId xmlns:a16="http://schemas.microsoft.com/office/drawing/2014/main" xmlns="" id="{F572FCCE-C64C-4E2F-ADAB-869065E0B707}"/>
              </a:ext>
            </a:extLst>
          </p:cNvPr>
          <p:cNvSpPr/>
          <p:nvPr/>
        </p:nvSpPr>
        <p:spPr>
          <a:xfrm>
            <a:off x="953425" y="880843"/>
            <a:ext cx="143979" cy="37920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Round Same Side Corner Rectangle 20">
            <a:extLst>
              <a:ext uri="{FF2B5EF4-FFF2-40B4-BE49-F238E27FC236}">
                <a16:creationId xmlns:a16="http://schemas.microsoft.com/office/drawing/2014/main" xmlns="" id="{3EBC4D93-B7CB-4D9A-9EA4-6520EF743FFA}"/>
              </a:ext>
            </a:extLst>
          </p:cNvPr>
          <p:cNvSpPr/>
          <p:nvPr/>
        </p:nvSpPr>
        <p:spPr>
          <a:xfrm rot="10800000">
            <a:off x="742533" y="873267"/>
            <a:ext cx="175165" cy="373662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Freeform 53">
            <a:extLst>
              <a:ext uri="{FF2B5EF4-FFF2-40B4-BE49-F238E27FC236}">
                <a16:creationId xmlns:a16="http://schemas.microsoft.com/office/drawing/2014/main" xmlns="" id="{A96D85E9-ABBD-4BCD-82CA-6C7AF4B75FC3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Donut 39">
            <a:extLst>
              <a:ext uri="{FF2B5EF4-FFF2-40B4-BE49-F238E27FC236}">
                <a16:creationId xmlns:a16="http://schemas.microsoft.com/office/drawing/2014/main" xmlns="" id="{AFC96FA5-353B-483A-9458-49287253EDB3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1026" name="Picture 2" descr="Contoh Integrasi Sistem dan Cara Mengimplementasikanny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691C40-340A-44BC-A6B3-C3A20A9ED913}"/>
              </a:ext>
            </a:extLst>
          </p:cNvPr>
          <p:cNvSpPr txBox="1"/>
          <p:nvPr/>
        </p:nvSpPr>
        <p:spPr>
          <a:xfrm>
            <a:off x="6867524" y="2746073"/>
            <a:ext cx="5324475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Isosceles Triangle 51">
            <a:extLst>
              <a:ext uri="{FF2B5EF4-FFF2-40B4-BE49-F238E27FC236}">
                <a16:creationId xmlns:a16="http://schemas.microsoft.com/office/drawing/2014/main" xmlns="" id="{B481710A-AA9D-4E73-B69D-BA30EE1C4671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Parallelogram 15">
            <a:extLst>
              <a:ext uri="{FF2B5EF4-FFF2-40B4-BE49-F238E27FC236}">
                <a16:creationId xmlns:a16="http://schemas.microsoft.com/office/drawing/2014/main" xmlns="" id="{A1BD260D-E3F7-47E3-A3BE-4F6EE8A1BB18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Oval 66">
            <a:extLst>
              <a:ext uri="{FF2B5EF4-FFF2-40B4-BE49-F238E27FC236}">
                <a16:creationId xmlns:a16="http://schemas.microsoft.com/office/drawing/2014/main" xmlns="" id="{5E550CEA-545F-4787-A585-94A7A8A406B6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Oval 25">
            <a:extLst>
              <a:ext uri="{FF2B5EF4-FFF2-40B4-BE49-F238E27FC236}">
                <a16:creationId xmlns:a16="http://schemas.microsoft.com/office/drawing/2014/main" xmlns="" id="{49C1F161-C4E0-4942-B381-D768EB6236CB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 Same Side Corner Rectangle 8">
            <a:extLst>
              <a:ext uri="{FF2B5EF4-FFF2-40B4-BE49-F238E27FC236}">
                <a16:creationId xmlns:a16="http://schemas.microsoft.com/office/drawing/2014/main" xmlns="" id="{C223DD9B-8313-4684-BF21-211B72BD7DC1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ounded Rectangle 51">
            <a:extLst>
              <a:ext uri="{FF2B5EF4-FFF2-40B4-BE49-F238E27FC236}">
                <a16:creationId xmlns:a16="http://schemas.microsoft.com/office/drawing/2014/main" xmlns="" id="{185F26F9-BF76-405B-8EAA-2CFD211B4A25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xmlns="" id="{859590B9-3DA6-428C-9954-30C7C7203ADA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xmlns="" id="{354002DA-6027-4F48-B43C-0A440FC3CC0C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ounded Rectangle 3">
            <a:extLst>
              <a:ext uri="{FF2B5EF4-FFF2-40B4-BE49-F238E27FC236}">
                <a16:creationId xmlns:a16="http://schemas.microsoft.com/office/drawing/2014/main" xmlns="" id="{52DC68C8-3BC7-42F4-83AE-5DB09C69B54F}"/>
              </a:ext>
            </a:extLst>
          </p:cNvPr>
          <p:cNvSpPr>
            <a:spLocks noChangeAspect="1"/>
          </p:cNvSpPr>
          <p:nvPr/>
        </p:nvSpPr>
        <p:spPr>
          <a:xfrm>
            <a:off x="2449886" y="604588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xmlns="" id="{47D7A762-64D5-4EF5-A9D0-B43776C4BB5F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Chord 15">
            <a:extLst>
              <a:ext uri="{FF2B5EF4-FFF2-40B4-BE49-F238E27FC236}">
                <a16:creationId xmlns:a16="http://schemas.microsoft.com/office/drawing/2014/main" xmlns="" id="{F8CF7EFE-5FDF-4243-A5A4-670A2E4528F0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Freeform 53">
            <a:extLst>
              <a:ext uri="{FF2B5EF4-FFF2-40B4-BE49-F238E27FC236}">
                <a16:creationId xmlns:a16="http://schemas.microsoft.com/office/drawing/2014/main" xmlns="" id="{0DEF0AD9-55E1-4264-A04E-4760C192F951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Donut 39">
            <a:extLst>
              <a:ext uri="{FF2B5EF4-FFF2-40B4-BE49-F238E27FC236}">
                <a16:creationId xmlns:a16="http://schemas.microsoft.com/office/drawing/2014/main" xmlns="" id="{77F2D254-78DF-41D7-BB13-46B1AA80D1A6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64638"/>
            <a:ext cx="12192000" cy="768085"/>
          </a:xfrm>
        </p:spPr>
        <p:txBody>
          <a:bodyPr/>
          <a:lstStyle/>
          <a:p>
            <a:r>
              <a:rPr lang="en-US" altLang="ko-KR" dirty="0" err="1" smtClean="0"/>
              <a:t>Pengertian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932723"/>
            <a:ext cx="12192000" cy="384043"/>
          </a:xfrm>
        </p:spPr>
        <p:txBody>
          <a:bodyPr/>
          <a:lstStyle/>
          <a:p>
            <a:pPr lvl="0"/>
            <a:r>
              <a:rPr lang="en-US" altLang="ko-KR" dirty="0" err="1" smtClean="0"/>
              <a:t>Sistem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Integrasi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967542" y="2074783"/>
            <a:ext cx="8256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Integrasi</a:t>
            </a:r>
            <a:r>
              <a:rPr lang="en-US" sz="2400" dirty="0"/>
              <a:t> : </a:t>
            </a:r>
            <a:r>
              <a:rPr lang="en-US" sz="2400" dirty="0" err="1"/>
              <a:t>adanya</a:t>
            </a:r>
            <a:r>
              <a:rPr lang="en-US" sz="2400" dirty="0"/>
              <a:t> </a:t>
            </a:r>
            <a:r>
              <a:rPr lang="en-US" sz="2400" dirty="0" err="1"/>
              <a:t>saling</a:t>
            </a:r>
            <a:r>
              <a:rPr lang="en-US" sz="2400" dirty="0"/>
              <a:t> </a:t>
            </a:r>
            <a:r>
              <a:rPr lang="en-US" sz="2400" dirty="0" err="1"/>
              <a:t>keterkaitan</a:t>
            </a:r>
            <a:r>
              <a:rPr lang="en-US" sz="2400" dirty="0"/>
              <a:t> </a:t>
            </a:r>
            <a:r>
              <a:rPr lang="en-US" sz="2400" dirty="0" err="1"/>
              <a:t>antar</a:t>
            </a:r>
            <a:r>
              <a:rPr lang="en-US" sz="2400" dirty="0"/>
              <a:t> sub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data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rutin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melintas</a:t>
            </a:r>
            <a:r>
              <a:rPr lang="en-US" sz="2400" dirty="0"/>
              <a:t>, </a:t>
            </a:r>
            <a:r>
              <a:rPr lang="en-US" sz="2400" dirty="0" err="1"/>
              <a:t>menuju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diambil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yang lain.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457" y="1412777"/>
            <a:ext cx="9938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8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128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9936428" y="1735553"/>
            <a:ext cx="9938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8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128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0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A383BE5-6687-4643-BA94-C3E7FA265BF7}"/>
              </a:ext>
            </a:extLst>
          </p:cNvPr>
          <p:cNvSpPr txBox="1"/>
          <p:nvPr/>
        </p:nvSpPr>
        <p:spPr>
          <a:xfrm>
            <a:off x="780079" y="2100793"/>
            <a:ext cx="45277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integrasi</a:t>
            </a:r>
            <a:r>
              <a:rPr lang="en-US" sz="2000" dirty="0"/>
              <a:t> (integrated system)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rangkaian</a:t>
            </a:r>
            <a:r>
              <a:rPr lang="en-US" sz="2000" dirty="0"/>
              <a:t> proses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menghubungkan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komputerisasi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software </a:t>
            </a:r>
            <a:r>
              <a:rPr lang="en-US" sz="2000" dirty="0" err="1"/>
              <a:t>aplikasi</a:t>
            </a:r>
            <a:r>
              <a:rPr lang="en-US" sz="2000" dirty="0"/>
              <a:t>,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fisik</a:t>
            </a:r>
            <a:r>
              <a:rPr lang="en-US" sz="2000" dirty="0"/>
              <a:t> </a:t>
            </a:r>
            <a:r>
              <a:rPr lang="en-US" sz="2000" dirty="0" err="1"/>
              <a:t>maupun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fungsional</a:t>
            </a:r>
            <a:r>
              <a:rPr lang="en-US" sz="2000" dirty="0"/>
              <a:t>.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terintegrasi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menggabungkan</a:t>
            </a:r>
            <a:r>
              <a:rPr lang="en-US" sz="2000" dirty="0"/>
              <a:t> </a:t>
            </a:r>
            <a:r>
              <a:rPr lang="en-US" sz="2000" dirty="0" err="1"/>
              <a:t>komponen</a:t>
            </a:r>
            <a:r>
              <a:rPr lang="en-US" sz="2000" dirty="0"/>
              <a:t> sub-sub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menjamin</a:t>
            </a:r>
            <a:r>
              <a:rPr lang="en-US" sz="2000" dirty="0"/>
              <a:t> </a:t>
            </a:r>
            <a:r>
              <a:rPr lang="en-US" sz="2000" dirty="0" err="1"/>
              <a:t>fungsi-fungsi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sub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kesatuan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.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7FC145B-5F12-4AB3-B113-51D56255FCF0}"/>
              </a:ext>
            </a:extLst>
          </p:cNvPr>
          <p:cNvSpPr txBox="1"/>
          <p:nvPr/>
        </p:nvSpPr>
        <p:spPr>
          <a:xfrm>
            <a:off x="677972" y="531133"/>
            <a:ext cx="51046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 smtClean="0">
                <a:solidFill>
                  <a:schemeClr val="accent2"/>
                </a:solidFill>
                <a:latin typeface="+mj-lt"/>
                <a:cs typeface="Arial" pitchFamily="34" charset="0"/>
              </a:rPr>
              <a:t>Integrasi</a:t>
            </a:r>
            <a:r>
              <a:rPr lang="en-US" altLang="ko-KR" sz="4800" dirty="0" smtClean="0">
                <a:solidFill>
                  <a:schemeClr val="accent2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dirty="0" err="1" smtClean="0">
                <a:solidFill>
                  <a:schemeClr val="accent2"/>
                </a:solidFill>
                <a:latin typeface="+mj-lt"/>
                <a:cs typeface="Arial" pitchFamily="34" charset="0"/>
              </a:rPr>
              <a:t>Sistem</a:t>
            </a:r>
            <a:r>
              <a:rPr lang="en-US" altLang="ko-KR" sz="4800" dirty="0" smtClean="0">
                <a:solidFill>
                  <a:schemeClr val="accent2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dirty="0" err="1" smtClean="0">
                <a:solidFill>
                  <a:schemeClr val="accent2"/>
                </a:solidFill>
                <a:latin typeface="+mj-lt"/>
                <a:cs typeface="Arial" pitchFamily="34" charset="0"/>
              </a:rPr>
              <a:t>Komputer</a:t>
            </a:r>
            <a:r>
              <a:rPr lang="en-US" altLang="ko-KR" sz="4800" dirty="0" smtClean="0">
                <a:solidFill>
                  <a:schemeClr val="accent2"/>
                </a:solidFill>
                <a:latin typeface="+mj-lt"/>
                <a:cs typeface="Arial" pitchFamily="34" charset="0"/>
              </a:rPr>
              <a:t> </a:t>
            </a:r>
            <a:endParaRPr lang="ko-KR" altLang="en-US" sz="4800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DC16E82-AF39-4FF0-A37D-6C0031201ADC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217653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SIAKAD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-158055" y="2247557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Super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Internet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-487240" y="343135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Sistem</a:t>
            </a:r>
            <a:r>
              <a:rPr lang="en-US" dirty="0" smtClean="0"/>
              <a:t> = SIAKAD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-487240" y="494808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Sub </a:t>
            </a:r>
            <a:r>
              <a:rPr lang="en-US" dirty="0" err="1" smtClean="0"/>
              <a:t>Sistem</a:t>
            </a:r>
            <a:r>
              <a:rPr lang="en-US" dirty="0" smtClean="0"/>
              <a:t> Isi KRS. </a:t>
            </a:r>
            <a:r>
              <a:rPr lang="en-US" dirty="0" err="1" smtClean="0"/>
              <a:t>Cetak</a:t>
            </a:r>
            <a:r>
              <a:rPr lang="en-US" dirty="0" smtClean="0"/>
              <a:t> </a:t>
            </a:r>
            <a:r>
              <a:rPr lang="en-US" dirty="0" err="1" smtClean="0"/>
              <a:t>Krs</a:t>
            </a:r>
            <a:r>
              <a:rPr lang="en-US" dirty="0" smtClean="0"/>
              <a:t>, </a:t>
            </a:r>
            <a:r>
              <a:rPr lang="en-US" dirty="0" err="1" smtClean="0"/>
              <a:t>Daftar</a:t>
            </a:r>
            <a:r>
              <a:rPr lang="en-US" dirty="0" smtClean="0"/>
              <a:t> 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7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6373" y="220494"/>
            <a:ext cx="956638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b="1" dirty="0" err="1" smtClean="0">
                <a:solidFill>
                  <a:srgbClr val="FFFF00"/>
                </a:solidFill>
              </a:rPr>
              <a:t>Integrasi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>
                <a:solidFill>
                  <a:srgbClr val="FFFF00"/>
                </a:solidFill>
              </a:rPr>
              <a:t>informasi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dirty="0" err="1">
                <a:solidFill>
                  <a:srgbClr val="FFFF00"/>
                </a:solidFill>
              </a:rPr>
              <a:t>dari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dirty="0" err="1">
                <a:solidFill>
                  <a:srgbClr val="FFFF00"/>
                </a:solidFill>
              </a:rPr>
              <a:t>sebuah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dirty="0" err="1">
                <a:solidFill>
                  <a:srgbClr val="FFFF00"/>
                </a:solidFill>
              </a:rPr>
              <a:t>sistem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dirty="0" err="1">
                <a:solidFill>
                  <a:srgbClr val="FFFF00"/>
                </a:solidFill>
              </a:rPr>
              <a:t>diperlukan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dirty="0" err="1">
                <a:solidFill>
                  <a:srgbClr val="FFFF00"/>
                </a:solidFill>
              </a:rPr>
              <a:t>karena</a:t>
            </a:r>
            <a:r>
              <a:rPr lang="en-US" sz="3600" b="1" dirty="0">
                <a:solidFill>
                  <a:srgbClr val="FFFF00"/>
                </a:solidFill>
              </a:rPr>
              <a:t> :</a:t>
            </a:r>
            <a:endParaRPr lang="ko-KR" altLang="en-US" sz="3600" b="1" dirty="0">
              <a:solidFill>
                <a:srgbClr val="FFFF00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0B55C10-D30E-466F-B994-CF3832831EF7}"/>
              </a:ext>
            </a:extLst>
          </p:cNvPr>
          <p:cNvGrpSpPr/>
          <p:nvPr/>
        </p:nvGrpSpPr>
        <p:grpSpPr>
          <a:xfrm>
            <a:off x="5551684" y="1742560"/>
            <a:ext cx="5846118" cy="646331"/>
            <a:chOff x="6027067" y="1574253"/>
            <a:chExt cx="5846118" cy="6463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4016715D-ED25-49AF-A719-7ACBC9667D4C}"/>
                </a:ext>
              </a:extLst>
            </p:cNvPr>
            <p:cNvSpPr txBox="1"/>
            <p:nvPr/>
          </p:nvSpPr>
          <p:spPr>
            <a:xfrm>
              <a:off x="6751978" y="1626936"/>
              <a:ext cx="51212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</a:rPr>
                <a:t>Adanya</a:t>
              </a:r>
              <a:r>
                <a:rPr 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sz="1600" b="1" dirty="0" err="1">
                  <a:solidFill>
                    <a:schemeClr val="bg1"/>
                  </a:solidFill>
                </a:rPr>
                <a:t>kebutuhan</a:t>
              </a:r>
              <a:r>
                <a:rPr 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sz="1600" b="1" dirty="0" err="1">
                  <a:solidFill>
                    <a:schemeClr val="bg1"/>
                  </a:solidFill>
                </a:rPr>
                <a:t>konstituen</a:t>
              </a:r>
              <a:r>
                <a:rPr 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sz="1600" b="1" dirty="0" err="1">
                  <a:solidFill>
                    <a:schemeClr val="bg1"/>
                  </a:solidFill>
                </a:rPr>
                <a:t>untuk</a:t>
              </a:r>
              <a:r>
                <a:rPr 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sz="1600" b="1" dirty="0" err="1">
                  <a:solidFill>
                    <a:schemeClr val="bg1"/>
                  </a:solidFill>
                </a:rPr>
                <a:t>bekerja</a:t>
              </a:r>
              <a:r>
                <a:rPr 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sz="1600" b="1" dirty="0" err="1">
                  <a:solidFill>
                    <a:schemeClr val="bg1"/>
                  </a:solidFill>
                </a:rPr>
                <a:t>sama</a:t>
              </a:r>
              <a:r>
                <a:rPr 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sz="1600" b="1" dirty="0" err="1">
                  <a:solidFill>
                    <a:schemeClr val="bg1"/>
                  </a:solidFill>
                </a:rPr>
                <a:t>antar</a:t>
              </a:r>
              <a:r>
                <a:rPr 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sz="1600" b="1" dirty="0" err="1" smtClean="0">
                  <a:solidFill>
                    <a:schemeClr val="bg1"/>
                  </a:solidFill>
                </a:rPr>
                <a:t>Organisasi</a:t>
              </a:r>
              <a:r>
                <a:rPr lang="en-US" sz="1600" b="1" dirty="0" smtClean="0">
                  <a:solidFill>
                    <a:schemeClr val="bg1"/>
                  </a:solidFill>
                </a:rPr>
                <a:t> / sub </a:t>
              </a:r>
              <a:r>
                <a:rPr lang="en-US" sz="1600" b="1" dirty="0" err="1" smtClean="0">
                  <a:solidFill>
                    <a:schemeClr val="bg1"/>
                  </a:solidFill>
                </a:rPr>
                <a:t>organisasi</a:t>
              </a:r>
              <a:endParaRPr lang="en-US" altLang="ko-KR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8CD4CF14-ADDA-42EA-AB5B-1DB20E49AF6E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3109F9CF-0518-402C-81DB-F376539F50C6}"/>
              </a:ext>
            </a:extLst>
          </p:cNvPr>
          <p:cNvGrpSpPr/>
          <p:nvPr/>
        </p:nvGrpSpPr>
        <p:grpSpPr>
          <a:xfrm>
            <a:off x="5551684" y="2792935"/>
            <a:ext cx="6129454" cy="1477328"/>
            <a:chOff x="6027067" y="1465721"/>
            <a:chExt cx="6129454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82AA2565-697E-4C9C-90DF-DF69BCCBF13F}"/>
                </a:ext>
              </a:extLst>
            </p:cNvPr>
            <p:cNvSpPr txBox="1"/>
            <p:nvPr/>
          </p:nvSpPr>
          <p:spPr>
            <a:xfrm>
              <a:off x="6770451" y="1465721"/>
              <a:ext cx="538607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Terjadinya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pengolahan</a:t>
              </a:r>
              <a:r>
                <a:rPr lang="en-US" dirty="0">
                  <a:solidFill>
                    <a:schemeClr val="bg1"/>
                  </a:solidFill>
                </a:rPr>
                <a:t> data </a:t>
              </a:r>
              <a:r>
                <a:rPr lang="en-US" dirty="0" err="1">
                  <a:solidFill>
                    <a:schemeClr val="bg1"/>
                  </a:solidFill>
                </a:rPr>
                <a:t>antar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sistem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informasi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tiap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Organisasi</a:t>
              </a:r>
              <a:r>
                <a:rPr lang="en-US" dirty="0" smtClean="0">
                  <a:solidFill>
                    <a:schemeClr val="bg1"/>
                  </a:solidFill>
                </a:rPr>
                <a:t> / sub </a:t>
              </a:r>
              <a:r>
                <a:rPr lang="en-US" dirty="0" err="1" smtClean="0">
                  <a:solidFill>
                    <a:schemeClr val="bg1"/>
                  </a:solidFill>
                </a:rPr>
                <a:t>organisasi</a:t>
              </a:r>
              <a:r>
                <a:rPr lang="en-US" dirty="0" smtClean="0">
                  <a:solidFill>
                    <a:schemeClr val="bg1"/>
                  </a:solidFill>
                </a:rPr>
                <a:t> yang </a:t>
              </a:r>
              <a:r>
                <a:rPr lang="en-US" dirty="0" err="1">
                  <a:solidFill>
                    <a:schemeClr val="bg1"/>
                  </a:solidFill>
                </a:rPr>
                <a:t>saling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terkait</a:t>
              </a:r>
              <a:r>
                <a:rPr lang="en-US" dirty="0">
                  <a:solidFill>
                    <a:schemeClr val="bg1"/>
                  </a:solidFill>
                </a:rPr>
                <a:t>, </a:t>
              </a:r>
              <a:r>
                <a:rPr lang="en-US" dirty="0" err="1">
                  <a:solidFill>
                    <a:schemeClr val="bg1"/>
                  </a:solidFill>
                </a:rPr>
                <a:t>sehingga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untuk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melengkapi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suatu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informasi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dibutuhkan</a:t>
              </a:r>
              <a:r>
                <a:rPr lang="en-US" dirty="0">
                  <a:solidFill>
                    <a:schemeClr val="bg1"/>
                  </a:solidFill>
                </a:rPr>
                <a:t> proses </a:t>
              </a:r>
              <a:r>
                <a:rPr lang="en-US" dirty="0" err="1">
                  <a:solidFill>
                    <a:schemeClr val="bg1"/>
                  </a:solidFill>
                </a:rPr>
                <a:t>pertukaran</a:t>
              </a:r>
              <a:r>
                <a:rPr lang="en-US" dirty="0">
                  <a:solidFill>
                    <a:schemeClr val="bg1"/>
                  </a:solidFill>
                </a:rPr>
                <a:t> data </a:t>
              </a:r>
              <a:r>
                <a:rPr lang="en-US" dirty="0" err="1">
                  <a:solidFill>
                    <a:schemeClr val="bg1"/>
                  </a:solidFill>
                </a:rPr>
                <a:t>dengan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sistem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informasi</a:t>
              </a:r>
              <a:r>
                <a:rPr lang="en-US" dirty="0">
                  <a:solidFill>
                    <a:schemeClr val="bg1"/>
                  </a:solidFill>
                </a:rPr>
                <a:t> yang lain.</a:t>
              </a: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0F1698D3-E2B5-4796-A504-2CE89BB716EA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7262BF2A-6F03-42A7-8FCD-9B4425EC1D9D}"/>
              </a:ext>
            </a:extLst>
          </p:cNvPr>
          <p:cNvGrpSpPr/>
          <p:nvPr/>
        </p:nvGrpSpPr>
        <p:grpSpPr>
          <a:xfrm>
            <a:off x="5551684" y="4060374"/>
            <a:ext cx="5232604" cy="762115"/>
            <a:chOff x="6027067" y="1574253"/>
            <a:chExt cx="5232604" cy="76211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8886B730-D2CF-418A-9F4E-80676A8BB117}"/>
                </a:ext>
              </a:extLst>
            </p:cNvPr>
            <p:cNvSpPr txBox="1"/>
            <p:nvPr/>
          </p:nvSpPr>
          <p:spPr>
            <a:xfrm>
              <a:off x="6751979" y="1690037"/>
              <a:ext cx="4507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Dapat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memungkinkan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penyediaan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realtime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pengaksesan</a:t>
              </a:r>
              <a:r>
                <a:rPr lang="en-US" dirty="0">
                  <a:solidFill>
                    <a:schemeClr val="bg1"/>
                  </a:solidFill>
                </a:rPr>
                <a:t> data.</a:t>
              </a: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FD65EED2-59FE-44DF-AE89-F153E1C28F64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E9C8212F-3237-45CA-AEC4-F16E67168FA6}"/>
              </a:ext>
            </a:extLst>
          </p:cNvPr>
          <p:cNvGrpSpPr/>
          <p:nvPr/>
        </p:nvGrpSpPr>
        <p:grpSpPr>
          <a:xfrm>
            <a:off x="5551684" y="5219282"/>
            <a:ext cx="5232603" cy="950959"/>
            <a:chOff x="6027067" y="1574253"/>
            <a:chExt cx="5232603" cy="95095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92666EC9-2562-48DE-9940-379DBD18624A}"/>
                </a:ext>
              </a:extLst>
            </p:cNvPr>
            <p:cNvSpPr txBox="1"/>
            <p:nvPr/>
          </p:nvSpPr>
          <p:spPr>
            <a:xfrm>
              <a:off x="6751978" y="1601882"/>
              <a:ext cx="45076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Mengubah</a:t>
              </a:r>
              <a:r>
                <a:rPr lang="en-US" dirty="0">
                  <a:solidFill>
                    <a:schemeClr val="bg1"/>
                  </a:solidFill>
                </a:rPr>
                <a:t> data </a:t>
              </a:r>
              <a:r>
                <a:rPr lang="en-US" dirty="0" err="1">
                  <a:solidFill>
                    <a:schemeClr val="bg1"/>
                  </a:solidFill>
                </a:rPr>
                <a:t>untuk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analisis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dan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pertukaran</a:t>
              </a:r>
              <a:r>
                <a:rPr lang="en-US" dirty="0">
                  <a:solidFill>
                    <a:schemeClr val="bg1"/>
                  </a:solidFill>
                </a:rPr>
                <a:t> data, </a:t>
              </a:r>
              <a:r>
                <a:rPr lang="en-US" dirty="0" err="1">
                  <a:solidFill>
                    <a:schemeClr val="bg1"/>
                  </a:solidFill>
                </a:rPr>
                <a:t>mengatur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penempatan</a:t>
              </a:r>
              <a:r>
                <a:rPr lang="en-US" dirty="0">
                  <a:solidFill>
                    <a:schemeClr val="bg1"/>
                  </a:solidFill>
                </a:rPr>
                <a:t> data </a:t>
              </a:r>
              <a:r>
                <a:rPr lang="en-US" dirty="0" err="1">
                  <a:solidFill>
                    <a:schemeClr val="bg1"/>
                  </a:solidFill>
                </a:rPr>
                <a:t>untuk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kinerja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CD64649B-92D7-4214-96D9-6A05D20B4B80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33450" y="95621"/>
            <a:ext cx="7213014" cy="1098139"/>
          </a:xfrm>
        </p:spPr>
        <p:txBody>
          <a:bodyPr/>
          <a:lstStyle/>
          <a:p>
            <a:pPr algn="l"/>
            <a:r>
              <a:rPr lang="en-US" dirty="0"/>
              <a:t>  </a:t>
            </a:r>
            <a:r>
              <a:rPr lang="en-US" dirty="0" smtClean="0"/>
              <a:t>V</a:t>
            </a:r>
            <a:r>
              <a:rPr lang="en-US" b="1" i="1" dirty="0" smtClean="0"/>
              <a:t>ertical Integration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99457" y="1193760"/>
            <a:ext cx="68594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</a:t>
            </a:r>
            <a:r>
              <a:rPr lang="en-US" sz="2400" dirty="0" err="1" smtClean="0"/>
              <a:t>erupakan</a:t>
            </a:r>
            <a:r>
              <a:rPr lang="en-US" sz="2400" dirty="0" smtClean="0"/>
              <a:t> </a:t>
            </a:r>
            <a:r>
              <a:rPr lang="en-US" sz="2400" dirty="0"/>
              <a:t>proses </a:t>
            </a:r>
            <a:r>
              <a:rPr lang="en-US" sz="2400" dirty="0" err="1"/>
              <a:t>mengintegrasikan</a:t>
            </a:r>
            <a:r>
              <a:rPr lang="en-US" sz="2400" dirty="0"/>
              <a:t> sub-sub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fungsionalitas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menghubungkan</a:t>
            </a:r>
            <a:r>
              <a:rPr lang="en-US" sz="2400" dirty="0"/>
              <a:t> sub-sub </a:t>
            </a:r>
            <a:r>
              <a:rPr lang="en-US" sz="2400" dirty="0" err="1"/>
              <a:t>sistem</a:t>
            </a:r>
            <a:r>
              <a:rPr lang="en-US" sz="2400" dirty="0"/>
              <a:t>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supaya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berinteraksi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terpusat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tetap</a:t>
            </a:r>
            <a:r>
              <a:rPr lang="en-US" sz="2400" dirty="0"/>
              <a:t> </a:t>
            </a:r>
            <a:r>
              <a:rPr lang="en-US" sz="2400" dirty="0" err="1"/>
              <a:t>berpijak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arsitektur</a:t>
            </a:r>
            <a:r>
              <a:rPr lang="en-US" sz="2400" dirty="0"/>
              <a:t> sub </a:t>
            </a:r>
            <a:r>
              <a:rPr lang="en-US" sz="2400" dirty="0" err="1"/>
              <a:t>sistem</a:t>
            </a:r>
            <a:r>
              <a:rPr lang="en-US" sz="2400" dirty="0"/>
              <a:t> yang lama.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56659"/>
            <a:ext cx="1199456" cy="288032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542069"/>
            <a:ext cx="2718312" cy="32619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919758"/>
            <a:ext cx="4110046" cy="496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0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7830" y="227304"/>
            <a:ext cx="88778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i="1" dirty="0">
                <a:solidFill>
                  <a:srgbClr val="666666"/>
                </a:solidFill>
                <a:latin typeface="Arimo"/>
              </a:rPr>
              <a:t>Star </a:t>
            </a:r>
            <a:r>
              <a:rPr lang="en-US" sz="4800" b="1" i="1" dirty="0" smtClean="0">
                <a:solidFill>
                  <a:srgbClr val="666666"/>
                </a:solidFill>
                <a:latin typeface="Arimo"/>
              </a:rPr>
              <a:t>Integration</a:t>
            </a: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155575" y="1766639"/>
            <a:ext cx="515052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666666"/>
                </a:solidFill>
                <a:latin typeface="Arimo"/>
              </a:rPr>
              <a:t>Star integration </a:t>
            </a:r>
            <a:r>
              <a:rPr lang="en-US" sz="2800" dirty="0" err="1" smtClean="0">
                <a:solidFill>
                  <a:srgbClr val="666666"/>
                </a:solidFill>
                <a:latin typeface="Arimo"/>
              </a:rPr>
              <a:t>atau</a:t>
            </a:r>
            <a:r>
              <a:rPr lang="en-US" sz="2800" dirty="0" smtClean="0">
                <a:solidFill>
                  <a:srgbClr val="666666"/>
                </a:solidFill>
                <a:latin typeface="Arimo"/>
              </a:rPr>
              <a:t> </a:t>
            </a:r>
            <a:r>
              <a:rPr lang="en-US" sz="2800" dirty="0" err="1">
                <a:solidFill>
                  <a:srgbClr val="666666"/>
                </a:solidFill>
                <a:latin typeface="Arimo"/>
              </a:rPr>
              <a:t>lebih</a:t>
            </a:r>
            <a:r>
              <a:rPr lang="en-US" sz="2800" dirty="0">
                <a:solidFill>
                  <a:srgbClr val="666666"/>
                </a:solidFill>
                <a:latin typeface="Arimo"/>
              </a:rPr>
              <a:t> </a:t>
            </a:r>
            <a:r>
              <a:rPr lang="en-US" sz="2800" dirty="0" err="1">
                <a:solidFill>
                  <a:srgbClr val="666666"/>
                </a:solidFill>
                <a:latin typeface="Arimo"/>
              </a:rPr>
              <a:t>dikenal</a:t>
            </a:r>
            <a:r>
              <a:rPr lang="en-US" sz="2800" dirty="0">
                <a:solidFill>
                  <a:srgbClr val="666666"/>
                </a:solidFill>
                <a:latin typeface="Arimo"/>
              </a:rPr>
              <a:t> </a:t>
            </a:r>
            <a:r>
              <a:rPr lang="en-US" sz="2800" dirty="0" err="1">
                <a:solidFill>
                  <a:srgbClr val="666666"/>
                </a:solidFill>
                <a:latin typeface="Arimo"/>
              </a:rPr>
              <a:t>sebagai</a:t>
            </a:r>
            <a:r>
              <a:rPr lang="en-US" sz="2800" dirty="0">
                <a:solidFill>
                  <a:srgbClr val="666666"/>
                </a:solidFill>
                <a:latin typeface="Arimo"/>
              </a:rPr>
              <a:t> spaghetti integration, </a:t>
            </a:r>
            <a:r>
              <a:rPr lang="en-US" sz="2800" dirty="0" err="1">
                <a:solidFill>
                  <a:srgbClr val="666666"/>
                </a:solidFill>
                <a:latin typeface="Arimo"/>
              </a:rPr>
              <a:t>adalah</a:t>
            </a:r>
            <a:r>
              <a:rPr lang="en-US" sz="2800" dirty="0">
                <a:solidFill>
                  <a:srgbClr val="666666"/>
                </a:solidFill>
                <a:latin typeface="Arimo"/>
              </a:rPr>
              <a:t> proses </a:t>
            </a:r>
            <a:r>
              <a:rPr lang="en-US" sz="2800" dirty="0" err="1">
                <a:solidFill>
                  <a:srgbClr val="666666"/>
                </a:solidFill>
                <a:latin typeface="Arimo"/>
              </a:rPr>
              <a:t>mengintegrasikan</a:t>
            </a:r>
            <a:r>
              <a:rPr lang="en-US" sz="2800" dirty="0">
                <a:solidFill>
                  <a:srgbClr val="666666"/>
                </a:solidFill>
                <a:latin typeface="Arimo"/>
              </a:rPr>
              <a:t> </a:t>
            </a:r>
            <a:r>
              <a:rPr lang="en-US" sz="2800" dirty="0" err="1">
                <a:solidFill>
                  <a:srgbClr val="666666"/>
                </a:solidFill>
                <a:latin typeface="Arimo"/>
              </a:rPr>
              <a:t>sistem</a:t>
            </a:r>
            <a:r>
              <a:rPr lang="en-US" sz="2800" dirty="0">
                <a:solidFill>
                  <a:srgbClr val="666666"/>
                </a:solidFill>
                <a:latin typeface="Arimo"/>
              </a:rPr>
              <a:t> </a:t>
            </a:r>
            <a:r>
              <a:rPr lang="en-US" sz="2800" dirty="0" err="1">
                <a:solidFill>
                  <a:srgbClr val="666666"/>
                </a:solidFill>
                <a:latin typeface="Arimo"/>
              </a:rPr>
              <a:t>dengan</a:t>
            </a:r>
            <a:r>
              <a:rPr lang="en-US" sz="2800" dirty="0">
                <a:solidFill>
                  <a:srgbClr val="666666"/>
                </a:solidFill>
                <a:latin typeface="Arimo"/>
              </a:rPr>
              <a:t> </a:t>
            </a:r>
            <a:r>
              <a:rPr lang="en-US" sz="2800" dirty="0" err="1">
                <a:solidFill>
                  <a:srgbClr val="666666"/>
                </a:solidFill>
                <a:latin typeface="Arimo"/>
              </a:rPr>
              <a:t>cara</a:t>
            </a:r>
            <a:r>
              <a:rPr lang="en-US" sz="2800" dirty="0">
                <a:solidFill>
                  <a:srgbClr val="666666"/>
                </a:solidFill>
                <a:latin typeface="Arimo"/>
              </a:rPr>
              <a:t> </a:t>
            </a:r>
            <a:r>
              <a:rPr lang="en-US" sz="2800" dirty="0" err="1">
                <a:solidFill>
                  <a:srgbClr val="666666"/>
                </a:solidFill>
                <a:latin typeface="Arimo"/>
              </a:rPr>
              <a:t>menghubungkan</a:t>
            </a:r>
            <a:r>
              <a:rPr lang="en-US" sz="2800" dirty="0">
                <a:solidFill>
                  <a:srgbClr val="666666"/>
                </a:solidFill>
                <a:latin typeface="Arimo"/>
              </a:rPr>
              <a:t> </a:t>
            </a:r>
            <a:r>
              <a:rPr lang="en-US" sz="2800" dirty="0" err="1">
                <a:solidFill>
                  <a:srgbClr val="666666"/>
                </a:solidFill>
                <a:latin typeface="Arimo"/>
              </a:rPr>
              <a:t>satu</a:t>
            </a:r>
            <a:r>
              <a:rPr lang="en-US" sz="2800" dirty="0">
                <a:solidFill>
                  <a:srgbClr val="666666"/>
                </a:solidFill>
                <a:latin typeface="Arimo"/>
              </a:rPr>
              <a:t> sub </a:t>
            </a:r>
            <a:r>
              <a:rPr lang="en-US" sz="2800" dirty="0" err="1">
                <a:solidFill>
                  <a:srgbClr val="666666"/>
                </a:solidFill>
                <a:latin typeface="Arimo"/>
              </a:rPr>
              <a:t>sistem</a:t>
            </a:r>
            <a:r>
              <a:rPr lang="en-US" sz="2800" dirty="0">
                <a:solidFill>
                  <a:srgbClr val="666666"/>
                </a:solidFill>
                <a:latin typeface="Arimo"/>
              </a:rPr>
              <a:t> </a:t>
            </a:r>
            <a:r>
              <a:rPr lang="en-US" sz="2800" dirty="0" err="1">
                <a:solidFill>
                  <a:srgbClr val="666666"/>
                </a:solidFill>
                <a:latin typeface="Arimo"/>
              </a:rPr>
              <a:t>ke</a:t>
            </a:r>
            <a:r>
              <a:rPr lang="en-US" sz="2800" dirty="0">
                <a:solidFill>
                  <a:srgbClr val="666666"/>
                </a:solidFill>
                <a:latin typeface="Arimo"/>
              </a:rPr>
              <a:t> </a:t>
            </a:r>
            <a:r>
              <a:rPr lang="en-US" sz="2800" dirty="0" err="1">
                <a:solidFill>
                  <a:srgbClr val="666666"/>
                </a:solidFill>
                <a:latin typeface="Arimo"/>
              </a:rPr>
              <a:t>semua</a:t>
            </a:r>
            <a:r>
              <a:rPr lang="en-US" sz="2800" dirty="0">
                <a:solidFill>
                  <a:srgbClr val="666666"/>
                </a:solidFill>
                <a:latin typeface="Arimo"/>
              </a:rPr>
              <a:t> sub-sub </a:t>
            </a:r>
            <a:r>
              <a:rPr lang="en-US" sz="2800" dirty="0" err="1">
                <a:solidFill>
                  <a:srgbClr val="666666"/>
                </a:solidFill>
                <a:latin typeface="Arimo"/>
              </a:rPr>
              <a:t>sistem</a:t>
            </a:r>
            <a:r>
              <a:rPr lang="en-US" sz="2800" dirty="0">
                <a:solidFill>
                  <a:srgbClr val="666666"/>
                </a:solidFill>
                <a:latin typeface="Arimo"/>
              </a:rPr>
              <a:t> </a:t>
            </a:r>
            <a:r>
              <a:rPr lang="en-US" sz="2800" dirty="0" err="1">
                <a:solidFill>
                  <a:srgbClr val="666666"/>
                </a:solidFill>
                <a:latin typeface="Arimo"/>
              </a:rPr>
              <a:t>lainnya</a:t>
            </a:r>
            <a:r>
              <a:rPr lang="en-US" sz="2800" dirty="0">
                <a:solidFill>
                  <a:srgbClr val="666666"/>
                </a:solidFill>
                <a:latin typeface="Arimo"/>
              </a:rPr>
              <a:t>.</a:t>
            </a:r>
            <a:endParaRPr lang="en-US" sz="2800" dirty="0"/>
          </a:p>
        </p:txBody>
      </p:sp>
      <p:sp>
        <p:nvSpPr>
          <p:cNvPr id="5" name="AutoShape 2" descr="https://itabok.iasaglobal.org/wp-content/uploads/2015/06/Picture1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670" y="642802"/>
            <a:ext cx="6547834" cy="528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5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7830" y="227304"/>
            <a:ext cx="88778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i="1" dirty="0" smtClean="0"/>
              <a:t>Horizontal </a:t>
            </a:r>
            <a:r>
              <a:rPr lang="en-US" sz="4800" b="1" i="1" dirty="0"/>
              <a:t>Integration</a:t>
            </a:r>
            <a:r>
              <a:rPr lang="en-US" sz="4800" dirty="0"/>
              <a:t>,</a:t>
            </a:r>
          </a:p>
        </p:txBody>
      </p:sp>
      <p:sp>
        <p:nvSpPr>
          <p:cNvPr id="4" name="Rectangle 3"/>
          <p:cNvSpPr/>
          <p:nvPr/>
        </p:nvSpPr>
        <p:spPr>
          <a:xfrm>
            <a:off x="307975" y="1341636"/>
            <a:ext cx="109975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Horizontal Integration </a:t>
            </a:r>
            <a:r>
              <a:rPr lang="en-US" sz="2400" dirty="0" err="1" smtClean="0"/>
              <a:t>ada</a:t>
            </a:r>
            <a:r>
              <a:rPr lang="en-US" sz="2400" dirty="0" smtClean="0"/>
              <a:t> yang </a:t>
            </a:r>
            <a:r>
              <a:rPr lang="en-US" sz="2400" dirty="0" err="1"/>
              <a:t>mengistilahkan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Enterprise Service Bus (ESB),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yang </a:t>
            </a:r>
            <a:r>
              <a:rPr lang="en-US" sz="2400" dirty="0" err="1"/>
              <a:t>mengintegrasikan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layer </a:t>
            </a:r>
            <a:r>
              <a:rPr lang="en-US" sz="2400" dirty="0" err="1"/>
              <a:t>khusus</a:t>
            </a:r>
            <a:r>
              <a:rPr lang="en-US" sz="2400" dirty="0"/>
              <a:t> yang </a:t>
            </a:r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interpreter,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sub-sub </a:t>
            </a:r>
            <a:r>
              <a:rPr lang="en-US" sz="2400" dirty="0" err="1"/>
              <a:t>sistem</a:t>
            </a:r>
            <a:r>
              <a:rPr lang="en-US" sz="2400" dirty="0"/>
              <a:t>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berkomunikasi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layer </a:t>
            </a:r>
            <a:r>
              <a:rPr lang="en-US" sz="2400" dirty="0" err="1"/>
              <a:t>tersebut</a:t>
            </a:r>
            <a:r>
              <a:rPr lang="en-US" sz="2400" dirty="0"/>
              <a:t>. </a:t>
            </a:r>
          </a:p>
        </p:txBody>
      </p:sp>
      <p:sp>
        <p:nvSpPr>
          <p:cNvPr id="5" name="AutoShape 2" descr="https://itabok.iasaglobal.org/wp-content/uploads/2015/06/Picture1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466" y="3600831"/>
            <a:ext cx="6720078" cy="25477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244" y="3051179"/>
            <a:ext cx="7730300" cy="364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/>
              <a:t>Horizontal </a:t>
            </a:r>
            <a:r>
              <a:rPr lang="en-US" b="1" i="1" dirty="0" smtClean="0"/>
              <a:t>Integration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C645757-3B4C-408A-993A-4E66E980D3F7}"/>
              </a:ext>
            </a:extLst>
          </p:cNvPr>
          <p:cNvGrpSpPr/>
          <p:nvPr/>
        </p:nvGrpSpPr>
        <p:grpSpPr>
          <a:xfrm>
            <a:off x="7360444" y="1777277"/>
            <a:ext cx="4030387" cy="3816424"/>
            <a:chOff x="6077987" y="3903821"/>
            <a:chExt cx="2429050" cy="23000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F7C7D95E-96AF-44DE-A448-3B95EB9E151E}"/>
                </a:ext>
              </a:extLst>
            </p:cNvPr>
            <p:cNvGrpSpPr/>
            <p:nvPr/>
          </p:nvGrpSpPr>
          <p:grpSpPr>
            <a:xfrm>
              <a:off x="6077987" y="3903821"/>
              <a:ext cx="2018835" cy="2300098"/>
              <a:chOff x="6444208" y="2937378"/>
              <a:chExt cx="2699792" cy="307592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05694A20-58EA-4C5E-971B-9B9100CBC9EA}"/>
                  </a:ext>
                </a:extLst>
              </p:cNvPr>
              <p:cNvSpPr/>
              <p:nvPr/>
            </p:nvSpPr>
            <p:spPr>
              <a:xfrm>
                <a:off x="6444208" y="3881706"/>
                <a:ext cx="2681090" cy="151684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xmlns="" id="{4839BF81-4661-4E3B-BC02-AB8050AD7115}"/>
                  </a:ext>
                </a:extLst>
              </p:cNvPr>
              <p:cNvSpPr/>
              <p:nvPr/>
            </p:nvSpPr>
            <p:spPr>
              <a:xfrm rot="8100000">
                <a:off x="6825200" y="2937378"/>
                <a:ext cx="1905463" cy="1905463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7CF0A6C3-65A9-407D-9727-E028F2824948}"/>
                  </a:ext>
                </a:extLst>
              </p:cNvPr>
              <p:cNvSpPr/>
              <p:nvPr/>
            </p:nvSpPr>
            <p:spPr>
              <a:xfrm>
                <a:off x="6723224" y="3012357"/>
                <a:ext cx="2141760" cy="29552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xmlns="" id="{B5740002-3F12-44DC-8C7D-CD57FA1DDCEF}"/>
                  </a:ext>
                </a:extLst>
              </p:cNvPr>
              <p:cNvSpPr/>
              <p:nvPr/>
            </p:nvSpPr>
            <p:spPr>
              <a:xfrm>
                <a:off x="6444208" y="4800600"/>
                <a:ext cx="2699792" cy="1212704"/>
              </a:xfrm>
              <a:prstGeom prst="trapezoid">
                <a:avLst>
                  <a:gd name="adj" fmla="val 5946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xmlns="" id="{DFB7C73A-7FBB-40A2-B4C1-8629C227B775}"/>
                  </a:ext>
                </a:extLst>
              </p:cNvPr>
              <p:cNvSpPr/>
              <p:nvPr/>
            </p:nvSpPr>
            <p:spPr>
              <a:xfrm rot="5400000">
                <a:off x="5737292" y="4575557"/>
                <a:ext cx="2152504" cy="722990"/>
              </a:xfrm>
              <a:prstGeom prst="triangle">
                <a:avLst>
                  <a:gd name="adj" fmla="val 4469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xmlns="" id="{484314E6-86BA-46B9-BB90-DE93EAA7FC83}"/>
                  </a:ext>
                </a:extLst>
              </p:cNvPr>
              <p:cNvSpPr/>
              <p:nvPr/>
            </p:nvSpPr>
            <p:spPr>
              <a:xfrm rot="16200000">
                <a:off x="7687550" y="4575557"/>
                <a:ext cx="2152504" cy="722990"/>
              </a:xfrm>
              <a:prstGeom prst="triangle">
                <a:avLst>
                  <a:gd name="adj" fmla="val 5531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E313F46D-DDC1-43BD-A0BE-CD4C0418B14D}"/>
                </a:ext>
              </a:extLst>
            </p:cNvPr>
            <p:cNvGrpSpPr/>
            <p:nvPr/>
          </p:nvGrpSpPr>
          <p:grpSpPr>
            <a:xfrm>
              <a:off x="6348905" y="4100168"/>
              <a:ext cx="2158132" cy="821159"/>
              <a:chOff x="6715125" y="3133725"/>
              <a:chExt cx="2886075" cy="1098138"/>
            </a:xfrm>
          </p:grpSpPr>
          <p:sp>
            <p:nvSpPr>
              <p:cNvPr id="6" name="Freeform 59">
                <a:extLst>
                  <a:ext uri="{FF2B5EF4-FFF2-40B4-BE49-F238E27FC236}">
                    <a16:creationId xmlns:a16="http://schemas.microsoft.com/office/drawing/2014/main" xmlns="" id="{2D0151D8-C371-4CBF-BF34-079D90A80A89}"/>
                  </a:ext>
                </a:extLst>
              </p:cNvPr>
              <p:cNvSpPr/>
              <p:nvPr/>
            </p:nvSpPr>
            <p:spPr>
              <a:xfrm>
                <a:off x="6715125" y="3133725"/>
                <a:ext cx="2886075" cy="1066800"/>
              </a:xfrm>
              <a:custGeom>
                <a:avLst/>
                <a:gdLst>
                  <a:gd name="connsiteX0" fmla="*/ 0 w 2886075"/>
                  <a:gd name="connsiteY0" fmla="*/ 1066800 h 1066800"/>
                  <a:gd name="connsiteX1" fmla="*/ 561975 w 2886075"/>
                  <a:gd name="connsiteY1" fmla="*/ 571500 h 1066800"/>
                  <a:gd name="connsiteX2" fmla="*/ 981075 w 2886075"/>
                  <a:gd name="connsiteY2" fmla="*/ 1047750 h 1066800"/>
                  <a:gd name="connsiteX3" fmla="*/ 1504950 w 2886075"/>
                  <a:gd name="connsiteY3" fmla="*/ 295275 h 1066800"/>
                  <a:gd name="connsiteX4" fmla="*/ 1838325 w 2886075"/>
                  <a:gd name="connsiteY4" fmla="*/ 695325 h 1066800"/>
                  <a:gd name="connsiteX5" fmla="*/ 2886075 w 2886075"/>
                  <a:gd name="connsiteY5" fmla="*/ 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86075" h="1066800">
                    <a:moveTo>
                      <a:pt x="0" y="1066800"/>
                    </a:moveTo>
                    <a:lnTo>
                      <a:pt x="561975" y="571500"/>
                    </a:lnTo>
                    <a:lnTo>
                      <a:pt x="981075" y="1047750"/>
                    </a:lnTo>
                    <a:lnTo>
                      <a:pt x="1504950" y="295275"/>
                    </a:lnTo>
                    <a:lnTo>
                      <a:pt x="1838325" y="695325"/>
                    </a:lnTo>
                    <a:lnTo>
                      <a:pt x="2886075" y="0"/>
                    </a:lnTo>
                  </a:path>
                </a:pathLst>
              </a:cu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xmlns="" id="{1C0DE99E-ED16-4529-9E44-00054B74485D}"/>
                  </a:ext>
                </a:extLst>
              </p:cNvPr>
              <p:cNvSpPr/>
              <p:nvPr/>
            </p:nvSpPr>
            <p:spPr>
              <a:xfrm>
                <a:off x="7179700" y="3644816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xmlns="" id="{88AC348F-E3EA-434A-BD45-A1236DDE5368}"/>
                  </a:ext>
                </a:extLst>
              </p:cNvPr>
              <p:cNvSpPr/>
              <p:nvPr/>
            </p:nvSpPr>
            <p:spPr>
              <a:xfrm>
                <a:off x="7633915" y="4087847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xmlns="" id="{0DC5E37D-9539-4442-B5AC-EA515276E465}"/>
                  </a:ext>
                </a:extLst>
              </p:cNvPr>
              <p:cNvSpPr/>
              <p:nvPr/>
            </p:nvSpPr>
            <p:spPr>
              <a:xfrm>
                <a:off x="8153399" y="3387877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xmlns="" id="{8D0EE18F-97BE-405D-8F3F-CD97299B3FCA}"/>
                  </a:ext>
                </a:extLst>
              </p:cNvPr>
              <p:cNvSpPr/>
              <p:nvPr/>
            </p:nvSpPr>
            <p:spPr>
              <a:xfrm>
                <a:off x="8520283" y="3746093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75EE1703-CD25-4AA0-892D-BD5BC7C430EE}"/>
              </a:ext>
            </a:extLst>
          </p:cNvPr>
          <p:cNvGrpSpPr/>
          <p:nvPr/>
        </p:nvGrpSpPr>
        <p:grpSpPr>
          <a:xfrm>
            <a:off x="8472688" y="3573017"/>
            <a:ext cx="1750634" cy="2483590"/>
            <a:chOff x="5563086" y="2852936"/>
            <a:chExt cx="646663" cy="917408"/>
          </a:xfrm>
          <a:solidFill>
            <a:srgbClr val="E6260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xmlns="" id="{FBEF598B-1AE3-4F26-B415-F3AC38E66DA0}"/>
                </a:ext>
              </a:extLst>
            </p:cNvPr>
            <p:cNvSpPr/>
            <p:nvPr/>
          </p:nvSpPr>
          <p:spPr>
            <a:xfrm>
              <a:off x="5563086" y="2852936"/>
              <a:ext cx="646663" cy="676077"/>
            </a:xfrm>
            <a:custGeom>
              <a:avLst/>
              <a:gdLst>
                <a:gd name="connsiteX0" fmla="*/ 324036 w 648072"/>
                <a:gd name="connsiteY0" fmla="*/ 0 h 671314"/>
                <a:gd name="connsiteX1" fmla="*/ 646309 w 648072"/>
                <a:gd name="connsiteY1" fmla="*/ 306546 h 671314"/>
                <a:gd name="connsiteX2" fmla="*/ 647214 w 648072"/>
                <a:gd name="connsiteY2" fmla="*/ 306507 h 671314"/>
                <a:gd name="connsiteX3" fmla="*/ 646549 w 648072"/>
                <a:gd name="connsiteY3" fmla="*/ 308923 h 671314"/>
                <a:gd name="connsiteX4" fmla="*/ 648072 w 648072"/>
                <a:gd name="connsiteY4" fmla="*/ 324036 h 671314"/>
                <a:gd name="connsiteX5" fmla="*/ 642386 w 648072"/>
                <a:gd name="connsiteY5" fmla="*/ 324036 h 671314"/>
                <a:gd name="connsiteX6" fmla="*/ 403374 w 648072"/>
                <a:gd name="connsiteY6" fmla="*/ 586679 h 671314"/>
                <a:gd name="connsiteX7" fmla="*/ 403374 w 648072"/>
                <a:gd name="connsiteY7" fmla="*/ 671314 h 671314"/>
                <a:gd name="connsiteX8" fmla="*/ 240670 w 648072"/>
                <a:gd name="connsiteY8" fmla="*/ 671314 h 671314"/>
                <a:gd name="connsiteX9" fmla="*/ 234782 w 648072"/>
                <a:gd name="connsiteY9" fmla="*/ 596067 h 671314"/>
                <a:gd name="connsiteX10" fmla="*/ 486035 w 648072"/>
                <a:gd name="connsiteY10" fmla="*/ 323939 h 671314"/>
                <a:gd name="connsiteX11" fmla="*/ 324036 w 648072"/>
                <a:gd name="connsiteY11" fmla="*/ 162018 h 671314"/>
                <a:gd name="connsiteX12" fmla="*/ 162018 w 648072"/>
                <a:gd name="connsiteY12" fmla="*/ 324036 h 671314"/>
                <a:gd name="connsiteX13" fmla="*/ 0 w 648072"/>
                <a:gd name="connsiteY13" fmla="*/ 324036 h 671314"/>
                <a:gd name="connsiteX14" fmla="*/ 324036 w 648072"/>
                <a:gd name="connsiteY14" fmla="*/ 0 h 671314"/>
                <a:gd name="connsiteX0" fmla="*/ 324036 w 648072"/>
                <a:gd name="connsiteY0" fmla="*/ 0 h 671314"/>
                <a:gd name="connsiteX1" fmla="*/ 646309 w 648072"/>
                <a:gd name="connsiteY1" fmla="*/ 306546 h 671314"/>
                <a:gd name="connsiteX2" fmla="*/ 647214 w 648072"/>
                <a:gd name="connsiteY2" fmla="*/ 306507 h 671314"/>
                <a:gd name="connsiteX3" fmla="*/ 646549 w 648072"/>
                <a:gd name="connsiteY3" fmla="*/ 308923 h 671314"/>
                <a:gd name="connsiteX4" fmla="*/ 648072 w 648072"/>
                <a:gd name="connsiteY4" fmla="*/ 324036 h 671314"/>
                <a:gd name="connsiteX5" fmla="*/ 642386 w 648072"/>
                <a:gd name="connsiteY5" fmla="*/ 324036 h 671314"/>
                <a:gd name="connsiteX6" fmla="*/ 403374 w 648072"/>
                <a:gd name="connsiteY6" fmla="*/ 586679 h 671314"/>
                <a:gd name="connsiteX7" fmla="*/ 403374 w 648072"/>
                <a:gd name="connsiteY7" fmla="*/ 671314 h 671314"/>
                <a:gd name="connsiteX8" fmla="*/ 240670 w 648072"/>
                <a:gd name="connsiteY8" fmla="*/ 671314 h 671314"/>
                <a:gd name="connsiteX9" fmla="*/ 234782 w 648072"/>
                <a:gd name="connsiteY9" fmla="*/ 596067 h 671314"/>
                <a:gd name="connsiteX10" fmla="*/ 486035 w 648072"/>
                <a:gd name="connsiteY10" fmla="*/ 323939 h 671314"/>
                <a:gd name="connsiteX11" fmla="*/ 324036 w 648072"/>
                <a:gd name="connsiteY11" fmla="*/ 162018 h 671314"/>
                <a:gd name="connsiteX12" fmla="*/ 162018 w 648072"/>
                <a:gd name="connsiteY12" fmla="*/ 324036 h 671314"/>
                <a:gd name="connsiteX13" fmla="*/ 0 w 648072"/>
                <a:gd name="connsiteY13" fmla="*/ 324036 h 671314"/>
                <a:gd name="connsiteX14" fmla="*/ 324036 w 648072"/>
                <a:gd name="connsiteY14" fmla="*/ 0 h 671314"/>
                <a:gd name="connsiteX0" fmla="*/ 324036 w 661348"/>
                <a:gd name="connsiteY0" fmla="*/ 0 h 671314"/>
                <a:gd name="connsiteX1" fmla="*/ 646309 w 661348"/>
                <a:gd name="connsiteY1" fmla="*/ 306546 h 671314"/>
                <a:gd name="connsiteX2" fmla="*/ 647214 w 661348"/>
                <a:gd name="connsiteY2" fmla="*/ 306507 h 671314"/>
                <a:gd name="connsiteX3" fmla="*/ 646549 w 661348"/>
                <a:gd name="connsiteY3" fmla="*/ 308923 h 671314"/>
                <a:gd name="connsiteX4" fmla="*/ 642386 w 661348"/>
                <a:gd name="connsiteY4" fmla="*/ 324036 h 671314"/>
                <a:gd name="connsiteX5" fmla="*/ 403374 w 661348"/>
                <a:gd name="connsiteY5" fmla="*/ 586679 h 671314"/>
                <a:gd name="connsiteX6" fmla="*/ 403374 w 661348"/>
                <a:gd name="connsiteY6" fmla="*/ 671314 h 671314"/>
                <a:gd name="connsiteX7" fmla="*/ 240670 w 661348"/>
                <a:gd name="connsiteY7" fmla="*/ 671314 h 671314"/>
                <a:gd name="connsiteX8" fmla="*/ 234782 w 661348"/>
                <a:gd name="connsiteY8" fmla="*/ 596067 h 671314"/>
                <a:gd name="connsiteX9" fmla="*/ 486035 w 661348"/>
                <a:gd name="connsiteY9" fmla="*/ 323939 h 671314"/>
                <a:gd name="connsiteX10" fmla="*/ 324036 w 661348"/>
                <a:gd name="connsiteY10" fmla="*/ 162018 h 671314"/>
                <a:gd name="connsiteX11" fmla="*/ 162018 w 661348"/>
                <a:gd name="connsiteY11" fmla="*/ 324036 h 671314"/>
                <a:gd name="connsiteX12" fmla="*/ 0 w 661348"/>
                <a:gd name="connsiteY12" fmla="*/ 324036 h 671314"/>
                <a:gd name="connsiteX13" fmla="*/ 324036 w 661348"/>
                <a:gd name="connsiteY13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646549 w 647214"/>
                <a:gd name="connsiteY3" fmla="*/ 308923 h 671314"/>
                <a:gd name="connsiteX4" fmla="*/ 403374 w 647214"/>
                <a:gd name="connsiteY4" fmla="*/ 586679 h 671314"/>
                <a:gd name="connsiteX5" fmla="*/ 403374 w 647214"/>
                <a:gd name="connsiteY5" fmla="*/ 671314 h 671314"/>
                <a:gd name="connsiteX6" fmla="*/ 240670 w 647214"/>
                <a:gd name="connsiteY6" fmla="*/ 671314 h 671314"/>
                <a:gd name="connsiteX7" fmla="*/ 234782 w 647214"/>
                <a:gd name="connsiteY7" fmla="*/ 596067 h 671314"/>
                <a:gd name="connsiteX8" fmla="*/ 486035 w 647214"/>
                <a:gd name="connsiteY8" fmla="*/ 323939 h 671314"/>
                <a:gd name="connsiteX9" fmla="*/ 324036 w 647214"/>
                <a:gd name="connsiteY9" fmla="*/ 162018 h 671314"/>
                <a:gd name="connsiteX10" fmla="*/ 162018 w 647214"/>
                <a:gd name="connsiteY10" fmla="*/ 324036 h 671314"/>
                <a:gd name="connsiteX11" fmla="*/ 0 w 647214"/>
                <a:gd name="connsiteY11" fmla="*/ 324036 h 671314"/>
                <a:gd name="connsiteX12" fmla="*/ 324036 w 647214"/>
                <a:gd name="connsiteY12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33"/>
                <a:gd name="connsiteY0" fmla="*/ 0 h 671314"/>
                <a:gd name="connsiteX1" fmla="*/ 646309 w 647233"/>
                <a:gd name="connsiteY1" fmla="*/ 306546 h 671314"/>
                <a:gd name="connsiteX2" fmla="*/ 647214 w 647233"/>
                <a:gd name="connsiteY2" fmla="*/ 306507 h 671314"/>
                <a:gd name="connsiteX3" fmla="*/ 403374 w 647233"/>
                <a:gd name="connsiteY3" fmla="*/ 586679 h 671314"/>
                <a:gd name="connsiteX4" fmla="*/ 403374 w 647233"/>
                <a:gd name="connsiteY4" fmla="*/ 671314 h 671314"/>
                <a:gd name="connsiteX5" fmla="*/ 240670 w 647233"/>
                <a:gd name="connsiteY5" fmla="*/ 671314 h 671314"/>
                <a:gd name="connsiteX6" fmla="*/ 234782 w 647233"/>
                <a:gd name="connsiteY6" fmla="*/ 596067 h 671314"/>
                <a:gd name="connsiteX7" fmla="*/ 486035 w 647233"/>
                <a:gd name="connsiteY7" fmla="*/ 323939 h 671314"/>
                <a:gd name="connsiteX8" fmla="*/ 324036 w 647233"/>
                <a:gd name="connsiteY8" fmla="*/ 162018 h 671314"/>
                <a:gd name="connsiteX9" fmla="*/ 162018 w 647233"/>
                <a:gd name="connsiteY9" fmla="*/ 324036 h 671314"/>
                <a:gd name="connsiteX10" fmla="*/ 0 w 647233"/>
                <a:gd name="connsiteY10" fmla="*/ 324036 h 671314"/>
                <a:gd name="connsiteX11" fmla="*/ 324036 w 647233"/>
                <a:gd name="connsiteY11" fmla="*/ 0 h 671314"/>
                <a:gd name="connsiteX0" fmla="*/ 324036 w 646309"/>
                <a:gd name="connsiteY0" fmla="*/ 0 h 671314"/>
                <a:gd name="connsiteX1" fmla="*/ 646309 w 646309"/>
                <a:gd name="connsiteY1" fmla="*/ 306546 h 671314"/>
                <a:gd name="connsiteX2" fmla="*/ 403374 w 646309"/>
                <a:gd name="connsiteY2" fmla="*/ 586679 h 671314"/>
                <a:gd name="connsiteX3" fmla="*/ 403374 w 646309"/>
                <a:gd name="connsiteY3" fmla="*/ 671314 h 671314"/>
                <a:gd name="connsiteX4" fmla="*/ 240670 w 646309"/>
                <a:gd name="connsiteY4" fmla="*/ 671314 h 671314"/>
                <a:gd name="connsiteX5" fmla="*/ 234782 w 646309"/>
                <a:gd name="connsiteY5" fmla="*/ 596067 h 671314"/>
                <a:gd name="connsiteX6" fmla="*/ 486035 w 646309"/>
                <a:gd name="connsiteY6" fmla="*/ 323939 h 671314"/>
                <a:gd name="connsiteX7" fmla="*/ 324036 w 646309"/>
                <a:gd name="connsiteY7" fmla="*/ 162018 h 671314"/>
                <a:gd name="connsiteX8" fmla="*/ 162018 w 646309"/>
                <a:gd name="connsiteY8" fmla="*/ 324036 h 671314"/>
                <a:gd name="connsiteX9" fmla="*/ 0 w 646309"/>
                <a:gd name="connsiteY9" fmla="*/ 324036 h 671314"/>
                <a:gd name="connsiteX10" fmla="*/ 324036 w 646309"/>
                <a:gd name="connsiteY10" fmla="*/ 0 h 671314"/>
                <a:gd name="connsiteX0" fmla="*/ 324036 w 646408"/>
                <a:gd name="connsiteY0" fmla="*/ 0 h 671314"/>
                <a:gd name="connsiteX1" fmla="*/ 646309 w 646408"/>
                <a:gd name="connsiteY1" fmla="*/ 306546 h 671314"/>
                <a:gd name="connsiteX2" fmla="*/ 403374 w 646408"/>
                <a:gd name="connsiteY2" fmla="*/ 586679 h 671314"/>
                <a:gd name="connsiteX3" fmla="*/ 403374 w 646408"/>
                <a:gd name="connsiteY3" fmla="*/ 671314 h 671314"/>
                <a:gd name="connsiteX4" fmla="*/ 240670 w 646408"/>
                <a:gd name="connsiteY4" fmla="*/ 671314 h 671314"/>
                <a:gd name="connsiteX5" fmla="*/ 234782 w 646408"/>
                <a:gd name="connsiteY5" fmla="*/ 596067 h 671314"/>
                <a:gd name="connsiteX6" fmla="*/ 486035 w 646408"/>
                <a:gd name="connsiteY6" fmla="*/ 323939 h 671314"/>
                <a:gd name="connsiteX7" fmla="*/ 324036 w 646408"/>
                <a:gd name="connsiteY7" fmla="*/ 162018 h 671314"/>
                <a:gd name="connsiteX8" fmla="*/ 162018 w 646408"/>
                <a:gd name="connsiteY8" fmla="*/ 324036 h 671314"/>
                <a:gd name="connsiteX9" fmla="*/ 0 w 646408"/>
                <a:gd name="connsiteY9" fmla="*/ 324036 h 671314"/>
                <a:gd name="connsiteX10" fmla="*/ 324036 w 646408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6663" h="676077">
                  <a:moveTo>
                    <a:pt x="324036" y="0"/>
                  </a:moveTo>
                  <a:cubicBezTo>
                    <a:pt x="497105" y="0"/>
                    <a:pt x="655153" y="90439"/>
                    <a:pt x="646309" y="306546"/>
                  </a:cubicBezTo>
                  <a:cubicBezTo>
                    <a:pt x="624862" y="449930"/>
                    <a:pt x="405773" y="495682"/>
                    <a:pt x="403374" y="586679"/>
                  </a:cubicBezTo>
                  <a:lnTo>
                    <a:pt x="403374" y="671314"/>
                  </a:lnTo>
                  <a:lnTo>
                    <a:pt x="243051" y="676077"/>
                  </a:lnTo>
                  <a:cubicBezTo>
                    <a:pt x="243470" y="648613"/>
                    <a:pt x="243888" y="621150"/>
                    <a:pt x="244307" y="593686"/>
                  </a:cubicBezTo>
                  <a:cubicBezTo>
                    <a:pt x="253833" y="433696"/>
                    <a:pt x="475381" y="376021"/>
                    <a:pt x="483654" y="297745"/>
                  </a:cubicBezTo>
                  <a:cubicBezTo>
                    <a:pt x="483620" y="186880"/>
                    <a:pt x="377642" y="157636"/>
                    <a:pt x="324036" y="162018"/>
                  </a:cubicBezTo>
                  <a:cubicBezTo>
                    <a:pt x="270430" y="166400"/>
                    <a:pt x="162018" y="234556"/>
                    <a:pt x="162018" y="324036"/>
                  </a:cubicBezTo>
                  <a:lnTo>
                    <a:pt x="0" y="324036"/>
                  </a:ln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09A5888D-DFE6-44A4-A624-BE1B88F22CAF}"/>
                </a:ext>
              </a:extLst>
            </p:cNvPr>
            <p:cNvSpPr/>
            <p:nvPr/>
          </p:nvSpPr>
          <p:spPr>
            <a:xfrm>
              <a:off x="5805770" y="3581400"/>
              <a:ext cx="162704" cy="18894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15439272-D656-4D45-A448-E92C8E87BB79}"/>
              </a:ext>
            </a:extLst>
          </p:cNvPr>
          <p:cNvGrpSpPr/>
          <p:nvPr/>
        </p:nvGrpSpPr>
        <p:grpSpPr>
          <a:xfrm>
            <a:off x="9433559" y="4420099"/>
            <a:ext cx="1586375" cy="2094269"/>
            <a:chOff x="4020203" y="419231"/>
            <a:chExt cx="4367084" cy="5765249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" name="Rectangle 36">
              <a:extLst>
                <a:ext uri="{FF2B5EF4-FFF2-40B4-BE49-F238E27FC236}">
                  <a16:creationId xmlns:a16="http://schemas.microsoft.com/office/drawing/2014/main" xmlns="" id="{CD0700D0-B061-486D-B495-58EF7C7AB22B}"/>
                </a:ext>
              </a:extLst>
            </p:cNvPr>
            <p:cNvSpPr/>
            <p:nvPr/>
          </p:nvSpPr>
          <p:spPr>
            <a:xfrm>
              <a:off x="4045205" y="619882"/>
              <a:ext cx="4294509" cy="5398073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accent3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xmlns="" id="{C531F4D4-2BF2-44E1-A4CC-B81DC156D1CC}"/>
                </a:ext>
              </a:extLst>
            </p:cNvPr>
            <p:cNvSpPr/>
            <p:nvPr/>
          </p:nvSpPr>
          <p:spPr>
            <a:xfrm>
              <a:off x="4020203" y="419231"/>
              <a:ext cx="4367084" cy="5765249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95DE30D-7E75-4B9C-828F-2A86ADA618D7}"/>
              </a:ext>
            </a:extLst>
          </p:cNvPr>
          <p:cNvSpPr/>
          <p:nvPr/>
        </p:nvSpPr>
        <p:spPr>
          <a:xfrm>
            <a:off x="-1" y="1648308"/>
            <a:ext cx="6325335" cy="1222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323529" y="2953662"/>
            <a:ext cx="6879313" cy="430886"/>
            <a:chOff x="323529" y="2953662"/>
            <a:chExt cx="6879313" cy="43088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9DEDDEEE-43AC-4B66-B3F1-9D6FF036A28F}"/>
                </a:ext>
              </a:extLst>
            </p:cNvPr>
            <p:cNvSpPr/>
            <p:nvPr/>
          </p:nvSpPr>
          <p:spPr>
            <a:xfrm>
              <a:off x="323529" y="2953662"/>
              <a:ext cx="430886" cy="430886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7E0F5D08-0ECD-4D40-A7DD-DD2544C6601B}"/>
                </a:ext>
              </a:extLst>
            </p:cNvPr>
            <p:cNvSpPr txBox="1"/>
            <p:nvPr/>
          </p:nvSpPr>
          <p:spPr>
            <a:xfrm>
              <a:off x="798684" y="3015220"/>
              <a:ext cx="640415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b="1" dirty="0" err="1">
                  <a:solidFill>
                    <a:schemeClr val="bg1"/>
                  </a:solidFill>
                </a:rPr>
                <a:t>Lebih</a:t>
              </a:r>
              <a:r>
                <a:rPr lang="en-US" sz="1400" b="1" dirty="0">
                  <a:solidFill>
                    <a:schemeClr val="bg1"/>
                  </a:solidFill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</a:rPr>
                <a:t>cepat</a:t>
              </a:r>
              <a:r>
                <a:rPr lang="en-US" sz="1400" b="1" dirty="0">
                  <a:solidFill>
                    <a:schemeClr val="bg1"/>
                  </a:solidFill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</a:rPr>
                <a:t>dalam</a:t>
              </a:r>
              <a:r>
                <a:rPr lang="en-US" sz="1400" b="1" dirty="0">
                  <a:solidFill>
                    <a:schemeClr val="bg1"/>
                  </a:solidFill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</a:rPr>
                <a:t>melakukan</a:t>
              </a:r>
              <a:r>
                <a:rPr lang="en-US" sz="1400" b="1" dirty="0">
                  <a:solidFill>
                    <a:schemeClr val="bg1"/>
                  </a:solidFill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</a:rPr>
                <a:t>penyesuaian</a:t>
              </a:r>
              <a:r>
                <a:rPr lang="en-US" sz="1400" b="1" dirty="0">
                  <a:solidFill>
                    <a:schemeClr val="bg1"/>
                  </a:solidFill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</a:rPr>
                <a:t>dengan</a:t>
              </a:r>
              <a:r>
                <a:rPr lang="en-US" sz="1400" b="1" dirty="0">
                  <a:solidFill>
                    <a:schemeClr val="bg1"/>
                  </a:solidFill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</a:rPr>
                <a:t>sistem</a:t>
              </a:r>
              <a:r>
                <a:rPr lang="en-US" sz="1400" b="1" dirty="0">
                  <a:solidFill>
                    <a:schemeClr val="bg1"/>
                  </a:solidFill>
                </a:rPr>
                <a:t> yang </a:t>
              </a:r>
              <a:r>
                <a:rPr lang="en-US" sz="1400" b="1" dirty="0" err="1">
                  <a:solidFill>
                    <a:schemeClr val="bg1"/>
                  </a:solidFill>
                </a:rPr>
                <a:t>telah</a:t>
              </a:r>
              <a:r>
                <a:rPr lang="en-US" sz="1400" b="1" dirty="0">
                  <a:solidFill>
                    <a:schemeClr val="bg1"/>
                  </a:solidFill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</a:rPr>
                <a:t>ada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43A762C3-FD44-4198-936B-ADFE08B281EE}"/>
                </a:ext>
              </a:extLst>
            </p:cNvPr>
            <p:cNvSpPr txBox="1"/>
            <p:nvPr/>
          </p:nvSpPr>
          <p:spPr>
            <a:xfrm>
              <a:off x="439098" y="3061382"/>
              <a:ext cx="199749" cy="215444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23529" y="3685390"/>
            <a:ext cx="6904419" cy="523220"/>
            <a:chOff x="323529" y="3685390"/>
            <a:chExt cx="6904419" cy="52322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17D14FC2-FC9B-4B67-8C3A-DAC9CCF085CC}"/>
                </a:ext>
              </a:extLst>
            </p:cNvPr>
            <p:cNvSpPr/>
            <p:nvPr/>
          </p:nvSpPr>
          <p:spPr>
            <a:xfrm>
              <a:off x="323529" y="3731554"/>
              <a:ext cx="430886" cy="430886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5F7EB1CD-B8DF-4325-922F-710E9C3C44D3}"/>
                </a:ext>
              </a:extLst>
            </p:cNvPr>
            <p:cNvSpPr txBox="1"/>
            <p:nvPr/>
          </p:nvSpPr>
          <p:spPr>
            <a:xfrm>
              <a:off x="798683" y="3685390"/>
              <a:ext cx="642926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b="1" dirty="0" err="1">
                  <a:solidFill>
                    <a:schemeClr val="bg1"/>
                  </a:solidFill>
                </a:rPr>
                <a:t>Meningkatkan</a:t>
              </a:r>
              <a:r>
                <a:rPr lang="en-US" sz="1400" b="1" dirty="0">
                  <a:solidFill>
                    <a:schemeClr val="bg1"/>
                  </a:solidFill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</a:rPr>
                <a:t>fleksibilitas</a:t>
              </a:r>
              <a:r>
                <a:rPr lang="en-US" sz="1400" b="1" dirty="0">
                  <a:solidFill>
                    <a:schemeClr val="bg1"/>
                  </a:solidFill>
                </a:rPr>
                <a:t>, </a:t>
              </a:r>
              <a:r>
                <a:rPr lang="en-US" sz="1400" b="1" dirty="0" err="1">
                  <a:solidFill>
                    <a:schemeClr val="bg1"/>
                  </a:solidFill>
                </a:rPr>
                <a:t>mudah</a:t>
              </a:r>
              <a:r>
                <a:rPr lang="en-US" sz="1400" b="1" dirty="0">
                  <a:solidFill>
                    <a:schemeClr val="bg1"/>
                  </a:solidFill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</a:rPr>
                <a:t>untuk</a:t>
              </a:r>
              <a:r>
                <a:rPr lang="en-US" sz="1400" b="1" dirty="0">
                  <a:solidFill>
                    <a:schemeClr val="bg1"/>
                  </a:solidFill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</a:rPr>
                <a:t>diperbaharui</a:t>
              </a:r>
              <a:r>
                <a:rPr lang="en-US" sz="1400" b="1" dirty="0">
                  <a:solidFill>
                    <a:schemeClr val="bg1"/>
                  </a:solidFill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</a:rPr>
                <a:t>mengikuti</a:t>
              </a:r>
              <a:r>
                <a:rPr lang="en-US" sz="1400" b="1" dirty="0">
                  <a:solidFill>
                    <a:schemeClr val="bg1"/>
                  </a:solidFill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</a:rPr>
                <a:t>perubahan</a:t>
              </a:r>
              <a:r>
                <a:rPr lang="en-US" sz="1400" b="1" dirty="0">
                  <a:solidFill>
                    <a:schemeClr val="bg1"/>
                  </a:solidFill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</a:rPr>
                <a:t>keperluan</a:t>
              </a:r>
              <a:r>
                <a:rPr lang="en-US" sz="1400" b="1" dirty="0">
                  <a:solidFill>
                    <a:schemeClr val="bg1"/>
                  </a:solidFill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</a:rPr>
                <a:t>sistem</a:t>
              </a:r>
              <a:r>
                <a:rPr lang="en-US" sz="1400" b="1" dirty="0">
                  <a:solidFill>
                    <a:schemeClr val="bg1"/>
                  </a:solidFill>
                </a:rPr>
                <a:t> (system requirements)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3489F2EB-96DA-4C1B-AFD6-509F7059902B}"/>
                </a:ext>
              </a:extLst>
            </p:cNvPr>
            <p:cNvSpPr txBox="1"/>
            <p:nvPr/>
          </p:nvSpPr>
          <p:spPr>
            <a:xfrm>
              <a:off x="439098" y="3839274"/>
              <a:ext cx="199749" cy="215444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23529" y="4463283"/>
            <a:ext cx="7013709" cy="523220"/>
            <a:chOff x="323529" y="4463283"/>
            <a:chExt cx="7013709" cy="52322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0C6EB218-A5A7-4A49-B360-81289C0F80AA}"/>
                </a:ext>
              </a:extLst>
            </p:cNvPr>
            <p:cNvSpPr/>
            <p:nvPr/>
          </p:nvSpPr>
          <p:spPr>
            <a:xfrm>
              <a:off x="323529" y="4509446"/>
              <a:ext cx="430886" cy="430886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26AF6590-9219-4088-BBB6-A55C7F107075}"/>
                </a:ext>
              </a:extLst>
            </p:cNvPr>
            <p:cNvSpPr txBox="1"/>
            <p:nvPr/>
          </p:nvSpPr>
          <p:spPr>
            <a:xfrm>
              <a:off x="798683" y="4463283"/>
              <a:ext cx="653855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b="1" dirty="0" err="1">
                  <a:solidFill>
                    <a:schemeClr val="bg1"/>
                  </a:solidFill>
                </a:rPr>
                <a:t>Membuat</a:t>
              </a:r>
              <a:r>
                <a:rPr lang="en-US" sz="1400" b="1" dirty="0">
                  <a:solidFill>
                    <a:schemeClr val="bg1"/>
                  </a:solidFill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</a:rPr>
                <a:t>standar</a:t>
              </a:r>
              <a:r>
                <a:rPr lang="en-US" sz="1400" b="1" dirty="0">
                  <a:solidFill>
                    <a:schemeClr val="bg1"/>
                  </a:solidFill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</a:rPr>
                <a:t>sistem</a:t>
              </a:r>
              <a:r>
                <a:rPr lang="en-US" sz="1400" b="1" dirty="0">
                  <a:solidFill>
                    <a:schemeClr val="bg1"/>
                  </a:solidFill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</a:rPr>
                <a:t>sehingga</a:t>
              </a:r>
              <a:r>
                <a:rPr lang="en-US" sz="1400" b="1" dirty="0">
                  <a:solidFill>
                    <a:schemeClr val="bg1"/>
                  </a:solidFill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</a:rPr>
                <a:t>bisa</a:t>
              </a:r>
              <a:r>
                <a:rPr lang="en-US" sz="1400" b="1" dirty="0">
                  <a:solidFill>
                    <a:schemeClr val="bg1"/>
                  </a:solidFill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</a:rPr>
                <a:t>diaplikasikan</a:t>
              </a:r>
              <a:r>
                <a:rPr lang="en-US" sz="1400" b="1" dirty="0">
                  <a:solidFill>
                    <a:schemeClr val="bg1"/>
                  </a:solidFill>
                </a:rPr>
                <a:t> di sub </a:t>
              </a:r>
              <a:r>
                <a:rPr lang="en-US" sz="1400" b="1" dirty="0" err="1">
                  <a:solidFill>
                    <a:schemeClr val="bg1"/>
                  </a:solidFill>
                </a:rPr>
                <a:t>sistem</a:t>
              </a:r>
              <a:r>
                <a:rPr lang="en-US" sz="1400" b="1" dirty="0">
                  <a:solidFill>
                    <a:schemeClr val="bg1"/>
                  </a:solidFill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</a:rPr>
                <a:t>mana</a:t>
              </a:r>
              <a:r>
                <a:rPr lang="en-US" sz="1400" b="1" dirty="0">
                  <a:solidFill>
                    <a:schemeClr val="bg1"/>
                  </a:solidFill>
                </a:rPr>
                <a:t> pun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B164F7C9-1707-4009-AE66-DC6F73C79575}"/>
                </a:ext>
              </a:extLst>
            </p:cNvPr>
            <p:cNvSpPr txBox="1"/>
            <p:nvPr/>
          </p:nvSpPr>
          <p:spPr>
            <a:xfrm>
              <a:off x="439098" y="4617166"/>
              <a:ext cx="199749" cy="215444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3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23529" y="5241173"/>
            <a:ext cx="7046641" cy="523220"/>
            <a:chOff x="323529" y="5241173"/>
            <a:chExt cx="7046641" cy="52322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DA8FE454-C993-4866-AC52-F1A14E169DFB}"/>
                </a:ext>
              </a:extLst>
            </p:cNvPr>
            <p:cNvSpPr/>
            <p:nvPr/>
          </p:nvSpPr>
          <p:spPr>
            <a:xfrm>
              <a:off x="323529" y="5287337"/>
              <a:ext cx="430886" cy="430886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D1580E7F-581A-4390-BFD5-CCB29612EBA5}"/>
                </a:ext>
              </a:extLst>
            </p:cNvPr>
            <p:cNvSpPr txBox="1"/>
            <p:nvPr/>
          </p:nvSpPr>
          <p:spPr>
            <a:xfrm>
              <a:off x="798683" y="5241173"/>
              <a:ext cx="657148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b="1" dirty="0" err="1">
                  <a:solidFill>
                    <a:schemeClr val="bg1"/>
                  </a:solidFill>
                </a:rPr>
                <a:t>Porsi</a:t>
              </a:r>
              <a:r>
                <a:rPr lang="en-US" sz="1400" b="1" dirty="0">
                  <a:solidFill>
                    <a:schemeClr val="bg1"/>
                  </a:solidFill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</a:rPr>
                <a:t>pekerjaan</a:t>
              </a:r>
              <a:r>
                <a:rPr lang="en-US" sz="1400" b="1" dirty="0">
                  <a:solidFill>
                    <a:schemeClr val="bg1"/>
                  </a:solidFill>
                </a:rPr>
                <a:t> software development </a:t>
              </a:r>
              <a:r>
                <a:rPr lang="en-US" sz="1400" b="1" dirty="0" err="1">
                  <a:solidFill>
                    <a:schemeClr val="bg1"/>
                  </a:solidFill>
                </a:rPr>
                <a:t>lebih</a:t>
              </a:r>
              <a:r>
                <a:rPr lang="en-US" sz="1400" b="1" dirty="0">
                  <a:solidFill>
                    <a:schemeClr val="bg1"/>
                  </a:solidFill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</a:rPr>
                <a:t>banyak</a:t>
              </a:r>
              <a:r>
                <a:rPr lang="en-US" sz="1400" b="1" dirty="0">
                  <a:solidFill>
                    <a:schemeClr val="bg1"/>
                  </a:solidFill>
                </a:rPr>
                <a:t> di “</a:t>
              </a:r>
              <a:r>
                <a:rPr lang="en-US" sz="1400" b="1" dirty="0" err="1">
                  <a:solidFill>
                    <a:schemeClr val="bg1"/>
                  </a:solidFill>
                </a:rPr>
                <a:t>konfigurasi</a:t>
              </a:r>
              <a:r>
                <a:rPr lang="en-US" sz="1400" b="1" dirty="0">
                  <a:solidFill>
                    <a:schemeClr val="bg1"/>
                  </a:solidFill>
                </a:rPr>
                <a:t>” </a:t>
              </a:r>
              <a:r>
                <a:rPr lang="en-US" sz="1400" b="1" dirty="0" err="1">
                  <a:solidFill>
                    <a:schemeClr val="bg1"/>
                  </a:solidFill>
                </a:rPr>
                <a:t>daripada</a:t>
              </a:r>
              <a:r>
                <a:rPr lang="en-US" sz="1400" b="1" dirty="0">
                  <a:solidFill>
                    <a:schemeClr val="bg1"/>
                  </a:solidFill>
                </a:rPr>
                <a:t> “</a:t>
              </a:r>
              <a:r>
                <a:rPr lang="en-US" sz="1400" b="1" dirty="0" err="1">
                  <a:solidFill>
                    <a:schemeClr val="bg1"/>
                  </a:solidFill>
                </a:rPr>
                <a:t>menulis</a:t>
              </a:r>
              <a:r>
                <a:rPr lang="en-US" sz="1400" b="1" dirty="0">
                  <a:solidFill>
                    <a:schemeClr val="bg1"/>
                  </a:solidFill>
                </a:rPr>
                <a:t> code” </a:t>
              </a:r>
              <a:r>
                <a:rPr lang="en-US" sz="1400" b="1" dirty="0" err="1">
                  <a:solidFill>
                    <a:schemeClr val="bg1"/>
                  </a:solidFill>
                </a:rPr>
                <a:t>untuk</a:t>
              </a:r>
              <a:r>
                <a:rPr lang="en-US" sz="1400" b="1" dirty="0">
                  <a:solidFill>
                    <a:schemeClr val="bg1"/>
                  </a:solidFill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</a:rPr>
                <a:t>integrasi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8C703B55-9775-4352-A233-66F25BA53888}"/>
                </a:ext>
              </a:extLst>
            </p:cNvPr>
            <p:cNvSpPr txBox="1"/>
            <p:nvPr/>
          </p:nvSpPr>
          <p:spPr>
            <a:xfrm>
              <a:off x="439098" y="5395058"/>
              <a:ext cx="199749" cy="215444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4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D4C5062A-1712-4B48-818A-711265E1C4B3}"/>
              </a:ext>
            </a:extLst>
          </p:cNvPr>
          <p:cNvSpPr txBox="1"/>
          <p:nvPr/>
        </p:nvSpPr>
        <p:spPr>
          <a:xfrm>
            <a:off x="128790" y="1844214"/>
            <a:ext cx="5778910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/>
            <a:r>
              <a:rPr lang="en-US" dirty="0" err="1">
                <a:solidFill>
                  <a:prstClr val="black"/>
                </a:solidFill>
              </a:rPr>
              <a:t>Metode</a:t>
            </a:r>
            <a:r>
              <a:rPr lang="en-US" dirty="0">
                <a:solidFill>
                  <a:prstClr val="black"/>
                </a:solidFill>
              </a:rPr>
              <a:t> Enterprise Service Bus (ESB) </a:t>
            </a:r>
            <a:r>
              <a:rPr lang="en-US" dirty="0" err="1">
                <a:solidFill>
                  <a:prstClr val="black"/>
                </a:solidFill>
              </a:rPr>
              <a:t>ini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memiliki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banyak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kelebihan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jika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diadopsi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dalam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merancang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arsitektur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sistem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terintegrasi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err="1">
                <a:solidFill>
                  <a:prstClr val="black"/>
                </a:solidFill>
              </a:rPr>
              <a:t>yaitu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antara</a:t>
            </a:r>
            <a:r>
              <a:rPr lang="en-US" dirty="0">
                <a:solidFill>
                  <a:prstClr val="black"/>
                </a:solidFill>
              </a:rPr>
              <a:t> lain :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34260" y="5903706"/>
            <a:ext cx="7046641" cy="584775"/>
            <a:chOff x="334260" y="5903706"/>
            <a:chExt cx="7046641" cy="584775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DA8FE454-C993-4866-AC52-F1A14E169DFB}"/>
                </a:ext>
              </a:extLst>
            </p:cNvPr>
            <p:cNvSpPr/>
            <p:nvPr/>
          </p:nvSpPr>
          <p:spPr>
            <a:xfrm>
              <a:off x="334260" y="5980646"/>
              <a:ext cx="430886" cy="430886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D1580E7F-581A-4390-BFD5-CCB29612EBA5}"/>
                </a:ext>
              </a:extLst>
            </p:cNvPr>
            <p:cNvSpPr txBox="1"/>
            <p:nvPr/>
          </p:nvSpPr>
          <p:spPr>
            <a:xfrm>
              <a:off x="809414" y="5903706"/>
              <a:ext cx="6571487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nb-NO" sz="1600" b="1" dirty="0">
                  <a:solidFill>
                    <a:schemeClr val="bg1"/>
                  </a:solidFill>
                </a:rPr>
                <a:t>Dapat diterapkan mulai ruang lingkup kecil hingga di level enterprise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8C703B55-9775-4352-A233-66F25BA53888}"/>
                </a:ext>
              </a:extLst>
            </p:cNvPr>
            <p:cNvSpPr txBox="1"/>
            <p:nvPr/>
          </p:nvSpPr>
          <p:spPr>
            <a:xfrm>
              <a:off x="449829" y="6088367"/>
              <a:ext cx="199749" cy="215444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680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4177</TotalTime>
  <Words>379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Unicode MS</vt:lpstr>
      <vt:lpstr>Arial</vt:lpstr>
      <vt:lpstr>Arimo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Anak Kuliah</cp:lastModifiedBy>
  <cp:revision>138</cp:revision>
  <dcterms:created xsi:type="dcterms:W3CDTF">2018-04-24T17:14:44Z</dcterms:created>
  <dcterms:modified xsi:type="dcterms:W3CDTF">2023-04-13T04:09:11Z</dcterms:modified>
</cp:coreProperties>
</file>