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7" r:id="rId3"/>
    <p:sldId id="259" r:id="rId4"/>
    <p:sldId id="284" r:id="rId5"/>
    <p:sldId id="260" r:id="rId6"/>
    <p:sldId id="285" r:id="rId7"/>
    <p:sldId id="261" r:id="rId8"/>
    <p:sldId id="262" r:id="rId9"/>
    <p:sldId id="263" r:id="rId10"/>
    <p:sldId id="264" r:id="rId11"/>
    <p:sldId id="265" r:id="rId12"/>
    <p:sldId id="266" r:id="rId13"/>
    <p:sldId id="267" r:id="rId14"/>
    <p:sldId id="286" r:id="rId15"/>
    <p:sldId id="287" r:id="rId16"/>
    <p:sldId id="268" r:id="rId17"/>
    <p:sldId id="269" r:id="rId18"/>
    <p:sldId id="270" r:id="rId19"/>
    <p:sldId id="271" r:id="rId20"/>
    <p:sldId id="273" r:id="rId21"/>
    <p:sldId id="274" r:id="rId22"/>
    <p:sldId id="275" r:id="rId23"/>
    <p:sldId id="276" r:id="rId24"/>
    <p:sldId id="272" r:id="rId25"/>
    <p:sldId id="277" r:id="rId26"/>
    <p:sldId id="278" r:id="rId27"/>
    <p:sldId id="279" r:id="rId28"/>
    <p:sldId id="280"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p:cViewPr varScale="1">
        <p:scale>
          <a:sx n="66" d="100"/>
          <a:sy n="66" d="100"/>
        </p:scale>
        <p:origin x="61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64119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16667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150065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270043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230223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328007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177483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37723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404916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22522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D4B06-337A-49B5-B5EC-59196236FE5F}" type="datetimeFigureOut">
              <a:rPr lang="id-ID" smtClean="0"/>
              <a:pPr/>
              <a:t>01/04/2024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4C4164D-FC70-418A-82EB-413087540B27}" type="slidenum">
              <a:rPr lang="id-ID" smtClean="0"/>
              <a:pPr/>
              <a:t>‹#›</a:t>
            </a:fld>
            <a:endParaRPr lang="id-ID"/>
          </a:p>
        </p:txBody>
      </p:sp>
    </p:spTree>
    <p:extLst>
      <p:ext uri="{BB962C8B-B14F-4D97-AF65-F5344CB8AC3E}">
        <p14:creationId xmlns:p14="http://schemas.microsoft.com/office/powerpoint/2010/main" val="299200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15D4B06-337A-49B5-B5EC-59196236FE5F}" type="datetimeFigureOut">
              <a:rPr lang="id-ID" smtClean="0"/>
              <a:pPr/>
              <a:t>01/04/2024</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C4164D-FC70-418A-82EB-413087540B27}" type="slidenum">
              <a:rPr lang="id-ID" smtClean="0"/>
              <a:pPr/>
              <a:t>‹#›</a:t>
            </a:fld>
            <a:endParaRPr lang="id-ID"/>
          </a:p>
        </p:txBody>
      </p:sp>
    </p:spTree>
    <p:extLst>
      <p:ext uri="{BB962C8B-B14F-4D97-AF65-F5344CB8AC3E}">
        <p14:creationId xmlns:p14="http://schemas.microsoft.com/office/powerpoint/2010/main" val="3034224783"/>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Konsep Sistem</a:t>
            </a:r>
            <a:endParaRPr lang="id-ID" dirty="0"/>
          </a:p>
        </p:txBody>
      </p:sp>
      <p:sp>
        <p:nvSpPr>
          <p:cNvPr id="3" name="Subtitle 2"/>
          <p:cNvSpPr>
            <a:spLocks noGrp="1"/>
          </p:cNvSpPr>
          <p:nvPr>
            <p:ph type="subTitle" idx="1"/>
          </p:nvPr>
        </p:nvSpPr>
        <p:spPr/>
        <p:txBody>
          <a:bodyPr/>
          <a:lstStyle/>
          <a:p>
            <a:r>
              <a:rPr lang="en-US" dirty="0" smtClean="0"/>
              <a:t>ITEGRASI SISTEM</a:t>
            </a:r>
          </a:p>
          <a:p>
            <a:r>
              <a:rPr lang="en-US" dirty="0" smtClean="0"/>
              <a:t>PERTEMUAN 2</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None/>
            </a:pPr>
            <a:r>
              <a:rPr lang="id-ID" dirty="0"/>
              <a:t>4.     Keluaran</a:t>
            </a:r>
            <a:br>
              <a:rPr lang="id-ID" dirty="0"/>
            </a:br>
            <a:r>
              <a:rPr lang="id-ID" dirty="0"/>
              <a:t>Keluaran (output) merupakan hasil dari pemrosesan. Pada sistem informasi, keluaran bisa berupa suatu informasi, saran, cetakan laporan, dan sebagainya</a:t>
            </a:r>
            <a:r>
              <a:rPr lang="id-ID" dirty="0" smtClean="0"/>
              <a:t>.</a:t>
            </a:r>
            <a:endParaRPr lang="en-US" dirty="0" smtClean="0"/>
          </a:p>
          <a:p>
            <a:pPr>
              <a:buNone/>
            </a:pPr>
            <a:endParaRPr lang="id-ID" dirty="0" smtClean="0"/>
          </a:p>
          <a:p>
            <a:pPr>
              <a:buNone/>
            </a:pPr>
            <a:endParaRPr lang="id-ID" dirty="0"/>
          </a:p>
        </p:txBody>
      </p:sp>
      <p:pic>
        <p:nvPicPr>
          <p:cNvPr id="4" name="Picture 3"/>
          <p:cNvPicPr>
            <a:picLocks noChangeAspect="1"/>
          </p:cNvPicPr>
          <p:nvPr/>
        </p:nvPicPr>
        <p:blipFill>
          <a:blip r:embed="rId2"/>
          <a:stretch>
            <a:fillRect/>
          </a:stretch>
        </p:blipFill>
        <p:spPr>
          <a:xfrm>
            <a:off x="467544" y="3789040"/>
            <a:ext cx="2115101" cy="1637498"/>
          </a:xfrm>
          <a:prstGeom prst="rect">
            <a:avLst/>
          </a:prstGeom>
        </p:spPr>
      </p:pic>
      <p:pic>
        <p:nvPicPr>
          <p:cNvPr id="8194" name="Picture 2" descr="Mengakses Data dan Informasi Bencana Indonesia, Jelajahi Aplikasi Ini - BNP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3171537"/>
            <a:ext cx="5207224" cy="24937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5.    Batas</a:t>
            </a:r>
            <a:br>
              <a:rPr lang="id-ID" dirty="0"/>
            </a:br>
            <a:r>
              <a:rPr lang="id-ID" dirty="0"/>
              <a:t>Yang disebut batas (boundary) sistem adalah pemisah antara sistem dan daerah di luar sistem (lingkungan). Batas sistem menentukan konfigurasi, ruang lingkup, atau kemampuan sistem. </a:t>
            </a:r>
            <a:endParaRPr lang="en-US" dirty="0" smtClean="0"/>
          </a:p>
          <a:p>
            <a:pPr>
              <a:buNone/>
            </a:pPr>
            <a:endParaRPr lang="en-US" dirty="0"/>
          </a:p>
        </p:txBody>
      </p:sp>
      <p:pic>
        <p:nvPicPr>
          <p:cNvPr id="4" name="Picture 2" descr="Pengertian Si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501008"/>
            <a:ext cx="4786780" cy="291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smtClean="0"/>
              <a:t>6. Mekanisme </a:t>
            </a:r>
            <a:r>
              <a:rPr lang="id-ID" dirty="0"/>
              <a:t>Pengendalian dan Umpan Balik</a:t>
            </a:r>
            <a:endParaRPr lang="id-ID" dirty="0" smtClean="0"/>
          </a:p>
          <a:p>
            <a:pPr>
              <a:buNone/>
            </a:pPr>
            <a:r>
              <a:rPr lang="id-ID" dirty="0" smtClean="0"/>
              <a:t>     Mekanisme </a:t>
            </a:r>
            <a:r>
              <a:rPr lang="id-ID" dirty="0"/>
              <a:t>pengendalian (control mechanism) diwujudkan dengan menggunakan umpan balik (feedback), yang mencuplik keluaran. Umpan balik ini digunakan untuk mengendalikan baik masukan maupun proses. Tujuannya adalah untuk mengatur agar sistem berjalan sesuai dengan tujuan</a:t>
            </a:r>
          </a:p>
        </p:txBody>
      </p:sp>
      <p:pic>
        <p:nvPicPr>
          <p:cNvPr id="4" name="Picture 2" descr="Pengertian Si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124" y="3789040"/>
            <a:ext cx="5203576"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7.    Lingkungan</a:t>
            </a:r>
            <a:br>
              <a:rPr lang="id-ID" dirty="0"/>
            </a:br>
            <a:r>
              <a:rPr lang="id-ID" dirty="0"/>
              <a:t>Lingkungan adalah segala sesuatu yang berada diluar sistem. Lingkungan bisa berpengaruh terhadap operasi sistem dalam arti bisa merugikan atau menguntungkan sistem itu sendiri. Lingkungan yang merugikan tentu saja harus ditahan dan dikendalikan supaya tidak mengganggu kelangsungan operasi sistem</a:t>
            </a:r>
            <a:r>
              <a:rPr lang="id-ID" dirty="0" smtClean="0"/>
              <a:t>,</a:t>
            </a:r>
          </a:p>
          <a:p>
            <a:pPr>
              <a:buNone/>
            </a:pPr>
            <a:r>
              <a:rPr lang="id-ID" dirty="0" smtClean="0"/>
              <a:t>     sistem</a:t>
            </a:r>
            <a:r>
              <a:rPr lang="id-ID" dirty="0"/>
              <a:t>, sedangkan yang menguntungkan tetap harus terus dijaga, karena akan memacu terhadap kelangsungan hidup sistem</a:t>
            </a:r>
          </a:p>
        </p:txBody>
      </p:sp>
      <p:pic>
        <p:nvPicPr>
          <p:cNvPr id="4" name="Picture 2" descr="Pengertian Si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437416"/>
            <a:ext cx="4138708" cy="251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TUGAS</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menulis</a:t>
            </a:r>
            <a:r>
              <a:rPr lang="en-US" dirty="0" smtClean="0"/>
              <a:t> </a:t>
            </a:r>
            <a:r>
              <a:rPr lang="en-US" dirty="0" err="1" smtClean="0"/>
              <a:t>ulang</a:t>
            </a:r>
            <a:r>
              <a:rPr lang="en-US" dirty="0" smtClean="0"/>
              <a:t> </a:t>
            </a:r>
            <a:r>
              <a:rPr lang="en-US" dirty="0" err="1" smtClean="0"/>
              <a:t>dengan</a:t>
            </a:r>
            <a:r>
              <a:rPr lang="en-US" dirty="0" smtClean="0"/>
              <a:t> </a:t>
            </a:r>
            <a:r>
              <a:rPr lang="en-US" dirty="0" err="1" smtClean="0"/>
              <a:t>kalimat</a:t>
            </a:r>
            <a:r>
              <a:rPr lang="en-US" dirty="0" smtClean="0"/>
              <a:t> </a:t>
            </a:r>
            <a:r>
              <a:rPr lang="en-US" dirty="0" err="1" smtClean="0"/>
              <a:t>sendiri</a:t>
            </a:r>
            <a:r>
              <a:rPr lang="en-US" dirty="0" smtClean="0"/>
              <a:t> slide 1 </a:t>
            </a:r>
            <a:r>
              <a:rPr lang="en-US" dirty="0" err="1" smtClean="0"/>
              <a:t>sd</a:t>
            </a:r>
            <a:r>
              <a:rPr lang="en-US" dirty="0" smtClean="0"/>
              <a:t> 13, </a:t>
            </a:r>
            <a:r>
              <a:rPr lang="en-US" dirty="0" err="1" smtClean="0"/>
              <a:t>dengan</a:t>
            </a:r>
            <a:r>
              <a:rPr lang="en-US" dirty="0" smtClean="0"/>
              <a:t> </a:t>
            </a:r>
            <a:r>
              <a:rPr lang="en-US" dirty="0" err="1" smtClean="0"/>
              <a:t>tangan</a:t>
            </a:r>
            <a:r>
              <a:rPr lang="en-US" dirty="0" smtClean="0"/>
              <a:t> </a:t>
            </a:r>
            <a:r>
              <a:rPr lang="en-US" dirty="0" err="1" smtClean="0"/>
              <a:t>sendiri</a:t>
            </a:r>
            <a:r>
              <a:rPr lang="en-US" dirty="0" smtClean="0"/>
              <a:t>.</a:t>
            </a:r>
            <a:endParaRPr lang="en-US" dirty="0"/>
          </a:p>
        </p:txBody>
      </p:sp>
    </p:spTree>
    <p:extLst>
      <p:ext uri="{BB962C8B-B14F-4D97-AF65-F5344CB8AC3E}">
        <p14:creationId xmlns:p14="http://schemas.microsoft.com/office/powerpoint/2010/main" val="3304767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3</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833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200" dirty="0"/>
              <a:t>Suatu sistem mempunyai karakteristik </a:t>
            </a:r>
            <a:r>
              <a:rPr lang="id-ID" sz="3200" dirty="0" smtClean="0"/>
              <a:t/>
            </a:r>
            <a:br>
              <a:rPr lang="id-ID" sz="3200" dirty="0" smtClean="0"/>
            </a:br>
            <a:r>
              <a:rPr lang="id-ID" sz="3200" dirty="0" smtClean="0"/>
              <a:t>atau </a:t>
            </a:r>
            <a:r>
              <a:rPr lang="id-ID" sz="3200" dirty="0"/>
              <a:t>sifat-sifat tertentu, </a:t>
            </a:r>
            <a:r>
              <a:rPr lang="id-ID" sz="3200" dirty="0" smtClean="0"/>
              <a:t>yaitu mempunyai</a:t>
            </a:r>
            <a:endParaRPr lang="id-ID" sz="3200" dirty="0"/>
          </a:p>
        </p:txBody>
      </p:sp>
      <p:sp>
        <p:nvSpPr>
          <p:cNvPr id="3" name="Content Placeholder 2"/>
          <p:cNvSpPr>
            <a:spLocks noGrp="1"/>
          </p:cNvSpPr>
          <p:nvPr>
            <p:ph idx="1"/>
          </p:nvPr>
        </p:nvSpPr>
        <p:spPr/>
        <p:txBody>
          <a:bodyPr>
            <a:normAutofit/>
          </a:bodyPr>
          <a:lstStyle/>
          <a:p>
            <a:pPr>
              <a:buNone/>
            </a:pPr>
            <a:r>
              <a:rPr lang="id-ID" dirty="0"/>
              <a:t>a.    Komponen (components)</a:t>
            </a:r>
            <a:endParaRPr lang="id-ID" dirty="0" smtClean="0"/>
          </a:p>
          <a:p>
            <a:pPr>
              <a:buNone/>
            </a:pPr>
            <a:r>
              <a:rPr lang="id-ID" dirty="0" smtClean="0"/>
              <a:t>    Terdiri </a:t>
            </a:r>
            <a:r>
              <a:rPr lang="id-ID" dirty="0"/>
              <a:t>dari sejumlah komponen yang saling berinteraksi, dan bekerja </a:t>
            </a:r>
            <a:r>
              <a:rPr lang="id-ID" dirty="0" smtClean="0"/>
              <a:t>sama</a:t>
            </a:r>
            <a:r>
              <a:rPr lang="en-US" dirty="0" smtClean="0"/>
              <a:t> </a:t>
            </a:r>
            <a:r>
              <a:rPr lang="id-ID" dirty="0" smtClean="0"/>
              <a:t>membentuk </a:t>
            </a:r>
            <a:r>
              <a:rPr lang="id-ID" dirty="0"/>
              <a:t>satu kesatuan. Komponen-komponen dapat terdiri dari </a:t>
            </a:r>
            <a:r>
              <a:rPr lang="id-ID" dirty="0" smtClean="0"/>
              <a:t>beberapa</a:t>
            </a:r>
            <a:r>
              <a:rPr lang="en-US" dirty="0" smtClean="0"/>
              <a:t> </a:t>
            </a:r>
            <a:r>
              <a:rPr lang="id-ID" dirty="0" smtClean="0"/>
              <a:t>subsistem </a:t>
            </a:r>
            <a:r>
              <a:rPr lang="id-ID" dirty="0"/>
              <a:t>atau subbagian, dimana setiap subsistem tersebut </a:t>
            </a:r>
            <a:r>
              <a:rPr lang="id-ID" dirty="0" smtClean="0"/>
              <a:t>memiliki</a:t>
            </a:r>
            <a:r>
              <a:rPr lang="en-US" dirty="0" smtClean="0"/>
              <a:t> </a:t>
            </a:r>
            <a:r>
              <a:rPr lang="id-ID" dirty="0" smtClean="0"/>
              <a:t>fungsi </a:t>
            </a:r>
            <a:r>
              <a:rPr lang="id-ID" dirty="0"/>
              <a:t>khusus dan akan mempengaruhi proses sistem </a:t>
            </a:r>
            <a:r>
              <a:rPr lang="id-ID" dirty="0" smtClean="0"/>
              <a:t>secara keseluruhan</a:t>
            </a:r>
            <a:endParaRPr lang="en-US" dirty="0" smtClean="0"/>
          </a:p>
          <a:p>
            <a:pPr>
              <a:buNone/>
            </a:pPr>
            <a:r>
              <a:rPr lang="en-US" dirty="0" smtClean="0"/>
              <a:t>1. </a:t>
            </a:r>
            <a:r>
              <a:rPr lang="id-ID" dirty="0" smtClean="0"/>
              <a:t>Hardware </a:t>
            </a:r>
            <a:r>
              <a:rPr lang="id-ID" dirty="0"/>
              <a:t>/ Perangkat Keras.</a:t>
            </a:r>
          </a:p>
          <a:p>
            <a:pPr>
              <a:buNone/>
            </a:pPr>
            <a:r>
              <a:rPr lang="id-ID" dirty="0"/>
              <a:t>2. Software / Perangkat Lunak.</a:t>
            </a:r>
          </a:p>
          <a:p>
            <a:pPr>
              <a:buNone/>
            </a:pPr>
            <a:r>
              <a:rPr lang="id-ID" dirty="0"/>
              <a:t>3. Jaringan Telekomunikasi.</a:t>
            </a:r>
          </a:p>
          <a:p>
            <a:pPr>
              <a:buNone/>
            </a:pPr>
            <a:r>
              <a:rPr lang="id-ID" dirty="0"/>
              <a:t>4. Basis Data.</a:t>
            </a:r>
          </a:p>
          <a:p>
            <a:pPr>
              <a:buNone/>
            </a:pPr>
            <a:r>
              <a:rPr lang="en-US" smtClean="0"/>
              <a:t>5. </a:t>
            </a:r>
            <a:r>
              <a:rPr lang="id-ID" smtClean="0"/>
              <a:t>Sumber </a:t>
            </a:r>
            <a:r>
              <a:rPr lang="id-ID" dirty="0"/>
              <a:t>Daya Manusia.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None/>
            </a:pPr>
            <a:r>
              <a:rPr lang="id-ID" dirty="0" smtClean="0"/>
              <a:t>b. Batas </a:t>
            </a:r>
            <a:r>
              <a:rPr lang="id-ID" dirty="0"/>
              <a:t>sistem (boundary)</a:t>
            </a:r>
            <a:endParaRPr lang="id-ID" dirty="0" smtClean="0"/>
          </a:p>
          <a:p>
            <a:pPr>
              <a:buNone/>
            </a:pPr>
            <a:r>
              <a:rPr lang="id-ID" dirty="0" smtClean="0"/>
              <a:t>    Merupakan </a:t>
            </a:r>
            <a:r>
              <a:rPr lang="id-ID" dirty="0"/>
              <a:t>daerah yang membatasi antara suatu sistem dengan sistem lainnya</a:t>
            </a:r>
            <a:br>
              <a:rPr lang="id-ID" dirty="0"/>
            </a:br>
            <a:r>
              <a:rPr lang="id-ID" dirty="0"/>
              <a:t>atau dengan lingkungan luarnya. Batas sistem ini memungkinkan suatu sistem</a:t>
            </a:r>
            <a:br>
              <a:rPr lang="id-ID" dirty="0"/>
            </a:br>
            <a:r>
              <a:rPr lang="id-ID" dirty="0"/>
              <a:t>dipandang sebagai satu kesatuan. Batas suatu sistem menunjukkan ruang</a:t>
            </a:r>
            <a:br>
              <a:rPr lang="id-ID" dirty="0"/>
            </a:br>
            <a:r>
              <a:rPr lang="id-ID" dirty="0"/>
              <a:t>lingkup (scope) dari sistem tersebut.</a:t>
            </a:r>
            <a:endParaRPr lang="id-ID" dirty="0" smtClean="0"/>
          </a:p>
          <a:p>
            <a:pPr>
              <a:buNone/>
            </a:pP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smtClean="0"/>
              <a:t>c. Lingkungan </a:t>
            </a:r>
            <a:r>
              <a:rPr lang="id-ID" dirty="0"/>
              <a:t>luar sistem (environments)</a:t>
            </a:r>
            <a:endParaRPr lang="id-ID" dirty="0" smtClean="0"/>
          </a:p>
          <a:p>
            <a:pPr>
              <a:buNone/>
            </a:pPr>
            <a:r>
              <a:rPr lang="id-ID" dirty="0" smtClean="0"/>
              <a:t>    Adalah </a:t>
            </a:r>
            <a:r>
              <a:rPr lang="id-ID" dirty="0"/>
              <a:t>apapun diluar batas dari sistem yang mempengaruhi operasi sistem.</a:t>
            </a:r>
            <a:br>
              <a:rPr lang="id-ID" dirty="0"/>
            </a:br>
            <a:r>
              <a:rPr lang="id-ID" dirty="0"/>
              <a:t>Lingkungan luar dapat bersifat menguntungkan dan merugikan.</a:t>
            </a:r>
            <a:br>
              <a:rPr lang="id-ID" dirty="0"/>
            </a:br>
            <a:r>
              <a:rPr lang="id-ID" dirty="0"/>
              <a:t>Lingkungan yang menguntungkan harus tetap dijaga dan dipelihara,</a:t>
            </a:r>
            <a:br>
              <a:rPr lang="id-ID" dirty="0"/>
            </a:br>
            <a:r>
              <a:rPr lang="id-ID" dirty="0"/>
              <a:t>sebaliknya lingkungan yang merugikan harus ditahan dan dikendalikan,</a:t>
            </a:r>
            <a:br>
              <a:rPr lang="id-ID" dirty="0"/>
            </a:br>
            <a:r>
              <a:rPr lang="id-ID" dirty="0"/>
              <a:t>kalau tidak ingin terganggu kelangsungan hidup sistem.</a:t>
            </a:r>
            <a:endParaRPr lang="id-ID" dirty="0" smtClean="0"/>
          </a:p>
          <a:p>
            <a:pPr>
              <a:buNone/>
            </a:pPr>
            <a:endParaRPr lang="id-ID"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 </a:t>
            </a:r>
            <a:r>
              <a:rPr lang="id-ID" dirty="0" smtClean="0"/>
              <a:t>   d. Penghubung </a:t>
            </a:r>
            <a:r>
              <a:rPr lang="id-ID" dirty="0"/>
              <a:t>(interface)</a:t>
            </a:r>
            <a:endParaRPr lang="id-ID" dirty="0" smtClean="0"/>
          </a:p>
          <a:p>
            <a:pPr>
              <a:buNone/>
            </a:pPr>
            <a:r>
              <a:rPr lang="id-ID" dirty="0" smtClean="0"/>
              <a:t>    Merupakan </a:t>
            </a:r>
            <a:r>
              <a:rPr lang="id-ID" dirty="0"/>
              <a:t>media penghubung antar subsistem, yang memungkinkan sumbar-</a:t>
            </a:r>
            <a:br>
              <a:rPr lang="id-ID" dirty="0"/>
            </a:br>
            <a:r>
              <a:rPr lang="id-ID" dirty="0"/>
              <a:t>sumber daya mengalir dari satu subsistem ke subsistem lainnya.</a:t>
            </a:r>
            <a:br>
              <a:rPr lang="id-ID" dirty="0"/>
            </a:br>
            <a:r>
              <a:rPr lang="id-ID" dirty="0"/>
              <a:t>Keluaran (output) dari satu subsistem akan menjadi masukan (input) untuk</a:t>
            </a:r>
            <a:br>
              <a:rPr lang="id-ID" dirty="0"/>
            </a:br>
            <a:r>
              <a:rPr lang="id-ID" dirty="0"/>
              <a:t>subsistem lainnya melalui penghubung disamping sebagai penghubung untuk</a:t>
            </a:r>
            <a:br>
              <a:rPr lang="id-ID" dirty="0"/>
            </a:br>
            <a:r>
              <a:rPr lang="id-ID" dirty="0"/>
              <a:t>mengintegrasikan subsistem-subsistem menjadi satu kesatuan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 </a:t>
            </a:r>
            <a:r>
              <a:rPr lang="id-ID" dirty="0" smtClean="0"/>
              <a:t/>
            </a:r>
            <a:br>
              <a:rPr lang="id-ID" dirty="0" smtClean="0"/>
            </a:br>
            <a:r>
              <a:rPr lang="id-ID" b="1" dirty="0"/>
              <a:t>A.   Pengertian Konsep Sistem</a:t>
            </a:r>
            <a:r>
              <a:rPr lang="id-ID" dirty="0" smtClean="0"/>
              <a:t/>
            </a:r>
            <a:br>
              <a:rPr lang="id-ID" dirty="0" smtClean="0"/>
            </a:br>
            <a:endParaRPr lang="id-ID" dirty="0"/>
          </a:p>
        </p:txBody>
      </p:sp>
      <p:sp>
        <p:nvSpPr>
          <p:cNvPr id="3" name="Content Placeholder 2"/>
          <p:cNvSpPr>
            <a:spLocks noGrp="1"/>
          </p:cNvSpPr>
          <p:nvPr>
            <p:ph idx="1"/>
          </p:nvPr>
        </p:nvSpPr>
        <p:spPr/>
        <p:txBody>
          <a:bodyPr/>
          <a:lstStyle/>
          <a:p>
            <a:r>
              <a:rPr lang="id-ID" dirty="0"/>
              <a:t>Sistem berasal dari bahasa Latin (systēma) dan bahasa Yunani (sustēma) adalah suatu kesatuan yang terdiri komponen atau elemen yang dihubungkan bersama untuk memudahkan aliran informasi, materi atau energi. Istilah ini sering dipergunakan untuk menggambarkan suatu set entitas yang berinteraksi, di mana suatu model matematika seringkali bisa dibuat.</a:t>
            </a:r>
            <a:endParaRPr lang="id-ID" dirty="0" smtClean="0"/>
          </a:p>
          <a:p>
            <a:endParaRPr lang="id-ID" dirty="0"/>
          </a:p>
        </p:txBody>
      </p:sp>
      <p:pic>
        <p:nvPicPr>
          <p:cNvPr id="4" name="Picture 2" descr="Pengertian Sistem Adalah : Definisi, Sistem Menurut Para Ahli, Unsur-Unsur,  dan Jenis-Jenis Sistem - Saturadar.com - Portal Informasi Indone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640572"/>
            <a:ext cx="4799235" cy="3201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e.    Masukan (input)</a:t>
            </a:r>
            <a:endParaRPr lang="id-ID" dirty="0" smtClean="0"/>
          </a:p>
          <a:p>
            <a:pPr>
              <a:buNone/>
            </a:pPr>
            <a:r>
              <a:rPr lang="id-ID" dirty="0" smtClean="0"/>
              <a:t>     Adalah </a:t>
            </a:r>
            <a:r>
              <a:rPr lang="id-ID" dirty="0"/>
              <a:t>energi yang dimasukkan ke dalam sistem, yang dapat berupa masukan</a:t>
            </a:r>
            <a:br>
              <a:rPr lang="id-ID" dirty="0"/>
            </a:br>
            <a:r>
              <a:rPr lang="id-ID" dirty="0"/>
              <a:t>perawatan (maintenance input) dan masukan sinyal (signal input).</a:t>
            </a:r>
            <a:br>
              <a:rPr lang="id-ID" dirty="0"/>
            </a:br>
            <a:r>
              <a:rPr lang="id-ID" dirty="0"/>
              <a:t>Masukan perawatan adalah energi yang dimasukkan supaya sistem dapat</a:t>
            </a:r>
            <a:br>
              <a:rPr lang="id-ID" dirty="0"/>
            </a:br>
            <a:r>
              <a:rPr lang="id-ID" dirty="0"/>
              <a:t>beroperasi, sedangkan masukan sinyal adalah energi yang diproses untuk</a:t>
            </a:r>
            <a:br>
              <a:rPr lang="id-ID" dirty="0"/>
            </a:br>
            <a:r>
              <a:rPr lang="id-ID" dirty="0"/>
              <a:t>mendapatkan keluaran. Sebagai contoh di dalam sistem komputer, program</a:t>
            </a:r>
            <a:br>
              <a:rPr lang="id-ID" dirty="0"/>
            </a:br>
            <a:r>
              <a:rPr lang="id-ID" dirty="0"/>
              <a:t>adalah maintenance input yang digunakan untuk mengoperasikan komputer dan</a:t>
            </a:r>
            <a:br>
              <a:rPr lang="id-ID" dirty="0"/>
            </a:br>
            <a:r>
              <a:rPr lang="id-ID" dirty="0"/>
              <a:t>data adalah signal input untuk diolah menjadi informasi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f.     Keluaran (output)</a:t>
            </a:r>
            <a:endParaRPr lang="id-ID" dirty="0" smtClean="0"/>
          </a:p>
          <a:p>
            <a:pPr>
              <a:buNone/>
            </a:pPr>
            <a:r>
              <a:rPr lang="id-ID" dirty="0" smtClean="0"/>
              <a:t>    Adalah </a:t>
            </a:r>
            <a:r>
              <a:rPr lang="id-ID" dirty="0"/>
              <a:t>hasil dari energi yang diolah dan diklasifikasikan menjadi keluaran</a:t>
            </a:r>
            <a:br>
              <a:rPr lang="id-ID" dirty="0"/>
            </a:br>
            <a:r>
              <a:rPr lang="id-ID" dirty="0"/>
              <a:t>yang berguna dan sisa pembuangan. Keluaran dapat merupakan masukan untuk</a:t>
            </a:r>
            <a:endParaRPr lang="id-ID" dirty="0" smtClean="0"/>
          </a:p>
          <a:p>
            <a:pPr>
              <a:buNone/>
            </a:pPr>
            <a:r>
              <a:rPr lang="id-ID" dirty="0" smtClean="0"/>
              <a:t>    Subsistem </a:t>
            </a:r>
            <a:r>
              <a:rPr lang="id-ID" dirty="0"/>
              <a:t>yang lain. Misalnya untuk sistem komputer, panas yang dihasilkan</a:t>
            </a:r>
            <a:br>
              <a:rPr lang="id-ID" dirty="0"/>
            </a:br>
            <a:r>
              <a:rPr lang="id-ID" dirty="0"/>
              <a:t>adalah keluaran yang tidak berguna dan merupakan hasil sisa pembuangan,</a:t>
            </a:r>
            <a:br>
              <a:rPr lang="id-ID" dirty="0"/>
            </a:br>
            <a:r>
              <a:rPr lang="id-ID" dirty="0"/>
              <a:t>sedangkan informasi adalah keluaran yang dibutuhkan.</a:t>
            </a:r>
            <a:endParaRPr lang="id-ID" dirty="0" smtClean="0"/>
          </a:p>
          <a:p>
            <a:pPr>
              <a:buNone/>
            </a:pPr>
            <a:endParaRPr lang="id-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g.    Pengolah (process)</a:t>
            </a:r>
            <a:endParaRPr lang="id-ID" dirty="0" smtClean="0"/>
          </a:p>
          <a:p>
            <a:pPr>
              <a:buNone/>
            </a:pPr>
            <a:r>
              <a:rPr lang="id-ID" dirty="0" smtClean="0"/>
              <a:t>    Suatu </a:t>
            </a:r>
            <a:r>
              <a:rPr lang="id-ID" dirty="0"/>
              <a:t>sistem dapat mempunyai suatu bagian pengolah yang akan merubah</a:t>
            </a:r>
            <a:br>
              <a:rPr lang="id-ID" dirty="0"/>
            </a:br>
            <a:r>
              <a:rPr lang="id-ID" dirty="0"/>
              <a:t>masukan menjadi keluaran. Suatu sistem produksi akan mengolah masukan</a:t>
            </a:r>
            <a:br>
              <a:rPr lang="id-ID" dirty="0"/>
            </a:br>
            <a:r>
              <a:rPr lang="id-ID" dirty="0"/>
              <a:t>berupa bahan baku dan bahan-bahan lain menjadi keluaran berupa barang</a:t>
            </a:r>
            <a:br>
              <a:rPr lang="id-ID" dirty="0"/>
            </a:br>
            <a:r>
              <a:rPr lang="id-ID" dirty="0"/>
              <a:t>jadi. Sistem akuntansi akan mengolah data-data transaksi menjadi laporan-</a:t>
            </a:r>
            <a:br>
              <a:rPr lang="id-ID" dirty="0"/>
            </a:br>
            <a:r>
              <a:rPr lang="id-ID" dirty="0"/>
              <a:t>laporan keuangan dan laporan-laporan lain yang dibutuhkan oleh manajemen.</a:t>
            </a:r>
            <a:endParaRPr lang="id-ID" dirty="0" smtClean="0"/>
          </a:p>
          <a:p>
            <a:pPr>
              <a:buNone/>
            </a:pP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smtClean="0"/>
              <a:t>h. Sasaran </a:t>
            </a:r>
            <a:r>
              <a:rPr lang="id-ID" dirty="0"/>
              <a:t>(objectives) atau tujuan (goal)</a:t>
            </a:r>
            <a:endParaRPr lang="id-ID" dirty="0" smtClean="0"/>
          </a:p>
          <a:p>
            <a:pPr>
              <a:buNone/>
            </a:pPr>
            <a:r>
              <a:rPr lang="id-ID" dirty="0" smtClean="0"/>
              <a:t>     Suatu </a:t>
            </a:r>
            <a:r>
              <a:rPr lang="id-ID" dirty="0"/>
              <a:t>sistem pasti mempunyai tujuan (goal) atau sasaran (objective).</a:t>
            </a:r>
            <a:br>
              <a:rPr lang="id-ID" dirty="0"/>
            </a:br>
            <a:r>
              <a:rPr lang="id-ID" dirty="0"/>
              <a:t>Kalau suatu sistem tidak mempunyai sasaran, maka operasi sistem tidak</a:t>
            </a:r>
            <a:br>
              <a:rPr lang="id-ID" dirty="0"/>
            </a:br>
            <a:r>
              <a:rPr lang="id-ID" dirty="0"/>
              <a:t>akan ada gunanya. Sasaran dari sistem sangat menentukan sekali masukan</a:t>
            </a:r>
            <a:br>
              <a:rPr lang="id-ID" dirty="0"/>
            </a:br>
            <a:r>
              <a:rPr lang="id-ID" dirty="0"/>
              <a:t>yang dibutuhkan sistem dan keluaran yang akan dihasilkan sistem.</a:t>
            </a:r>
            <a:endParaRPr lang="id-ID" dirty="0" smtClean="0"/>
          </a:p>
          <a:p>
            <a:pPr>
              <a:buNone/>
            </a:pPr>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C.   Proses Input Transformasi Output</a:t>
            </a:r>
            <a:r>
              <a:rPr lang="id-ID" dirty="0" smtClean="0"/>
              <a:t/>
            </a:r>
            <a:br>
              <a:rPr lang="id-ID" dirty="0" smtClean="0"/>
            </a:br>
            <a:endParaRPr lang="id-ID" dirty="0"/>
          </a:p>
        </p:txBody>
      </p:sp>
      <p:sp>
        <p:nvSpPr>
          <p:cNvPr id="3" name="Content Placeholder 2"/>
          <p:cNvSpPr>
            <a:spLocks noGrp="1"/>
          </p:cNvSpPr>
          <p:nvPr>
            <p:ph idx="1"/>
          </p:nvPr>
        </p:nvSpPr>
        <p:spPr/>
        <p:txBody>
          <a:bodyPr>
            <a:normAutofit/>
          </a:bodyPr>
          <a:lstStyle/>
          <a:p>
            <a:pPr>
              <a:buNone/>
            </a:pPr>
            <a:r>
              <a:rPr lang="id-ID" dirty="0"/>
              <a:t>Proses Input Transformasi Output Input digunakan sebagai stimulasi yang merupakan kesatuan informasi yang dibagi menjadi 3 yaitu :</a:t>
            </a:r>
            <a:endParaRPr lang="id-ID" dirty="0" smtClean="0"/>
          </a:p>
          <a:p>
            <a:pPr marL="630238" indent="-630238">
              <a:buNone/>
            </a:pPr>
            <a:r>
              <a:rPr lang="id-ID" dirty="0"/>
              <a:t>1.    Stimulus fokal : stimulus yang langsung bertatapan dengan seseorang.</a:t>
            </a:r>
            <a:endParaRPr lang="id-ID" dirty="0" smtClean="0"/>
          </a:p>
          <a:p>
            <a:pPr marL="630238" indent="-630238">
              <a:buNone/>
            </a:pPr>
            <a:r>
              <a:rPr lang="id-ID" dirty="0"/>
              <a:t>2.    Stimulus kontektual : stimulus yang interna maupun eksterna yang mempengaruhi dan dpat di observasi</a:t>
            </a:r>
            <a:endParaRPr lang="id-ID" dirty="0" smtClean="0"/>
          </a:p>
          <a:p>
            <a:pPr marL="630238" indent="-630238">
              <a:buNone/>
            </a:pPr>
            <a:r>
              <a:rPr lang="id-ID" dirty="0"/>
              <a:t>3.    Stimulus residul : stimulus yang merupakan kepercayaan.</a:t>
            </a:r>
            <a:endParaRPr lang="id-ID" dirty="0" smtClean="0"/>
          </a:p>
          <a:p>
            <a:endParaRPr lang="id-ID"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r>
              <a:rPr lang="id-ID" dirty="0"/>
              <a:t>Proses Output adalah hasil dari proses yang dijabarkan dalam tindakan dari manusia sebagai system adaptif adalah adalah respon yang inefektif respon – respon yang adaptif itu meningkatkan integrasi sedangkan respon yang tidak efektif itu menunggu integritas melalui proses umpan balik respon memberikan lebih lanjut masukan(input) pada manusia sebagai suatu system dan subsistem yang mengatur semua kegiatan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Transformasi adalah berdasarkan teori transformasi proses belajar adalah transformasi dari masukan(input) dalam hal ini beberapa pembelajaran transformasi bersifat aktif melalui proses seleksi untuk dimasukan dalam ingatan, transformasi juga upaya peningkatan pelayanan dalam kesehatan dari keterampilan karyawan ataupun badan kesehatan melalui program pendidikan prosesnya saling terhubungkan karena dari input, pemikiran. Tindakan yang dihasilkan tergantung dari proses keterkaitannyayang saling terlaras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
            </a:r>
            <a:br>
              <a:rPr lang="id-ID" b="1" dirty="0" smtClean="0"/>
            </a:br>
            <a:r>
              <a:rPr lang="id-ID" b="1" dirty="0" smtClean="0"/>
              <a:t>D</a:t>
            </a:r>
            <a:r>
              <a:rPr lang="id-ID" b="1" dirty="0"/>
              <a:t>.   Hubungan Sistem dengan Sub Sistem dan Supra Sistem</a:t>
            </a:r>
            <a:r>
              <a:rPr lang="id-ID" dirty="0" smtClean="0"/>
              <a:t/>
            </a:r>
            <a:br>
              <a:rPr lang="id-ID" dirty="0" smtClean="0"/>
            </a:br>
            <a:endParaRPr lang="id-ID" dirty="0"/>
          </a:p>
        </p:txBody>
      </p:sp>
      <p:sp>
        <p:nvSpPr>
          <p:cNvPr id="3" name="Content Placeholder 2"/>
          <p:cNvSpPr>
            <a:spLocks noGrp="1"/>
          </p:cNvSpPr>
          <p:nvPr>
            <p:ph idx="1"/>
          </p:nvPr>
        </p:nvSpPr>
        <p:spPr/>
        <p:txBody>
          <a:bodyPr>
            <a:normAutofit/>
          </a:bodyPr>
          <a:lstStyle/>
          <a:p>
            <a:pPr>
              <a:buNone/>
            </a:pPr>
            <a:r>
              <a:rPr lang="id-ID" dirty="0"/>
              <a:t>Komponen system ini terdiri dari sejumlah komponen yang saling berkerja sama untuk membentuk suatu kesatuan komponen dari system dapat berubah subsystem yang mempunyai pengaruh pada system secara keseluruhan hubungan dari keseluruhan system. Subsystem, dan supra system dapat mempunyai penghubung antara suatu system dengan yang lainnya yang menghasilkan sumber data.</a:t>
            </a:r>
            <a:br>
              <a:rPr lang="id-ID" dirty="0"/>
            </a:br>
            <a:r>
              <a:rPr lang="id-ID" dirty="0"/>
              <a:t>System itu terbentuk dari subsystem yang saling berhubungan dan saliung mempengaruhi.</a:t>
            </a:r>
            <a:endParaRPr lang="id-ID" dirty="0" smtClean="0"/>
          </a:p>
          <a:p>
            <a:pPr>
              <a:buNone/>
            </a:pPr>
            <a:endParaRPr lang="id-ID"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
            </a:r>
            <a:br>
              <a:rPr lang="id-ID" b="1" dirty="0" smtClean="0"/>
            </a:br>
            <a:r>
              <a:rPr lang="id-ID" b="1" dirty="0" smtClean="0"/>
              <a:t>E</a:t>
            </a:r>
            <a:r>
              <a:rPr lang="id-ID" b="1" dirty="0"/>
              <a:t>.   Lingkungan dan Kesehatan atau Pelayanan Kesehatan</a:t>
            </a:r>
            <a:r>
              <a:rPr lang="id-ID" dirty="0" smtClean="0"/>
              <a:t/>
            </a:r>
            <a:br>
              <a:rPr lang="id-ID" dirty="0" smtClean="0"/>
            </a:br>
            <a:endParaRPr lang="id-ID" dirty="0"/>
          </a:p>
        </p:txBody>
      </p:sp>
      <p:sp>
        <p:nvSpPr>
          <p:cNvPr id="3" name="Content Placeholder 2"/>
          <p:cNvSpPr>
            <a:spLocks noGrp="1"/>
          </p:cNvSpPr>
          <p:nvPr>
            <p:ph idx="1"/>
          </p:nvPr>
        </p:nvSpPr>
        <p:spPr/>
        <p:txBody>
          <a:bodyPr>
            <a:normAutofit/>
          </a:bodyPr>
          <a:lstStyle/>
          <a:p>
            <a:pPr>
              <a:buNone/>
            </a:pPr>
            <a:r>
              <a:rPr lang="id-ID" dirty="0"/>
              <a:t>Di mana datang tuntutan kebutuhan pelayanan kesehatan termasuk pelayanan keperawatan akan terus meningkat baik dalam aspek mutu maupun keterjangkauan serta cakupan pelayanan. Hal ini disebabkan meningkatkan kesadaran masyarakat akan kesehatan yang diakibatkan meningkatkan kesadaran masyarakat secara umum, dan peningkatkan daya emban ekonomi masyarakat serta meningkatkan komplesitas masalah kesehatan yang dihadapi masyarakat, masyarakat semakin sadar akan semakin sadar tentang hukum sehinga mendorong akan tuntutan tersedianya pelayanan kesehatan termasuk pelayanan keperawatan dengan mutu yang dapat dijangkau seluruh lapisan masyarakat.</a:t>
            </a:r>
            <a:endParaRPr lang="id-ID" dirty="0" smtClean="0"/>
          </a:p>
          <a:p>
            <a:pPr>
              <a:buNone/>
            </a:pP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Kata "sistem" banyak sekali digunakan dalam percakapan sehari-hari, dalam forum diskusi maupun dokumen ilmiah. Kata ini digunakan untuk banyak hal, dan pada banyak bidang pula, sehingga maknanya menjadi beragam. Dalam pengertian yang paling umum, sebuah sistem adalah sekumpulan benda yang memiliki hubungan di antara mereka.</a:t>
            </a:r>
            <a:endParaRPr lang="id-ID" dirty="0" smtClean="0"/>
          </a:p>
          <a:p>
            <a:endParaRPr lang="id-ID" dirty="0"/>
          </a:p>
        </p:txBody>
      </p:sp>
      <p:pic>
        <p:nvPicPr>
          <p:cNvPr id="1026" name="Picture 2" descr="Eko Yuliyanto: SISTEM INFORMASI AKADEMIK, SISTEM INFORMASI PEMASARAN, SISTEM  PEMROSESAN TRANSAK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3" y="3356992"/>
            <a:ext cx="3895055" cy="3090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g.sur.ly/thumbnails/620x343/s/sika.stmiklombok.ac.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22038" cy="5157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2" descr="Eko Yuliyanto: SISTEM INFORMASI AKADEMIK, SISTEM INFORMASI PEMASARAN, SISTEM  PEMROSESAN TRANSAK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852936"/>
            <a:ext cx="4752528" cy="377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52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B.   Komponen Sistem</a:t>
            </a:r>
            <a:r>
              <a:rPr lang="id-ID" dirty="0" smtClean="0"/>
              <a:t/>
            </a:r>
            <a:br>
              <a:rPr lang="id-ID" dirty="0" smtClean="0"/>
            </a:br>
            <a:endParaRPr lang="id-ID" dirty="0"/>
          </a:p>
        </p:txBody>
      </p:sp>
      <p:sp>
        <p:nvSpPr>
          <p:cNvPr id="3" name="Content Placeholder 2"/>
          <p:cNvSpPr>
            <a:spLocks noGrp="1"/>
          </p:cNvSpPr>
          <p:nvPr>
            <p:ph idx="1"/>
          </p:nvPr>
        </p:nvSpPr>
        <p:spPr/>
        <p:txBody>
          <a:bodyPr/>
          <a:lstStyle/>
          <a:p>
            <a:r>
              <a:rPr lang="id-ID" dirty="0"/>
              <a:t>Ada beberapa elemen yang membentuk sebuah sistem, yaitu </a:t>
            </a:r>
            <a:endParaRPr lang="en-US" dirty="0" smtClean="0"/>
          </a:p>
          <a:p>
            <a:r>
              <a:rPr lang="id-ID" dirty="0" smtClean="0"/>
              <a:t>tujuan</a:t>
            </a:r>
            <a:r>
              <a:rPr lang="id-ID" dirty="0"/>
              <a:t>, </a:t>
            </a:r>
            <a:endParaRPr lang="en-US" dirty="0" smtClean="0"/>
          </a:p>
          <a:p>
            <a:r>
              <a:rPr lang="en-US" dirty="0" smtClean="0"/>
              <a:t>M</a:t>
            </a:r>
            <a:r>
              <a:rPr lang="id-ID" dirty="0" smtClean="0"/>
              <a:t>asukan</a:t>
            </a:r>
            <a:r>
              <a:rPr lang="id-ID" dirty="0"/>
              <a:t>, </a:t>
            </a:r>
            <a:endParaRPr lang="en-US" dirty="0" smtClean="0"/>
          </a:p>
          <a:p>
            <a:r>
              <a:rPr lang="id-ID" dirty="0" smtClean="0"/>
              <a:t>proses</a:t>
            </a:r>
            <a:r>
              <a:rPr lang="id-ID" dirty="0"/>
              <a:t>, </a:t>
            </a:r>
            <a:endParaRPr lang="en-US" dirty="0" smtClean="0"/>
          </a:p>
          <a:p>
            <a:r>
              <a:rPr lang="id-ID" dirty="0" smtClean="0"/>
              <a:t>keluaran</a:t>
            </a:r>
            <a:r>
              <a:rPr lang="id-ID" dirty="0"/>
              <a:t>, </a:t>
            </a:r>
            <a:endParaRPr lang="en-US" dirty="0" smtClean="0"/>
          </a:p>
          <a:p>
            <a:r>
              <a:rPr lang="id-ID" dirty="0" smtClean="0"/>
              <a:t>batas</a:t>
            </a:r>
            <a:r>
              <a:rPr lang="id-ID" dirty="0"/>
              <a:t>, </a:t>
            </a:r>
            <a:endParaRPr lang="en-US" dirty="0" smtClean="0"/>
          </a:p>
          <a:p>
            <a:r>
              <a:rPr lang="id-ID" dirty="0" smtClean="0"/>
              <a:t>mekanisme </a:t>
            </a:r>
            <a:r>
              <a:rPr lang="id-ID" dirty="0"/>
              <a:t>pengendalian </a:t>
            </a:r>
            <a:endParaRPr lang="en-US" dirty="0" smtClean="0"/>
          </a:p>
          <a:p>
            <a:r>
              <a:rPr lang="id-ID" dirty="0" smtClean="0"/>
              <a:t>umpan </a:t>
            </a:r>
            <a:r>
              <a:rPr lang="id-ID" dirty="0"/>
              <a:t>balik </a:t>
            </a:r>
            <a:endParaRPr lang="en-US" dirty="0" smtClean="0"/>
          </a:p>
          <a:p>
            <a:r>
              <a:rPr lang="id-ID" dirty="0" smtClean="0"/>
              <a:t>serta </a:t>
            </a:r>
            <a:r>
              <a:rPr lang="id-ID" dirty="0"/>
              <a:t>lingkungan. </a:t>
            </a:r>
            <a:endParaRPr lang="en-US" dirty="0" smtClean="0"/>
          </a:p>
          <a:p>
            <a:r>
              <a:rPr lang="id-ID" dirty="0" smtClean="0"/>
              <a:t>Berikut </a:t>
            </a:r>
            <a:r>
              <a:rPr lang="id-ID" dirty="0"/>
              <a:t>penjelasan mengenai elemen-elemen yang membentuk sebuah sistem :</a:t>
            </a:r>
            <a:endParaRPr lang="id-ID" dirty="0" smtClean="0"/>
          </a:p>
          <a:p>
            <a:endParaRPr lang="id-ID" dirty="0"/>
          </a:p>
        </p:txBody>
      </p:sp>
      <p:pic>
        <p:nvPicPr>
          <p:cNvPr id="3074" name="Picture 2" descr="Komponen – Komponen (Elemen) dari Sistem – Herlinna Ir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950" y="2420888"/>
            <a:ext cx="5042829" cy="2805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descr="Pengertian Si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32856"/>
            <a:ext cx="57948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26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None/>
            </a:pPr>
            <a:r>
              <a:rPr lang="id-ID" dirty="0"/>
              <a:t>1.    Tujuan</a:t>
            </a:r>
            <a:br>
              <a:rPr lang="id-ID" dirty="0"/>
            </a:br>
            <a:r>
              <a:rPr lang="id-ID" dirty="0"/>
              <a:t>Setiap sistem memiliki tujuan (Goal), entah hanya satu atau mungkin banyak. Tujuan inilah yang menjadi pemotivasi yang mengarahkan sistem. Tanpa tujuan, sistem menjadi tak terarah dan tak terkendali. Tentu saja, tujuan antara satu sistem dengan sistem yang lain berbeda.</a:t>
            </a:r>
            <a:endParaRPr lang="id-ID" dirty="0" smtClean="0"/>
          </a:p>
          <a:p>
            <a:pPr>
              <a:buNone/>
            </a:pPr>
            <a:endParaRPr lang="id-ID" dirty="0"/>
          </a:p>
        </p:txBody>
      </p:sp>
      <p:pic>
        <p:nvPicPr>
          <p:cNvPr id="4102" name="Picture 6" descr="https://taptalk.io/blog/wp-content/uploads/2021/01/Blog-1-Twitt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784152"/>
            <a:ext cx="4879454" cy="25533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smtClean="0"/>
              <a:t>2. Masukan</a:t>
            </a:r>
            <a:r>
              <a:rPr lang="id-ID" dirty="0"/>
              <a:t/>
            </a:r>
            <a:br>
              <a:rPr lang="id-ID" dirty="0"/>
            </a:br>
            <a:r>
              <a:rPr lang="id-ID" dirty="0"/>
              <a:t>Masukan (input) sistem adalah segala sesuatu yang masuk ke dalam sistem dan selanjutnya menjadi bahan yang diproses. Masukan dapat berupa hal-hal yang berwujud (tampak secara fisik) maupun yang tidak tampak. </a:t>
            </a:r>
            <a:endParaRPr lang="en-US" dirty="0" smtClean="0"/>
          </a:p>
          <a:p>
            <a:pPr>
              <a:buNone/>
            </a:pPr>
            <a:endParaRPr lang="id-ID" dirty="0"/>
          </a:p>
        </p:txBody>
      </p:sp>
      <p:pic>
        <p:nvPicPr>
          <p:cNvPr id="5122" name="Picture 2" descr="GAMBARAN UMUM SISTEM INFORMASI DAN TEKNOLOGI INFORMASI - Hidayatul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14" y="3790156"/>
            <a:ext cx="4510136" cy="2522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buNone/>
            </a:pPr>
            <a:r>
              <a:rPr lang="id-ID" dirty="0"/>
              <a:t>3.    Proses</a:t>
            </a:r>
            <a:br>
              <a:rPr lang="id-ID" dirty="0"/>
            </a:br>
            <a:r>
              <a:rPr lang="id-ID" dirty="0"/>
              <a:t>Proses merupakan bagian yang melakukan perubahan atau transformasi dari masukan menjadi keluaran yang </a:t>
            </a:r>
            <a:r>
              <a:rPr lang="id-ID" dirty="0" smtClean="0"/>
              <a:t>ber</a:t>
            </a:r>
            <a:r>
              <a:rPr lang="en-US" dirty="0" err="1" smtClean="0"/>
              <a:t>upa</a:t>
            </a:r>
            <a:r>
              <a:rPr lang="en-US" dirty="0" smtClean="0"/>
              <a:t> </a:t>
            </a:r>
            <a:r>
              <a:rPr lang="en-US" dirty="0" err="1" smtClean="0"/>
              <a:t>informasi</a:t>
            </a:r>
            <a:r>
              <a:rPr lang="en-US" dirty="0" smtClean="0"/>
              <a:t>. </a:t>
            </a:r>
            <a:endParaRPr lang="id-ID" dirty="0" smtClean="0"/>
          </a:p>
          <a:p>
            <a:pPr>
              <a:buNone/>
            </a:pPr>
            <a:endParaRPr lang="id-ID" dirty="0"/>
          </a:p>
        </p:txBody>
      </p:sp>
      <p:pic>
        <p:nvPicPr>
          <p:cNvPr id="6146" name="Picture 2" descr="GAMBARAN UMUM SISTEM INFORMASI DAN TEKNOLOGI INFORMASI - Hidayatul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191862"/>
            <a:ext cx="5353008" cy="36300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597</Words>
  <Application>Microsoft Office PowerPoint</Application>
  <PresentationFormat>On-screen Show (4:3)</PresentationFormat>
  <Paragraphs>63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Konsep Sistem</vt:lpstr>
      <vt:lpstr>  A.   Pengertian Konsep Sistem </vt:lpstr>
      <vt:lpstr>PowerPoint Presentation</vt:lpstr>
      <vt:lpstr>PowerPoint Presentation</vt:lpstr>
      <vt:lpstr>B.   Komponen Sistem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TUGAS</vt:lpstr>
      <vt:lpstr>Pert 3</vt:lpstr>
      <vt:lpstr>Suatu sistem mempunyai karakteristik  atau sifat-sifat tertentu, yaitu mempunyai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Proses Input Transformasi Output </vt:lpstr>
      <vt:lpstr>PowerPoint Presentation</vt:lpstr>
      <vt:lpstr>PowerPoint Presentation</vt:lpstr>
      <vt:lpstr> D.   Hubungan Sistem dengan Sub Sistem dan Supra Sistem </vt:lpstr>
      <vt:lpstr> E.   Lingkungan dan Kesehatan atau Pelayanan Kesehatan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Sistem</dc:title>
  <dc:creator>Yayah Karyanah</dc:creator>
  <cp:lastModifiedBy>Anak Kuliah</cp:lastModifiedBy>
  <cp:revision>18</cp:revision>
  <dcterms:created xsi:type="dcterms:W3CDTF">2017-10-20T08:24:52Z</dcterms:created>
  <dcterms:modified xsi:type="dcterms:W3CDTF">2024-04-01T06:18:09Z</dcterms:modified>
</cp:coreProperties>
</file>