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19" autoAdjust="0"/>
  </p:normalViewPr>
  <p:slideViewPr>
    <p:cSldViewPr snapToGrid="0">
      <p:cViewPr varScale="1">
        <p:scale>
          <a:sx n="88" d="100"/>
          <a:sy n="88" d="100"/>
        </p:scale>
        <p:origin x="14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vu-data-05-2020.slack.com/archives/G01D5GX3S7J/p1602644159026600" TargetMode="External"/><Relationship Id="rId2" Type="http://schemas.openxmlformats.org/officeDocument/2006/relationships/hyperlink" Target="https://vu-data-05-2020.slack.com/archives/G01D5GX3S7J/p16026440120234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u-data-05-2020.slack.com/archives/G01D5GX3S7J/p1602644159026600" TargetMode="External"/><Relationship Id="rId2" Type="http://schemas.openxmlformats.org/officeDocument/2006/relationships/hyperlink" Target="https://vu-data-05-2020.slack.com/archives/G01D5GX3S7J/p160264401202340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u-data-05-2020.slack.com/archives/G01D5GX3S7J/p1602644159026600" TargetMode="External"/><Relationship Id="rId2" Type="http://schemas.openxmlformats.org/officeDocument/2006/relationships/hyperlink" Target="https://vu-data-05-2020.slack.com/archives/G01D5GX3S7J/p16026440120234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000" dirty="0">
                <a:solidFill>
                  <a:schemeClr val="tx1"/>
                </a:solidFill>
              </a:rPr>
              <a:t>FILM release </a:t>
            </a:r>
            <a:r>
              <a:rPr lang="en-US" sz="4000" dirty="0" err="1">
                <a:solidFill>
                  <a:schemeClr val="tx1"/>
                </a:solidFill>
              </a:rPr>
              <a:t>DATe</a:t>
            </a:r>
            <a:r>
              <a:rPr lang="en-US" sz="4000" dirty="0">
                <a:solidFill>
                  <a:schemeClr val="tx1"/>
                </a:solidFill>
              </a:rPr>
              <a:t> recommendations for 2021</a:t>
            </a:r>
            <a:br>
              <a:rPr lang="en-US" sz="4400" dirty="0">
                <a:solidFill>
                  <a:schemeClr val="tx1"/>
                </a:solidFill>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873109"/>
            <a:ext cx="4775075" cy="559656"/>
          </a:xfrm>
        </p:spPr>
        <p:txBody>
          <a:bodyPr>
            <a:noAutofit/>
          </a:bodyPr>
          <a:lstStyle/>
          <a:p>
            <a:pPr>
              <a:spcAft>
                <a:spcPts val="600"/>
              </a:spcAft>
            </a:pPr>
            <a:r>
              <a:rPr lang="en-US" sz="900" dirty="0">
                <a:solidFill>
                  <a:schemeClr val="tx1"/>
                </a:solidFill>
              </a:rPr>
              <a:t>Pam Hamrick</a:t>
            </a:r>
          </a:p>
          <a:p>
            <a:pPr>
              <a:spcAft>
                <a:spcPts val="600"/>
              </a:spcAft>
            </a:pPr>
            <a:r>
              <a:rPr lang="en-US" sz="900" dirty="0">
                <a:solidFill>
                  <a:schemeClr val="tx1"/>
                </a:solidFill>
              </a:rPr>
              <a:t>Steven Nichols</a:t>
            </a:r>
          </a:p>
          <a:p>
            <a:pPr>
              <a:spcAft>
                <a:spcPts val="600"/>
              </a:spcAft>
            </a:pPr>
            <a:r>
              <a:rPr lang="en-US" sz="900" dirty="0">
                <a:solidFill>
                  <a:schemeClr val="tx1"/>
                </a:solidFill>
              </a:rPr>
              <a:t>Matthew Tichenor</a:t>
            </a:r>
          </a:p>
          <a:p>
            <a:pPr>
              <a:spcAft>
                <a:spcPts val="600"/>
              </a:spcAft>
            </a:pPr>
            <a:r>
              <a:rPr lang="en-US" sz="900" dirty="0">
                <a:solidFill>
                  <a:schemeClr val="tx1"/>
                </a:solidFill>
              </a:rPr>
              <a:t>Jeff Hastings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8241-8CEF-4E56-8E6F-7FE55B66672B}"/>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976BE591-A3C3-48B5-B081-73E718914034}"/>
              </a:ext>
            </a:extLst>
          </p:cNvPr>
          <p:cNvSpPr>
            <a:spLocks noGrp="1"/>
          </p:cNvSpPr>
          <p:nvPr>
            <p:ph idx="1"/>
          </p:nvPr>
        </p:nvSpPr>
        <p:spPr/>
        <p:txBody>
          <a:bodyPr/>
          <a:lstStyle/>
          <a:p>
            <a:r>
              <a:rPr lang="en-US" dirty="0"/>
              <a:t>The COVID-19 Pandemic has changed the movie industry.  </a:t>
            </a:r>
          </a:p>
          <a:p>
            <a:pPr lvl="1"/>
            <a:r>
              <a:rPr lang="en-US" dirty="0"/>
              <a:t>Major Theater chains have decided to close until further notice</a:t>
            </a:r>
          </a:p>
          <a:p>
            <a:pPr lvl="1"/>
            <a:r>
              <a:rPr lang="en-US" dirty="0"/>
              <a:t>Studios have held back many projects or releasing them direct to consumer without every going to theater</a:t>
            </a:r>
          </a:p>
          <a:p>
            <a:r>
              <a:rPr lang="en-US" dirty="0"/>
              <a:t>Studios have more content than there are dates available to accommodate new releases</a:t>
            </a:r>
          </a:p>
          <a:p>
            <a:r>
              <a:rPr lang="en-US" dirty="0"/>
              <a:t>Studios and Theaters need guidance to maximize the titles performance </a:t>
            </a:r>
          </a:p>
          <a:p>
            <a:pPr lvl="1"/>
            <a:r>
              <a:rPr lang="en-US" dirty="0"/>
              <a:t>Domestic Box Office</a:t>
            </a:r>
          </a:p>
          <a:p>
            <a:pPr lvl="1"/>
            <a:r>
              <a:rPr lang="en-US" dirty="0"/>
              <a:t>Award Season</a:t>
            </a:r>
          </a:p>
          <a:p>
            <a:pPr lvl="1"/>
            <a:r>
              <a:rPr lang="en-US" dirty="0"/>
              <a:t>Licensing </a:t>
            </a:r>
          </a:p>
        </p:txBody>
      </p:sp>
      <p:sp>
        <p:nvSpPr>
          <p:cNvPr id="4" name="Rectangle 1">
            <a:extLst>
              <a:ext uri="{FF2B5EF4-FFF2-40B4-BE49-F238E27FC236}">
                <a16:creationId xmlns:a16="http://schemas.microsoft.com/office/drawing/2014/main" id="{3B5B6B3A-25B3-4BA3-9BE4-C53828834C71}"/>
              </a:ext>
            </a:extLst>
          </p:cNvPr>
          <p:cNvSpPr>
            <a:spLocks noChangeArrowheads="1"/>
          </p:cNvSpPr>
          <p:nvPr/>
        </p:nvSpPr>
        <p:spPr bwMode="auto">
          <a:xfrm>
            <a:off x="152400" y="2094210950"/>
            <a:ext cx="2044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Well, if we switched the audience to the movie goer audience, yes.  Instead of the studio decision on when to place the film, it could be what is available to the movie goer audience.  That would be more of what is available.  Is it better counter programming (like availability of an action film vs drama or a horror film paired with an animated film).  Could totally work.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C619974-A9EB-43F2-AED6-9D2C321C3F10}"/>
              </a:ext>
            </a:extLst>
          </p:cNvPr>
          <p:cNvSpPr>
            <a:spLocks noChangeArrowheads="1"/>
          </p:cNvSpPr>
          <p:nvPr/>
        </p:nvSpPr>
        <p:spPr bwMode="auto">
          <a:xfrm>
            <a:off x="152400" y="2147483647"/>
            <a:ext cx="177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Slack-Lato"/>
                <a:hlinkClick r:id="rId2"/>
              </a:rPr>
              <a:t>9:53</a:t>
            </a: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Team, let me know how you want me to present the concept but it’s a pretty dynamic subject that can fit wherever we choose</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1C13E69-5C81-4A84-95B4-67C3A3ADCEFD}"/>
              </a:ext>
            </a:extLst>
          </p:cNvPr>
          <p:cNvSpPr>
            <a:spLocks noChangeArrowheads="1"/>
          </p:cNvSpPr>
          <p:nvPr/>
        </p:nvSpPr>
        <p:spPr bwMode="auto">
          <a:xfrm>
            <a:off x="152400" y="2147483647"/>
            <a:ext cx="177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Slack-Lato"/>
                <a:hlinkClick r:id="rId3"/>
              </a:rPr>
              <a:t>9:55</a:t>
            </a: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It’s everything from seasonality to availability, scheduling to demographics and their interest in terms of genre.  I think timing of decision is likely the only common denominator as to what question we want to answer.  Based on data we are gathering, any answer is possible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534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8241-8CEF-4E56-8E6F-7FE55B66672B}"/>
              </a:ext>
            </a:extLst>
          </p:cNvPr>
          <p:cNvSpPr>
            <a:spLocks noGrp="1"/>
          </p:cNvSpPr>
          <p:nvPr>
            <p:ph type="title"/>
          </p:nvPr>
        </p:nvSpPr>
        <p:spPr/>
        <p:txBody>
          <a:bodyPr/>
          <a:lstStyle/>
          <a:p>
            <a:r>
              <a:rPr lang="en-US" dirty="0"/>
              <a:t>Description of Source Data</a:t>
            </a:r>
          </a:p>
        </p:txBody>
      </p:sp>
      <p:sp>
        <p:nvSpPr>
          <p:cNvPr id="3" name="Content Placeholder 2">
            <a:extLst>
              <a:ext uri="{FF2B5EF4-FFF2-40B4-BE49-F238E27FC236}">
                <a16:creationId xmlns:a16="http://schemas.microsoft.com/office/drawing/2014/main" id="{976BE591-A3C3-48B5-B081-73E718914034}"/>
              </a:ext>
            </a:extLst>
          </p:cNvPr>
          <p:cNvSpPr>
            <a:spLocks noGrp="1"/>
          </p:cNvSpPr>
          <p:nvPr>
            <p:ph idx="1"/>
          </p:nvPr>
        </p:nvSpPr>
        <p:spPr/>
        <p:txBody>
          <a:bodyPr/>
          <a:lstStyle/>
          <a:p>
            <a:r>
              <a:rPr lang="en-US" dirty="0"/>
              <a:t>Utilize IMDB </a:t>
            </a:r>
            <a:r>
              <a:rPr lang="en-US" dirty="0" err="1"/>
              <a:t>MetaData</a:t>
            </a:r>
            <a:r>
              <a:rPr lang="en-US" dirty="0"/>
              <a:t> to explore the relationship of genre, production budget, talent have to the release date of the film</a:t>
            </a:r>
          </a:p>
          <a:p>
            <a:r>
              <a:rPr lang="en-US" dirty="0"/>
              <a:t>Incorporate ratings, keywords and credits to determine optimal release dates of future projects to maximize projects maximum potential from ticket sales and post theatrical revenue streams.</a:t>
            </a:r>
          </a:p>
          <a:p>
            <a:endParaRPr lang="en-US" dirty="0"/>
          </a:p>
        </p:txBody>
      </p:sp>
      <p:sp>
        <p:nvSpPr>
          <p:cNvPr id="4" name="Rectangle 1">
            <a:extLst>
              <a:ext uri="{FF2B5EF4-FFF2-40B4-BE49-F238E27FC236}">
                <a16:creationId xmlns:a16="http://schemas.microsoft.com/office/drawing/2014/main" id="{3B5B6B3A-25B3-4BA3-9BE4-C53828834C71}"/>
              </a:ext>
            </a:extLst>
          </p:cNvPr>
          <p:cNvSpPr>
            <a:spLocks noChangeArrowheads="1"/>
          </p:cNvSpPr>
          <p:nvPr/>
        </p:nvSpPr>
        <p:spPr bwMode="auto">
          <a:xfrm>
            <a:off x="152400" y="2094210950"/>
            <a:ext cx="2044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Well, if we switched the audience to the movie goer audience, yes.  Instead of the studio decision on when to place the film, it could be what is available to the movie goer audience.  That would be more of what is available.  Is it better counter programming (like availability of an action film vs drama or a horror film paired with an animated film).  Could totally work.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C619974-A9EB-43F2-AED6-9D2C321C3F10}"/>
              </a:ext>
            </a:extLst>
          </p:cNvPr>
          <p:cNvSpPr>
            <a:spLocks noChangeArrowheads="1"/>
          </p:cNvSpPr>
          <p:nvPr/>
        </p:nvSpPr>
        <p:spPr bwMode="auto">
          <a:xfrm>
            <a:off x="152400" y="2147483647"/>
            <a:ext cx="177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Slack-Lato"/>
                <a:hlinkClick r:id="rId2"/>
              </a:rPr>
              <a:t>9:53</a:t>
            </a: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Team, let me know how you want me to present the concept but it’s a pretty dynamic subject that can fit wherever we choose</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1C13E69-5C81-4A84-95B4-67C3A3ADCEFD}"/>
              </a:ext>
            </a:extLst>
          </p:cNvPr>
          <p:cNvSpPr>
            <a:spLocks noChangeArrowheads="1"/>
          </p:cNvSpPr>
          <p:nvPr/>
        </p:nvSpPr>
        <p:spPr bwMode="auto">
          <a:xfrm>
            <a:off x="152400" y="2147483647"/>
            <a:ext cx="177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Slack-Lato"/>
                <a:hlinkClick r:id="rId3"/>
              </a:rPr>
              <a:t>9:55</a:t>
            </a: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It’s everything from seasonality to availability, scheduling to demographics and their interest in terms of genre.  I think timing of decision is likely the only common denominator as to what question we want to answer.  Based on data we are gathering, any answer is possible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147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8241-8CEF-4E56-8E6F-7FE55B66672B}"/>
              </a:ext>
            </a:extLst>
          </p:cNvPr>
          <p:cNvSpPr>
            <a:spLocks noGrp="1"/>
          </p:cNvSpPr>
          <p:nvPr>
            <p:ph type="title"/>
          </p:nvPr>
        </p:nvSpPr>
        <p:spPr/>
        <p:txBody>
          <a:bodyPr/>
          <a:lstStyle/>
          <a:p>
            <a:r>
              <a:rPr lang="en-US" dirty="0"/>
              <a:t>What we hope to answer</a:t>
            </a:r>
          </a:p>
        </p:txBody>
      </p:sp>
      <p:sp>
        <p:nvSpPr>
          <p:cNvPr id="3" name="Content Placeholder 2">
            <a:extLst>
              <a:ext uri="{FF2B5EF4-FFF2-40B4-BE49-F238E27FC236}">
                <a16:creationId xmlns:a16="http://schemas.microsoft.com/office/drawing/2014/main" id="{976BE591-A3C3-48B5-B081-73E718914034}"/>
              </a:ext>
            </a:extLst>
          </p:cNvPr>
          <p:cNvSpPr>
            <a:spLocks noGrp="1"/>
          </p:cNvSpPr>
          <p:nvPr>
            <p:ph idx="1"/>
          </p:nvPr>
        </p:nvSpPr>
        <p:spPr/>
        <p:txBody>
          <a:bodyPr/>
          <a:lstStyle/>
          <a:p>
            <a:r>
              <a:rPr lang="en-US" dirty="0"/>
              <a:t>What is the optimum street date for a particular film</a:t>
            </a:r>
          </a:p>
          <a:p>
            <a:r>
              <a:rPr lang="en-US" dirty="0"/>
              <a:t>Identify comparable titles that performed well whilst others did not</a:t>
            </a:r>
          </a:p>
          <a:p>
            <a:r>
              <a:rPr lang="en-US" dirty="0"/>
              <a:t>Identify what other variables influenced comparable </a:t>
            </a:r>
          </a:p>
          <a:p>
            <a:endParaRPr lang="en-US" dirty="0"/>
          </a:p>
        </p:txBody>
      </p:sp>
      <p:sp>
        <p:nvSpPr>
          <p:cNvPr id="4" name="Rectangle 1">
            <a:extLst>
              <a:ext uri="{FF2B5EF4-FFF2-40B4-BE49-F238E27FC236}">
                <a16:creationId xmlns:a16="http://schemas.microsoft.com/office/drawing/2014/main" id="{3B5B6B3A-25B3-4BA3-9BE4-C53828834C71}"/>
              </a:ext>
            </a:extLst>
          </p:cNvPr>
          <p:cNvSpPr>
            <a:spLocks noChangeArrowheads="1"/>
          </p:cNvSpPr>
          <p:nvPr/>
        </p:nvSpPr>
        <p:spPr bwMode="auto">
          <a:xfrm>
            <a:off x="152400" y="2094210950"/>
            <a:ext cx="2044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Well, if we switched the audience to the movie goer audience, yes.  Instead of the studio decision on when to place the film, it could be what is available to the movie goer audience.  That would be more of what is available.  Is it better counter programming (like availability of an action film vs drama or a horror film paired with an animated film).  Could totally work.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C619974-A9EB-43F2-AED6-9D2C321C3F10}"/>
              </a:ext>
            </a:extLst>
          </p:cNvPr>
          <p:cNvSpPr>
            <a:spLocks noChangeArrowheads="1"/>
          </p:cNvSpPr>
          <p:nvPr/>
        </p:nvSpPr>
        <p:spPr bwMode="auto">
          <a:xfrm>
            <a:off x="152400" y="2147483647"/>
            <a:ext cx="177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Slack-Lato"/>
                <a:hlinkClick r:id="rId2"/>
              </a:rPr>
              <a:t>9:53</a:t>
            </a: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Team, let me know how you want me to present the concept but it’s a pretty dynamic subject that can fit wherever we choose</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1C13E69-5C81-4A84-95B4-67C3A3ADCEFD}"/>
              </a:ext>
            </a:extLst>
          </p:cNvPr>
          <p:cNvSpPr>
            <a:spLocks noChangeArrowheads="1"/>
          </p:cNvSpPr>
          <p:nvPr/>
        </p:nvSpPr>
        <p:spPr bwMode="auto">
          <a:xfrm>
            <a:off x="152400" y="2147483647"/>
            <a:ext cx="177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Slack-Lato"/>
                <a:hlinkClick r:id="rId3"/>
              </a:rPr>
              <a:t>9:55</a:t>
            </a: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1D1C1D"/>
                </a:solidFill>
                <a:effectLst/>
                <a:latin typeface="Slack-Lato"/>
              </a:rPr>
              <a:t>It’s everything from seasonality to availability, scheduling to demographics and their interest in terms of genre.  I think timing of decision is likely the only common denominator as to what question we want to answer.  Based on data we are gathering, any answer is possible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259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{90EC23CC-2D4C-4B23-B5CF-F30EFF4CE90F}tf78438558_wac</Template>
  <TotalTime>0</TotalTime>
  <Words>623</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Garamond</vt:lpstr>
      <vt:lpstr>Slack-Lato</vt:lpstr>
      <vt:lpstr>SavonVTI</vt:lpstr>
      <vt:lpstr>FILM release DATe recommendations for 2021 </vt:lpstr>
      <vt:lpstr>Why?</vt:lpstr>
      <vt:lpstr>Description of Source Data</vt:lpstr>
      <vt:lpstr>What we hope to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2020-10-15T00:20:05Z</dcterms:created>
  <dcterms:modified xsi:type="dcterms:W3CDTF">2020-10-19T00:22:23Z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