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sldIdLst>
    <p:sldId id="256" r:id="rId2"/>
    <p:sldId id="262" r:id="rId3"/>
    <p:sldId id="259" r:id="rId4"/>
    <p:sldId id="263" r:id="rId5"/>
    <p:sldId id="260" r:id="rId6"/>
    <p:sldId id="264" r:id="rId7"/>
    <p:sldId id="265" r:id="rId8"/>
    <p:sldId id="266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9B36-11C0-4094-8B98-D0A08F5AA7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73E6A-DD1D-42D7-8E01-F0A9B0FF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why I did not proceed with a bug classifying 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73E6A-DD1D-42D7-8E01-F0A9B0FFE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73E6A-DD1D-42D7-8E01-F0A9B0FFE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6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7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CFE42841-5BBD-496D-0512-A82E31BD7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C2502-31BA-C7B7-D92C-12624BE41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07651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Hooked or High Seas: </a:t>
            </a:r>
            <a:br>
              <a:rPr lang="en-US" sz="4400" dirty="0"/>
            </a:br>
            <a:r>
              <a:rPr lang="en-US" sz="4400" dirty="0"/>
              <a:t>Neural Networks for Fishing Status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49F0A-C92F-9D5F-0BE7-17744154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2d Lt Nico De 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48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9B6-1C9D-2796-C35D-DA0C77C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Accuracy and 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FB-C00B-2DF4-119C-C3D6AE9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5137"/>
            <a:ext cx="10515600" cy="1079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Test Accuracy: 85.64%</a:t>
            </a:r>
          </a:p>
          <a:p>
            <a:pPr marL="0" indent="0">
              <a:buNone/>
            </a:pPr>
            <a:r>
              <a:rPr lang="en-US" dirty="0"/>
              <a:t>	Test Loss: 35.12%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8617B-69C8-F0AE-F6F1-170DD744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1910082"/>
            <a:ext cx="931244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547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Improves upon initial model by increasing number of layers, neurons per layer, and number of epochs run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Feedforward Neural Network, 20 epochs with a batch size of 32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 Hidden Layers:</a:t>
            </a:r>
          </a:p>
          <a:p>
            <a:pPr lvl="1"/>
            <a:r>
              <a:rPr lang="en-US" dirty="0"/>
              <a:t>128, 64, 32, and 16 neurons in sequence. Each has a </a:t>
            </a:r>
            <a:r>
              <a:rPr lang="en-US" dirty="0" err="1"/>
              <a:t>ReLU</a:t>
            </a:r>
            <a:r>
              <a:rPr lang="en-US" dirty="0"/>
              <a:t> activation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Binary output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736F5-BC7C-08E1-C59F-19289F4B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05" y="5051903"/>
            <a:ext cx="741490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9B6-1C9D-2796-C35D-DA0C77C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 Model Accuracy and 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FB-C00B-2DF4-119C-C3D6AE9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5137"/>
            <a:ext cx="10515600" cy="1079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Test Accuracy: 82.50%</a:t>
            </a:r>
          </a:p>
          <a:p>
            <a:pPr marL="0" indent="0">
              <a:buNone/>
            </a:pPr>
            <a:r>
              <a:rPr lang="en-US" dirty="0"/>
              <a:t>	Test Loss: 48.17%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81833-C31C-9637-7BCC-DE689217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1630524"/>
            <a:ext cx="935055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9ADCF-B8FC-F82F-5B27-9F5C0D15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34" y="4518457"/>
            <a:ext cx="5151566" cy="2339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547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Improves upon overfit model by adding dropout and early stopping</a:t>
            </a:r>
          </a:p>
          <a:p>
            <a:pPr lvl="1"/>
            <a:r>
              <a:rPr lang="en-US" dirty="0"/>
              <a:t>Experimented with L1 and L2 regularization, dropout worked better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Feedforward Neural Network, 200 epochs with a batch size of 32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 Hidden Layers with dropout implemented in each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Dropout Rate is 0.5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5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9B6-1C9D-2796-C35D-DA0C77C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Model Accuracy and 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FB-C00B-2DF4-119C-C3D6AE9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5137"/>
            <a:ext cx="10515600" cy="1079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Test Accuracy: 84.22%</a:t>
            </a:r>
          </a:p>
          <a:p>
            <a:pPr marL="0" indent="0">
              <a:buNone/>
            </a:pPr>
            <a:r>
              <a:rPr lang="en-US" dirty="0"/>
              <a:t>	Test Loss: 34.11%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252BF-242B-231D-253C-FF3482DB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15" y="1607662"/>
            <a:ext cx="957917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9B6-1C9D-2796-C35D-DA0C77C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Model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FB-C00B-2DF4-119C-C3D6AE9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24" y="1810429"/>
            <a:ext cx="4636171" cy="4220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Accuracy: 84.22%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Precision: 85.29%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Recall: 82.34%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A0DCA-432C-2101-997F-C0D07D23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8" y="1645765"/>
            <a:ext cx="6162458" cy="48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547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Improves upon generalized model by adding hyperparameter tuning</a:t>
            </a:r>
          </a:p>
          <a:p>
            <a:pPr lvl="1"/>
            <a:r>
              <a:rPr lang="en-US" dirty="0"/>
              <a:t>Tried to implement grid search for numerical values</a:t>
            </a:r>
          </a:p>
          <a:p>
            <a:pPr lvl="1"/>
            <a:r>
              <a:rPr lang="en-US" dirty="0"/>
              <a:t>Ended up with a high and low level for each factor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Feedforward Neural Network, 200 epochs with a batch size of 32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 Hidden Layers with dropout implemented in each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stopping included</a:t>
            </a:r>
          </a:p>
          <a:p>
            <a:pPr lvl="1"/>
            <a:endParaRPr lang="en-US" dirty="0"/>
          </a:p>
        </p:txBody>
      </p:sp>
      <p:pic>
        <p:nvPicPr>
          <p:cNvPr id="7170" name="Picture 2" descr="Hyperparameter Tuning Icons - Free SVG ...">
            <a:extLst>
              <a:ext uri="{FF2B5EF4-FFF2-40B4-BE49-F238E27FC236}">
                <a16:creationId xmlns:a16="http://schemas.microsoft.com/office/drawing/2014/main" id="{D5A22E51-4F38-C022-4686-AB7E69D7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9B6-1C9D-2796-C35D-DA0C77C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Tuned Model Accuracy and 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FB-C00B-2DF4-119C-C3D6AE9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5137"/>
            <a:ext cx="10515600" cy="1079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Test Accuracy: 86.19%</a:t>
            </a:r>
          </a:p>
          <a:p>
            <a:pPr marL="0" indent="0">
              <a:buNone/>
            </a:pPr>
            <a:r>
              <a:rPr lang="en-US" dirty="0"/>
              <a:t>	Test Loss: 34.14%</a:t>
            </a:r>
          </a:p>
        </p:txBody>
      </p:sp>
      <p:pic>
        <p:nvPicPr>
          <p:cNvPr id="4" name="Picture 3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27805BF9-B11A-1E6E-6FC5-9A35B5F5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2" y="1625544"/>
            <a:ext cx="10820736" cy="3606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46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9B6-1C9D-2796-C35D-DA0C77C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Tuned Model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FB-C00B-2DF4-119C-C3D6AE9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24" y="1810429"/>
            <a:ext cx="4636171" cy="4220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Accuracy: 86.19%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Precision: 86.06%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Recall: 86.03%</a:t>
            </a:r>
          </a:p>
        </p:txBody>
      </p:sp>
      <p:pic>
        <p:nvPicPr>
          <p:cNvPr id="4" name="Picture 3" descr="A blue squares with white squares&#10;&#10;Description automatically generated">
            <a:extLst>
              <a:ext uri="{FF2B5EF4-FFF2-40B4-BE49-F238E27FC236}">
                <a16:creationId xmlns:a16="http://schemas.microsoft.com/office/drawing/2014/main" id="{7E3710A9-3120-0047-7FC3-6608A8C7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95" y="1519518"/>
            <a:ext cx="6067405" cy="48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12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5621478" cy="4548145"/>
          </a:xfrm>
        </p:spPr>
        <p:txBody>
          <a:bodyPr anchor="t">
            <a:normAutofit/>
          </a:bodyPr>
          <a:lstStyle/>
          <a:p>
            <a:r>
              <a:rPr lang="en-US" sz="2200" dirty="0"/>
              <a:t>HP Tuned model had 2% higher accuracy</a:t>
            </a:r>
          </a:p>
          <a:p>
            <a:pPr lvl="1"/>
            <a:r>
              <a:rPr lang="en-US" sz="2200" dirty="0"/>
              <a:t>Also had 1% higher precision and 4% higher recall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Best hyperparameters were:</a:t>
            </a:r>
          </a:p>
          <a:p>
            <a:pPr lvl="1"/>
            <a:r>
              <a:rPr lang="en-US" sz="2200" dirty="0"/>
              <a:t>Optimizer: Adam,</a:t>
            </a:r>
          </a:p>
          <a:p>
            <a:pPr lvl="1"/>
            <a:r>
              <a:rPr lang="en-US" sz="2200" dirty="0"/>
              <a:t>Dropout Rate: 0.5, </a:t>
            </a:r>
          </a:p>
          <a:p>
            <a:pPr lvl="1"/>
            <a:r>
              <a:rPr lang="en-US" sz="2200" dirty="0"/>
              <a:t>Neurons in Layer 1: 64, </a:t>
            </a:r>
          </a:p>
          <a:p>
            <a:pPr lvl="1"/>
            <a:r>
              <a:rPr lang="en-US" sz="2200" dirty="0"/>
              <a:t>Neurons in Layer 2: 32, </a:t>
            </a:r>
          </a:p>
          <a:p>
            <a:pPr lvl="1"/>
            <a:r>
              <a:rPr lang="en-US" sz="2200" dirty="0"/>
              <a:t>Neurons in Layer 3: 32, and </a:t>
            </a:r>
          </a:p>
          <a:p>
            <a:pPr lvl="1"/>
            <a:r>
              <a:rPr lang="en-US" sz="2200" dirty="0"/>
              <a:t>Neurons in Layer 4: 16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11266" name="Picture 2" descr="Icon Icons With The Concept Of ...">
            <a:extLst>
              <a:ext uri="{FF2B5EF4-FFF2-40B4-BE49-F238E27FC236}">
                <a16:creationId xmlns:a16="http://schemas.microsoft.com/office/drawing/2014/main" id="{5697B9B8-E61F-4DF0-F3C8-8FF28C44A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2" b="2"/>
          <a:stretch/>
        </p:blipFill>
        <p:spPr bwMode="auto">
          <a:xfrm>
            <a:off x="7748630" y="3599774"/>
            <a:ext cx="2885662" cy="29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CA6457-5417-CF91-0B9E-71F09B7DB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82892"/>
              </p:ext>
            </p:extLst>
          </p:nvPr>
        </p:nvGraphicFramePr>
        <p:xfrm>
          <a:off x="6725847" y="1917008"/>
          <a:ext cx="461554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2318321314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4211959963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193272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HP Tuned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5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000" dirty="0"/>
                        <a:t>84.22%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000" dirty="0"/>
                        <a:t>86.19%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6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85.29%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86.06%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5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82.34%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7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2712-605C-39B0-C597-5AD35532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64CC-33DD-06C7-01DA-C3D6EA5D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104"/>
          </a:xfrm>
        </p:spPr>
        <p:txBody>
          <a:bodyPr>
            <a:normAutofit/>
          </a:bodyPr>
          <a:lstStyle/>
          <a:p>
            <a:r>
              <a:rPr lang="en-US" dirty="0"/>
              <a:t>Originally, I was working with YOLOv8</a:t>
            </a:r>
          </a:p>
          <a:p>
            <a:pPr lvl="1"/>
            <a:r>
              <a:rPr lang="en-US" dirty="0"/>
              <a:t>Simply too much to learn, I am not that bright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I wanted to do a bug classifier</a:t>
            </a:r>
          </a:p>
          <a:p>
            <a:pPr lvl="1"/>
            <a:r>
              <a:rPr lang="en-US" dirty="0"/>
              <a:t>Bed bug or Not Beg bug, similar to Cat or Not Cat</a:t>
            </a:r>
          </a:p>
          <a:p>
            <a:pPr lvl="1"/>
            <a:r>
              <a:rPr lang="en-US" dirty="0"/>
              <a:t>Unfortunately, too expensive!</a:t>
            </a:r>
          </a:p>
          <a:p>
            <a:endParaRPr lang="en-US" dirty="0"/>
          </a:p>
          <a:p>
            <a:r>
              <a:rPr lang="en-US" dirty="0"/>
              <a:t>Settled on Fishing Boat data</a:t>
            </a:r>
          </a:p>
          <a:p>
            <a:pPr lvl="1"/>
            <a:r>
              <a:rPr lang="en-US" dirty="0"/>
              <a:t>Good data found, related to thesis, and most importantly: Free!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Ultralytics YOLO by Ultralytics LLC">
            <a:extLst>
              <a:ext uri="{FF2B5EF4-FFF2-40B4-BE49-F238E27FC236}">
                <a16:creationId xmlns:a16="http://schemas.microsoft.com/office/drawing/2014/main" id="{5AF7C7CA-C19C-CCFD-7722-9C9865F3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65" y="1377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g Clipart in Minimalist Art Style Artwork: High-Res 4K &amp; Vector">
            <a:extLst>
              <a:ext uri="{FF2B5EF4-FFF2-40B4-BE49-F238E27FC236}">
                <a16:creationId xmlns:a16="http://schemas.microsoft.com/office/drawing/2014/main" id="{D3D5DC41-0D2F-18AD-168E-EC83C6CD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769" y="2348336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shing Boat Clipart Vector Images ...">
            <a:extLst>
              <a:ext uri="{FF2B5EF4-FFF2-40B4-BE49-F238E27FC236}">
                <a16:creationId xmlns:a16="http://schemas.microsoft.com/office/drawing/2014/main" id="{424ED4AC-626D-2DFF-B0E0-EA324DB0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33" y="42446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7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547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Hyperparameter Tuning can provide a useful way to improve a model by searching the HP space to find optimal values to set each HP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method is powerful, but slow</a:t>
            </a:r>
          </a:p>
          <a:p>
            <a:pPr lvl="1"/>
            <a:r>
              <a:rPr lang="en-US" dirty="0"/>
              <a:t>Training a single model with 20 epochs took 15 minutes</a:t>
            </a:r>
          </a:p>
          <a:p>
            <a:pPr lvl="1"/>
            <a:r>
              <a:rPr lang="en-US" dirty="0"/>
              <a:t>Doing HP tuning with two levels for 6 variables took 10 hours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Recommendations: </a:t>
            </a:r>
          </a:p>
          <a:p>
            <a:pPr lvl="1"/>
            <a:r>
              <a:rPr lang="en-US" dirty="0"/>
              <a:t>Only fully explore the HP space for applications that can have consequences to human health and safety, otherwise save time and do a light search!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1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24D-5CC7-AF1C-DA13-BB09F42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12290" name="Picture 2" descr="Boy Fishing Boat SVG Boy Fishing Clipart Boy Fishing Silhouette Cut File  Vector Boy Fisherman Svg Jpg Eps Pdf Png Dxf Downloads SC1953 , fisherman  boat fishing">
            <a:extLst>
              <a:ext uri="{FF2B5EF4-FFF2-40B4-BE49-F238E27FC236}">
                <a16:creationId xmlns:a16="http://schemas.microsoft.com/office/drawing/2014/main" id="{7182BD66-AFC7-CACE-F475-D77088DAB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7"/>
          <a:stretch/>
        </p:blipFill>
        <p:spPr bwMode="auto">
          <a:xfrm>
            <a:off x="3835173" y="1333500"/>
            <a:ext cx="452165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24D-5CC7-AF1C-DA13-BB09F42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(and Applause)</a:t>
            </a:r>
          </a:p>
        </p:txBody>
      </p:sp>
      <p:pic>
        <p:nvPicPr>
          <p:cNvPr id="3" name="Picture 2" descr="Boy Fishing Boat SVG Boy Fishing Clipart Boy Fishing Silhouette Cut File  Vector Boy Fisherman Svg Jpg Eps Pdf Png Dxf Downloads SC1953 , fisherman  boat fishing">
            <a:extLst>
              <a:ext uri="{FF2B5EF4-FFF2-40B4-BE49-F238E27FC236}">
                <a16:creationId xmlns:a16="http://schemas.microsoft.com/office/drawing/2014/main" id="{6920D739-533F-FB3B-1988-538139418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7"/>
          <a:stretch/>
        </p:blipFill>
        <p:spPr bwMode="auto">
          <a:xfrm>
            <a:off x="3835173" y="1333500"/>
            <a:ext cx="452165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7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2BB5A8-CF0E-2CFB-891C-A3EBA018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15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2712-605C-39B0-C597-5AD35532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64CC-33DD-06C7-01DA-C3D6EA5D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Originally, I was working with YOLOv8</a:t>
            </a:r>
          </a:p>
          <a:p>
            <a:pPr lvl="1"/>
            <a:r>
              <a:rPr lang="en-US" dirty="0"/>
              <a:t>Simply too much to learn, I am not that bright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I wanted to do a bug classifier</a:t>
            </a:r>
          </a:p>
          <a:p>
            <a:pPr lvl="1"/>
            <a:r>
              <a:rPr lang="en-US" dirty="0"/>
              <a:t>Bed bug or Not Beg bug, similar to Cat or Not Cat</a:t>
            </a:r>
          </a:p>
          <a:p>
            <a:pPr lvl="1"/>
            <a:r>
              <a:rPr lang="en-US" dirty="0"/>
              <a:t>Unfortunately, too expensive!</a:t>
            </a:r>
          </a:p>
          <a:p>
            <a:endParaRPr lang="en-US" dirty="0"/>
          </a:p>
          <a:p>
            <a:r>
              <a:rPr lang="en-US" dirty="0"/>
              <a:t>Settled on Fishing Boat data</a:t>
            </a:r>
          </a:p>
          <a:p>
            <a:pPr lvl="1"/>
            <a:r>
              <a:rPr lang="en-US" dirty="0"/>
              <a:t>Good data found, related to thesis, and most importantly: Free!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Ultralytics YOLO by Ultralytics LLC">
            <a:extLst>
              <a:ext uri="{FF2B5EF4-FFF2-40B4-BE49-F238E27FC236}">
                <a16:creationId xmlns:a16="http://schemas.microsoft.com/office/drawing/2014/main" id="{5AF7C7CA-C19C-CCFD-7722-9C9865F3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65" y="1377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g Clipart in Minimalist Art Style Artwork: High-Res 4K &amp; Vector">
            <a:extLst>
              <a:ext uri="{FF2B5EF4-FFF2-40B4-BE49-F238E27FC236}">
                <a16:creationId xmlns:a16="http://schemas.microsoft.com/office/drawing/2014/main" id="{D3D5DC41-0D2F-18AD-168E-EC83C6CD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769" y="2348336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shing Boat Clipart Vector Images ...">
            <a:extLst>
              <a:ext uri="{FF2B5EF4-FFF2-40B4-BE49-F238E27FC236}">
                <a16:creationId xmlns:a16="http://schemas.microsoft.com/office/drawing/2014/main" id="{424ED4AC-626D-2DFF-B0E0-EA324DB0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33" y="42446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82712-605C-39B0-C597-5AD35532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The Data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64CC-33DD-06C7-01DA-C3D6EA5D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7199907" cy="4548145"/>
          </a:xfrm>
        </p:spPr>
        <p:txBody>
          <a:bodyPr anchor="t">
            <a:normAutofit lnSpcReduction="10000"/>
          </a:bodyPr>
          <a:lstStyle/>
          <a:p>
            <a:r>
              <a:rPr lang="en-US" sz="2100" dirty="0"/>
              <a:t>Provided by Global Fishing Watch</a:t>
            </a:r>
          </a:p>
          <a:p>
            <a:r>
              <a:rPr lang="en-US" sz="2100" dirty="0"/>
              <a:t>14.7 million observations, each with 9 features and 1 response</a:t>
            </a:r>
          </a:p>
          <a:p>
            <a:pPr lvl="1"/>
            <a:r>
              <a:rPr lang="en-US" sz="1900" i="1" dirty="0" err="1">
                <a:effectLst/>
                <a:ea typeface="Times New Roman" panose="02020603050405020304" pitchFamily="18" charset="0"/>
              </a:rPr>
              <a:t>mmsi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the unique, 13-digit MMSI of a ship,</a:t>
            </a:r>
          </a:p>
          <a:p>
            <a:pPr lvl="1"/>
            <a:r>
              <a:rPr lang="en-US" sz="1900" i="1" dirty="0">
                <a:effectLst/>
                <a:ea typeface="Times New Roman" panose="02020603050405020304" pitchFamily="18" charset="0"/>
              </a:rPr>
              <a:t>timestamp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UNIX timestamp of the observations’ recording,</a:t>
            </a:r>
          </a:p>
          <a:p>
            <a:pPr lvl="1"/>
            <a:r>
              <a:rPr lang="en-US" sz="1900" i="1" dirty="0" err="1">
                <a:effectLst/>
                <a:ea typeface="Times New Roman" panose="02020603050405020304" pitchFamily="18" charset="0"/>
              </a:rPr>
              <a:t>distance_from_shore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Distance from shore in meters,</a:t>
            </a:r>
          </a:p>
          <a:p>
            <a:pPr lvl="1"/>
            <a:r>
              <a:rPr lang="en-US" sz="1900" i="1" dirty="0" err="1">
                <a:effectLst/>
                <a:ea typeface="Times New Roman" panose="02020603050405020304" pitchFamily="18" charset="0"/>
              </a:rPr>
              <a:t>distance_from_port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Distance from port in meters,</a:t>
            </a:r>
          </a:p>
          <a:p>
            <a:pPr lvl="1"/>
            <a:r>
              <a:rPr lang="en-US" sz="1900" i="1" dirty="0">
                <a:effectLst/>
                <a:ea typeface="Times New Roman" panose="02020603050405020304" pitchFamily="18" charset="0"/>
              </a:rPr>
              <a:t>speed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Vessel speed in knots,</a:t>
            </a:r>
          </a:p>
          <a:p>
            <a:pPr lvl="1"/>
            <a:r>
              <a:rPr lang="en-US" sz="1900" i="1" dirty="0">
                <a:effectLst/>
                <a:ea typeface="Times New Roman" panose="02020603050405020304" pitchFamily="18" charset="0"/>
              </a:rPr>
              <a:t>course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Vessel course in degrees,</a:t>
            </a:r>
          </a:p>
          <a:p>
            <a:pPr lvl="1"/>
            <a:r>
              <a:rPr lang="en-US" sz="1900" i="1" dirty="0" err="1">
                <a:effectLst/>
                <a:ea typeface="Times New Roman" panose="02020603050405020304" pitchFamily="18" charset="0"/>
              </a:rPr>
              <a:t>lat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Latitude in decimal degrees,</a:t>
            </a:r>
          </a:p>
          <a:p>
            <a:pPr lvl="1"/>
            <a:r>
              <a:rPr lang="en-US" sz="1900" i="1" dirty="0" err="1">
                <a:effectLst/>
                <a:ea typeface="Times New Roman" panose="02020603050405020304" pitchFamily="18" charset="0"/>
              </a:rPr>
              <a:t>lon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Longitude in decimal degrees, and</a:t>
            </a:r>
          </a:p>
          <a:p>
            <a:pPr lvl="1"/>
            <a:r>
              <a:rPr lang="en-US" sz="1900" i="1" dirty="0">
                <a:effectLst/>
                <a:ea typeface="Times New Roman" panose="02020603050405020304" pitchFamily="18" charset="0"/>
              </a:rPr>
              <a:t>source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Data was prepared by </a:t>
            </a:r>
            <a:r>
              <a:rPr lang="en-US" sz="1900" u="sng" dirty="0">
                <a:effectLst/>
                <a:ea typeface="Times New Roman" panose="02020603050405020304" pitchFamily="18" charset="0"/>
              </a:rPr>
              <a:t>GFW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900" u="sng" dirty="0">
                <a:effectLst/>
                <a:ea typeface="Times New Roman" panose="02020603050405020304" pitchFamily="18" charset="0"/>
              </a:rPr>
              <a:t>Dalhousie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, and a </a:t>
            </a:r>
            <a:r>
              <a:rPr lang="en-US" sz="1900" u="sng" dirty="0">
                <a:effectLst/>
                <a:ea typeface="Times New Roman" panose="02020603050405020304" pitchFamily="18" charset="0"/>
              </a:rPr>
              <a:t>crowd sourcing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campaign.</a:t>
            </a:r>
          </a:p>
          <a:p>
            <a:pPr lvl="1"/>
            <a:r>
              <a:rPr lang="en-US" sz="1900" i="1" dirty="0" err="1"/>
              <a:t>is_fishing</a:t>
            </a:r>
            <a:r>
              <a:rPr lang="en-US" sz="1900" dirty="0"/>
              <a:t>: numerically encoded response can either be a -1, 0, 1, or value between 0 and 1.</a:t>
            </a:r>
          </a:p>
          <a:p>
            <a:pPr lvl="1"/>
            <a:endParaRPr lang="en-US" sz="1900" i="1" dirty="0"/>
          </a:p>
          <a:p>
            <a:pPr marL="457200" lvl="1" indent="0">
              <a:buNone/>
            </a:pPr>
            <a:endParaRPr lang="en-US" sz="1900" dirty="0"/>
          </a:p>
        </p:txBody>
      </p:sp>
      <p:pic>
        <p:nvPicPr>
          <p:cNvPr id="3074" name="Picture 2" descr="Watercolor Fishing Boat Clipart Graphic ...">
            <a:extLst>
              <a:ext uri="{FF2B5EF4-FFF2-40B4-BE49-F238E27FC236}">
                <a16:creationId xmlns:a16="http://schemas.microsoft.com/office/drawing/2014/main" id="{E33D1C9B-D3CA-1658-2A60-18265BCE8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r="17367" b="-1"/>
          <a:stretch/>
        </p:blipFill>
        <p:spPr bwMode="auto">
          <a:xfrm>
            <a:off x="8223506" y="2093976"/>
            <a:ext cx="3393216" cy="35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523" cy="4351338"/>
          </a:xfrm>
        </p:spPr>
        <p:txBody>
          <a:bodyPr/>
          <a:lstStyle/>
          <a:p>
            <a:r>
              <a:rPr lang="en-US" dirty="0"/>
              <a:t>Data came in individual csv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step was to individually download each file and combine into a single, combined csv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A75D-FA84-C5D0-3F06-683E72AB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988" y="911087"/>
            <a:ext cx="4061812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Remove responses with no data </a:t>
            </a:r>
          </a:p>
          <a:p>
            <a:pPr lvl="1"/>
            <a:r>
              <a:rPr lang="en-US" i="1" dirty="0" err="1"/>
              <a:t>is_fishing</a:t>
            </a:r>
            <a:r>
              <a:rPr lang="en-US" i="1" dirty="0"/>
              <a:t> == -</a:t>
            </a:r>
            <a:r>
              <a:rPr lang="en-US" dirty="0"/>
              <a:t>1</a:t>
            </a:r>
          </a:p>
          <a:p>
            <a:r>
              <a:rPr lang="en-US" dirty="0"/>
              <a:t>Change floats to be a 1</a:t>
            </a:r>
          </a:p>
          <a:p>
            <a:r>
              <a:rPr lang="en-US" dirty="0"/>
              <a:t>Fix rows with 0 entries</a:t>
            </a:r>
          </a:p>
          <a:p>
            <a:pPr lvl="1"/>
            <a:r>
              <a:rPr lang="en-US" dirty="0"/>
              <a:t>Course, Speed, Distance from *</a:t>
            </a:r>
          </a:p>
          <a:p>
            <a:r>
              <a:rPr lang="en-US" dirty="0"/>
              <a:t>Fix rows with missing values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Fix rows with extreme or unlikely entries</a:t>
            </a:r>
          </a:p>
          <a:p>
            <a:pPr lvl="1"/>
            <a:r>
              <a:rPr lang="en-US" dirty="0"/>
              <a:t>Distance from *, longitude, latitude, and course</a:t>
            </a:r>
          </a:p>
        </p:txBody>
      </p:sp>
      <p:pic>
        <p:nvPicPr>
          <p:cNvPr id="5128" name="Picture 8" descr="Data processing - Free computer icons">
            <a:extLst>
              <a:ext uri="{FF2B5EF4-FFF2-40B4-BE49-F238E27FC236}">
                <a16:creationId xmlns:a16="http://schemas.microsoft.com/office/drawing/2014/main" id="{BBEB3036-5875-205E-E8EA-80C73937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99" y="1825625"/>
            <a:ext cx="3188229" cy="31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3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Desired a 65/17.5/17.5 data split</a:t>
            </a:r>
          </a:p>
          <a:p>
            <a:pPr lvl="1"/>
            <a:r>
              <a:rPr lang="en-US" dirty="0"/>
              <a:t>Maximized the size of the training set while being </a:t>
            </a:r>
            <a:r>
              <a:rPr lang="en-US" dirty="0" err="1"/>
              <a:t>uploadable</a:t>
            </a:r>
            <a:r>
              <a:rPr lang="en-US" dirty="0"/>
              <a:t> to GitHub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Split data by MMSI</a:t>
            </a:r>
          </a:p>
          <a:p>
            <a:pPr lvl="1"/>
            <a:r>
              <a:rPr lang="en-US" dirty="0"/>
              <a:t>Many ships were observed more than once (some, hundreds of times!)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Final data split: 65/17/18 training/validation/testing sets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8" name="Picture 4" descr="6,200+ Fishing Boat Stock Illustrations ...">
            <a:extLst>
              <a:ext uri="{FF2B5EF4-FFF2-40B4-BE49-F238E27FC236}">
                <a16:creationId xmlns:a16="http://schemas.microsoft.com/office/drawing/2014/main" id="{974B357D-BB5B-0415-8532-46EF115A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5" y="494347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6,200+ Fishing Boat Stock Illustrations ...">
            <a:extLst>
              <a:ext uri="{FF2B5EF4-FFF2-40B4-BE49-F238E27FC236}">
                <a16:creationId xmlns:a16="http://schemas.microsoft.com/office/drawing/2014/main" id="{2A4B490C-3A5D-1737-4A05-96CFF56B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66" y="4943473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6,200+ Fishing Boat Stock Illustrations ...">
            <a:extLst>
              <a:ext uri="{FF2B5EF4-FFF2-40B4-BE49-F238E27FC236}">
                <a16:creationId xmlns:a16="http://schemas.microsoft.com/office/drawing/2014/main" id="{3196F1A8-D3B5-87BD-EA0F-DEA3BCDD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07" y="494347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6,200+ Fishing Boat Stock Illustrations ...">
            <a:extLst>
              <a:ext uri="{FF2B5EF4-FFF2-40B4-BE49-F238E27FC236}">
                <a16:creationId xmlns:a16="http://schemas.microsoft.com/office/drawing/2014/main" id="{5FBD01E0-2E7B-628F-DE6B-58346C8D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8" y="494347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6,200+ Fishing Boat Stock Illustrations ...">
            <a:extLst>
              <a:ext uri="{FF2B5EF4-FFF2-40B4-BE49-F238E27FC236}">
                <a16:creationId xmlns:a16="http://schemas.microsoft.com/office/drawing/2014/main" id="{6903A164-E174-412D-FFB9-F6DDA864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1" y="494347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6,200+ Fishing Boat Stock Illustrations ...">
            <a:extLst>
              <a:ext uri="{FF2B5EF4-FFF2-40B4-BE49-F238E27FC236}">
                <a16:creationId xmlns:a16="http://schemas.microsoft.com/office/drawing/2014/main" id="{28C05D89-B8E7-6344-0A20-9CCBA8AB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5388" y="494347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2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78CD-D94E-B36D-3FD2-5786B340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857C-BB12-B63E-18F0-87473DBB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Measure of Success for all models will be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Feedforward Neural Network, 5 epochs with a batch size of 32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hidden layer with 16 neurons,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Binary output (Fishing or Not Fishing)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Compiles and runs. That’s all!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F9E95-5B4C-85A8-EB3B-256148A8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72" y="5397500"/>
            <a:ext cx="5693328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902</Words>
  <Application>Microsoft Office PowerPoint</Application>
  <PresentationFormat>Widescreen</PresentationFormat>
  <Paragraphs>161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Times New Roman</vt:lpstr>
      <vt:lpstr>Office 2013 - 2022 Theme</vt:lpstr>
      <vt:lpstr>Hooked or High Seas:  Neural Networks for Fishing Status Classification</vt:lpstr>
      <vt:lpstr>My Topic</vt:lpstr>
      <vt:lpstr>PowerPoint Presentation</vt:lpstr>
      <vt:lpstr>My Topic</vt:lpstr>
      <vt:lpstr>The Data</vt:lpstr>
      <vt:lpstr>Preprocessing</vt:lpstr>
      <vt:lpstr>Preprocessing</vt:lpstr>
      <vt:lpstr>Data Splitting</vt:lpstr>
      <vt:lpstr>Initial Model</vt:lpstr>
      <vt:lpstr>Initial Model Accuracy and Loss Plots</vt:lpstr>
      <vt:lpstr>Overfit Model</vt:lpstr>
      <vt:lpstr>Overfit Model Accuracy and Loss Plots</vt:lpstr>
      <vt:lpstr>Generalized Model</vt:lpstr>
      <vt:lpstr>Generalized Model Accuracy and Loss Plots</vt:lpstr>
      <vt:lpstr>Generalized Model Confusion Matrix</vt:lpstr>
      <vt:lpstr>Hyperparameter Tuned Model</vt:lpstr>
      <vt:lpstr>HP Tuned Model Accuracy and Loss Plots</vt:lpstr>
      <vt:lpstr>HP Tuned Model Confusion Matrix</vt:lpstr>
      <vt:lpstr>Results</vt:lpstr>
      <vt:lpstr>Conclusion</vt:lpstr>
      <vt:lpstr>Questions</vt:lpstr>
      <vt:lpstr>Questions (and Applause)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.</dc:creator>
  <cp:lastModifiedBy>Nico .</cp:lastModifiedBy>
  <cp:revision>2</cp:revision>
  <dcterms:created xsi:type="dcterms:W3CDTF">2024-06-11T18:06:18Z</dcterms:created>
  <dcterms:modified xsi:type="dcterms:W3CDTF">2024-06-11T21:51:14Z</dcterms:modified>
</cp:coreProperties>
</file>