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89" r:id="rId5"/>
    <p:sldId id="290" r:id="rId6"/>
    <p:sldId id="286" r:id="rId7"/>
    <p:sldId id="271" r:id="rId8"/>
    <p:sldId id="272" r:id="rId9"/>
    <p:sldId id="273" r:id="rId10"/>
    <p:sldId id="275" r:id="rId11"/>
    <p:sldId id="274" r:id="rId12"/>
    <p:sldId id="276" r:id="rId13"/>
    <p:sldId id="277" r:id="rId14"/>
    <p:sldId id="278" r:id="rId15"/>
    <p:sldId id="279" r:id="rId16"/>
    <p:sldId id="291" r:id="rId17"/>
    <p:sldId id="280" r:id="rId18"/>
    <p:sldId id="281" r:id="rId19"/>
    <p:sldId id="282" r:id="rId20"/>
    <p:sldId id="283" r:id="rId21"/>
    <p:sldId id="284" r:id="rId22"/>
    <p:sldId id="29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8C27E7-C134-4D5E-884A-7E49D29907E3}">
          <p14:sldIdLst>
            <p14:sldId id="256"/>
            <p14:sldId id="267"/>
            <p14:sldId id="270"/>
            <p14:sldId id="289"/>
            <p14:sldId id="290"/>
            <p14:sldId id="286"/>
            <p14:sldId id="271"/>
            <p14:sldId id="272"/>
            <p14:sldId id="273"/>
            <p14:sldId id="275"/>
            <p14:sldId id="274"/>
            <p14:sldId id="276"/>
            <p14:sldId id="277"/>
            <p14:sldId id="278"/>
            <p14:sldId id="279"/>
            <p14:sldId id="291"/>
            <p14:sldId id="280"/>
            <p14:sldId id="281"/>
            <p14:sldId id="282"/>
            <p14:sldId id="283"/>
            <p14:sldId id="284"/>
            <p14:sldId id="29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Case Study</a:t>
            </a:r>
          </a:p>
          <a:p>
            <a:endParaRPr lang="en-US" sz="4000" dirty="0">
              <a:solidFill>
                <a:srgbClr val="FF6600"/>
              </a:solidFill>
            </a:endParaRPr>
          </a:p>
          <a:p>
            <a:r>
              <a:rPr lang="en-US" sz="2800" b="1">
                <a:solidFill>
                  <a:srgbClr val="FF6600"/>
                </a:solidFill>
              </a:rPr>
              <a:t>3/21/2023</a:t>
            </a:r>
            <a:endParaRPr lang="en-US" sz="28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7251"/>
            <a:ext cx="12192000" cy="1104180"/>
          </a:xfrm>
          <a:solidFill>
            <a:schemeClr val="tx1">
              <a:lumMod val="75000"/>
              <a:lumOff val="25000"/>
            </a:schemeClr>
          </a:solidFill>
        </p:spPr>
        <p:txBody>
          <a:bodyPr>
            <a:normAutofit fontScale="90000"/>
          </a:bodyPr>
          <a:lstStyle/>
          <a:p>
            <a:r>
              <a:rPr lang="en-US" dirty="0">
                <a:solidFill>
                  <a:srgbClr val="FF6600"/>
                </a:solidFill>
              </a:rPr>
              <a:t>Profit percentage Analysis for yellow cab across all cities</a:t>
            </a:r>
          </a:p>
        </p:txBody>
      </p:sp>
      <p:pic>
        <p:nvPicPr>
          <p:cNvPr id="5" name="Picture 4">
            <a:extLst>
              <a:ext uri="{FF2B5EF4-FFF2-40B4-BE49-F238E27FC236}">
                <a16:creationId xmlns:a16="http://schemas.microsoft.com/office/drawing/2014/main" id="{F87746C3-D0FF-A353-A250-0373B66E43B4}"/>
              </a:ext>
            </a:extLst>
          </p:cNvPr>
          <p:cNvPicPr>
            <a:picLocks noChangeAspect="1"/>
          </p:cNvPicPr>
          <p:nvPr/>
        </p:nvPicPr>
        <p:blipFill>
          <a:blip r:embed="rId2"/>
          <a:stretch>
            <a:fillRect/>
          </a:stretch>
        </p:blipFill>
        <p:spPr>
          <a:xfrm>
            <a:off x="0" y="1086929"/>
            <a:ext cx="10377577" cy="5661671"/>
          </a:xfrm>
          <a:prstGeom prst="rect">
            <a:avLst/>
          </a:prstGeom>
        </p:spPr>
      </p:pic>
      <p:sp>
        <p:nvSpPr>
          <p:cNvPr id="2" name="TextBox 1">
            <a:extLst>
              <a:ext uri="{FF2B5EF4-FFF2-40B4-BE49-F238E27FC236}">
                <a16:creationId xmlns:a16="http://schemas.microsoft.com/office/drawing/2014/main" id="{37E42199-6A9F-637C-1777-A7C4198E86FE}"/>
              </a:ext>
            </a:extLst>
          </p:cNvPr>
          <p:cNvSpPr txBox="1"/>
          <p:nvPr/>
        </p:nvSpPr>
        <p:spPr>
          <a:xfrm>
            <a:off x="10377577" y="2690336"/>
            <a:ext cx="2027208" cy="1477328"/>
          </a:xfrm>
          <a:prstGeom prst="rect">
            <a:avLst/>
          </a:prstGeom>
          <a:noFill/>
        </p:spPr>
        <p:txBody>
          <a:bodyPr wrap="square" rtlCol="0">
            <a:spAutoFit/>
          </a:bodyPr>
          <a:lstStyle/>
          <a:p>
            <a:r>
              <a:rPr lang="en-US" dirty="0"/>
              <a:t>Major Profit generating cities for Yellow Cab are New York, Silicon Valley, Dallas</a:t>
            </a:r>
          </a:p>
        </p:txBody>
      </p:sp>
    </p:spTree>
    <p:extLst>
      <p:ext uri="{BB962C8B-B14F-4D97-AF65-F5344CB8AC3E}">
        <p14:creationId xmlns:p14="http://schemas.microsoft.com/office/powerpoint/2010/main" val="75068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250829"/>
          </a:xfrm>
          <a:solidFill>
            <a:schemeClr val="tx1">
              <a:lumMod val="75000"/>
              <a:lumOff val="25000"/>
            </a:schemeClr>
          </a:solidFill>
        </p:spPr>
        <p:txBody>
          <a:bodyPr/>
          <a:lstStyle/>
          <a:p>
            <a:r>
              <a:rPr lang="en-US" dirty="0">
                <a:solidFill>
                  <a:srgbClr val="FF6600"/>
                </a:solidFill>
              </a:rPr>
              <a:t>Loss percentage Analysis for Pink cab across all cities</a:t>
            </a:r>
          </a:p>
        </p:txBody>
      </p:sp>
      <p:pic>
        <p:nvPicPr>
          <p:cNvPr id="7" name="Picture 6">
            <a:extLst>
              <a:ext uri="{FF2B5EF4-FFF2-40B4-BE49-F238E27FC236}">
                <a16:creationId xmlns:a16="http://schemas.microsoft.com/office/drawing/2014/main" id="{B39FEB93-F296-773F-EB45-B99BBF439ABC}"/>
              </a:ext>
            </a:extLst>
          </p:cNvPr>
          <p:cNvPicPr>
            <a:picLocks noChangeAspect="1"/>
          </p:cNvPicPr>
          <p:nvPr/>
        </p:nvPicPr>
        <p:blipFill>
          <a:blip r:embed="rId2"/>
          <a:stretch>
            <a:fillRect/>
          </a:stretch>
        </p:blipFill>
        <p:spPr>
          <a:xfrm>
            <a:off x="0" y="1250829"/>
            <a:ext cx="10455214" cy="5491123"/>
          </a:xfrm>
          <a:prstGeom prst="rect">
            <a:avLst/>
          </a:prstGeom>
        </p:spPr>
      </p:pic>
      <p:sp>
        <p:nvSpPr>
          <p:cNvPr id="2" name="TextBox 1">
            <a:extLst>
              <a:ext uri="{FF2B5EF4-FFF2-40B4-BE49-F238E27FC236}">
                <a16:creationId xmlns:a16="http://schemas.microsoft.com/office/drawing/2014/main" id="{684CD3D6-4843-68FD-17A1-BCF4D7A6D808}"/>
              </a:ext>
            </a:extLst>
          </p:cNvPr>
          <p:cNvSpPr txBox="1"/>
          <p:nvPr/>
        </p:nvSpPr>
        <p:spPr>
          <a:xfrm>
            <a:off x="10656497" y="2703728"/>
            <a:ext cx="1535503" cy="2585323"/>
          </a:xfrm>
          <a:prstGeom prst="rect">
            <a:avLst/>
          </a:prstGeom>
          <a:noFill/>
        </p:spPr>
        <p:txBody>
          <a:bodyPr wrap="square" rtlCol="0">
            <a:spAutoFit/>
          </a:bodyPr>
          <a:lstStyle/>
          <a:p>
            <a:r>
              <a:rPr lang="en-US" dirty="0"/>
              <a:t>Major Loss contributing cities for Pink Cab are Dallas, Denver, Phoenix, Pittsburgh, Tucson</a:t>
            </a:r>
          </a:p>
        </p:txBody>
      </p:sp>
    </p:spTree>
    <p:extLst>
      <p:ext uri="{BB962C8B-B14F-4D97-AF65-F5344CB8AC3E}">
        <p14:creationId xmlns:p14="http://schemas.microsoft.com/office/powerpoint/2010/main" val="167072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250829"/>
          </a:xfrm>
          <a:solidFill>
            <a:schemeClr val="tx1">
              <a:lumMod val="75000"/>
              <a:lumOff val="25000"/>
            </a:schemeClr>
          </a:solidFill>
        </p:spPr>
        <p:txBody>
          <a:bodyPr>
            <a:normAutofit fontScale="90000"/>
          </a:bodyPr>
          <a:lstStyle/>
          <a:p>
            <a:r>
              <a:rPr lang="en-US" dirty="0">
                <a:solidFill>
                  <a:srgbClr val="FF6600"/>
                </a:solidFill>
              </a:rPr>
              <a:t>Loss percentage Analysis for Yellow cab across all cities</a:t>
            </a:r>
          </a:p>
        </p:txBody>
      </p:sp>
      <p:pic>
        <p:nvPicPr>
          <p:cNvPr id="3" name="Picture 2">
            <a:extLst>
              <a:ext uri="{FF2B5EF4-FFF2-40B4-BE49-F238E27FC236}">
                <a16:creationId xmlns:a16="http://schemas.microsoft.com/office/drawing/2014/main" id="{D07EBBBB-4CB2-F3DF-6842-B5DFE7ADE829}"/>
              </a:ext>
            </a:extLst>
          </p:cNvPr>
          <p:cNvPicPr>
            <a:picLocks noChangeAspect="1"/>
          </p:cNvPicPr>
          <p:nvPr/>
        </p:nvPicPr>
        <p:blipFill>
          <a:blip r:embed="rId2"/>
          <a:stretch>
            <a:fillRect/>
          </a:stretch>
        </p:blipFill>
        <p:spPr>
          <a:xfrm>
            <a:off x="0" y="1250830"/>
            <a:ext cx="10619116" cy="5523026"/>
          </a:xfrm>
          <a:prstGeom prst="rect">
            <a:avLst/>
          </a:prstGeom>
        </p:spPr>
      </p:pic>
      <p:sp>
        <p:nvSpPr>
          <p:cNvPr id="2" name="TextBox 1">
            <a:extLst>
              <a:ext uri="{FF2B5EF4-FFF2-40B4-BE49-F238E27FC236}">
                <a16:creationId xmlns:a16="http://schemas.microsoft.com/office/drawing/2014/main" id="{7ED88666-DE12-59FE-725E-A174D0661287}"/>
              </a:ext>
            </a:extLst>
          </p:cNvPr>
          <p:cNvSpPr txBox="1"/>
          <p:nvPr/>
        </p:nvSpPr>
        <p:spPr>
          <a:xfrm>
            <a:off x="10619116" y="3135180"/>
            <a:ext cx="1805796" cy="1754326"/>
          </a:xfrm>
          <a:prstGeom prst="rect">
            <a:avLst/>
          </a:prstGeom>
          <a:noFill/>
        </p:spPr>
        <p:txBody>
          <a:bodyPr wrap="square" rtlCol="0">
            <a:spAutoFit/>
          </a:bodyPr>
          <a:lstStyle/>
          <a:p>
            <a:r>
              <a:rPr lang="en-US" dirty="0"/>
              <a:t>Major Loss contributing cities for Yellow Cab are Tucson, Pittsburgh, Sacramento.</a:t>
            </a:r>
          </a:p>
        </p:txBody>
      </p:sp>
    </p:spTree>
    <p:extLst>
      <p:ext uri="{BB962C8B-B14F-4D97-AF65-F5344CB8AC3E}">
        <p14:creationId xmlns:p14="http://schemas.microsoft.com/office/powerpoint/2010/main" val="154035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1085282"/>
          </a:xfrm>
          <a:solidFill>
            <a:schemeClr val="tx1">
              <a:lumMod val="75000"/>
              <a:lumOff val="25000"/>
            </a:schemeClr>
          </a:solidFill>
        </p:spPr>
        <p:txBody>
          <a:bodyPr>
            <a:normAutofit fontScale="90000"/>
          </a:bodyPr>
          <a:lstStyle/>
          <a:p>
            <a:r>
              <a:rPr lang="en-US" dirty="0">
                <a:solidFill>
                  <a:srgbClr val="FF6600"/>
                </a:solidFill>
              </a:rPr>
              <a:t>Profit and Loss percentage distribution of both companies for all years</a:t>
            </a:r>
          </a:p>
        </p:txBody>
      </p:sp>
      <p:pic>
        <p:nvPicPr>
          <p:cNvPr id="5" name="Picture 4">
            <a:extLst>
              <a:ext uri="{FF2B5EF4-FFF2-40B4-BE49-F238E27FC236}">
                <a16:creationId xmlns:a16="http://schemas.microsoft.com/office/drawing/2014/main" id="{B28C22A7-A636-6706-382A-4B19C0EF17A1}"/>
              </a:ext>
            </a:extLst>
          </p:cNvPr>
          <p:cNvPicPr>
            <a:picLocks noChangeAspect="1"/>
          </p:cNvPicPr>
          <p:nvPr/>
        </p:nvPicPr>
        <p:blipFill>
          <a:blip r:embed="rId2"/>
          <a:stretch>
            <a:fillRect/>
          </a:stretch>
        </p:blipFill>
        <p:spPr>
          <a:xfrm>
            <a:off x="129721" y="1085284"/>
            <a:ext cx="4878647" cy="2931019"/>
          </a:xfrm>
          <a:prstGeom prst="rect">
            <a:avLst/>
          </a:prstGeom>
        </p:spPr>
      </p:pic>
      <p:pic>
        <p:nvPicPr>
          <p:cNvPr id="7" name="Picture 6">
            <a:extLst>
              <a:ext uri="{FF2B5EF4-FFF2-40B4-BE49-F238E27FC236}">
                <a16:creationId xmlns:a16="http://schemas.microsoft.com/office/drawing/2014/main" id="{F95D5D27-ED71-D63F-BE56-F135797A3CB1}"/>
              </a:ext>
            </a:extLst>
          </p:cNvPr>
          <p:cNvPicPr>
            <a:picLocks noChangeAspect="1"/>
          </p:cNvPicPr>
          <p:nvPr/>
        </p:nvPicPr>
        <p:blipFill>
          <a:blip r:embed="rId3"/>
          <a:stretch>
            <a:fillRect/>
          </a:stretch>
        </p:blipFill>
        <p:spPr>
          <a:xfrm>
            <a:off x="6291233" y="1118330"/>
            <a:ext cx="4878648" cy="3022349"/>
          </a:xfrm>
          <a:prstGeom prst="rect">
            <a:avLst/>
          </a:prstGeom>
        </p:spPr>
      </p:pic>
      <p:pic>
        <p:nvPicPr>
          <p:cNvPr id="9" name="Picture 8">
            <a:extLst>
              <a:ext uri="{FF2B5EF4-FFF2-40B4-BE49-F238E27FC236}">
                <a16:creationId xmlns:a16="http://schemas.microsoft.com/office/drawing/2014/main" id="{8345B0D8-4A82-B434-DA35-CDBB6C76D8DE}"/>
              </a:ext>
            </a:extLst>
          </p:cNvPr>
          <p:cNvPicPr>
            <a:picLocks noChangeAspect="1"/>
          </p:cNvPicPr>
          <p:nvPr/>
        </p:nvPicPr>
        <p:blipFill>
          <a:blip r:embed="rId4"/>
          <a:stretch>
            <a:fillRect/>
          </a:stretch>
        </p:blipFill>
        <p:spPr>
          <a:xfrm>
            <a:off x="3075073" y="4106174"/>
            <a:ext cx="4498062" cy="2751826"/>
          </a:xfrm>
          <a:prstGeom prst="rect">
            <a:avLst/>
          </a:prstGeom>
        </p:spPr>
      </p:pic>
    </p:spTree>
    <p:extLst>
      <p:ext uri="{BB962C8B-B14F-4D97-AF65-F5344CB8AC3E}">
        <p14:creationId xmlns:p14="http://schemas.microsoft.com/office/powerpoint/2010/main" val="396743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1069674"/>
          </a:xfrm>
          <a:solidFill>
            <a:schemeClr val="tx1">
              <a:lumMod val="75000"/>
              <a:lumOff val="25000"/>
            </a:schemeClr>
          </a:solidFill>
        </p:spPr>
        <p:txBody>
          <a:bodyPr/>
          <a:lstStyle/>
          <a:p>
            <a:r>
              <a:rPr lang="en-US" dirty="0">
                <a:solidFill>
                  <a:srgbClr val="FF6600"/>
                </a:solidFill>
              </a:rPr>
              <a:t>Total Rides made by each company for each year</a:t>
            </a:r>
          </a:p>
        </p:txBody>
      </p:sp>
      <p:pic>
        <p:nvPicPr>
          <p:cNvPr id="5" name="Picture 4">
            <a:extLst>
              <a:ext uri="{FF2B5EF4-FFF2-40B4-BE49-F238E27FC236}">
                <a16:creationId xmlns:a16="http://schemas.microsoft.com/office/drawing/2014/main" id="{800D249C-BCD5-80E7-7C48-A118C287525C}"/>
              </a:ext>
            </a:extLst>
          </p:cNvPr>
          <p:cNvPicPr>
            <a:picLocks noChangeAspect="1"/>
          </p:cNvPicPr>
          <p:nvPr/>
        </p:nvPicPr>
        <p:blipFill>
          <a:blip r:embed="rId2"/>
          <a:stretch>
            <a:fillRect/>
          </a:stretch>
        </p:blipFill>
        <p:spPr>
          <a:xfrm>
            <a:off x="0" y="1069676"/>
            <a:ext cx="12192000" cy="5670921"/>
          </a:xfrm>
          <a:prstGeom prst="rect">
            <a:avLst/>
          </a:prstGeom>
        </p:spPr>
      </p:pic>
    </p:spTree>
    <p:extLst>
      <p:ext uri="{BB962C8B-B14F-4D97-AF65-F5344CB8AC3E}">
        <p14:creationId xmlns:p14="http://schemas.microsoft.com/office/powerpoint/2010/main" val="92328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a:bodyPr>
          <a:lstStyle/>
          <a:p>
            <a:r>
              <a:rPr lang="en-US" dirty="0">
                <a:solidFill>
                  <a:srgbClr val="FF6600"/>
                </a:solidFill>
              </a:rPr>
              <a:t>City-wise Total Rides made by each company</a:t>
            </a:r>
          </a:p>
        </p:txBody>
      </p:sp>
      <p:pic>
        <p:nvPicPr>
          <p:cNvPr id="3" name="Picture 2">
            <a:extLst>
              <a:ext uri="{FF2B5EF4-FFF2-40B4-BE49-F238E27FC236}">
                <a16:creationId xmlns:a16="http://schemas.microsoft.com/office/drawing/2014/main" id="{28EADF26-D65A-1F31-F145-DCFE5BB64258}"/>
              </a:ext>
            </a:extLst>
          </p:cNvPr>
          <p:cNvPicPr>
            <a:picLocks noChangeAspect="1"/>
          </p:cNvPicPr>
          <p:nvPr/>
        </p:nvPicPr>
        <p:blipFill>
          <a:blip r:embed="rId2"/>
          <a:stretch>
            <a:fillRect/>
          </a:stretch>
        </p:blipFill>
        <p:spPr>
          <a:xfrm>
            <a:off x="0" y="940279"/>
            <a:ext cx="12192000" cy="5835963"/>
          </a:xfrm>
          <a:prstGeom prst="rect">
            <a:avLst/>
          </a:prstGeom>
        </p:spPr>
      </p:pic>
    </p:spTree>
    <p:extLst>
      <p:ext uri="{BB962C8B-B14F-4D97-AF65-F5344CB8AC3E}">
        <p14:creationId xmlns:p14="http://schemas.microsoft.com/office/powerpoint/2010/main" val="4118714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a:bodyPr>
          <a:lstStyle/>
          <a:p>
            <a:r>
              <a:rPr lang="en-US" dirty="0">
                <a:solidFill>
                  <a:srgbClr val="FF6600"/>
                </a:solidFill>
              </a:rPr>
              <a:t>Customer base for both companies for all years</a:t>
            </a:r>
          </a:p>
        </p:txBody>
      </p:sp>
      <p:sp>
        <p:nvSpPr>
          <p:cNvPr id="6" name="TextBox 5">
            <a:extLst>
              <a:ext uri="{FF2B5EF4-FFF2-40B4-BE49-F238E27FC236}">
                <a16:creationId xmlns:a16="http://schemas.microsoft.com/office/drawing/2014/main" id="{33C1E254-47F4-7631-A211-0C870011FC90}"/>
              </a:ext>
            </a:extLst>
          </p:cNvPr>
          <p:cNvSpPr txBox="1"/>
          <p:nvPr/>
        </p:nvSpPr>
        <p:spPr>
          <a:xfrm>
            <a:off x="9535064" y="2761451"/>
            <a:ext cx="2656936" cy="1477328"/>
          </a:xfrm>
          <a:prstGeom prst="rect">
            <a:avLst/>
          </a:prstGeom>
          <a:noFill/>
        </p:spPr>
        <p:txBody>
          <a:bodyPr wrap="square" rtlCol="0">
            <a:spAutoFit/>
          </a:bodyPr>
          <a:lstStyle/>
          <a:p>
            <a:r>
              <a:rPr lang="en-US" dirty="0"/>
              <a:t>The customer base for Yellow cab is predominantly higher when compared to the Pink cab for all the years.</a:t>
            </a:r>
          </a:p>
        </p:txBody>
      </p:sp>
      <p:pic>
        <p:nvPicPr>
          <p:cNvPr id="8" name="Picture 7">
            <a:extLst>
              <a:ext uri="{FF2B5EF4-FFF2-40B4-BE49-F238E27FC236}">
                <a16:creationId xmlns:a16="http://schemas.microsoft.com/office/drawing/2014/main" id="{A6F47658-BAAD-A5DF-F0A2-AEACD459FA70}"/>
              </a:ext>
            </a:extLst>
          </p:cNvPr>
          <p:cNvPicPr>
            <a:picLocks noChangeAspect="1"/>
          </p:cNvPicPr>
          <p:nvPr/>
        </p:nvPicPr>
        <p:blipFill>
          <a:blip r:embed="rId2"/>
          <a:stretch>
            <a:fillRect/>
          </a:stretch>
        </p:blipFill>
        <p:spPr>
          <a:xfrm>
            <a:off x="12843" y="940280"/>
            <a:ext cx="9522221" cy="5917720"/>
          </a:xfrm>
          <a:prstGeom prst="rect">
            <a:avLst/>
          </a:prstGeom>
        </p:spPr>
      </p:pic>
    </p:spTree>
    <p:extLst>
      <p:ext uri="{BB962C8B-B14F-4D97-AF65-F5344CB8AC3E}">
        <p14:creationId xmlns:p14="http://schemas.microsoft.com/office/powerpoint/2010/main" val="74013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fontScale="90000"/>
          </a:bodyPr>
          <a:lstStyle/>
          <a:p>
            <a:r>
              <a:rPr lang="en-US" dirty="0">
                <a:solidFill>
                  <a:srgbClr val="FF6600"/>
                </a:solidFill>
              </a:rPr>
              <a:t>Cab Preference of people out of total users of each city </a:t>
            </a:r>
          </a:p>
        </p:txBody>
      </p:sp>
      <p:pic>
        <p:nvPicPr>
          <p:cNvPr id="5" name="Picture 4">
            <a:extLst>
              <a:ext uri="{FF2B5EF4-FFF2-40B4-BE49-F238E27FC236}">
                <a16:creationId xmlns:a16="http://schemas.microsoft.com/office/drawing/2014/main" id="{04EA0F62-E8ED-3059-C3FA-4E2F70070F2B}"/>
              </a:ext>
            </a:extLst>
          </p:cNvPr>
          <p:cNvPicPr>
            <a:picLocks noChangeAspect="1"/>
          </p:cNvPicPr>
          <p:nvPr/>
        </p:nvPicPr>
        <p:blipFill>
          <a:blip r:embed="rId2"/>
          <a:stretch>
            <a:fillRect/>
          </a:stretch>
        </p:blipFill>
        <p:spPr>
          <a:xfrm>
            <a:off x="10914" y="940280"/>
            <a:ext cx="9961222" cy="5917720"/>
          </a:xfrm>
          <a:prstGeom prst="rect">
            <a:avLst/>
          </a:prstGeom>
        </p:spPr>
      </p:pic>
      <p:sp>
        <p:nvSpPr>
          <p:cNvPr id="2" name="TextBox 1">
            <a:extLst>
              <a:ext uri="{FF2B5EF4-FFF2-40B4-BE49-F238E27FC236}">
                <a16:creationId xmlns:a16="http://schemas.microsoft.com/office/drawing/2014/main" id="{57BA1BA9-692E-3117-70E4-CC2DF12D4C32}"/>
              </a:ext>
            </a:extLst>
          </p:cNvPr>
          <p:cNvSpPr txBox="1"/>
          <p:nvPr/>
        </p:nvSpPr>
        <p:spPr>
          <a:xfrm>
            <a:off x="9972136" y="2551837"/>
            <a:ext cx="2366513" cy="1754326"/>
          </a:xfrm>
          <a:prstGeom prst="rect">
            <a:avLst/>
          </a:prstGeom>
          <a:noFill/>
        </p:spPr>
        <p:txBody>
          <a:bodyPr wrap="square" rtlCol="0">
            <a:spAutoFit/>
          </a:bodyPr>
          <a:lstStyle/>
          <a:p>
            <a:r>
              <a:rPr lang="en-US" dirty="0"/>
              <a:t>People of most of the cities preferred yellow cab over pink cab except for cities like Nashville, Pittsburgh, Sacramento, San Diego</a:t>
            </a:r>
          </a:p>
        </p:txBody>
      </p:sp>
    </p:spTree>
    <p:extLst>
      <p:ext uri="{BB962C8B-B14F-4D97-AF65-F5344CB8AC3E}">
        <p14:creationId xmlns:p14="http://schemas.microsoft.com/office/powerpoint/2010/main" val="347014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fontScale="90000"/>
          </a:bodyPr>
          <a:lstStyle/>
          <a:p>
            <a:r>
              <a:rPr lang="en-US" dirty="0">
                <a:solidFill>
                  <a:srgbClr val="FF6600"/>
                </a:solidFill>
              </a:rPr>
              <a:t>Age, Gender and Income distribution of Pink Cab customers</a:t>
            </a:r>
          </a:p>
        </p:txBody>
      </p:sp>
      <p:pic>
        <p:nvPicPr>
          <p:cNvPr id="9" name="Picture 8">
            <a:extLst>
              <a:ext uri="{FF2B5EF4-FFF2-40B4-BE49-F238E27FC236}">
                <a16:creationId xmlns:a16="http://schemas.microsoft.com/office/drawing/2014/main" id="{E07DDBB6-6777-6A40-CF06-F9074A72C780}"/>
              </a:ext>
            </a:extLst>
          </p:cNvPr>
          <p:cNvPicPr>
            <a:picLocks noChangeAspect="1"/>
          </p:cNvPicPr>
          <p:nvPr/>
        </p:nvPicPr>
        <p:blipFill>
          <a:blip r:embed="rId2"/>
          <a:stretch>
            <a:fillRect/>
          </a:stretch>
        </p:blipFill>
        <p:spPr>
          <a:xfrm>
            <a:off x="0" y="940280"/>
            <a:ext cx="10463842" cy="5917720"/>
          </a:xfrm>
          <a:prstGeom prst="rect">
            <a:avLst/>
          </a:prstGeom>
        </p:spPr>
      </p:pic>
      <p:sp>
        <p:nvSpPr>
          <p:cNvPr id="2" name="TextBox 1">
            <a:extLst>
              <a:ext uri="{FF2B5EF4-FFF2-40B4-BE49-F238E27FC236}">
                <a16:creationId xmlns:a16="http://schemas.microsoft.com/office/drawing/2014/main" id="{E50E25CA-A458-3E17-25A1-DE1FA58D6126}"/>
              </a:ext>
            </a:extLst>
          </p:cNvPr>
          <p:cNvSpPr txBox="1"/>
          <p:nvPr/>
        </p:nvSpPr>
        <p:spPr>
          <a:xfrm>
            <a:off x="10343072" y="1166842"/>
            <a:ext cx="1736785" cy="4524315"/>
          </a:xfrm>
          <a:prstGeom prst="rect">
            <a:avLst/>
          </a:prstGeom>
          <a:noFill/>
        </p:spPr>
        <p:txBody>
          <a:bodyPr wrap="square" rtlCol="0">
            <a:spAutoFit/>
          </a:bodyPr>
          <a:lstStyle/>
          <a:p>
            <a:r>
              <a:rPr lang="en-US" dirty="0"/>
              <a:t>Most instances appear for the age between 18-27 so, Pink Cab has customers between 18-27 age whose income in USD/Month ranges from 2k till 35k and with almost equal distribution of male and female population</a:t>
            </a:r>
          </a:p>
        </p:txBody>
      </p:sp>
    </p:spTree>
    <p:extLst>
      <p:ext uri="{BB962C8B-B14F-4D97-AF65-F5344CB8AC3E}">
        <p14:creationId xmlns:p14="http://schemas.microsoft.com/office/powerpoint/2010/main" val="401669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fontScale="90000"/>
          </a:bodyPr>
          <a:lstStyle/>
          <a:p>
            <a:r>
              <a:rPr lang="en-US" dirty="0">
                <a:solidFill>
                  <a:srgbClr val="FF6600"/>
                </a:solidFill>
              </a:rPr>
              <a:t>Age, Gender and Income distribution of Yellow Cab customers</a:t>
            </a:r>
          </a:p>
        </p:txBody>
      </p:sp>
      <p:pic>
        <p:nvPicPr>
          <p:cNvPr id="3" name="Picture 2">
            <a:extLst>
              <a:ext uri="{FF2B5EF4-FFF2-40B4-BE49-F238E27FC236}">
                <a16:creationId xmlns:a16="http://schemas.microsoft.com/office/drawing/2014/main" id="{04EF2CBD-6ECB-1C46-B24D-4F6BDF0A02B3}"/>
              </a:ext>
            </a:extLst>
          </p:cNvPr>
          <p:cNvPicPr>
            <a:picLocks noChangeAspect="1"/>
          </p:cNvPicPr>
          <p:nvPr/>
        </p:nvPicPr>
        <p:blipFill>
          <a:blip r:embed="rId2"/>
          <a:stretch>
            <a:fillRect/>
          </a:stretch>
        </p:blipFill>
        <p:spPr>
          <a:xfrm>
            <a:off x="0" y="940280"/>
            <a:ext cx="10731260" cy="5917720"/>
          </a:xfrm>
          <a:prstGeom prst="rect">
            <a:avLst/>
          </a:prstGeom>
        </p:spPr>
      </p:pic>
      <p:sp>
        <p:nvSpPr>
          <p:cNvPr id="2" name="TextBox 1">
            <a:extLst>
              <a:ext uri="{FF2B5EF4-FFF2-40B4-BE49-F238E27FC236}">
                <a16:creationId xmlns:a16="http://schemas.microsoft.com/office/drawing/2014/main" id="{C20598B2-0D18-1F7C-0231-4B56B3AEBF13}"/>
              </a:ext>
            </a:extLst>
          </p:cNvPr>
          <p:cNvSpPr txBox="1"/>
          <p:nvPr/>
        </p:nvSpPr>
        <p:spPr>
          <a:xfrm>
            <a:off x="10636370" y="1082984"/>
            <a:ext cx="1555630" cy="5632311"/>
          </a:xfrm>
          <a:prstGeom prst="rect">
            <a:avLst/>
          </a:prstGeom>
          <a:noFill/>
        </p:spPr>
        <p:txBody>
          <a:bodyPr wrap="square" rtlCol="0">
            <a:spAutoFit/>
          </a:bodyPr>
          <a:lstStyle/>
          <a:p>
            <a:r>
              <a:rPr lang="en-US" dirty="0"/>
              <a:t>Most instances appear for the age between 18-32 so, Yellow Cab has customers between 18-32 age whose income in USD/Month ranges from 2k till 35k and with almost equal distribution of male and female population</a:t>
            </a:r>
          </a:p>
          <a:p>
            <a:endParaRPr lang="en-US" dirty="0"/>
          </a:p>
        </p:txBody>
      </p:sp>
    </p:spTree>
    <p:extLst>
      <p:ext uri="{BB962C8B-B14F-4D97-AF65-F5344CB8AC3E}">
        <p14:creationId xmlns:p14="http://schemas.microsoft.com/office/powerpoint/2010/main" val="266678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normAutofit fontScale="90000"/>
          </a:bodyPr>
          <a:lstStyle/>
          <a:p>
            <a:r>
              <a:rPr lang="en-US" dirty="0">
                <a:solidFill>
                  <a:srgbClr val="FF6600"/>
                </a:solidFill>
              </a:rPr>
              <a:t>Profit percentage forecast of both companies for the year 2019</a:t>
            </a:r>
          </a:p>
        </p:txBody>
      </p:sp>
      <p:pic>
        <p:nvPicPr>
          <p:cNvPr id="5" name="Picture 4">
            <a:extLst>
              <a:ext uri="{FF2B5EF4-FFF2-40B4-BE49-F238E27FC236}">
                <a16:creationId xmlns:a16="http://schemas.microsoft.com/office/drawing/2014/main" id="{0EC5B022-3499-9710-8EAD-52D38CD03FE9}"/>
              </a:ext>
            </a:extLst>
          </p:cNvPr>
          <p:cNvPicPr>
            <a:picLocks noChangeAspect="1"/>
          </p:cNvPicPr>
          <p:nvPr/>
        </p:nvPicPr>
        <p:blipFill>
          <a:blip r:embed="rId2"/>
          <a:stretch>
            <a:fillRect/>
          </a:stretch>
        </p:blipFill>
        <p:spPr>
          <a:xfrm>
            <a:off x="0" y="940280"/>
            <a:ext cx="12192000" cy="5882102"/>
          </a:xfrm>
          <a:prstGeom prst="rect">
            <a:avLst/>
          </a:prstGeom>
        </p:spPr>
      </p:pic>
    </p:spTree>
    <p:extLst>
      <p:ext uri="{BB962C8B-B14F-4D97-AF65-F5344CB8AC3E}">
        <p14:creationId xmlns:p14="http://schemas.microsoft.com/office/powerpoint/2010/main" val="444139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lstStyle/>
          <a:p>
            <a:r>
              <a:rPr lang="en-US" dirty="0">
                <a:solidFill>
                  <a:srgbClr val="FF6600"/>
                </a:solidFill>
              </a:rPr>
              <a:t>EDA Summary</a:t>
            </a:r>
          </a:p>
        </p:txBody>
      </p:sp>
      <p:sp>
        <p:nvSpPr>
          <p:cNvPr id="2" name="Title 3">
            <a:extLst>
              <a:ext uri="{FF2B5EF4-FFF2-40B4-BE49-F238E27FC236}">
                <a16:creationId xmlns:a16="http://schemas.microsoft.com/office/drawing/2014/main" id="{3E513845-A4D8-EB12-56FC-FCFACB2EA346}"/>
              </a:ext>
            </a:extLst>
          </p:cNvPr>
          <p:cNvSpPr txBox="1">
            <a:spLocks/>
          </p:cNvSpPr>
          <p:nvPr/>
        </p:nvSpPr>
        <p:spPr>
          <a:xfrm>
            <a:off x="0" y="940279"/>
            <a:ext cx="12192000" cy="5917719"/>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Revenue and Profit Analysis: The revenue and profit are higher for Yellow cab than Pink cab. Also, the loss percentage distribution for Yellow cab is less when compared to Pink cab.</a:t>
            </a:r>
          </a:p>
          <a:p>
            <a:pPr marL="285750" indent="-285750">
              <a:buFont typeface="Arial" panose="020B0604020202020204" pitchFamily="34" charset="0"/>
              <a:buChar char="•"/>
            </a:pPr>
            <a:r>
              <a:rPr lang="en-US" sz="1800" dirty="0">
                <a:latin typeface="+mn-lt"/>
              </a:rPr>
              <a:t>Yellow Cab has contributed to more no of rides when compared to Pink cab for all years across most of the cities like New York, Chicago and Washington D.C. It has also covered more KMs for the total rides than Pink Cab and the distance travelled for each ride is not affecting the profit margin for both companies.</a:t>
            </a:r>
          </a:p>
          <a:p>
            <a:pPr marL="285750" indent="-285750">
              <a:buFont typeface="Arial" panose="020B0604020202020204" pitchFamily="34" charset="0"/>
              <a:buChar char="•"/>
            </a:pPr>
            <a:r>
              <a:rPr lang="en-US" sz="1800" dirty="0">
                <a:latin typeface="+mn-lt"/>
              </a:rPr>
              <a:t>Major Profit generating cities for Pink Cab are New York, Miami and for Yellow cab they are New York, Silicon Valley, Dallas. Loss contributing cities for Pink cab are Dallas, Denver, Phoenix, Pittsburgh, Tucson and for Yellow cab they are Tucson, Pittsburgh, Sacramento.</a:t>
            </a:r>
          </a:p>
          <a:p>
            <a:pPr marL="285750" indent="-285750">
              <a:buFont typeface="Arial" panose="020B0604020202020204" pitchFamily="34" charset="0"/>
              <a:buChar char="•"/>
            </a:pPr>
            <a:r>
              <a:rPr lang="en-US" sz="1800" dirty="0">
                <a:latin typeface="+mn-lt"/>
              </a:rPr>
              <a:t>Customer base is also more for Yellow cab than Pink cab given any year.</a:t>
            </a:r>
          </a:p>
          <a:p>
            <a:pPr marL="285750" indent="-285750">
              <a:buFont typeface="Arial" panose="020B0604020202020204" pitchFamily="34" charset="0"/>
              <a:buChar char="•"/>
            </a:pPr>
            <a:r>
              <a:rPr lang="en-US" sz="1800" dirty="0">
                <a:latin typeface="+mn-lt"/>
              </a:rPr>
              <a:t>Most of the users across all cities preferred Yellow cab rather than Pink cab except for cities, </a:t>
            </a:r>
            <a:r>
              <a:rPr lang="it-IT" sz="1800" dirty="0">
                <a:latin typeface="+mn-lt"/>
              </a:rPr>
              <a:t>Nashville, Pittsburgh, Sacramento, San Diego.</a:t>
            </a:r>
          </a:p>
          <a:p>
            <a:pPr marL="285750" indent="-285750">
              <a:buFont typeface="Arial" panose="020B0604020202020204" pitchFamily="34" charset="0"/>
              <a:buChar char="•"/>
            </a:pPr>
            <a:r>
              <a:rPr lang="it-IT" sz="1800" dirty="0">
                <a:latin typeface="+mn-lt"/>
              </a:rPr>
              <a:t>Both companies have more younger customers between the age 18-27 and 18-32 respectively whose income in USD per month range between 2k-35k and have equal gender distribution.</a:t>
            </a:r>
          </a:p>
          <a:p>
            <a:pPr marL="285750" indent="-285750">
              <a:buFont typeface="Arial" panose="020B0604020202020204" pitchFamily="34" charset="0"/>
              <a:buChar char="•"/>
            </a:pPr>
            <a:r>
              <a:rPr lang="it-IT" sz="1800" dirty="0">
                <a:latin typeface="+mn-lt"/>
              </a:rPr>
              <a:t>The forecasted profit percentage for both companies for 2019 suggest a slighter loss however, that loss percentage is much smaller for Yellow cab, and it also has wider scope for profits (with 95% confidence interval)</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46495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2"/>
            <a:ext cx="12192000" cy="940278"/>
          </a:xfrm>
          <a:solidFill>
            <a:schemeClr val="tx1">
              <a:lumMod val="75000"/>
              <a:lumOff val="25000"/>
            </a:schemeClr>
          </a:solidFill>
        </p:spPr>
        <p:txBody>
          <a:bodyPr/>
          <a:lstStyle/>
          <a:p>
            <a:r>
              <a:rPr lang="en-US" dirty="0">
                <a:solidFill>
                  <a:srgbClr val="FF6600"/>
                </a:solidFill>
              </a:rPr>
              <a:t>Recommendations</a:t>
            </a:r>
          </a:p>
        </p:txBody>
      </p:sp>
      <p:sp>
        <p:nvSpPr>
          <p:cNvPr id="2" name="Title 3">
            <a:extLst>
              <a:ext uri="{FF2B5EF4-FFF2-40B4-BE49-F238E27FC236}">
                <a16:creationId xmlns:a16="http://schemas.microsoft.com/office/drawing/2014/main" id="{3E513845-A4D8-EB12-56FC-FCFACB2EA346}"/>
              </a:ext>
            </a:extLst>
          </p:cNvPr>
          <p:cNvSpPr txBox="1">
            <a:spLocks/>
          </p:cNvSpPr>
          <p:nvPr/>
        </p:nvSpPr>
        <p:spPr>
          <a:xfrm>
            <a:off x="0" y="940279"/>
            <a:ext cx="12192000" cy="5917719"/>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latin typeface="+mn-lt"/>
              </a:rPr>
              <a:t>Based on the EDA with the historical data and the profit forecast, it is highly recommended to invest in the Yellow Cab company.</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27209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ctrTitle"/>
          </p:nvPr>
        </p:nvSpPr>
        <p:spPr>
          <a:xfrm>
            <a:off x="0" y="0"/>
            <a:ext cx="12192000" cy="1035170"/>
          </a:xfrm>
          <a:solidFill>
            <a:schemeClr val="tx1">
              <a:lumMod val="75000"/>
              <a:lumOff val="25000"/>
            </a:schemeClr>
          </a:solidFill>
        </p:spPr>
        <p:txBody>
          <a:bodyPr>
            <a:normAutofit/>
          </a:bodyPr>
          <a:lstStyle/>
          <a:p>
            <a:pPr algn="l"/>
            <a:r>
              <a:rPr lang="en-US" dirty="0">
                <a:solidFill>
                  <a:srgbClr val="FF6600"/>
                </a:solidFill>
              </a:rPr>
              <a:t>Executive Summary</a:t>
            </a:r>
          </a:p>
        </p:txBody>
      </p:sp>
      <p:sp>
        <p:nvSpPr>
          <p:cNvPr id="2" name="Subtitle 1">
            <a:extLst>
              <a:ext uri="{FF2B5EF4-FFF2-40B4-BE49-F238E27FC236}">
                <a16:creationId xmlns:a16="http://schemas.microsoft.com/office/drawing/2014/main" id="{2A0D0E49-2198-A9B1-09E1-E9D082713CB3}"/>
              </a:ext>
            </a:extLst>
          </p:cNvPr>
          <p:cNvSpPr>
            <a:spLocks noGrp="1"/>
          </p:cNvSpPr>
          <p:nvPr>
            <p:ph type="subTitle" idx="1"/>
          </p:nvPr>
        </p:nvSpPr>
        <p:spPr>
          <a:xfrm>
            <a:off x="0" y="1155940"/>
            <a:ext cx="12191999" cy="4222630"/>
          </a:xfrm>
        </p:spPr>
        <p:txBody>
          <a:bodyPr/>
          <a:lstStyle/>
          <a:p>
            <a:pPr marL="342900" indent="-342900" algn="l">
              <a:buFont typeface="Arial" panose="020B0604020202020204" pitchFamily="34" charset="0"/>
              <a:buChar char="•"/>
            </a:pPr>
            <a:r>
              <a:rPr lang="en-US" dirty="0"/>
              <a:t>XYZ is a private firm in United States and the company is planning to make investments as per their Go-to-Market(G2M) strategy.</a:t>
            </a:r>
          </a:p>
          <a:p>
            <a:pPr marL="342900" indent="-342900" algn="l">
              <a:buFont typeface="Arial" panose="020B0604020202020204" pitchFamily="34" charset="0"/>
              <a:buChar char="•"/>
            </a:pPr>
            <a:r>
              <a:rPr lang="en-US" dirty="0"/>
              <a:t>Due to the growth in cab industry, the company wishes to invest in the Cab industry but wants to understand market before making investment.</a:t>
            </a:r>
          </a:p>
          <a:p>
            <a:pPr marL="342900" indent="-342900" algn="l">
              <a:buFont typeface="Arial" panose="020B0604020202020204" pitchFamily="34" charset="0"/>
              <a:buChar char="•"/>
            </a:pPr>
            <a:r>
              <a:rPr lang="en-US" dirty="0"/>
              <a:t>This presentation gives a clear understanding of the best Cab service/organization in the market and can guide the XYZ firm in making better decision.</a:t>
            </a:r>
          </a:p>
        </p:txBody>
      </p:sp>
    </p:spTree>
    <p:extLst>
      <p:ext uri="{BB962C8B-B14F-4D97-AF65-F5344CB8AC3E}">
        <p14:creationId xmlns:p14="http://schemas.microsoft.com/office/powerpoint/2010/main" val="336722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ctrTitle"/>
          </p:nvPr>
        </p:nvSpPr>
        <p:spPr>
          <a:xfrm>
            <a:off x="0" y="0"/>
            <a:ext cx="12192000" cy="1035170"/>
          </a:xfrm>
          <a:solidFill>
            <a:schemeClr val="tx1">
              <a:lumMod val="75000"/>
              <a:lumOff val="25000"/>
            </a:schemeClr>
          </a:solidFill>
        </p:spPr>
        <p:txBody>
          <a:bodyPr>
            <a:normAutofit/>
          </a:bodyPr>
          <a:lstStyle/>
          <a:p>
            <a:pPr algn="l"/>
            <a:r>
              <a:rPr lang="en-US" dirty="0">
                <a:solidFill>
                  <a:srgbClr val="FF6600"/>
                </a:solidFill>
              </a:rPr>
              <a:t>Problem Statement</a:t>
            </a:r>
          </a:p>
        </p:txBody>
      </p:sp>
      <p:sp>
        <p:nvSpPr>
          <p:cNvPr id="2" name="Subtitle 1">
            <a:extLst>
              <a:ext uri="{FF2B5EF4-FFF2-40B4-BE49-F238E27FC236}">
                <a16:creationId xmlns:a16="http://schemas.microsoft.com/office/drawing/2014/main" id="{2A0D0E49-2198-A9B1-09E1-E9D082713CB3}"/>
              </a:ext>
            </a:extLst>
          </p:cNvPr>
          <p:cNvSpPr>
            <a:spLocks noGrp="1"/>
          </p:cNvSpPr>
          <p:nvPr>
            <p:ph type="subTitle" idx="1"/>
          </p:nvPr>
        </p:nvSpPr>
        <p:spPr>
          <a:xfrm>
            <a:off x="0" y="1155939"/>
            <a:ext cx="12191999" cy="2273061"/>
          </a:xfrm>
        </p:spPr>
        <p:txBody>
          <a:bodyPr>
            <a:normAutofit/>
          </a:bodyPr>
          <a:lstStyle/>
          <a:p>
            <a:pPr algn="l"/>
            <a:r>
              <a:rPr lang="en-US" dirty="0"/>
              <a:t>XYZ firm wants to invest in the Cab industry, but it has no knowledge of the market regarding which cab company to invest in so that it could gain profits and increase the customer base. The firm needs guidance based on the real/practical data. So, the aim of this presentation is to help the firm in making a better investment.</a:t>
            </a:r>
          </a:p>
        </p:txBody>
      </p:sp>
    </p:spTree>
    <p:extLst>
      <p:ext uri="{BB962C8B-B14F-4D97-AF65-F5344CB8AC3E}">
        <p14:creationId xmlns:p14="http://schemas.microsoft.com/office/powerpoint/2010/main" val="243733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ctrTitle"/>
          </p:nvPr>
        </p:nvSpPr>
        <p:spPr>
          <a:xfrm>
            <a:off x="0" y="0"/>
            <a:ext cx="12192000" cy="1035170"/>
          </a:xfrm>
          <a:solidFill>
            <a:schemeClr val="tx1">
              <a:lumMod val="75000"/>
              <a:lumOff val="25000"/>
            </a:schemeClr>
          </a:solidFill>
        </p:spPr>
        <p:txBody>
          <a:bodyPr>
            <a:normAutofit/>
          </a:bodyPr>
          <a:lstStyle/>
          <a:p>
            <a:pPr algn="l"/>
            <a:r>
              <a:rPr lang="en-US" dirty="0">
                <a:solidFill>
                  <a:srgbClr val="FF6600"/>
                </a:solidFill>
              </a:rPr>
              <a:t>Approach</a:t>
            </a:r>
          </a:p>
        </p:txBody>
      </p:sp>
      <p:sp>
        <p:nvSpPr>
          <p:cNvPr id="2" name="Subtitle 1">
            <a:extLst>
              <a:ext uri="{FF2B5EF4-FFF2-40B4-BE49-F238E27FC236}">
                <a16:creationId xmlns:a16="http://schemas.microsoft.com/office/drawing/2014/main" id="{2A0D0E49-2198-A9B1-09E1-E9D082713CB3}"/>
              </a:ext>
            </a:extLst>
          </p:cNvPr>
          <p:cNvSpPr>
            <a:spLocks noGrp="1"/>
          </p:cNvSpPr>
          <p:nvPr>
            <p:ph type="subTitle" idx="1"/>
          </p:nvPr>
        </p:nvSpPr>
        <p:spPr>
          <a:xfrm>
            <a:off x="0" y="1155939"/>
            <a:ext cx="12191999" cy="5538159"/>
          </a:xfrm>
        </p:spPr>
        <p:txBody>
          <a:bodyPr>
            <a:normAutofit/>
          </a:bodyPr>
          <a:lstStyle/>
          <a:p>
            <a:pPr marL="342900" indent="-342900" algn="l">
              <a:buFont typeface="Arial" panose="020B0604020202020204" pitchFamily="34" charset="0"/>
              <a:buChar char="•"/>
            </a:pPr>
            <a:r>
              <a:rPr lang="en-US" dirty="0"/>
              <a:t>Collecting the data related, using the files Cab data, Transactions, Customers and City.</a:t>
            </a:r>
          </a:p>
          <a:p>
            <a:pPr marL="342900" indent="-342900" algn="l">
              <a:buFont typeface="Arial" panose="020B0604020202020204" pitchFamily="34" charset="0"/>
              <a:buChar char="•"/>
            </a:pPr>
            <a:r>
              <a:rPr lang="en-US" dirty="0"/>
              <a:t>Identification and understanding of the data.</a:t>
            </a:r>
          </a:p>
          <a:p>
            <a:pPr marL="342900" indent="-342900" algn="l">
              <a:buFont typeface="Arial" panose="020B0604020202020204" pitchFamily="34" charset="0"/>
              <a:buChar char="•"/>
            </a:pPr>
            <a:r>
              <a:rPr lang="en-US" dirty="0"/>
              <a:t>Performing pre-processing steps like Data cleaning and then performing analysis.</a:t>
            </a:r>
          </a:p>
          <a:p>
            <a:pPr marL="342900" indent="-342900" algn="l">
              <a:buFont typeface="Arial" panose="020B0604020202020204" pitchFamily="34" charset="0"/>
              <a:buChar char="•"/>
            </a:pPr>
            <a:r>
              <a:rPr lang="en-US" dirty="0"/>
              <a:t>Performing Exploratory data analysis and providing insights through various visualizations.</a:t>
            </a:r>
          </a:p>
          <a:p>
            <a:pPr marL="342900" indent="-342900" algn="l">
              <a:buFont typeface="Arial" panose="020B0604020202020204" pitchFamily="34" charset="0"/>
              <a:buChar char="•"/>
            </a:pPr>
            <a:r>
              <a:rPr lang="en-US" dirty="0"/>
              <a:t>Providing recommendations based on those business focused insights.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47276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164565"/>
          </a:xfrm>
          <a:solidFill>
            <a:schemeClr val="tx1">
              <a:lumMod val="75000"/>
              <a:lumOff val="25000"/>
            </a:schemeClr>
          </a:solidFill>
        </p:spPr>
        <p:txBody>
          <a:bodyPr/>
          <a:lstStyle/>
          <a:p>
            <a:r>
              <a:rPr lang="en-US" dirty="0">
                <a:solidFill>
                  <a:srgbClr val="FF6600"/>
                </a:solidFill>
              </a:rPr>
              <a:t>Revenue and Profit Analysis</a:t>
            </a:r>
          </a:p>
        </p:txBody>
      </p:sp>
      <p:pic>
        <p:nvPicPr>
          <p:cNvPr id="6" name="Content Placeholder 4">
            <a:extLst>
              <a:ext uri="{FF2B5EF4-FFF2-40B4-BE49-F238E27FC236}">
                <a16:creationId xmlns:a16="http://schemas.microsoft.com/office/drawing/2014/main" id="{B7B55FAF-FF7E-4557-3625-99CB0BA8ADB3}"/>
              </a:ext>
            </a:extLst>
          </p:cNvPr>
          <p:cNvPicPr>
            <a:picLocks noChangeAspect="1"/>
          </p:cNvPicPr>
          <p:nvPr/>
        </p:nvPicPr>
        <p:blipFill>
          <a:blip r:embed="rId2"/>
          <a:stretch>
            <a:fillRect/>
          </a:stretch>
        </p:blipFill>
        <p:spPr>
          <a:xfrm>
            <a:off x="0" y="1164566"/>
            <a:ext cx="6905134" cy="5558497"/>
          </a:xfrm>
          <a:prstGeom prst="rect">
            <a:avLst/>
          </a:prstGeom>
        </p:spPr>
      </p:pic>
      <p:pic>
        <p:nvPicPr>
          <p:cNvPr id="8" name="Picture 7">
            <a:extLst>
              <a:ext uri="{FF2B5EF4-FFF2-40B4-BE49-F238E27FC236}">
                <a16:creationId xmlns:a16="http://schemas.microsoft.com/office/drawing/2014/main" id="{602EA932-2C21-9BE4-C448-8CC1EFFDE537}"/>
              </a:ext>
            </a:extLst>
          </p:cNvPr>
          <p:cNvPicPr>
            <a:picLocks noChangeAspect="1"/>
          </p:cNvPicPr>
          <p:nvPr/>
        </p:nvPicPr>
        <p:blipFill>
          <a:blip r:embed="rId3"/>
          <a:stretch>
            <a:fillRect/>
          </a:stretch>
        </p:blipFill>
        <p:spPr>
          <a:xfrm>
            <a:off x="6905134" y="1164566"/>
            <a:ext cx="5286866" cy="5558497"/>
          </a:xfrm>
          <a:prstGeom prst="rect">
            <a:avLst/>
          </a:prstGeom>
        </p:spPr>
      </p:pic>
    </p:spTree>
    <p:extLst>
      <p:ext uri="{BB962C8B-B14F-4D97-AF65-F5344CB8AC3E}">
        <p14:creationId xmlns:p14="http://schemas.microsoft.com/office/powerpoint/2010/main" val="268536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216324"/>
          </a:xfrm>
          <a:solidFill>
            <a:schemeClr val="tx1">
              <a:lumMod val="75000"/>
              <a:lumOff val="25000"/>
            </a:schemeClr>
          </a:solidFill>
        </p:spPr>
        <p:txBody>
          <a:bodyPr/>
          <a:lstStyle/>
          <a:p>
            <a:r>
              <a:rPr lang="en-US" dirty="0">
                <a:solidFill>
                  <a:srgbClr val="FF6600"/>
                </a:solidFill>
              </a:rPr>
              <a:t>Profit Analysis for KM travelled</a:t>
            </a:r>
          </a:p>
        </p:txBody>
      </p:sp>
      <p:pic>
        <p:nvPicPr>
          <p:cNvPr id="3" name="Picture 2">
            <a:extLst>
              <a:ext uri="{FF2B5EF4-FFF2-40B4-BE49-F238E27FC236}">
                <a16:creationId xmlns:a16="http://schemas.microsoft.com/office/drawing/2014/main" id="{CBC11D3E-1784-A049-736E-D9F8DAE5D305}"/>
              </a:ext>
            </a:extLst>
          </p:cNvPr>
          <p:cNvPicPr>
            <a:picLocks noChangeAspect="1"/>
          </p:cNvPicPr>
          <p:nvPr/>
        </p:nvPicPr>
        <p:blipFill>
          <a:blip r:embed="rId2"/>
          <a:stretch>
            <a:fillRect/>
          </a:stretch>
        </p:blipFill>
        <p:spPr>
          <a:xfrm>
            <a:off x="0" y="1250832"/>
            <a:ext cx="10187795" cy="5641674"/>
          </a:xfrm>
          <a:prstGeom prst="rect">
            <a:avLst/>
          </a:prstGeom>
        </p:spPr>
      </p:pic>
      <p:sp>
        <p:nvSpPr>
          <p:cNvPr id="5" name="TextBox 4">
            <a:extLst>
              <a:ext uri="{FF2B5EF4-FFF2-40B4-BE49-F238E27FC236}">
                <a16:creationId xmlns:a16="http://schemas.microsoft.com/office/drawing/2014/main" id="{3C507910-E471-3F76-7306-5D63C0806A1B}"/>
              </a:ext>
            </a:extLst>
          </p:cNvPr>
          <p:cNvSpPr txBox="1"/>
          <p:nvPr/>
        </p:nvSpPr>
        <p:spPr>
          <a:xfrm>
            <a:off x="10187795" y="2674189"/>
            <a:ext cx="1923691" cy="2104845"/>
          </a:xfrm>
          <a:prstGeom prst="rect">
            <a:avLst/>
          </a:prstGeom>
          <a:noFill/>
        </p:spPr>
        <p:txBody>
          <a:bodyPr wrap="square" rtlCol="0">
            <a:spAutoFit/>
          </a:bodyPr>
          <a:lstStyle/>
          <a:p>
            <a:r>
              <a:rPr lang="en-US" dirty="0"/>
              <a:t>The profit for either cab is not varying for KM Travelled hence, the profit is not dependent on KM travelled.</a:t>
            </a:r>
          </a:p>
        </p:txBody>
      </p:sp>
    </p:spTree>
    <p:extLst>
      <p:ext uri="{BB962C8B-B14F-4D97-AF65-F5344CB8AC3E}">
        <p14:creationId xmlns:p14="http://schemas.microsoft.com/office/powerpoint/2010/main" val="208832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250829"/>
          </a:xfrm>
          <a:solidFill>
            <a:schemeClr val="tx1">
              <a:lumMod val="75000"/>
              <a:lumOff val="25000"/>
            </a:schemeClr>
          </a:solidFill>
        </p:spPr>
        <p:txBody>
          <a:bodyPr>
            <a:normAutofit fontScale="90000"/>
          </a:bodyPr>
          <a:lstStyle/>
          <a:p>
            <a:r>
              <a:rPr lang="en-US" dirty="0">
                <a:solidFill>
                  <a:srgbClr val="FF6600"/>
                </a:solidFill>
              </a:rPr>
              <a:t>The distribution of total KM’s travelled for both companies across all cities</a:t>
            </a:r>
          </a:p>
        </p:txBody>
      </p:sp>
      <p:pic>
        <p:nvPicPr>
          <p:cNvPr id="9" name="Picture 8">
            <a:extLst>
              <a:ext uri="{FF2B5EF4-FFF2-40B4-BE49-F238E27FC236}">
                <a16:creationId xmlns:a16="http://schemas.microsoft.com/office/drawing/2014/main" id="{91E33FA5-87F4-A679-98D3-B535B5E7B8D3}"/>
              </a:ext>
            </a:extLst>
          </p:cNvPr>
          <p:cNvPicPr>
            <a:picLocks noChangeAspect="1"/>
          </p:cNvPicPr>
          <p:nvPr/>
        </p:nvPicPr>
        <p:blipFill>
          <a:blip r:embed="rId2"/>
          <a:stretch>
            <a:fillRect/>
          </a:stretch>
        </p:blipFill>
        <p:spPr>
          <a:xfrm>
            <a:off x="0" y="1285336"/>
            <a:ext cx="10265434" cy="5603419"/>
          </a:xfrm>
          <a:prstGeom prst="rect">
            <a:avLst/>
          </a:prstGeom>
        </p:spPr>
      </p:pic>
      <p:sp>
        <p:nvSpPr>
          <p:cNvPr id="2" name="TextBox 1">
            <a:extLst>
              <a:ext uri="{FF2B5EF4-FFF2-40B4-BE49-F238E27FC236}">
                <a16:creationId xmlns:a16="http://schemas.microsoft.com/office/drawing/2014/main" id="{9F2F33FE-FE47-C623-715C-5925D2A24FC5}"/>
              </a:ext>
            </a:extLst>
          </p:cNvPr>
          <p:cNvSpPr txBox="1"/>
          <p:nvPr/>
        </p:nvSpPr>
        <p:spPr>
          <a:xfrm>
            <a:off x="10265434" y="1954759"/>
            <a:ext cx="1926566" cy="4247317"/>
          </a:xfrm>
          <a:prstGeom prst="rect">
            <a:avLst/>
          </a:prstGeom>
          <a:noFill/>
        </p:spPr>
        <p:txBody>
          <a:bodyPr wrap="square" rtlCol="0">
            <a:spAutoFit/>
          </a:bodyPr>
          <a:lstStyle/>
          <a:p>
            <a:r>
              <a:rPr lang="en-US" dirty="0"/>
              <a:t>Yellow Cab has covered more Km’s than Pink Cab and the difference is predominant in New York which is also the highest Km’s travelled city and Pink Cab has covered more Km’s in Los Angeles when compared to other cities</a:t>
            </a:r>
          </a:p>
        </p:txBody>
      </p:sp>
    </p:spTree>
    <p:extLst>
      <p:ext uri="{BB962C8B-B14F-4D97-AF65-F5344CB8AC3E}">
        <p14:creationId xmlns:p14="http://schemas.microsoft.com/office/powerpoint/2010/main" val="293625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02470-6F1F-E074-46A5-35314128C9C4}"/>
              </a:ext>
            </a:extLst>
          </p:cNvPr>
          <p:cNvSpPr>
            <a:spLocks noGrp="1"/>
          </p:cNvSpPr>
          <p:nvPr>
            <p:ph type="title"/>
          </p:nvPr>
        </p:nvSpPr>
        <p:spPr>
          <a:xfrm>
            <a:off x="0" y="1"/>
            <a:ext cx="12192000" cy="1155939"/>
          </a:xfrm>
          <a:solidFill>
            <a:schemeClr val="tx1">
              <a:lumMod val="75000"/>
              <a:lumOff val="25000"/>
            </a:schemeClr>
          </a:solidFill>
        </p:spPr>
        <p:txBody>
          <a:bodyPr>
            <a:normAutofit/>
          </a:bodyPr>
          <a:lstStyle/>
          <a:p>
            <a:r>
              <a:rPr lang="en-US" dirty="0">
                <a:solidFill>
                  <a:srgbClr val="FF6600"/>
                </a:solidFill>
              </a:rPr>
              <a:t>Profit percentage Analysis for Pink cab across all cities</a:t>
            </a:r>
          </a:p>
        </p:txBody>
      </p:sp>
      <p:pic>
        <p:nvPicPr>
          <p:cNvPr id="3" name="Picture 2">
            <a:extLst>
              <a:ext uri="{FF2B5EF4-FFF2-40B4-BE49-F238E27FC236}">
                <a16:creationId xmlns:a16="http://schemas.microsoft.com/office/drawing/2014/main" id="{4E5A0733-945A-EE3D-7500-2ADA276CF4C5}"/>
              </a:ext>
            </a:extLst>
          </p:cNvPr>
          <p:cNvPicPr>
            <a:picLocks noChangeAspect="1"/>
          </p:cNvPicPr>
          <p:nvPr/>
        </p:nvPicPr>
        <p:blipFill>
          <a:blip r:embed="rId2"/>
          <a:stretch>
            <a:fillRect/>
          </a:stretch>
        </p:blipFill>
        <p:spPr>
          <a:xfrm>
            <a:off x="-1" y="1155940"/>
            <a:ext cx="10722635" cy="5736565"/>
          </a:xfrm>
          <a:prstGeom prst="rect">
            <a:avLst/>
          </a:prstGeom>
        </p:spPr>
      </p:pic>
      <p:sp>
        <p:nvSpPr>
          <p:cNvPr id="2" name="TextBox 1">
            <a:extLst>
              <a:ext uri="{FF2B5EF4-FFF2-40B4-BE49-F238E27FC236}">
                <a16:creationId xmlns:a16="http://schemas.microsoft.com/office/drawing/2014/main" id="{0D41B2C0-CA37-BC1A-13B6-E86F79F00DCA}"/>
              </a:ext>
            </a:extLst>
          </p:cNvPr>
          <p:cNvSpPr txBox="1"/>
          <p:nvPr/>
        </p:nvSpPr>
        <p:spPr>
          <a:xfrm>
            <a:off x="10722634" y="2413337"/>
            <a:ext cx="1535502" cy="1477328"/>
          </a:xfrm>
          <a:prstGeom prst="rect">
            <a:avLst/>
          </a:prstGeom>
          <a:noFill/>
        </p:spPr>
        <p:txBody>
          <a:bodyPr wrap="square" rtlCol="0">
            <a:spAutoFit/>
          </a:bodyPr>
          <a:lstStyle/>
          <a:p>
            <a:r>
              <a:rPr lang="en-US" dirty="0"/>
              <a:t>Major Profit generating cities for Pink Cab are New York, Miami.</a:t>
            </a:r>
          </a:p>
        </p:txBody>
      </p:sp>
    </p:spTree>
    <p:extLst>
      <p:ext uri="{BB962C8B-B14F-4D97-AF65-F5344CB8AC3E}">
        <p14:creationId xmlns:p14="http://schemas.microsoft.com/office/powerpoint/2010/main" val="964233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1522</TotalTime>
  <Words>899</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   Agenda</vt:lpstr>
      <vt:lpstr>Executive Summary</vt:lpstr>
      <vt:lpstr>Problem Statement</vt:lpstr>
      <vt:lpstr>Approach</vt:lpstr>
      <vt:lpstr>Revenue and Profit Analysis</vt:lpstr>
      <vt:lpstr>Profit Analysis for KM travelled</vt:lpstr>
      <vt:lpstr>The distribution of total KM’s travelled for both companies across all cities</vt:lpstr>
      <vt:lpstr>Profit percentage Analysis for Pink cab across all cities</vt:lpstr>
      <vt:lpstr>Profit percentage Analysis for yellow cab across all cities</vt:lpstr>
      <vt:lpstr>Loss percentage Analysis for Pink cab across all cities</vt:lpstr>
      <vt:lpstr>Loss percentage Analysis for Yellow cab across all cities</vt:lpstr>
      <vt:lpstr>Profit and Loss percentage distribution of both companies for all years</vt:lpstr>
      <vt:lpstr>Total Rides made by each company for each year</vt:lpstr>
      <vt:lpstr>City-wise Total Rides made by each company</vt:lpstr>
      <vt:lpstr>Customer base for both companies for all years</vt:lpstr>
      <vt:lpstr>Cab Preference of people out of total users of each city </vt:lpstr>
      <vt:lpstr>Age, Gender and Income distribution of Pink Cab customers</vt:lpstr>
      <vt:lpstr>Age, Gender and Income distribution of Yellow Cab customers</vt:lpstr>
      <vt:lpstr>Profit percentage forecast of both companies for the year 2019</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snigdha chigurupati</dc:creator>
  <cp:lastModifiedBy>snigdha chigurupati</cp:lastModifiedBy>
  <cp:revision>56</cp:revision>
  <dcterms:created xsi:type="dcterms:W3CDTF">2023-03-18T03:38:39Z</dcterms:created>
  <dcterms:modified xsi:type="dcterms:W3CDTF">2023-03-21T16:04:50Z</dcterms:modified>
</cp:coreProperties>
</file>