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8" r:id="rId3"/>
    <p:sldId id="263" r:id="rId4"/>
    <p:sldId id="264" r:id="rId5"/>
    <p:sldId id="265" r:id="rId6"/>
    <p:sldId id="267" r:id="rId7"/>
    <p:sldId id="266" r:id="rId8"/>
    <p:sldId id="268" r:id="rId9"/>
    <p:sldId id="269" r:id="rId10"/>
    <p:sldId id="259" r:id="rId11"/>
    <p:sldId id="260" r:id="rId12"/>
    <p:sldId id="270" r:id="rId13"/>
    <p:sldId id="272" r:id="rId14"/>
    <p:sldId id="271"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1F56F-FFD0-4821-996D-398B14762407}" v="5" dt="2022-11-10T03:41:39.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19962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A9A37-20BB-4F4A-80C7-3D865BE5B172}"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398923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42012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269622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3546035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336305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1930301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1043009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66955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340755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A9A37-20BB-4F4A-80C7-3D865BE5B17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19332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7A9A37-20BB-4F4A-80C7-3D865BE5B172}"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102785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7A9A37-20BB-4F4A-80C7-3D865BE5B172}"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262359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7A9A37-20BB-4F4A-80C7-3D865BE5B172}"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335574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A9A37-20BB-4F4A-80C7-3D865BE5B172}"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187630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A9A37-20BB-4F4A-80C7-3D865BE5B172}"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426278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A9A37-20BB-4F4A-80C7-3D865BE5B172}"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28ED3-C1CD-4AF1-BC9E-C404FC4EDC30}" type="slidenum">
              <a:rPr lang="en-US" smtClean="0"/>
              <a:t>‹#›</a:t>
            </a:fld>
            <a:endParaRPr lang="en-US"/>
          </a:p>
        </p:txBody>
      </p:sp>
    </p:spTree>
    <p:extLst>
      <p:ext uri="{BB962C8B-B14F-4D97-AF65-F5344CB8AC3E}">
        <p14:creationId xmlns:p14="http://schemas.microsoft.com/office/powerpoint/2010/main" val="69859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7A9A37-20BB-4F4A-80C7-3D865BE5B172}" type="datetimeFigureOut">
              <a:rPr lang="en-US" smtClean="0"/>
              <a:t>12/12/2022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628ED3-C1CD-4AF1-BC9E-C404FC4EDC30}" type="slidenum">
              <a:rPr lang="en-US" smtClean="0"/>
              <a:t>‹#›</a:t>
            </a:fld>
            <a:endParaRPr lang="en-US"/>
          </a:p>
        </p:txBody>
      </p:sp>
    </p:spTree>
    <p:extLst>
      <p:ext uri="{BB962C8B-B14F-4D97-AF65-F5344CB8AC3E}">
        <p14:creationId xmlns:p14="http://schemas.microsoft.com/office/powerpoint/2010/main" val="2006408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42C7-A902-1EE0-4AB5-B8DCDE9ADC75}"/>
              </a:ext>
            </a:extLst>
          </p:cNvPr>
          <p:cNvSpPr>
            <a:spLocks noGrp="1"/>
          </p:cNvSpPr>
          <p:nvPr>
            <p:ph type="ctrTitle"/>
          </p:nvPr>
        </p:nvSpPr>
        <p:spPr>
          <a:xfrm>
            <a:off x="2928401" y="1380069"/>
            <a:ext cx="6178277" cy="1101874"/>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3" name="Subtitle 2">
            <a:extLst>
              <a:ext uri="{FF2B5EF4-FFF2-40B4-BE49-F238E27FC236}">
                <a16:creationId xmlns:a16="http://schemas.microsoft.com/office/drawing/2014/main" id="{95C4289C-0A9A-786E-60C4-FDEBFAB8F2F1}"/>
              </a:ext>
            </a:extLst>
          </p:cNvPr>
          <p:cNvSpPr>
            <a:spLocks noGrp="1"/>
          </p:cNvSpPr>
          <p:nvPr>
            <p:ph type="subTitle" idx="1"/>
          </p:nvPr>
        </p:nvSpPr>
        <p:spPr>
          <a:xfrm>
            <a:off x="3051111" y="2845837"/>
            <a:ext cx="4739950" cy="2090057"/>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Bahusya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Bonthala</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Snigdha Reddy Yeruva</a:t>
            </a:r>
          </a:p>
          <a:p>
            <a:r>
              <a:rPr lang="en-US" dirty="0">
                <a:latin typeface="Calibri" panose="020F0502020204030204" pitchFamily="34" charset="0"/>
                <a:ea typeface="Calibri" panose="020F0502020204030204" pitchFamily="34" charset="0"/>
                <a:cs typeface="Calibri" panose="020F0502020204030204" pitchFamily="34" charset="0"/>
              </a:rPr>
              <a:t>Akash Reddy </a:t>
            </a:r>
            <a:r>
              <a:rPr lang="en-US" dirty="0" err="1">
                <a:latin typeface="Calibri" panose="020F0502020204030204" pitchFamily="34" charset="0"/>
                <a:ea typeface="Calibri" panose="020F0502020204030204" pitchFamily="34" charset="0"/>
                <a:cs typeface="Calibri" panose="020F0502020204030204" pitchFamily="34" charset="0"/>
              </a:rPr>
              <a:t>Cheviti</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9723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BE816-A797-D9C0-7175-8238ADCAB409}"/>
              </a:ext>
            </a:extLst>
          </p:cNvPr>
          <p:cNvSpPr txBox="1"/>
          <p:nvPr/>
        </p:nvSpPr>
        <p:spPr>
          <a:xfrm>
            <a:off x="1894114" y="643812"/>
            <a:ext cx="9255968" cy="3447098"/>
          </a:xfrm>
          <a:prstGeom prst="rect">
            <a:avLst/>
          </a:prstGeom>
          <a:noFill/>
        </p:spPr>
        <p:txBody>
          <a:bodyPr wrap="square" rtlCol="0">
            <a:spAutoFit/>
          </a:bodyPr>
          <a:lstStyle/>
          <a:p>
            <a:endParaRPr lang="en-US" sz="3200" b="1" dirty="0"/>
          </a:p>
          <a:p>
            <a:endParaRPr lang="en-US" sz="3200" b="1" dirty="0"/>
          </a:p>
          <a:p>
            <a:endParaRPr lang="en-US" sz="3200" b="1" dirty="0"/>
          </a:p>
          <a:p>
            <a:r>
              <a:rPr lang="en-US" sz="3200" b="1" dirty="0"/>
              <a:t>Objectives :</a:t>
            </a:r>
          </a:p>
          <a:p>
            <a:endParaRPr lang="en-US" dirty="0"/>
          </a:p>
          <a:p>
            <a:r>
              <a:rPr lang="en-US" dirty="0"/>
              <a:t> </a:t>
            </a:r>
            <a:r>
              <a:rPr lang="en-US" sz="2400" dirty="0"/>
              <a:t>With the use of object-oriented programming, the minimax algorithm, Python, and </a:t>
            </a:r>
            <a:r>
              <a:rPr lang="en-US" sz="2400" dirty="0" err="1"/>
              <a:t>Pygame</a:t>
            </a:r>
            <a:r>
              <a:rPr lang="en-US" sz="2400" dirty="0"/>
              <a:t>, a fully working chess game with player vs. player and artificial intelligence modes will be created for this project.</a:t>
            </a:r>
          </a:p>
        </p:txBody>
      </p:sp>
    </p:spTree>
    <p:extLst>
      <p:ext uri="{BB962C8B-B14F-4D97-AF65-F5344CB8AC3E}">
        <p14:creationId xmlns:p14="http://schemas.microsoft.com/office/powerpoint/2010/main" val="129980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DCFB6-B614-E9E9-7D9F-6FF3810B4E5B}"/>
              </a:ext>
            </a:extLst>
          </p:cNvPr>
          <p:cNvSpPr txBox="1"/>
          <p:nvPr/>
        </p:nvSpPr>
        <p:spPr>
          <a:xfrm>
            <a:off x="2006082" y="503853"/>
            <a:ext cx="9573208" cy="4585871"/>
          </a:xfrm>
          <a:prstGeom prst="rect">
            <a:avLst/>
          </a:prstGeom>
          <a:noFill/>
        </p:spPr>
        <p:txBody>
          <a:bodyPr wrap="square" rtlCol="0">
            <a:spAutoFit/>
          </a:bodyPr>
          <a:lstStyle/>
          <a:p>
            <a:r>
              <a:rPr lang="en-US" sz="3200" dirty="0"/>
              <a:t>Approach : </a:t>
            </a:r>
          </a:p>
          <a:p>
            <a:r>
              <a:rPr lang="en-US" sz="2000" dirty="0"/>
              <a:t>• Tools - Python Interpreter - Visual Studio </a:t>
            </a:r>
          </a:p>
          <a:p>
            <a:r>
              <a:rPr lang="en-US" sz="2000" dirty="0"/>
              <a:t>• Libraries - </a:t>
            </a:r>
            <a:r>
              <a:rPr lang="en-US" sz="2000" dirty="0" err="1"/>
              <a:t>PyGame</a:t>
            </a:r>
            <a:r>
              <a:rPr lang="en-US" sz="2000" dirty="0"/>
              <a:t> - </a:t>
            </a:r>
            <a:r>
              <a:rPr lang="en-US" sz="2000" dirty="0" err="1"/>
              <a:t>Numpy</a:t>
            </a:r>
            <a:r>
              <a:rPr lang="en-US" sz="2000" dirty="0"/>
              <a:t> </a:t>
            </a:r>
          </a:p>
          <a:p>
            <a:r>
              <a:rPr lang="en-US" sz="2000" dirty="0"/>
              <a:t>• Techniques (Concepts and Algorithms) </a:t>
            </a:r>
          </a:p>
          <a:p>
            <a:pPr marL="457200" indent="-457200">
              <a:buAutoNum type="arabicPeriod"/>
            </a:pPr>
            <a:r>
              <a:rPr lang="en-US" sz="2000" dirty="0"/>
              <a:t>Move generation and board visualization - The move generation basically implements all the rules of chess. Based on this, we can calculate all legal moves for a given board state. </a:t>
            </a:r>
          </a:p>
          <a:p>
            <a:r>
              <a:rPr lang="en-US" sz="2000" dirty="0"/>
              <a:t>2. Position Evaluation - With the evaluation function, we’re able to create an algorithm that chooses the move that gives the highest evaluation.</a:t>
            </a:r>
          </a:p>
          <a:p>
            <a:r>
              <a:rPr lang="en-US" sz="2000" dirty="0"/>
              <a:t> 3. Search tree using Minimax - creating a search tree from which the algorithm can choose the best move. This is done by using the min-max algorithm. </a:t>
            </a:r>
          </a:p>
          <a:p>
            <a:r>
              <a:rPr lang="en-US" sz="2000" dirty="0"/>
              <a:t>4. Alpha beta pruning - Alpha-Beta pruning is an optimization method to the minimax algorithm that allows to disregard some branches in the search tree. This also helps to evaluate the minimax search tree much deeper, while using the same resources.</a:t>
            </a:r>
          </a:p>
        </p:txBody>
      </p:sp>
    </p:spTree>
    <p:extLst>
      <p:ext uri="{BB962C8B-B14F-4D97-AF65-F5344CB8AC3E}">
        <p14:creationId xmlns:p14="http://schemas.microsoft.com/office/powerpoint/2010/main" val="422534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EA6E6-8282-4538-0929-C9F848F2153E}"/>
              </a:ext>
            </a:extLst>
          </p:cNvPr>
          <p:cNvSpPr txBox="1"/>
          <p:nvPr/>
        </p:nvSpPr>
        <p:spPr>
          <a:xfrm>
            <a:off x="1810139" y="867747"/>
            <a:ext cx="8350898" cy="2316724"/>
          </a:xfrm>
          <a:prstGeom prst="rect">
            <a:avLst/>
          </a:prstGeom>
          <a:noFill/>
        </p:spPr>
        <p:txBody>
          <a:bodyPr wrap="square">
            <a:spAutoFit/>
          </a:bodyPr>
          <a:lstStyle/>
          <a:p>
            <a:r>
              <a:rPr lang="en-US" sz="2800" dirty="0"/>
              <a:t>Evaluating moves</a:t>
            </a:r>
          </a:p>
          <a:p>
            <a:endParaRPr lang="en-US" sz="2800" dirty="0"/>
          </a:p>
          <a:p>
            <a:pPr marR="0">
              <a:lnSpc>
                <a:spcPct val="107000"/>
              </a:lnSpc>
              <a:spcBef>
                <a:spcPts val="0"/>
              </a:spcBef>
              <a:spcAft>
                <a:spcPts val="0"/>
              </a:spcAft>
            </a:pPr>
            <a:endParaRPr lang="en-US" sz="2800" dirty="0"/>
          </a:p>
          <a:p>
            <a:pPr marL="457200" marR="0" indent="-457200">
              <a:lnSpc>
                <a:spcPct val="107000"/>
              </a:lnSpc>
              <a:spcBef>
                <a:spcPts val="0"/>
              </a:spcBef>
              <a:spcAft>
                <a:spcPts val="0"/>
              </a:spcAft>
              <a:buFont typeface="Arial" panose="020B0604020202020204" pitchFamily="34" charset="0"/>
              <a:buChar char="•"/>
            </a:pPr>
            <a:r>
              <a:rPr lang="en-US" sz="2800" dirty="0">
                <a:effectLst/>
                <a:ea typeface="Calibri" panose="020F0502020204030204" pitchFamily="34" charset="0"/>
                <a:cs typeface="Times New Roman" panose="02020603050405020304" pitchFamily="18" charset="0"/>
              </a:rPr>
              <a:t>Ensuring safe and unsafe moves</a:t>
            </a:r>
          </a:p>
          <a:p>
            <a:pPr marL="342900" marR="0" indent="-342900">
              <a:lnSpc>
                <a:spcPct val="107000"/>
              </a:lnSpc>
              <a:spcBef>
                <a:spcPts val="0"/>
              </a:spcBef>
              <a:spcAft>
                <a:spcPts val="800"/>
              </a:spcAft>
              <a:buFont typeface="Arial" panose="020B0604020202020204" pitchFamily="34" charset="0"/>
              <a:buChar char="•"/>
            </a:pPr>
            <a:r>
              <a:rPr lang="en-US" sz="2800" dirty="0">
                <a:effectLst/>
                <a:ea typeface="Calibri" panose="020F0502020204030204" pitchFamily="34" charset="0"/>
                <a:cs typeface="Times New Roman" panose="02020603050405020304" pitchFamily="18" charset="0"/>
              </a:rPr>
              <a:t>Checks</a:t>
            </a:r>
          </a:p>
        </p:txBody>
      </p:sp>
    </p:spTree>
    <p:extLst>
      <p:ext uri="{BB962C8B-B14F-4D97-AF65-F5344CB8AC3E}">
        <p14:creationId xmlns:p14="http://schemas.microsoft.com/office/powerpoint/2010/main" val="170951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D8B618-A1F3-A7EA-187E-8BAEA7713724}"/>
              </a:ext>
            </a:extLst>
          </p:cNvPr>
          <p:cNvSpPr txBox="1"/>
          <p:nvPr/>
        </p:nvSpPr>
        <p:spPr>
          <a:xfrm>
            <a:off x="1359938" y="737016"/>
            <a:ext cx="5432748" cy="5150599"/>
          </a:xfrm>
          <a:prstGeom prst="rect">
            <a:avLst/>
          </a:prstGeom>
          <a:noFill/>
        </p:spPr>
        <p:txBody>
          <a:bodyPr wrap="square">
            <a:spAutoFit/>
          </a:bodyPr>
          <a:lstStyle/>
          <a:p>
            <a:r>
              <a:rPr lang="en-US" sz="2200" dirty="0"/>
              <a:t>AI Moves – alpha-beta pruning</a:t>
            </a:r>
          </a:p>
          <a:p>
            <a:endParaRPr lang="en-US" sz="2200" dirty="0"/>
          </a:p>
          <a:p>
            <a:pPr marL="342900" marR="0" lvl="0" indent="-34290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According to the alpha-beta pruning method, AI agent movement is determined.</a:t>
            </a:r>
          </a:p>
          <a:p>
            <a:pPr marL="342900" marR="0" lvl="0" indent="-34290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The method keeps track of two variables, alpha and beta, which stand for the guaranteed minimum and maximum scores for the maximizing and minimizing players, respectively.</a:t>
            </a:r>
          </a:p>
          <a:p>
            <a:pPr marL="342900" marR="0" lvl="0" indent="-342900">
              <a:lnSpc>
                <a:spcPct val="107000"/>
              </a:lnSpc>
              <a:spcBef>
                <a:spcPts val="0"/>
              </a:spcBef>
              <a:spcAft>
                <a:spcPts val="0"/>
              </a:spcAft>
              <a:buFont typeface="Courier New" panose="02070309020205020404" pitchFamily="49" charset="0"/>
              <a:buChar char="o"/>
            </a:pPr>
            <a:r>
              <a:rPr lang="en-US" sz="2200" dirty="0">
                <a:ea typeface="Calibri" panose="020F0502020204030204" pitchFamily="34" charset="0"/>
                <a:cs typeface="Times New Roman" panose="02020603050405020304" pitchFamily="18" charset="0"/>
              </a:rPr>
              <a:t>Initially alpha = - infinity and beta = + Infinity</a:t>
            </a:r>
          </a:p>
          <a:p>
            <a:pPr marL="342900" marR="0" lvl="0" indent="-34290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The current maximum depth evaluates up to 3 </a:t>
            </a:r>
            <a:r>
              <a:rPr lang="en-US" sz="2200" dirty="0" err="1">
                <a:effectLst/>
                <a:ea typeface="Calibri" panose="020F0502020204030204" pitchFamily="34" charset="0"/>
                <a:cs typeface="Times New Roman" panose="02020603050405020304" pitchFamily="18" charset="0"/>
              </a:rPr>
              <a:t>plys</a:t>
            </a:r>
            <a:r>
              <a:rPr lang="en-US" sz="2200" dirty="0">
                <a:ea typeface="Calibri" panose="020F0502020204030204" pitchFamily="34" charset="0"/>
                <a:cs typeface="Times New Roman" panose="02020603050405020304" pitchFamily="18" charset="0"/>
              </a:rPr>
              <a:t>; You can set </a:t>
            </a:r>
            <a:r>
              <a:rPr lang="en-US" sz="2200" dirty="0" err="1">
                <a:ea typeface="Calibri" panose="020F0502020204030204" pitchFamily="34" charset="0"/>
                <a:cs typeface="Times New Roman" panose="02020603050405020304" pitchFamily="18" charset="0"/>
              </a:rPr>
              <a:t>self.MAXDEPTH</a:t>
            </a:r>
            <a:r>
              <a:rPr lang="en-US" sz="2200" dirty="0">
                <a:ea typeface="Calibri" panose="020F0502020204030204" pitchFamily="34" charset="0"/>
                <a:cs typeface="Times New Roman" panose="02020603050405020304" pitchFamily="18" charset="0"/>
              </a:rPr>
              <a:t> = 4</a:t>
            </a:r>
            <a:endParaRPr lang="en-US" sz="2200" dirty="0">
              <a:effectLst/>
              <a:ea typeface="Calibri" panose="020F0502020204030204" pitchFamily="34"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C9036DBD-2712-9B9C-9A03-9D30CA0AB913}"/>
              </a:ext>
            </a:extLst>
          </p:cNvPr>
          <p:cNvPicPr>
            <a:picLocks noChangeAspect="1"/>
          </p:cNvPicPr>
          <p:nvPr/>
        </p:nvPicPr>
        <p:blipFill>
          <a:blip r:embed="rId2"/>
          <a:stretch>
            <a:fillRect/>
          </a:stretch>
        </p:blipFill>
        <p:spPr>
          <a:xfrm>
            <a:off x="6792686" y="370572"/>
            <a:ext cx="5159828" cy="5983575"/>
          </a:xfrm>
          <a:prstGeom prst="rect">
            <a:avLst/>
          </a:prstGeom>
        </p:spPr>
      </p:pic>
    </p:spTree>
    <p:extLst>
      <p:ext uri="{BB962C8B-B14F-4D97-AF65-F5344CB8AC3E}">
        <p14:creationId xmlns:p14="http://schemas.microsoft.com/office/powerpoint/2010/main" val="2399203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FA7C18-F800-E90D-186C-DBCC22D5D0FC}"/>
              </a:ext>
            </a:extLst>
          </p:cNvPr>
          <p:cNvSpPr txBox="1"/>
          <p:nvPr/>
        </p:nvSpPr>
        <p:spPr>
          <a:xfrm>
            <a:off x="3601616" y="2631233"/>
            <a:ext cx="5544716" cy="1107996"/>
          </a:xfrm>
          <a:prstGeom prst="rect">
            <a:avLst/>
          </a:prstGeom>
          <a:noFill/>
        </p:spPr>
        <p:txBody>
          <a:bodyPr wrap="square">
            <a:spAutoFit/>
          </a:bodyPr>
          <a:lstStyle/>
          <a:p>
            <a:r>
              <a:rPr lang="en-US" sz="6600" dirty="0">
                <a:solidFill>
                  <a:schemeClr val="tx1"/>
                </a:solidFill>
              </a:rPr>
              <a:t>CHECKMATE</a:t>
            </a:r>
            <a:endParaRPr lang="en-US" sz="6600" dirty="0"/>
          </a:p>
        </p:txBody>
      </p:sp>
    </p:spTree>
    <p:extLst>
      <p:ext uri="{BB962C8B-B14F-4D97-AF65-F5344CB8AC3E}">
        <p14:creationId xmlns:p14="http://schemas.microsoft.com/office/powerpoint/2010/main" val="151282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8E52A-A1F8-0172-8E07-739DFD24ACA1}"/>
              </a:ext>
            </a:extLst>
          </p:cNvPr>
          <p:cNvSpPr txBox="1"/>
          <p:nvPr/>
        </p:nvSpPr>
        <p:spPr>
          <a:xfrm>
            <a:off x="1754155" y="821094"/>
            <a:ext cx="9498563" cy="1661993"/>
          </a:xfrm>
          <a:prstGeom prst="rect">
            <a:avLst/>
          </a:prstGeom>
          <a:noFill/>
        </p:spPr>
        <p:txBody>
          <a:bodyPr wrap="square" rtlCol="0">
            <a:spAutoFit/>
          </a:bodyPr>
          <a:lstStyle/>
          <a:p>
            <a:r>
              <a:rPr lang="en-US" sz="3600" dirty="0"/>
              <a:t>Deliverables : </a:t>
            </a:r>
          </a:p>
          <a:p>
            <a:endParaRPr lang="en-US" dirty="0"/>
          </a:p>
          <a:p>
            <a:pPr marL="285750" indent="-285750">
              <a:buFont typeface="Arial" panose="020B0604020202020204" pitchFamily="34" charset="0"/>
              <a:buChar char="•"/>
            </a:pPr>
            <a:r>
              <a:rPr lang="en-US" sz="2400" dirty="0"/>
              <a:t>The GitHub link </a:t>
            </a:r>
          </a:p>
          <a:p>
            <a:pPr marL="285750" indent="-285750">
              <a:buFont typeface="Arial" panose="020B0604020202020204" pitchFamily="34" charset="0"/>
              <a:buChar char="•"/>
            </a:pPr>
            <a:r>
              <a:rPr lang="en-US" sz="2400" dirty="0"/>
              <a:t>chess game video</a:t>
            </a:r>
          </a:p>
        </p:txBody>
      </p:sp>
    </p:spTree>
    <p:extLst>
      <p:ext uri="{BB962C8B-B14F-4D97-AF65-F5344CB8AC3E}">
        <p14:creationId xmlns:p14="http://schemas.microsoft.com/office/powerpoint/2010/main" val="152842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C5E4E-F906-898B-AB1B-928B27D44C34}"/>
              </a:ext>
            </a:extLst>
          </p:cNvPr>
          <p:cNvSpPr txBox="1"/>
          <p:nvPr/>
        </p:nvSpPr>
        <p:spPr>
          <a:xfrm>
            <a:off x="2013546" y="1394616"/>
            <a:ext cx="8360229" cy="2123658"/>
          </a:xfrm>
          <a:prstGeom prst="rect">
            <a:avLst/>
          </a:prstGeom>
          <a:noFill/>
        </p:spPr>
        <p:txBody>
          <a:bodyPr wrap="square" rtlCol="0">
            <a:spAutoFit/>
          </a:bodyPr>
          <a:lstStyle/>
          <a:p>
            <a:r>
              <a:rPr lang="en-US" sz="4000" b="1" dirty="0"/>
              <a:t>Evaluation methodology :</a:t>
            </a:r>
          </a:p>
          <a:p>
            <a:endParaRPr lang="en-US" dirty="0"/>
          </a:p>
          <a:p>
            <a:r>
              <a:rPr lang="en-US" dirty="0"/>
              <a:t> </a:t>
            </a:r>
          </a:p>
          <a:p>
            <a:r>
              <a:rPr lang="en-US" sz="2800" dirty="0"/>
              <a:t>contrasting the time complexity with other chess games played online</a:t>
            </a:r>
          </a:p>
        </p:txBody>
      </p:sp>
    </p:spTree>
    <p:extLst>
      <p:ext uri="{BB962C8B-B14F-4D97-AF65-F5344CB8AC3E}">
        <p14:creationId xmlns:p14="http://schemas.microsoft.com/office/powerpoint/2010/main" val="2165971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4" name="Rectangle 16">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object, chessman&#10;&#10;Description automatically generated">
            <a:extLst>
              <a:ext uri="{FF2B5EF4-FFF2-40B4-BE49-F238E27FC236}">
                <a16:creationId xmlns:a16="http://schemas.microsoft.com/office/drawing/2014/main" id="{9E4C452F-DE9F-CCBE-C308-EF25452391DA}"/>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11678" b="3735"/>
          <a:stretch/>
        </p:blipFill>
        <p:spPr>
          <a:xfrm>
            <a:off x="0" y="-92859"/>
            <a:ext cx="12191980" cy="6857990"/>
          </a:xfrm>
          <a:prstGeom prst="rect">
            <a:avLst/>
          </a:prstGeom>
        </p:spPr>
      </p:pic>
      <p:sp>
        <p:nvSpPr>
          <p:cNvPr id="2" name="TextBox 1">
            <a:extLst>
              <a:ext uri="{FF2B5EF4-FFF2-40B4-BE49-F238E27FC236}">
                <a16:creationId xmlns:a16="http://schemas.microsoft.com/office/drawing/2014/main" id="{17FFD2A3-DD20-9789-934F-E16657041F87}"/>
              </a:ext>
            </a:extLst>
          </p:cNvPr>
          <p:cNvSpPr txBox="1"/>
          <p:nvPr/>
        </p:nvSpPr>
        <p:spPr>
          <a:xfrm>
            <a:off x="1269403" y="670560"/>
            <a:ext cx="9299538" cy="5448299"/>
          </a:xfrm>
          <a:prstGeom prst="rect">
            <a:avLst/>
          </a:prstGeom>
        </p:spPr>
        <p:txBody>
          <a:bodyPr vert="horz" lIns="91440" tIns="45720" rIns="91440" bIns="45720" rtlCol="0" anchor="t">
            <a:normAutofit lnSpcReduction="10000"/>
          </a:bodyPr>
          <a:lstStyle/>
          <a:p>
            <a:pPr>
              <a:lnSpc>
                <a:spcPct val="90000"/>
              </a:lnSpc>
              <a:spcBef>
                <a:spcPct val="20000"/>
              </a:spcBef>
              <a:spcAft>
                <a:spcPts val="600"/>
              </a:spcAft>
              <a:buClr>
                <a:schemeClr val="accent1">
                  <a:lumMod val="75000"/>
                </a:schemeClr>
              </a:buClr>
              <a:buSzPct val="145000"/>
              <a:buFont typeface="Arial"/>
              <a:buChar char="•"/>
            </a:pPr>
            <a:endParaRPr lang="en-US" sz="1500" dirty="0"/>
          </a:p>
          <a:p>
            <a:pPr>
              <a:lnSpc>
                <a:spcPct val="90000"/>
              </a:lnSpc>
              <a:spcBef>
                <a:spcPct val="20000"/>
              </a:spcBef>
              <a:spcAft>
                <a:spcPts val="600"/>
              </a:spcAft>
              <a:buClr>
                <a:schemeClr val="accent1">
                  <a:lumMod val="75000"/>
                </a:schemeClr>
              </a:buClr>
              <a:buSzPct val="145000"/>
              <a:buFont typeface="Arial"/>
              <a:buChar char="•"/>
            </a:pPr>
            <a:r>
              <a:rPr lang="en-US" sz="3500" b="1" dirty="0"/>
              <a:t>GAME OF CHESS USING AI </a:t>
            </a:r>
          </a:p>
          <a:p>
            <a:pPr>
              <a:lnSpc>
                <a:spcPct val="90000"/>
              </a:lnSpc>
              <a:spcBef>
                <a:spcPct val="20000"/>
              </a:spcBef>
              <a:spcAft>
                <a:spcPts val="600"/>
              </a:spcAft>
              <a:buClr>
                <a:schemeClr val="accent1">
                  <a:lumMod val="75000"/>
                </a:schemeClr>
              </a:buClr>
              <a:buSzPct val="145000"/>
              <a:buFont typeface="Arial"/>
              <a:buChar char="•"/>
            </a:pPr>
            <a:endParaRPr lang="en-US" sz="2000" dirty="0"/>
          </a:p>
          <a:p>
            <a:pPr>
              <a:lnSpc>
                <a:spcPct val="90000"/>
              </a:lnSpc>
              <a:spcBef>
                <a:spcPct val="20000"/>
              </a:spcBef>
              <a:spcAft>
                <a:spcPts val="600"/>
              </a:spcAft>
              <a:buClr>
                <a:schemeClr val="accent1">
                  <a:lumMod val="75000"/>
                </a:schemeClr>
              </a:buClr>
              <a:buSzPct val="145000"/>
              <a:buFont typeface="Arial"/>
              <a:buChar char="•"/>
            </a:pPr>
            <a:r>
              <a:rPr lang="en-US" sz="2000" dirty="0"/>
              <a:t> </a:t>
            </a:r>
            <a:r>
              <a:rPr lang="en-US" sz="2200" b="1" i="0" dirty="0"/>
              <a:t>Chess</a:t>
            </a:r>
            <a:r>
              <a:rPr lang="en-US" sz="2200" b="0" i="0" dirty="0"/>
              <a:t> is a </a:t>
            </a:r>
            <a:r>
              <a:rPr lang="en-US" sz="2200" dirty="0"/>
              <a:t>board game</a:t>
            </a:r>
            <a:r>
              <a:rPr lang="en-US" sz="2200" b="0" i="0" dirty="0"/>
              <a:t> for two </a:t>
            </a:r>
            <a:r>
              <a:rPr lang="en-US" sz="2200" dirty="0"/>
              <a:t>players.</a:t>
            </a:r>
            <a:r>
              <a:rPr lang="en-US" sz="2200" b="0" i="0" dirty="0"/>
              <a:t> Chess is an </a:t>
            </a:r>
            <a:r>
              <a:rPr lang="en-US" sz="2200" dirty="0"/>
              <a:t>abstract strategy game</a:t>
            </a:r>
            <a:r>
              <a:rPr lang="en-US" sz="2200" b="0" i="0" dirty="0"/>
              <a:t> and involves </a:t>
            </a:r>
            <a:r>
              <a:rPr lang="en-US" sz="2200" dirty="0"/>
              <a:t>no hidden information</a:t>
            </a:r>
            <a:r>
              <a:rPr lang="en-US" sz="2200" b="0" i="0" dirty="0"/>
              <a:t>. It is played on a </a:t>
            </a:r>
            <a:r>
              <a:rPr lang="en-US" sz="2200" dirty="0"/>
              <a:t>chessboard</a:t>
            </a:r>
            <a:r>
              <a:rPr lang="en-US" sz="2200" b="0" i="0" dirty="0"/>
              <a:t> with 64 squares arranged in an eight-by-eight grid. At the start, each player controls sixteen </a:t>
            </a:r>
            <a:r>
              <a:rPr lang="en-US" sz="2200" dirty="0"/>
              <a:t>pieces</a:t>
            </a:r>
            <a:r>
              <a:rPr lang="en-US" sz="2200" b="0" i="0" dirty="0"/>
              <a:t>: one </a:t>
            </a:r>
            <a:r>
              <a:rPr lang="en-US" sz="2200" dirty="0"/>
              <a:t>king</a:t>
            </a:r>
            <a:r>
              <a:rPr lang="en-US" sz="2200" b="0" i="0" dirty="0"/>
              <a:t>, one </a:t>
            </a:r>
            <a:r>
              <a:rPr lang="en-US" sz="2200" dirty="0"/>
              <a:t>queen</a:t>
            </a:r>
            <a:r>
              <a:rPr lang="en-US" sz="2200" b="0" i="0" dirty="0"/>
              <a:t>, two </a:t>
            </a:r>
            <a:r>
              <a:rPr lang="en-US" sz="2200" dirty="0"/>
              <a:t>rooks</a:t>
            </a:r>
            <a:r>
              <a:rPr lang="en-US" sz="2200" b="0" i="0" dirty="0"/>
              <a:t>, two </a:t>
            </a:r>
            <a:r>
              <a:rPr lang="en-US" sz="2200" dirty="0"/>
              <a:t>bishops</a:t>
            </a:r>
            <a:r>
              <a:rPr lang="en-US" sz="2200" b="0" i="0" dirty="0"/>
              <a:t>, two </a:t>
            </a:r>
            <a:r>
              <a:rPr lang="en-US" sz="2200" dirty="0"/>
              <a:t>knights</a:t>
            </a:r>
            <a:r>
              <a:rPr lang="en-US" sz="2200" b="0" i="0" dirty="0"/>
              <a:t>, and eight </a:t>
            </a:r>
            <a:r>
              <a:rPr lang="en-US" sz="2200" dirty="0"/>
              <a:t>pawns</a:t>
            </a:r>
            <a:r>
              <a:rPr lang="en-US" sz="2200" b="0" i="0" dirty="0"/>
              <a:t>. The player who moves first controls </a:t>
            </a:r>
            <a:r>
              <a:rPr lang="en-US" sz="2200" dirty="0"/>
              <a:t>white pieces</a:t>
            </a:r>
            <a:r>
              <a:rPr lang="en-US" sz="2200" b="0" i="0" dirty="0"/>
              <a:t>, and the other controls black pieces. The object of the game is to </a:t>
            </a:r>
            <a:r>
              <a:rPr lang="en-US" sz="2200" dirty="0"/>
              <a:t>checkmate</a:t>
            </a:r>
            <a:r>
              <a:rPr lang="en-US" sz="2200" b="0" i="0" dirty="0"/>
              <a:t> the opponent's king, whereby the king is under immediate attack (in "</a:t>
            </a:r>
            <a:r>
              <a:rPr lang="en-US" sz="2200" dirty="0"/>
              <a:t>check</a:t>
            </a:r>
            <a:r>
              <a:rPr lang="en-US" sz="2200" b="0" i="0" dirty="0"/>
              <a:t>") and there is no way for it to escape. There are also several ways a game can end in a </a:t>
            </a:r>
            <a:r>
              <a:rPr lang="en-US" sz="2200" dirty="0"/>
              <a:t>draw</a:t>
            </a:r>
            <a:r>
              <a:rPr lang="en-US" sz="2200" b="0" i="0" dirty="0"/>
              <a:t>.</a:t>
            </a:r>
          </a:p>
          <a:p>
            <a:pPr>
              <a:lnSpc>
                <a:spcPct val="90000"/>
              </a:lnSpc>
              <a:spcBef>
                <a:spcPct val="20000"/>
              </a:spcBef>
              <a:spcAft>
                <a:spcPts val="600"/>
              </a:spcAft>
              <a:buClr>
                <a:schemeClr val="accent1">
                  <a:lumMod val="75000"/>
                </a:schemeClr>
              </a:buClr>
              <a:buSzPct val="145000"/>
              <a:buFont typeface="Arial"/>
              <a:buChar char="•"/>
            </a:pPr>
            <a:endParaRPr lang="en-US" sz="2200" dirty="0"/>
          </a:p>
          <a:p>
            <a:pPr>
              <a:lnSpc>
                <a:spcPct val="90000"/>
              </a:lnSpc>
              <a:spcBef>
                <a:spcPct val="20000"/>
              </a:spcBef>
              <a:spcAft>
                <a:spcPts val="600"/>
              </a:spcAft>
              <a:buClr>
                <a:schemeClr val="accent1">
                  <a:lumMod val="75000"/>
                </a:schemeClr>
              </a:buClr>
              <a:buSzPct val="145000"/>
              <a:buFont typeface="Arial"/>
              <a:buChar char="•"/>
            </a:pPr>
            <a:r>
              <a:rPr lang="en-US" sz="2200" dirty="0"/>
              <a:t>Artificial intelligence is widely used in everyday situations in the actual world. They offer a wide range of applications that can raise people's quality of life generally. Chess is a game where artificial intelligence is used in a spectacular way.</a:t>
            </a:r>
          </a:p>
        </p:txBody>
      </p:sp>
    </p:spTree>
    <p:extLst>
      <p:ext uri="{BB962C8B-B14F-4D97-AF65-F5344CB8AC3E}">
        <p14:creationId xmlns:p14="http://schemas.microsoft.com/office/powerpoint/2010/main" val="17767499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C555B9-D948-48FE-A75E-25C437ACA4BB}"/>
              </a:ext>
            </a:extLst>
          </p:cNvPr>
          <p:cNvSpPr txBox="1"/>
          <p:nvPr/>
        </p:nvSpPr>
        <p:spPr>
          <a:xfrm>
            <a:off x="1754155" y="1054357"/>
            <a:ext cx="8528180" cy="3508653"/>
          </a:xfrm>
          <a:prstGeom prst="rect">
            <a:avLst/>
          </a:prstGeom>
          <a:noFill/>
        </p:spPr>
        <p:txBody>
          <a:bodyPr wrap="square">
            <a:spAutoFit/>
          </a:bodyPr>
          <a:lstStyle/>
          <a:p>
            <a:r>
              <a:rPr lang="en-US" sz="2800" dirty="0"/>
              <a:t>   Index </a:t>
            </a:r>
          </a:p>
          <a:p>
            <a:endParaRPr lang="en-US" dirty="0"/>
          </a:p>
          <a:p>
            <a:pPr marL="285750" indent="-285750">
              <a:buFont typeface="Arial" panose="020B0604020202020204" pitchFamily="34" charset="0"/>
              <a:buChar char="•"/>
            </a:pPr>
            <a:r>
              <a:rPr lang="en-US" sz="2200" dirty="0"/>
              <a:t>Pre-requisites</a:t>
            </a:r>
          </a:p>
          <a:p>
            <a:pPr marL="285750" indent="-285750">
              <a:buFont typeface="Arial" panose="020B0604020202020204" pitchFamily="34" charset="0"/>
              <a:buChar char="•"/>
            </a:pPr>
            <a:r>
              <a:rPr lang="en-US" sz="2200" dirty="0"/>
              <a:t>Files Included</a:t>
            </a:r>
          </a:p>
          <a:p>
            <a:pPr marL="285750" indent="-285750">
              <a:buFont typeface="Arial" panose="020B0604020202020204" pitchFamily="34" charset="0"/>
              <a:buChar char="•"/>
            </a:pPr>
            <a:r>
              <a:rPr lang="en-US" sz="2200" dirty="0"/>
              <a:t>Board representation</a:t>
            </a:r>
          </a:p>
          <a:p>
            <a:pPr marL="285750" indent="-285750">
              <a:buFont typeface="Arial" panose="020B0604020202020204" pitchFamily="34" charset="0"/>
              <a:buChar char="•"/>
            </a:pPr>
            <a:r>
              <a:rPr lang="en-US" sz="2200" dirty="0"/>
              <a:t>Selection</a:t>
            </a:r>
          </a:p>
          <a:p>
            <a:pPr marL="285750" indent="-285750">
              <a:buFont typeface="Arial" panose="020B0604020202020204" pitchFamily="34" charset="0"/>
              <a:buChar char="•"/>
            </a:pPr>
            <a:r>
              <a:rPr lang="en-US" sz="2200" dirty="0"/>
              <a:t>How the Chess Pieces Move </a:t>
            </a:r>
          </a:p>
          <a:p>
            <a:pPr marL="285750" indent="-285750">
              <a:buFont typeface="Arial" panose="020B0604020202020204" pitchFamily="34" charset="0"/>
              <a:buChar char="•"/>
            </a:pPr>
            <a:r>
              <a:rPr lang="en-US" sz="2200" dirty="0"/>
              <a:t>Evaluating moves</a:t>
            </a:r>
          </a:p>
          <a:p>
            <a:pPr marL="285750" indent="-285750">
              <a:buFont typeface="Arial" panose="020B0604020202020204" pitchFamily="34" charset="0"/>
              <a:buChar char="•"/>
            </a:pPr>
            <a:r>
              <a:rPr lang="en-US" sz="2200" dirty="0"/>
              <a:t>AI Moves – alpha beta pruning</a:t>
            </a:r>
          </a:p>
          <a:p>
            <a:pPr marL="285750" indent="-285750">
              <a:buFont typeface="Arial" panose="020B0604020202020204" pitchFamily="34" charset="0"/>
              <a:buChar char="•"/>
            </a:pPr>
            <a:r>
              <a:rPr lang="en-US" sz="2200" dirty="0"/>
              <a:t>Checkmate</a:t>
            </a:r>
          </a:p>
        </p:txBody>
      </p:sp>
    </p:spTree>
    <p:extLst>
      <p:ext uri="{BB962C8B-B14F-4D97-AF65-F5344CB8AC3E}">
        <p14:creationId xmlns:p14="http://schemas.microsoft.com/office/powerpoint/2010/main" val="192080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F4E0C-56CB-CB7E-C089-85634C73AA31}"/>
              </a:ext>
            </a:extLst>
          </p:cNvPr>
          <p:cNvSpPr txBox="1"/>
          <p:nvPr/>
        </p:nvSpPr>
        <p:spPr>
          <a:xfrm>
            <a:off x="1763485" y="1371600"/>
            <a:ext cx="9414587" cy="3983142"/>
          </a:xfrm>
          <a:prstGeom prst="rect">
            <a:avLst/>
          </a:prstGeom>
          <a:noFill/>
        </p:spPr>
        <p:txBody>
          <a:bodyPr wrap="square">
            <a:spAutoFit/>
          </a:bodyPr>
          <a:lstStyle/>
          <a:p>
            <a:r>
              <a:rPr lang="en-US" sz="2400" dirty="0"/>
              <a:t>PREREQUISITES</a:t>
            </a:r>
          </a:p>
          <a:p>
            <a:endParaRPr lang="en-US" b="1" dirty="0"/>
          </a:p>
          <a:p>
            <a:pPr marL="285750" marR="0" lvl="0" indent="-285750">
              <a:lnSpc>
                <a:spcPct val="107000"/>
              </a:lnSpc>
              <a:spcBef>
                <a:spcPts val="0"/>
              </a:spcBef>
              <a:spcAft>
                <a:spcPts val="0"/>
              </a:spcAft>
              <a:buFont typeface="Arial" panose="020B0604020202020204" pitchFamily="34" charset="0"/>
              <a:buChar char="•"/>
            </a:pPr>
            <a:r>
              <a:rPr lang="en-US" sz="2200" dirty="0"/>
              <a:t>Python 3.8 version</a:t>
            </a:r>
          </a:p>
          <a:p>
            <a:pPr marL="285750" marR="0" lvl="0" indent="-285750">
              <a:lnSpc>
                <a:spcPct val="107000"/>
              </a:lnSpc>
              <a:spcBef>
                <a:spcPts val="0"/>
              </a:spcBef>
              <a:spcAft>
                <a:spcPts val="0"/>
              </a:spcAft>
              <a:buFont typeface="Arial" panose="020B0604020202020204" pitchFamily="34" charset="0"/>
              <a:buChar char="•"/>
            </a:pPr>
            <a:r>
              <a:rPr lang="en-US" sz="2200" dirty="0"/>
              <a:t>PIP (performance improvement plan) for libraries installation</a:t>
            </a:r>
          </a:p>
          <a:p>
            <a:pPr marL="285750" marR="0" lvl="0" indent="-285750">
              <a:lnSpc>
                <a:spcPct val="107000"/>
              </a:lnSpc>
              <a:spcBef>
                <a:spcPts val="0"/>
              </a:spcBef>
              <a:spcAft>
                <a:spcPts val="0"/>
              </a:spcAft>
              <a:buFont typeface="Arial" panose="020B0604020202020204" pitchFamily="34" charset="0"/>
              <a:buChar char="•"/>
            </a:pPr>
            <a:r>
              <a:rPr lang="en-US" sz="2200" dirty="0"/>
              <a:t>Libraries:</a:t>
            </a:r>
          </a:p>
          <a:p>
            <a:pPr marL="285750" marR="0" lvl="1" indent="-285750">
              <a:lnSpc>
                <a:spcPct val="107000"/>
              </a:lnSpc>
              <a:spcBef>
                <a:spcPts val="0"/>
              </a:spcBef>
              <a:spcAft>
                <a:spcPts val="0"/>
              </a:spcAft>
              <a:buFont typeface="Arial" panose="020B0604020202020204" pitchFamily="34" charset="0"/>
              <a:buChar char="•"/>
            </a:pPr>
            <a:r>
              <a:rPr lang="en-US" sz="2200" dirty="0" err="1"/>
              <a:t>PyGame</a:t>
            </a:r>
            <a:r>
              <a:rPr lang="en-US" sz="2200" dirty="0"/>
              <a:t>   - It is an open-source Python programming language module made to help with the creation of multimedia apps and games.</a:t>
            </a:r>
          </a:p>
          <a:p>
            <a:pPr marL="285750" marR="0" lvl="1" indent="-285750">
              <a:lnSpc>
                <a:spcPct val="107000"/>
              </a:lnSpc>
              <a:spcBef>
                <a:spcPts val="0"/>
              </a:spcBef>
              <a:spcAft>
                <a:spcPts val="0"/>
              </a:spcAft>
              <a:buFont typeface="Arial" panose="020B0604020202020204" pitchFamily="34" charset="0"/>
              <a:buChar char="•"/>
            </a:pPr>
            <a:r>
              <a:rPr lang="en-US" sz="2200" dirty="0"/>
              <a:t>  Time - Gives options for coding time, such as objects, numbers, and strings. Along with serving as a representation of time, it also offers features like waiting while a program runs and calculating the effectiveness of the program.</a:t>
            </a:r>
          </a:p>
        </p:txBody>
      </p:sp>
    </p:spTree>
    <p:extLst>
      <p:ext uri="{BB962C8B-B14F-4D97-AF65-F5344CB8AC3E}">
        <p14:creationId xmlns:p14="http://schemas.microsoft.com/office/powerpoint/2010/main" val="305458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A78AAD-696D-24AA-37C8-31AD2133C580}"/>
              </a:ext>
            </a:extLst>
          </p:cNvPr>
          <p:cNvSpPr txBox="1"/>
          <p:nvPr/>
        </p:nvSpPr>
        <p:spPr>
          <a:xfrm>
            <a:off x="1455575" y="839755"/>
            <a:ext cx="10021078" cy="4862870"/>
          </a:xfrm>
          <a:prstGeom prst="rect">
            <a:avLst/>
          </a:prstGeom>
          <a:noFill/>
        </p:spPr>
        <p:txBody>
          <a:bodyPr wrap="square">
            <a:spAutoFit/>
          </a:bodyPr>
          <a:lstStyle/>
          <a:p>
            <a:r>
              <a:rPr lang="en-US" sz="2000" dirty="0"/>
              <a:t>FILES INCLUDED</a:t>
            </a:r>
          </a:p>
          <a:p>
            <a:endParaRPr lang="en-US" sz="2000" b="1" dirty="0"/>
          </a:p>
          <a:p>
            <a:r>
              <a:rPr lang="en-US" sz="1800" b="1" dirty="0"/>
              <a:t>•</a:t>
            </a:r>
            <a:r>
              <a:rPr lang="en-US" b="1" dirty="0"/>
              <a:t>    </a:t>
            </a:r>
            <a:r>
              <a:rPr lang="en-US" sz="1800" i="1" dirty="0"/>
              <a:t>assets folder: </a:t>
            </a:r>
            <a:r>
              <a:rPr lang="en-US" sz="1800" dirty="0"/>
              <a:t>Contains all the chess piece sprites used for the game’s graphics.</a:t>
            </a:r>
          </a:p>
          <a:p>
            <a:endParaRPr lang="en-US" dirty="0"/>
          </a:p>
          <a:p>
            <a:pPr marL="285750" indent="-285750">
              <a:buFont typeface="Arial" panose="020B0604020202020204" pitchFamily="34" charset="0"/>
              <a:buChar char="•"/>
            </a:pPr>
            <a:r>
              <a:rPr lang="en-US" sz="1800" i="1" dirty="0"/>
              <a:t>chess.py: </a:t>
            </a:r>
            <a:r>
              <a:rPr lang="en-US" sz="1800" dirty="0"/>
              <a:t>The main program used to run the interface and game. Run this program when 	starting the game</a:t>
            </a:r>
          </a:p>
          <a:p>
            <a:endParaRPr lang="en-US" sz="1800" dirty="0"/>
          </a:p>
          <a:p>
            <a:r>
              <a:rPr lang="en-US" sz="1800" dirty="0"/>
              <a:t>•	</a:t>
            </a:r>
            <a:r>
              <a:rPr lang="en-US" sz="1800" i="1" dirty="0"/>
              <a:t>board.py: </a:t>
            </a:r>
            <a:r>
              <a:rPr lang="en-US" sz="1800" dirty="0"/>
              <a:t>This contains the board class and its methods. Also contains the alphabet 	method that the computer uses to make moves</a:t>
            </a:r>
          </a:p>
          <a:p>
            <a:endParaRPr lang="en-US" sz="1800" dirty="0"/>
          </a:p>
          <a:p>
            <a:r>
              <a:rPr lang="en-US" sz="1800" dirty="0"/>
              <a:t>•	</a:t>
            </a:r>
            <a:r>
              <a:rPr lang="en-US" sz="1800" i="1" dirty="0"/>
              <a:t>pieces.py: </a:t>
            </a:r>
            <a:r>
              <a:rPr lang="en-US" sz="1800" dirty="0"/>
              <a:t>Contains the master class ‘Pieces’ as well as all individual piece classes that 	inherit the main class.</a:t>
            </a:r>
          </a:p>
          <a:p>
            <a:endParaRPr lang="en-US" sz="1800" dirty="0"/>
          </a:p>
          <a:p>
            <a:r>
              <a:rPr lang="en-US" sz="1800" dirty="0"/>
              <a:t>•	</a:t>
            </a:r>
            <a:r>
              <a:rPr lang="en-US" sz="1800" i="1" dirty="0"/>
              <a:t>ratings.py: </a:t>
            </a:r>
            <a:r>
              <a:rPr lang="en-US" sz="1800" dirty="0"/>
              <a:t>Contains the rating class with methods that evaluate the rating of a movie.</a:t>
            </a:r>
          </a:p>
          <a:p>
            <a:endParaRPr lang="en-US" sz="1800" dirty="0"/>
          </a:p>
          <a:p>
            <a:r>
              <a:rPr lang="en-US" sz="1800" dirty="0"/>
              <a:t>•	</a:t>
            </a:r>
            <a:r>
              <a:rPr lang="en-US" sz="1800" i="1" dirty="0"/>
              <a:t>userInterface.py: </a:t>
            </a:r>
            <a:r>
              <a:rPr lang="en-US" sz="1800" dirty="0"/>
              <a:t>Contains the user-interface class that is used to play the game and 	display the game using </a:t>
            </a:r>
            <a:r>
              <a:rPr lang="en-US" sz="1800" dirty="0" err="1"/>
              <a:t>pygame</a:t>
            </a:r>
            <a:endParaRPr lang="en-US" sz="1800" dirty="0"/>
          </a:p>
        </p:txBody>
      </p:sp>
    </p:spTree>
    <p:extLst>
      <p:ext uri="{BB962C8B-B14F-4D97-AF65-F5344CB8AC3E}">
        <p14:creationId xmlns:p14="http://schemas.microsoft.com/office/powerpoint/2010/main" val="250416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FFDA0150-6CC8-80DA-3850-617121425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CF144E-23C2-C2E0-2147-1EEDA21A2B57}"/>
              </a:ext>
            </a:extLst>
          </p:cNvPr>
          <p:cNvSpPr txBox="1"/>
          <p:nvPr/>
        </p:nvSpPr>
        <p:spPr>
          <a:xfrm>
            <a:off x="2379307" y="2855167"/>
            <a:ext cx="8959720" cy="769441"/>
          </a:xfrm>
          <a:prstGeom prst="rect">
            <a:avLst/>
          </a:prstGeom>
          <a:noFill/>
        </p:spPr>
        <p:txBody>
          <a:bodyPr wrap="square">
            <a:spAutoFit/>
          </a:bodyPr>
          <a:lstStyle/>
          <a:p>
            <a:r>
              <a:rPr lang="en-US" sz="4400" b="1" dirty="0">
                <a:solidFill>
                  <a:schemeClr val="bg1"/>
                </a:solidFill>
                <a:highlight>
                  <a:srgbClr val="000000"/>
                </a:highlight>
              </a:rPr>
              <a:t>BOARD REPRESENTATION</a:t>
            </a:r>
          </a:p>
        </p:txBody>
      </p:sp>
    </p:spTree>
    <p:extLst>
      <p:ext uri="{BB962C8B-B14F-4D97-AF65-F5344CB8AC3E}">
        <p14:creationId xmlns:p14="http://schemas.microsoft.com/office/powerpoint/2010/main" val="224694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D00D8-1DCF-EE85-CA8E-54F545FB3A11}"/>
              </a:ext>
            </a:extLst>
          </p:cNvPr>
          <p:cNvSpPr txBox="1"/>
          <p:nvPr/>
        </p:nvSpPr>
        <p:spPr>
          <a:xfrm>
            <a:off x="1539551" y="727789"/>
            <a:ext cx="7606781" cy="954107"/>
          </a:xfrm>
          <a:prstGeom prst="rect">
            <a:avLst/>
          </a:prstGeom>
          <a:noFill/>
        </p:spPr>
        <p:txBody>
          <a:bodyPr wrap="square">
            <a:spAutoFit/>
          </a:bodyPr>
          <a:lstStyle/>
          <a:p>
            <a:r>
              <a:rPr lang="en-US" sz="2800" dirty="0">
                <a:solidFill>
                  <a:schemeClr val="tx1"/>
                </a:solidFill>
              </a:rPr>
              <a:t>Selection</a:t>
            </a:r>
            <a:br>
              <a:rPr lang="en-US" sz="2800" dirty="0">
                <a:solidFill>
                  <a:schemeClr val="tx1"/>
                </a:solidFill>
              </a:rPr>
            </a:br>
            <a:endParaRPr lang="en-US" sz="2800" dirty="0"/>
          </a:p>
        </p:txBody>
      </p:sp>
      <p:sp>
        <p:nvSpPr>
          <p:cNvPr id="5" name="TextBox 4">
            <a:extLst>
              <a:ext uri="{FF2B5EF4-FFF2-40B4-BE49-F238E27FC236}">
                <a16:creationId xmlns:a16="http://schemas.microsoft.com/office/drawing/2014/main" id="{2CFBC618-4D4D-60EE-9CA8-B5D871A47C62}"/>
              </a:ext>
            </a:extLst>
          </p:cNvPr>
          <p:cNvSpPr txBox="1"/>
          <p:nvPr/>
        </p:nvSpPr>
        <p:spPr>
          <a:xfrm>
            <a:off x="1539552" y="1374121"/>
            <a:ext cx="7464490" cy="865173"/>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player with the white pieces always moves first.</a:t>
            </a:r>
          </a:p>
          <a:p>
            <a:pPr marL="285750" marR="0" indent="-285750">
              <a:lnSpc>
                <a:spcPct val="107000"/>
              </a:lnSpc>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White players get an opportunity to attack right away.</a:t>
            </a:r>
          </a:p>
        </p:txBody>
      </p:sp>
      <p:pic>
        <p:nvPicPr>
          <p:cNvPr id="6" name="Picture 5" descr="Text&#10;&#10;Description automatically generated">
            <a:extLst>
              <a:ext uri="{FF2B5EF4-FFF2-40B4-BE49-F238E27FC236}">
                <a16:creationId xmlns:a16="http://schemas.microsoft.com/office/drawing/2014/main" id="{961342ED-55B3-2222-32FF-BF99CF183C89}"/>
              </a:ext>
            </a:extLst>
          </p:cNvPr>
          <p:cNvPicPr>
            <a:picLocks noChangeAspect="1"/>
          </p:cNvPicPr>
          <p:nvPr/>
        </p:nvPicPr>
        <p:blipFill>
          <a:blip r:embed="rId2"/>
          <a:stretch>
            <a:fillRect/>
          </a:stretch>
        </p:blipFill>
        <p:spPr>
          <a:xfrm>
            <a:off x="1465288" y="2328228"/>
            <a:ext cx="10104671" cy="4035250"/>
          </a:xfrm>
          <a:prstGeom prst="rect">
            <a:avLst/>
          </a:prstGeom>
        </p:spPr>
      </p:pic>
    </p:spTree>
    <p:extLst>
      <p:ext uri="{BB962C8B-B14F-4D97-AF65-F5344CB8AC3E}">
        <p14:creationId xmlns:p14="http://schemas.microsoft.com/office/powerpoint/2010/main" val="13208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B22995-F8DC-F672-424C-949FC9A9BD8F}"/>
              </a:ext>
            </a:extLst>
          </p:cNvPr>
          <p:cNvSpPr txBox="1"/>
          <p:nvPr/>
        </p:nvSpPr>
        <p:spPr>
          <a:xfrm>
            <a:off x="1651518" y="849086"/>
            <a:ext cx="7494814" cy="523220"/>
          </a:xfrm>
          <a:prstGeom prst="rect">
            <a:avLst/>
          </a:prstGeom>
          <a:noFill/>
        </p:spPr>
        <p:txBody>
          <a:bodyPr wrap="square">
            <a:spAutoFit/>
          </a:bodyPr>
          <a:lstStyle/>
          <a:p>
            <a:r>
              <a:rPr lang="en-US" sz="2800" dirty="0"/>
              <a:t>THE MOVEMENT OF CHESS PIECES</a:t>
            </a:r>
          </a:p>
        </p:txBody>
      </p:sp>
      <p:sp>
        <p:nvSpPr>
          <p:cNvPr id="5" name="TextBox 4">
            <a:extLst>
              <a:ext uri="{FF2B5EF4-FFF2-40B4-BE49-F238E27FC236}">
                <a16:creationId xmlns:a16="http://schemas.microsoft.com/office/drawing/2014/main" id="{57BB654A-43CC-DFED-7DDD-59AD09894475}"/>
              </a:ext>
            </a:extLst>
          </p:cNvPr>
          <p:cNvSpPr txBox="1"/>
          <p:nvPr/>
        </p:nvSpPr>
        <p:spPr>
          <a:xfrm>
            <a:off x="1819469" y="1548882"/>
            <a:ext cx="9050694" cy="3170099"/>
          </a:xfrm>
          <a:prstGeom prst="rect">
            <a:avLst/>
          </a:prstGeom>
          <a:noFill/>
        </p:spPr>
        <p:txBody>
          <a:bodyPr wrap="square">
            <a:spAutoFit/>
          </a:bodyPr>
          <a:lstStyle/>
          <a:p>
            <a:pPr marL="285750" indent="-285750">
              <a:buFont typeface="Arial" panose="020B0604020202020204" pitchFamily="34" charset="0"/>
              <a:buChar char="•"/>
            </a:pPr>
            <a:r>
              <a:rPr lang="en-US" sz="2000" b="1" dirty="0"/>
              <a:t>King </a:t>
            </a:r>
          </a:p>
          <a:p>
            <a:r>
              <a:rPr lang="en-US" sz="2000" b="1" dirty="0"/>
              <a:t>	</a:t>
            </a:r>
            <a:r>
              <a:rPr lang="en-US" sz="2000" dirty="0"/>
              <a:t>The king, designated by a crown carrying a cross, is free to move one square in any direction. It can move in any direction—horizontal, vertical, or diagonal.</a:t>
            </a:r>
          </a:p>
          <a:p>
            <a:r>
              <a:rPr lang="en-US" sz="2000" dirty="0"/>
              <a:t>•	</a:t>
            </a:r>
            <a:r>
              <a:rPr lang="en-US" sz="2000" b="1" dirty="0"/>
              <a:t>Queen </a:t>
            </a:r>
          </a:p>
          <a:p>
            <a:r>
              <a:rPr lang="en-US" sz="2000" dirty="0"/>
              <a:t>	Any number of squares can be moved by the queen in any direction, whether it be horizontally, vertically, or diagonally. By far, this is the most effective component.</a:t>
            </a:r>
          </a:p>
          <a:p>
            <a:r>
              <a:rPr lang="en-US" sz="2000" dirty="0"/>
              <a:t>•	</a:t>
            </a:r>
            <a:r>
              <a:rPr lang="en-US" sz="2000" b="1" dirty="0"/>
              <a:t>Rook </a:t>
            </a:r>
          </a:p>
          <a:p>
            <a:r>
              <a:rPr lang="en-US" sz="2000" b="1" dirty="0"/>
              <a:t>	</a:t>
            </a:r>
            <a:r>
              <a:rPr lang="en-US" sz="2000" dirty="0"/>
              <a:t>The rook, which resembles a castle tower, is another strong piece. It has the capacity to zoom in and out of any number of squares on the board, both horizontally and vertically.</a:t>
            </a:r>
          </a:p>
        </p:txBody>
      </p:sp>
    </p:spTree>
    <p:extLst>
      <p:ext uri="{BB962C8B-B14F-4D97-AF65-F5344CB8AC3E}">
        <p14:creationId xmlns:p14="http://schemas.microsoft.com/office/powerpoint/2010/main" val="156087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99E770-6BB3-00DD-9837-6D06337CFC8A}"/>
              </a:ext>
            </a:extLst>
          </p:cNvPr>
          <p:cNvSpPr txBox="1"/>
          <p:nvPr/>
        </p:nvSpPr>
        <p:spPr>
          <a:xfrm>
            <a:off x="1184987" y="755780"/>
            <a:ext cx="10450285" cy="5250796"/>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200" b="1" dirty="0">
                <a:effectLst/>
                <a:ea typeface="Calibri" panose="020F0502020204030204" pitchFamily="34" charset="0"/>
                <a:cs typeface="Times New Roman" panose="02020603050405020304" pitchFamily="18" charset="0"/>
              </a:rPr>
              <a:t>Bishop </a:t>
            </a:r>
          </a:p>
          <a:p>
            <a:pPr marL="342900" marR="0" lvl="0" indent="-34290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The bishop has the ability to move up and down the chessboard's diagonals.</a:t>
            </a:r>
          </a:p>
          <a:p>
            <a:pPr marL="342900" marR="0" lvl="0" indent="-34290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 The bishop can only move in diagonal directions; it cannot move to squares of a different color. In other words, if your bishop enters the game on a light square, it will always remain there, and if it enters the game on a dark square, it will always remain there.</a:t>
            </a:r>
          </a:p>
          <a:p>
            <a:pPr marL="342900" marR="0" lvl="0" indent="-342900">
              <a:lnSpc>
                <a:spcPct val="107000"/>
              </a:lnSpc>
              <a:spcBef>
                <a:spcPts val="0"/>
              </a:spcBef>
              <a:spcAft>
                <a:spcPts val="0"/>
              </a:spcAft>
              <a:buFont typeface="Symbol" panose="05050102010706020507" pitchFamily="18" charset="2"/>
              <a:buChar char=""/>
            </a:pPr>
            <a:r>
              <a:rPr lang="en-US" sz="2200" b="1" dirty="0">
                <a:effectLst/>
                <a:ea typeface="Calibri" panose="020F0502020204030204" pitchFamily="34" charset="0"/>
                <a:cs typeface="Times New Roman" panose="02020603050405020304" pitchFamily="18" charset="0"/>
              </a:rPr>
              <a:t>Knight</a:t>
            </a:r>
          </a:p>
          <a:p>
            <a:pPr marL="342900" marR="0" lvl="0" indent="-34290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The knight moves in the shape of a "L," either moving two spaces vertically and one space horizontally, or vice versa.</a:t>
            </a:r>
          </a:p>
          <a:p>
            <a:pPr marL="342900" marR="0" lvl="0" indent="-342900">
              <a:lnSpc>
                <a:spcPct val="107000"/>
              </a:lnSpc>
              <a:spcBef>
                <a:spcPts val="0"/>
              </a:spcBef>
              <a:spcAft>
                <a:spcPts val="0"/>
              </a:spcAft>
              <a:buFont typeface="Symbol" panose="05050102010706020507" pitchFamily="18" charset="2"/>
              <a:buChar char=""/>
            </a:pPr>
            <a:r>
              <a:rPr lang="en-US" sz="2200" b="1" dirty="0">
                <a:effectLst/>
                <a:ea typeface="Calibri" panose="020F0502020204030204" pitchFamily="34" charset="0"/>
                <a:cs typeface="Times New Roman" panose="02020603050405020304" pitchFamily="18" charset="0"/>
              </a:rPr>
              <a:t>Pawns</a:t>
            </a:r>
            <a:endParaRPr lang="en-US" sz="2200" dirty="0">
              <a:effectLst/>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80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 Pawns can only advance one space unless it is their initial move, in which case they can advance two squares.</a:t>
            </a:r>
          </a:p>
          <a:p>
            <a:pPr marL="800100" marR="0" indent="-342900">
              <a:lnSpc>
                <a:spcPct val="107000"/>
              </a:lnSpc>
              <a:spcBef>
                <a:spcPts val="0"/>
              </a:spcBef>
              <a:spcAft>
                <a:spcPts val="80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Another crucial aspect of the game is that the only component of the army that may go backward is the pawn.</a:t>
            </a:r>
          </a:p>
        </p:txBody>
      </p:sp>
    </p:spTree>
    <p:extLst>
      <p:ext uri="{BB962C8B-B14F-4D97-AF65-F5344CB8AC3E}">
        <p14:creationId xmlns:p14="http://schemas.microsoft.com/office/powerpoint/2010/main" val="2558861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265</TotalTime>
  <Words>1026</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Courier New</vt:lpstr>
      <vt:lpstr>Symbol</vt:lpstr>
      <vt:lpstr>Parallax</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Sunayana Katha</dc:creator>
  <cp:lastModifiedBy>Yeruva, Snigdha Reddy</cp:lastModifiedBy>
  <cp:revision>5</cp:revision>
  <dcterms:created xsi:type="dcterms:W3CDTF">2022-11-09T21:47:28Z</dcterms:created>
  <dcterms:modified xsi:type="dcterms:W3CDTF">2022-12-13T03:22:15Z</dcterms:modified>
</cp:coreProperties>
</file>