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9.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4.xml" ContentType="application/vnd.openxmlformats-officedocument.themeOverride+xml"/>
  <Override PartName="/ppt/notesSlides/notesSlide10.xml" ContentType="application/vnd.openxmlformats-officedocument.presentationml.notesSl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6.xml" ContentType="application/vnd.openxmlformats-officedocument.themeOverride+xml"/>
  <Override PartName="/ppt/notesSlides/notesSlide11.xml" ContentType="application/vnd.openxmlformats-officedocument.presentationml.notesSlid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8.xml" ContentType="application/vnd.openxmlformats-officedocument.themeOverride+xml"/>
  <Override PartName="/ppt/notesSlides/notesSlide12.xml" ContentType="application/vnd.openxmlformats-officedocument.presentationml.notesSlid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9.xml" ContentType="application/vnd.openxmlformats-officedocument.themeOverrid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10.xml" ContentType="application/vnd.openxmlformats-officedocument.themeOverride+xml"/>
  <Override PartName="/ppt/charts/chart11.xml" ContentType="application/vnd.openxmlformats-officedocument.drawingml.chart+xml"/>
  <Override PartName="/ppt/notesSlides/notesSlide13.xml" ContentType="application/vnd.openxmlformats-officedocument.presentationml.notesSlide+xml"/>
  <Override PartName="/ppt/charts/chart12.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1.xml" ContentType="application/vnd.openxmlformats-officedocument.themeOverride+xml"/>
  <Override PartName="/ppt/charts/chart13.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2.xml" ContentType="application/vnd.openxmlformats-officedocument.themeOverride+xml"/>
  <Override PartName="/ppt/notesSlides/notesSlide14.xml" ContentType="application/vnd.openxmlformats-officedocument.presentationml.notesSlide+xml"/>
  <Override PartName="/ppt/charts/chart14.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3.xml" ContentType="application/vnd.openxmlformats-officedocument.themeOverride+xml"/>
  <Override PartName="/ppt/charts/chart15.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14.xml" ContentType="application/vnd.openxmlformats-officedocument.themeOverride+xml"/>
  <Override PartName="/ppt/notesSlides/notesSlide15.xml" ContentType="application/vnd.openxmlformats-officedocument.presentationml.notesSlide+xml"/>
  <Override PartName="/ppt/charts/chart16.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15.xml" ContentType="application/vnd.openxmlformats-officedocument.themeOverride+xml"/>
  <Override PartName="/ppt/charts/chart17.xml" ContentType="application/vnd.openxmlformats-officedocument.drawingml.chart+xml"/>
  <Override PartName="/ppt/charts/style15.xml" ContentType="application/vnd.ms-office.chartstyle+xml"/>
  <Override PartName="/ppt/charts/colors15.xml" ContentType="application/vnd.ms-office.chartcolorstyle+xml"/>
  <Override PartName="/ppt/theme/themeOverride16.xml" ContentType="application/vnd.openxmlformats-officedocument.themeOverride+xml"/>
  <Override PartName="/ppt/notesSlides/notesSlide16.xml" ContentType="application/vnd.openxmlformats-officedocument.presentationml.notesSlide+xml"/>
  <Override PartName="/ppt/charts/chart18.xml" ContentType="application/vnd.openxmlformats-officedocument.drawingml.chart+xml"/>
  <Override PartName="/ppt/charts/style16.xml" ContentType="application/vnd.ms-office.chartstyle+xml"/>
  <Override PartName="/ppt/charts/colors16.xml" ContentType="application/vnd.ms-office.chartcolorstyle+xml"/>
  <Override PartName="/ppt/theme/themeOverride17.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44" r:id="rId2"/>
    <p:sldId id="350" r:id="rId3"/>
    <p:sldId id="356" r:id="rId4"/>
    <p:sldId id="359" r:id="rId5"/>
    <p:sldId id="360" r:id="rId6"/>
    <p:sldId id="363" r:id="rId7"/>
    <p:sldId id="364" r:id="rId8"/>
    <p:sldId id="365" r:id="rId9"/>
    <p:sldId id="367" r:id="rId10"/>
    <p:sldId id="371" r:id="rId11"/>
    <p:sldId id="366" r:id="rId12"/>
    <p:sldId id="368" r:id="rId13"/>
    <p:sldId id="372" r:id="rId14"/>
    <p:sldId id="369" r:id="rId15"/>
    <p:sldId id="373" r:id="rId16"/>
    <p:sldId id="370" r:id="rId17"/>
    <p:sldId id="374" r:id="rId18"/>
    <p:sldId id="35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602B6C0D-3492-408B-89C8-BB2C8850C308}">
          <p14:sldIdLst>
            <p14:sldId id="344"/>
            <p14:sldId id="350"/>
          </p14:sldIdLst>
        </p14:section>
        <p14:section name="Business Overview" id="{62B5BC9E-1CE0-4526-A2B0-999E8B9E8871}">
          <p14:sldIdLst>
            <p14:sldId id="356"/>
            <p14:sldId id="359"/>
          </p14:sldIdLst>
        </p14:section>
        <p14:section name="Understanding the Data" id="{96D1BD8F-957A-4BB8-A023-685AB4ABF25D}">
          <p14:sldIdLst>
            <p14:sldId id="360"/>
            <p14:sldId id="363"/>
          </p14:sldIdLst>
        </p14:section>
        <p14:section name="Data Cleaning &amp; Manipulation" id="{BBB29610-69BF-459B-BDDB-C35506E84C89}">
          <p14:sldIdLst>
            <p14:sldId id="364"/>
          </p14:sldIdLst>
        </p14:section>
        <p14:section name="Data Analysis" id="{0134C89D-24A4-4B50-92DA-8BCAF9370810}">
          <p14:sldIdLst>
            <p14:sldId id="365"/>
            <p14:sldId id="367"/>
            <p14:sldId id="371"/>
            <p14:sldId id="366"/>
            <p14:sldId id="368"/>
            <p14:sldId id="372"/>
            <p14:sldId id="369"/>
            <p14:sldId id="373"/>
            <p14:sldId id="370"/>
            <p14:sldId id="374"/>
            <p14:sldId id="35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AADC"/>
    <a:srgbClr val="438C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48" autoAdjust="0"/>
    <p:restoredTop sz="93447" autoAdjust="0"/>
  </p:normalViewPr>
  <p:slideViewPr>
    <p:cSldViewPr snapToGrid="0">
      <p:cViewPr>
        <p:scale>
          <a:sx n="50" d="100"/>
          <a:sy n="50" d="100"/>
        </p:scale>
        <p:origin x="248" y="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oleObject" Target="file:///C:\Users\Snigdha\Downloads\Hero%20Vired%20Materials\CPDA_Graded%20assignment.xlsx" TargetMode="External"/><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C:\Users\Snigdha\Downloads\Hero%20Vired%20Materials\CPDA_Graded%20assignment.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Snigdha\Downloads\Hero%20Vired%20Materials\CPDA_Graded%20assignment.xlsx" TargetMode="External"/></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C:\Users\Snigdha\Downloads\Hero%20Vired%20Materials\CPDA_Graded%20assignment.xlsx" TargetMode="External"/></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file:///C:\Users\Snigdha\Downloads\Hero%20Vired%20Materials\CPDA_Graded%20assignment.xlsx" TargetMode="External"/></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3.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oleObject" Target="file:///C:\Users\Snigdha\Downloads\Hero%20Vired%20Materials\CPDA_Graded%20assignment.xlsx" TargetMode="External"/></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14.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oleObject" Target="file:///C:\Users\Snigdha\Downloads\Hero%20Vired%20Materials\CPDA_Graded%20assignment.xlsx" TargetMode="External"/></Relationships>
</file>

<file path=ppt/charts/_rels/chart16.xml.rels><?xml version="1.0" encoding="UTF-8" standalone="yes"?>
<Relationships xmlns="http://schemas.openxmlformats.org/package/2006/relationships"><Relationship Id="rId3" Type="http://schemas.openxmlformats.org/officeDocument/2006/relationships/themeOverride" Target="../theme/themeOverride15.xm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oleObject" Target="file:///C:\Users\Snigdha\Downloads\Hero%20Vired%20Materials\CPDA_Graded%20assignment.xlsx" TargetMode="External"/></Relationships>
</file>

<file path=ppt/charts/_rels/chart17.xml.rels><?xml version="1.0" encoding="UTF-8" standalone="yes"?>
<Relationships xmlns="http://schemas.openxmlformats.org/package/2006/relationships"><Relationship Id="rId3" Type="http://schemas.openxmlformats.org/officeDocument/2006/relationships/themeOverride" Target="../theme/themeOverride16.xm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oleObject" Target="file:///C:\Users\Snigdha\Downloads\Hero%20Vired%20Materials\CPDA_Graded%20assignment.xlsx" TargetMode="External"/></Relationships>
</file>

<file path=ppt/charts/_rels/chart18.xml.rels><?xml version="1.0" encoding="UTF-8" standalone="yes"?>
<Relationships xmlns="http://schemas.openxmlformats.org/package/2006/relationships"><Relationship Id="rId3" Type="http://schemas.openxmlformats.org/officeDocument/2006/relationships/themeOverride" Target="../theme/themeOverride17.xml"/><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oleObject" Target="file:///C:\Users\Snigdha\Downloads\Hero%20Vired%20Materials\CPDA_Graded%20assignment.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Snigdha\Downloads\Hero%20Vired%20Materials\CPDA_Graded%20assignment.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Snigdha\Downloads\Hero%20Vired%20Materials\CPDA_Graded%20assignment.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Snigdha\Downloads\Hero%20Vired%20Materials\CPDA_Graded%20assignment.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Snigdha\Downloads\Hero%20Vired%20Materials\CPDA_Graded%20assignment.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Snigdha\Downloads\Hero%20Vired%20Materials\CPDA_Graded%20assignment.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Snigdha\Downloads\Hero%20Vired%20Materials\CPDA_Graded%20assignment.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C:\Users\Snigdha\Downloads\Hero%20Vired%20Materials\CPDA_Graded%20assignment.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C:\Users\Snigdha\Downloads\Hero%20Vired%20Materials\CPDA_Graded%20assignme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[CPDA_Graded assignment.xlsx]Subscription &amp; Revenue!PivotTable2</c:name>
    <c:fmtId val="26"/>
  </c:pivotSource>
  <c:chart>
    <c:autoTitleDeleted val="0"/>
    <c:pivotFmts>
      <c:pivotFmt>
        <c:idx val="0"/>
        <c:spPr>
          <a:solidFill>
            <a:srgbClr val="002060"/>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lumMod val="40000"/>
              <a:lumOff val="60000"/>
            </a:schemeClr>
          </a:solidFill>
          <a:ln>
            <a:noFill/>
          </a:ln>
          <a:effectLst/>
        </c:spPr>
        <c:marker>
          <c:symbol val="none"/>
        </c:marker>
        <c:dLbl>
          <c:idx val="0"/>
          <c:delete val="1"/>
          <c:extLst>
            <c:ext xmlns:c15="http://schemas.microsoft.com/office/drawing/2012/chart" uri="{CE6537A1-D6FC-4f65-9D91-7224C49458BB}"/>
          </c:extLst>
        </c:dLbl>
      </c:pivotFmt>
      <c:pivotFmt>
        <c:idx val="2"/>
        <c:spPr>
          <a:solidFill>
            <a:srgbClr val="002060"/>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lumMod val="40000"/>
              <a:lumOff val="60000"/>
            </a:schemeClr>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tx2">
              <a:lumMod val="40000"/>
              <a:lumOff val="60000"/>
            </a:schemeClr>
          </a:solidFill>
          <a:ln>
            <a:noFill/>
          </a:ln>
          <a:effectLst/>
          <a:scene3d>
            <a:camera prst="orthographicFront"/>
            <a:lightRig rig="threePt" dir="t"/>
          </a:scene3d>
          <a:sp3d/>
        </c:spPr>
        <c:marker>
          <c:symbol val="none"/>
        </c:marker>
        <c:dLbl>
          <c:idx val="0"/>
          <c:delete val="1"/>
          <c:extLst>
            <c:ext xmlns:c15="http://schemas.microsoft.com/office/drawing/2012/chart" uri="{CE6537A1-D6FC-4f65-9D91-7224C49458BB}"/>
          </c:extLst>
        </c:dLbl>
      </c:pivotFmt>
      <c:pivotFmt>
        <c:idx val="5"/>
        <c:spPr>
          <a:solidFill>
            <a:schemeClr val="tx2"/>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tx2">
              <a:lumMod val="40000"/>
              <a:lumOff val="60000"/>
            </a:schemeClr>
          </a:solidFill>
          <a:ln>
            <a:noFill/>
          </a:ln>
          <a:effectLst/>
          <a:scene3d>
            <a:camera prst="orthographicFront"/>
            <a:lightRig rig="threePt" dir="t"/>
          </a:scene3d>
          <a:sp3d/>
        </c:spPr>
        <c:marker>
          <c:symbol val="none"/>
        </c:marker>
        <c:dLbl>
          <c:idx val="0"/>
          <c:delete val="1"/>
          <c:extLst>
            <c:ext xmlns:c15="http://schemas.microsoft.com/office/drawing/2012/chart" uri="{CE6537A1-D6FC-4f65-9D91-7224C49458BB}"/>
          </c:extLst>
        </c:dLbl>
      </c:pivotFmt>
      <c:pivotFmt>
        <c:idx val="7"/>
        <c:spPr>
          <a:solidFill>
            <a:schemeClr val="tx2"/>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tx2">
              <a:lumMod val="40000"/>
              <a:lumOff val="60000"/>
            </a:schemeClr>
          </a:solidFill>
          <a:ln>
            <a:noFill/>
          </a:ln>
          <a:effectLst/>
          <a:scene3d>
            <a:camera prst="orthographicFront"/>
            <a:lightRig rig="threePt" dir="t"/>
          </a:scene3d>
          <a:sp3d/>
        </c:spPr>
        <c:marker>
          <c:symbol val="none"/>
        </c:marker>
        <c:dLbl>
          <c:idx val="0"/>
          <c:delete val="1"/>
          <c:extLst>
            <c:ext xmlns:c15="http://schemas.microsoft.com/office/drawing/2012/chart" uri="{CE6537A1-D6FC-4f65-9D91-7224C49458BB}"/>
          </c:extLst>
        </c:dLbl>
      </c:pivotFmt>
      <c:pivotFmt>
        <c:idx val="9"/>
        <c:spPr>
          <a:solidFill>
            <a:schemeClr val="tx2"/>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tx2">
              <a:lumMod val="40000"/>
              <a:lumOff val="60000"/>
            </a:schemeClr>
          </a:solidFill>
          <a:ln>
            <a:noFill/>
          </a:ln>
          <a:effectLst/>
          <a:scene3d>
            <a:camera prst="orthographicFront"/>
            <a:lightRig rig="threePt" dir="t"/>
          </a:scene3d>
          <a:sp3d/>
        </c:spPr>
        <c:marker>
          <c:symbol val="none"/>
        </c:marker>
        <c:dLbl>
          <c:idx val="0"/>
          <c:delete val="1"/>
          <c:extLst>
            <c:ext xmlns:c15="http://schemas.microsoft.com/office/drawing/2012/chart" uri="{CE6537A1-D6FC-4f65-9D91-7224C49458BB}"/>
          </c:extLst>
        </c:dLbl>
      </c:pivotFmt>
      <c:pivotFmt>
        <c:idx val="11"/>
        <c:spPr>
          <a:solidFill>
            <a:schemeClr val="tx2"/>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tx2">
              <a:lumMod val="40000"/>
              <a:lumOff val="60000"/>
            </a:schemeClr>
          </a:solidFill>
          <a:ln>
            <a:noFill/>
          </a:ln>
          <a:effectLst/>
          <a:scene3d>
            <a:camera prst="orthographicFront"/>
            <a:lightRig rig="threePt" dir="t"/>
          </a:scene3d>
          <a:sp3d/>
        </c:spPr>
        <c:marker>
          <c:symbol val="none"/>
        </c:marker>
        <c:dLbl>
          <c:idx val="0"/>
          <c:delete val="1"/>
          <c:extLst>
            <c:ext xmlns:c15="http://schemas.microsoft.com/office/drawing/2012/chart" uri="{CE6537A1-D6FC-4f65-9D91-7224C49458BB}"/>
          </c:extLst>
        </c:dLbl>
      </c:pivotFmt>
      <c:pivotFmt>
        <c:idx val="13"/>
        <c:spPr>
          <a:solidFill>
            <a:schemeClr val="tx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tx2">
              <a:lumMod val="40000"/>
              <a:lumOff val="60000"/>
            </a:schemeClr>
          </a:solidFill>
          <a:ln>
            <a:noFill/>
          </a:ln>
          <a:effectLst/>
          <a:scene3d>
            <a:camera prst="orthographicFront"/>
            <a:lightRig rig="threePt" dir="t"/>
          </a:scene3d>
          <a:sp3d/>
        </c:spPr>
        <c:marker>
          <c:symbol val="none"/>
        </c:marker>
        <c:dLbl>
          <c:idx val="0"/>
          <c:delete val="1"/>
          <c:extLst>
            <c:ext xmlns:c15="http://schemas.microsoft.com/office/drawing/2012/chart" uri="{CE6537A1-D6FC-4f65-9D91-7224C49458BB}"/>
          </c:extLst>
        </c:dLbl>
      </c:pivotFmt>
      <c:pivotFmt>
        <c:idx val="15"/>
        <c:spPr>
          <a:solidFill>
            <a:schemeClr val="tx2"/>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tx2">
              <a:lumMod val="40000"/>
              <a:lumOff val="60000"/>
            </a:schemeClr>
          </a:solidFill>
          <a:ln>
            <a:noFill/>
          </a:ln>
          <a:effectLst/>
          <a:scene3d>
            <a:camera prst="orthographicFront"/>
            <a:lightRig rig="threePt" dir="t"/>
          </a:scene3d>
          <a:sp3d/>
        </c:spPr>
        <c:marker>
          <c:symbol val="none"/>
        </c:marker>
        <c:dLbl>
          <c:idx val="0"/>
          <c:delete val="1"/>
          <c:extLst>
            <c:ext xmlns:c15="http://schemas.microsoft.com/office/drawing/2012/chart" uri="{CE6537A1-D6FC-4f65-9D91-7224C49458BB}"/>
          </c:extLst>
        </c:dLbl>
      </c:pivotFmt>
      <c:pivotFmt>
        <c:idx val="17"/>
        <c:spPr>
          <a:solidFill>
            <a:schemeClr val="tx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tx2">
              <a:lumMod val="40000"/>
              <a:lumOff val="60000"/>
            </a:schemeClr>
          </a:solidFill>
          <a:ln>
            <a:noFill/>
          </a:ln>
          <a:effectLst/>
          <a:scene3d>
            <a:camera prst="orthographicFront"/>
            <a:lightRig rig="threePt" dir="t"/>
          </a:scene3d>
          <a:sp3d/>
        </c:spPr>
        <c:marker>
          <c:symbol val="none"/>
        </c:marker>
        <c:dLbl>
          <c:idx val="0"/>
          <c:delete val="1"/>
          <c:extLst>
            <c:ext xmlns:c15="http://schemas.microsoft.com/office/drawing/2012/chart" uri="{CE6537A1-D6FC-4f65-9D91-7224C49458BB}"/>
          </c:extLst>
        </c:dLbl>
      </c:pivotFmt>
      <c:pivotFmt>
        <c:idx val="19"/>
        <c:spPr>
          <a:solidFill>
            <a:schemeClr val="tx2"/>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tx2">
              <a:lumMod val="40000"/>
              <a:lumOff val="60000"/>
            </a:schemeClr>
          </a:solidFill>
          <a:ln>
            <a:noFill/>
          </a:ln>
          <a:effectLst/>
          <a:scene3d>
            <a:camera prst="orthographicFront"/>
            <a:lightRig rig="threePt" dir="t"/>
          </a:scene3d>
          <a:sp3d/>
        </c:spPr>
        <c:marker>
          <c:symbol val="none"/>
        </c:marker>
        <c:dLbl>
          <c:idx val="0"/>
          <c:delete val="1"/>
          <c:extLst>
            <c:ext xmlns:c15="http://schemas.microsoft.com/office/drawing/2012/chart" uri="{CE6537A1-D6FC-4f65-9D91-7224C49458BB}"/>
          </c:extLst>
        </c:dLbl>
      </c:pivotFmt>
      <c:pivotFmt>
        <c:idx val="21"/>
        <c:spPr>
          <a:solidFill>
            <a:schemeClr val="tx2"/>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'Subscription &amp; Revenue'!$B$3</c:f>
              <c:strCache>
                <c:ptCount val="1"/>
                <c:pt idx="0">
                  <c:v>Monthly Revenue</c:v>
                </c:pt>
              </c:strCache>
            </c:strRef>
          </c:tx>
          <c:spPr>
            <a:solidFill>
              <a:schemeClr val="tx2">
                <a:lumMod val="40000"/>
                <a:lumOff val="60000"/>
              </a:schemeClr>
            </a:solidFill>
            <a:ln>
              <a:noFill/>
            </a:ln>
            <a:effectLst/>
            <a:scene3d>
              <a:camera prst="orthographicFront"/>
              <a:lightRig rig="threePt" dir="t"/>
            </a:scene3d>
            <a:sp3d/>
          </c:spPr>
          <c:invertIfNegative val="0"/>
          <c:cat>
            <c:strRef>
              <c:f>'Subscription &amp; Revenue'!$A$4:$A$7</c:f>
              <c:strCache>
                <c:ptCount val="3"/>
                <c:pt idx="0">
                  <c:v>Basic</c:v>
                </c:pt>
                <c:pt idx="1">
                  <c:v>Premium</c:v>
                </c:pt>
                <c:pt idx="2">
                  <c:v>Standard</c:v>
                </c:pt>
              </c:strCache>
            </c:strRef>
          </c:cat>
          <c:val>
            <c:numRef>
              <c:f>'Subscription &amp; Revenue'!$B$4:$B$7</c:f>
              <c:numCache>
                <c:formatCode>General</c:formatCode>
                <c:ptCount val="3"/>
                <c:pt idx="0">
                  <c:v>2580.7699999999877</c:v>
                </c:pt>
                <c:pt idx="1">
                  <c:v>5308.6799999999566</c:v>
                </c:pt>
                <c:pt idx="2">
                  <c:v>4136.5499999999638</c:v>
                </c:pt>
              </c:numCache>
            </c:numRef>
          </c:val>
          <c:extLst>
            <c:ext xmlns:c16="http://schemas.microsoft.com/office/drawing/2014/chart" uri="{C3380CC4-5D6E-409C-BE32-E72D297353CC}">
              <c16:uniqueId val="{00000000-6734-4A72-9BDD-F6D9C95C1D4E}"/>
            </c:ext>
          </c:extLst>
        </c:ser>
        <c:ser>
          <c:idx val="1"/>
          <c:order val="1"/>
          <c:tx>
            <c:strRef>
              <c:f>'Subscription &amp; Revenue'!$C$3</c:f>
              <c:strCache>
                <c:ptCount val="1"/>
                <c:pt idx="0">
                  <c:v>No. of Users across different Price-tiers</c:v>
                </c:pt>
              </c:strCache>
            </c:strRef>
          </c:tx>
          <c:spPr>
            <a:solidFill>
              <a:schemeClr val="tx2"/>
            </a:solidFill>
            <a:ln>
              <a:noFill/>
            </a:ln>
            <a:effectLst/>
          </c:spPr>
          <c:invertIfNegative val="0"/>
          <c:cat>
            <c:strRef>
              <c:f>'Subscription &amp; Revenue'!$A$4:$A$7</c:f>
              <c:strCache>
                <c:ptCount val="3"/>
                <c:pt idx="0">
                  <c:v>Basic</c:v>
                </c:pt>
                <c:pt idx="1">
                  <c:v>Premium</c:v>
                </c:pt>
                <c:pt idx="2">
                  <c:v>Standard</c:v>
                </c:pt>
              </c:strCache>
            </c:strRef>
          </c:cat>
          <c:val>
            <c:numRef>
              <c:f>'Subscription &amp; Revenue'!$C$4:$C$7</c:f>
              <c:numCache>
                <c:formatCode>General</c:formatCode>
                <c:ptCount val="3"/>
                <c:pt idx="0">
                  <c:v>323</c:v>
                </c:pt>
                <c:pt idx="1">
                  <c:v>332</c:v>
                </c:pt>
                <c:pt idx="2">
                  <c:v>345</c:v>
                </c:pt>
              </c:numCache>
            </c:numRef>
          </c:val>
          <c:extLst>
            <c:ext xmlns:c16="http://schemas.microsoft.com/office/drawing/2014/chart" uri="{C3380CC4-5D6E-409C-BE32-E72D297353CC}">
              <c16:uniqueId val="{00000001-6734-4A72-9BDD-F6D9C95C1D4E}"/>
            </c:ext>
          </c:extLst>
        </c:ser>
        <c:dLbls>
          <c:showLegendKey val="0"/>
          <c:showVal val="0"/>
          <c:showCatName val="0"/>
          <c:showSerName val="0"/>
          <c:showPercent val="0"/>
          <c:showBubbleSize val="0"/>
        </c:dLbls>
        <c:gapWidth val="219"/>
        <c:overlap val="-27"/>
        <c:axId val="1539691616"/>
        <c:axId val="1539699296"/>
      </c:barChart>
      <c:catAx>
        <c:axId val="1539691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9699296"/>
        <c:crosses val="autoZero"/>
        <c:auto val="1"/>
        <c:lblAlgn val="ctr"/>
        <c:lblOffset val="100"/>
        <c:noMultiLvlLbl val="0"/>
      </c:catAx>
      <c:valAx>
        <c:axId val="15396992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9691616"/>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solidFill>
      <a:schemeClr val="bg1"/>
    </a:solidFill>
    <a:ln w="9525" cap="flat" cmpd="sng" algn="ctr">
      <a:solidFill>
        <a:schemeClr val="accent1">
          <a:lumMod val="60000"/>
          <a:lumOff val="40000"/>
        </a:schemeClr>
      </a:solidFill>
      <a:round/>
    </a:ln>
    <a:effectLst/>
  </c:spPr>
  <c:txPr>
    <a:bodyPr/>
    <a:lstStyle/>
    <a:p>
      <a:pPr>
        <a:defRPr/>
      </a:pPr>
      <a:endParaRPr lang="en-US"/>
    </a:p>
  </c:txPr>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[CPDA_Graded assignment.xlsx]Retention-Loyalty Points by Age!PivotTable8</c:name>
    <c:fmtId val="10"/>
  </c:pivotSource>
  <c:chart>
    <c:autoTitleDeleted val="1"/>
    <c:pivotFmts>
      <c:pivotFmt>
        <c:idx val="0"/>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'Retention-Loyalty Points by Age'!$B$3</c:f>
              <c:strCache>
                <c:ptCount val="1"/>
                <c:pt idx="0">
                  <c:v>Total</c:v>
                </c:pt>
              </c:strCache>
            </c:strRef>
          </c:tx>
          <c:spPr>
            <a:solidFill>
              <a:schemeClr val="accent1">
                <a:lumMod val="50000"/>
              </a:schemeClr>
            </a:solidFill>
            <a:ln>
              <a:noFill/>
            </a:ln>
            <a:effectLst/>
          </c:spPr>
          <c:invertIfNegative val="0"/>
          <c:cat>
            <c:strRef>
              <c:f>'Retention-Loyalty Points by Age'!$A$4:$A$9</c:f>
              <c:strCache>
                <c:ptCount val="5"/>
                <c:pt idx="0">
                  <c:v>18-24</c:v>
                </c:pt>
                <c:pt idx="1">
                  <c:v>25-34</c:v>
                </c:pt>
                <c:pt idx="2">
                  <c:v>35-44</c:v>
                </c:pt>
                <c:pt idx="3">
                  <c:v>45-54</c:v>
                </c:pt>
                <c:pt idx="4">
                  <c:v>55+</c:v>
                </c:pt>
              </c:strCache>
            </c:strRef>
          </c:cat>
          <c:val>
            <c:numRef>
              <c:f>'Retention-Loyalty Points by Age'!$B$4:$B$9</c:f>
              <c:numCache>
                <c:formatCode>_ * #,##0_ ;_ * \-#,##0_ ;_ * "-"??_ ;_ @_ </c:formatCode>
                <c:ptCount val="5"/>
                <c:pt idx="0">
                  <c:v>420911</c:v>
                </c:pt>
                <c:pt idx="1">
                  <c:v>482356</c:v>
                </c:pt>
                <c:pt idx="2">
                  <c:v>533170</c:v>
                </c:pt>
                <c:pt idx="3">
                  <c:v>512665</c:v>
                </c:pt>
                <c:pt idx="4">
                  <c:v>495115</c:v>
                </c:pt>
              </c:numCache>
            </c:numRef>
          </c:val>
          <c:extLst>
            <c:ext xmlns:c16="http://schemas.microsoft.com/office/drawing/2014/chart" uri="{C3380CC4-5D6E-409C-BE32-E72D297353CC}">
              <c16:uniqueId val="{00000000-DB7F-4E42-9724-0A4041F8BD53}"/>
            </c:ext>
          </c:extLst>
        </c:ser>
        <c:dLbls>
          <c:showLegendKey val="0"/>
          <c:showVal val="0"/>
          <c:showCatName val="0"/>
          <c:showSerName val="0"/>
          <c:showPercent val="0"/>
          <c:showBubbleSize val="0"/>
        </c:dLbls>
        <c:gapWidth val="100"/>
        <c:axId val="1547505520"/>
        <c:axId val="1547515120"/>
      </c:barChart>
      <c:catAx>
        <c:axId val="15475055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7515120"/>
        <c:crosses val="autoZero"/>
        <c:auto val="1"/>
        <c:lblAlgn val="ctr"/>
        <c:lblOffset val="100"/>
        <c:noMultiLvlLbl val="0"/>
      </c:catAx>
      <c:valAx>
        <c:axId val="1547515120"/>
        <c:scaling>
          <c:orientation val="minMax"/>
        </c:scaling>
        <c:delete val="0"/>
        <c:axPos val="b"/>
        <c:numFmt formatCode="_ * #,##0_ ;_ * \-#,##0_ ;_ * &quot;-&quot;??_ ;_ @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7505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lumMod val="60000"/>
          <a:lumOff val="40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Y</c:v>
          </c:tx>
          <c:spPr>
            <a:ln w="19050">
              <a:noFill/>
            </a:ln>
          </c:spPr>
          <c:marker>
            <c:spPr>
              <a:solidFill>
                <a:schemeClr val="accent1">
                  <a:lumMod val="60000"/>
                  <a:lumOff val="40000"/>
                </a:schemeClr>
              </a:solidFill>
              <a:ln w="0" cap="sq" cmpd="dbl">
                <a:prstDash val="sysDot"/>
              </a:ln>
            </c:spPr>
          </c:marker>
          <c:xVal>
            <c:numRef>
              <c:f>'Retention-Loyalty Points Distrn'!$C$4:$C$1003</c:f>
              <c:numCache>
                <c:formatCode>General</c:formatCode>
                <c:ptCount val="1000"/>
                <c:pt idx="0">
                  <c:v>49</c:v>
                </c:pt>
                <c:pt idx="1">
                  <c:v>161</c:v>
                </c:pt>
                <c:pt idx="2">
                  <c:v>87</c:v>
                </c:pt>
                <c:pt idx="3">
                  <c:v>321</c:v>
                </c:pt>
                <c:pt idx="4">
                  <c:v>386</c:v>
                </c:pt>
                <c:pt idx="5">
                  <c:v>408</c:v>
                </c:pt>
                <c:pt idx="6">
                  <c:v>475</c:v>
                </c:pt>
                <c:pt idx="7">
                  <c:v>258</c:v>
                </c:pt>
                <c:pt idx="8">
                  <c:v>183</c:v>
                </c:pt>
                <c:pt idx="9">
                  <c:v>164</c:v>
                </c:pt>
                <c:pt idx="10">
                  <c:v>411</c:v>
                </c:pt>
                <c:pt idx="11">
                  <c:v>160</c:v>
                </c:pt>
                <c:pt idx="12">
                  <c:v>348</c:v>
                </c:pt>
                <c:pt idx="13">
                  <c:v>451</c:v>
                </c:pt>
                <c:pt idx="14">
                  <c:v>69</c:v>
                </c:pt>
                <c:pt idx="15">
                  <c:v>166</c:v>
                </c:pt>
                <c:pt idx="16">
                  <c:v>449</c:v>
                </c:pt>
                <c:pt idx="17">
                  <c:v>441</c:v>
                </c:pt>
                <c:pt idx="18">
                  <c:v>224</c:v>
                </c:pt>
                <c:pt idx="19">
                  <c:v>44</c:v>
                </c:pt>
                <c:pt idx="20">
                  <c:v>202</c:v>
                </c:pt>
                <c:pt idx="21">
                  <c:v>39</c:v>
                </c:pt>
                <c:pt idx="22">
                  <c:v>319</c:v>
                </c:pt>
                <c:pt idx="23">
                  <c:v>150</c:v>
                </c:pt>
                <c:pt idx="24">
                  <c:v>496</c:v>
                </c:pt>
                <c:pt idx="25">
                  <c:v>347</c:v>
                </c:pt>
                <c:pt idx="26">
                  <c:v>201</c:v>
                </c:pt>
                <c:pt idx="27">
                  <c:v>415</c:v>
                </c:pt>
                <c:pt idx="28">
                  <c:v>32</c:v>
                </c:pt>
                <c:pt idx="29">
                  <c:v>338</c:v>
                </c:pt>
                <c:pt idx="30">
                  <c:v>52</c:v>
                </c:pt>
                <c:pt idx="31">
                  <c:v>447</c:v>
                </c:pt>
                <c:pt idx="32">
                  <c:v>312</c:v>
                </c:pt>
                <c:pt idx="33">
                  <c:v>406</c:v>
                </c:pt>
                <c:pt idx="34">
                  <c:v>350</c:v>
                </c:pt>
                <c:pt idx="35">
                  <c:v>99</c:v>
                </c:pt>
                <c:pt idx="36">
                  <c:v>53</c:v>
                </c:pt>
                <c:pt idx="37">
                  <c:v>484</c:v>
                </c:pt>
                <c:pt idx="38">
                  <c:v>211</c:v>
                </c:pt>
                <c:pt idx="39">
                  <c:v>248</c:v>
                </c:pt>
                <c:pt idx="40">
                  <c:v>197</c:v>
                </c:pt>
                <c:pt idx="41">
                  <c:v>253</c:v>
                </c:pt>
                <c:pt idx="42">
                  <c:v>352</c:v>
                </c:pt>
                <c:pt idx="43">
                  <c:v>97</c:v>
                </c:pt>
                <c:pt idx="44">
                  <c:v>283</c:v>
                </c:pt>
                <c:pt idx="45">
                  <c:v>307</c:v>
                </c:pt>
                <c:pt idx="46">
                  <c:v>203</c:v>
                </c:pt>
                <c:pt idx="47">
                  <c:v>22</c:v>
                </c:pt>
                <c:pt idx="48">
                  <c:v>382</c:v>
                </c:pt>
                <c:pt idx="49">
                  <c:v>302</c:v>
                </c:pt>
                <c:pt idx="50">
                  <c:v>76</c:v>
                </c:pt>
                <c:pt idx="51">
                  <c:v>125</c:v>
                </c:pt>
                <c:pt idx="52">
                  <c:v>113</c:v>
                </c:pt>
                <c:pt idx="53">
                  <c:v>183</c:v>
                </c:pt>
                <c:pt idx="54">
                  <c:v>272</c:v>
                </c:pt>
                <c:pt idx="55">
                  <c:v>19</c:v>
                </c:pt>
                <c:pt idx="56">
                  <c:v>204</c:v>
                </c:pt>
                <c:pt idx="57">
                  <c:v>345</c:v>
                </c:pt>
                <c:pt idx="58">
                  <c:v>294</c:v>
                </c:pt>
                <c:pt idx="59">
                  <c:v>318</c:v>
                </c:pt>
                <c:pt idx="60">
                  <c:v>396</c:v>
                </c:pt>
                <c:pt idx="61">
                  <c:v>455</c:v>
                </c:pt>
                <c:pt idx="62">
                  <c:v>175</c:v>
                </c:pt>
                <c:pt idx="63">
                  <c:v>36</c:v>
                </c:pt>
                <c:pt idx="64">
                  <c:v>349</c:v>
                </c:pt>
                <c:pt idx="65">
                  <c:v>262</c:v>
                </c:pt>
                <c:pt idx="66">
                  <c:v>378</c:v>
                </c:pt>
                <c:pt idx="67">
                  <c:v>469</c:v>
                </c:pt>
                <c:pt idx="68">
                  <c:v>87</c:v>
                </c:pt>
                <c:pt idx="69">
                  <c:v>471</c:v>
                </c:pt>
                <c:pt idx="70">
                  <c:v>469</c:v>
                </c:pt>
                <c:pt idx="71">
                  <c:v>298</c:v>
                </c:pt>
                <c:pt idx="72">
                  <c:v>331</c:v>
                </c:pt>
                <c:pt idx="73">
                  <c:v>238</c:v>
                </c:pt>
                <c:pt idx="74">
                  <c:v>231</c:v>
                </c:pt>
                <c:pt idx="75">
                  <c:v>457</c:v>
                </c:pt>
                <c:pt idx="76">
                  <c:v>373</c:v>
                </c:pt>
                <c:pt idx="77">
                  <c:v>11</c:v>
                </c:pt>
                <c:pt idx="78">
                  <c:v>425</c:v>
                </c:pt>
                <c:pt idx="79">
                  <c:v>231</c:v>
                </c:pt>
                <c:pt idx="80">
                  <c:v>483</c:v>
                </c:pt>
                <c:pt idx="81">
                  <c:v>55</c:v>
                </c:pt>
                <c:pt idx="82">
                  <c:v>375</c:v>
                </c:pt>
                <c:pt idx="83">
                  <c:v>336</c:v>
                </c:pt>
                <c:pt idx="84">
                  <c:v>196</c:v>
                </c:pt>
                <c:pt idx="85">
                  <c:v>285</c:v>
                </c:pt>
                <c:pt idx="86">
                  <c:v>155</c:v>
                </c:pt>
                <c:pt idx="87">
                  <c:v>275</c:v>
                </c:pt>
                <c:pt idx="88">
                  <c:v>341</c:v>
                </c:pt>
                <c:pt idx="89">
                  <c:v>321</c:v>
                </c:pt>
                <c:pt idx="90">
                  <c:v>456</c:v>
                </c:pt>
                <c:pt idx="91">
                  <c:v>15</c:v>
                </c:pt>
                <c:pt idx="92">
                  <c:v>410</c:v>
                </c:pt>
                <c:pt idx="93">
                  <c:v>29</c:v>
                </c:pt>
                <c:pt idx="94">
                  <c:v>427</c:v>
                </c:pt>
                <c:pt idx="95">
                  <c:v>166</c:v>
                </c:pt>
                <c:pt idx="96">
                  <c:v>192</c:v>
                </c:pt>
                <c:pt idx="97">
                  <c:v>88</c:v>
                </c:pt>
                <c:pt idx="98">
                  <c:v>127</c:v>
                </c:pt>
                <c:pt idx="99">
                  <c:v>327</c:v>
                </c:pt>
                <c:pt idx="100">
                  <c:v>10</c:v>
                </c:pt>
                <c:pt idx="101">
                  <c:v>181</c:v>
                </c:pt>
                <c:pt idx="102">
                  <c:v>238</c:v>
                </c:pt>
                <c:pt idx="103">
                  <c:v>380</c:v>
                </c:pt>
                <c:pt idx="104">
                  <c:v>444</c:v>
                </c:pt>
                <c:pt idx="105">
                  <c:v>83</c:v>
                </c:pt>
                <c:pt idx="106">
                  <c:v>452</c:v>
                </c:pt>
                <c:pt idx="107">
                  <c:v>53</c:v>
                </c:pt>
                <c:pt idx="108">
                  <c:v>89</c:v>
                </c:pt>
                <c:pt idx="109">
                  <c:v>359</c:v>
                </c:pt>
                <c:pt idx="110">
                  <c:v>487</c:v>
                </c:pt>
                <c:pt idx="111">
                  <c:v>337</c:v>
                </c:pt>
                <c:pt idx="112">
                  <c:v>427</c:v>
                </c:pt>
                <c:pt idx="113">
                  <c:v>397</c:v>
                </c:pt>
                <c:pt idx="114">
                  <c:v>200</c:v>
                </c:pt>
                <c:pt idx="115">
                  <c:v>464</c:v>
                </c:pt>
                <c:pt idx="116">
                  <c:v>495</c:v>
                </c:pt>
                <c:pt idx="117">
                  <c:v>286</c:v>
                </c:pt>
                <c:pt idx="118">
                  <c:v>446</c:v>
                </c:pt>
                <c:pt idx="119">
                  <c:v>342</c:v>
                </c:pt>
                <c:pt idx="120">
                  <c:v>396</c:v>
                </c:pt>
                <c:pt idx="121">
                  <c:v>491</c:v>
                </c:pt>
                <c:pt idx="122">
                  <c:v>239</c:v>
                </c:pt>
                <c:pt idx="123">
                  <c:v>106</c:v>
                </c:pt>
                <c:pt idx="124">
                  <c:v>388</c:v>
                </c:pt>
                <c:pt idx="125">
                  <c:v>452</c:v>
                </c:pt>
                <c:pt idx="126">
                  <c:v>368</c:v>
                </c:pt>
                <c:pt idx="127">
                  <c:v>325</c:v>
                </c:pt>
                <c:pt idx="128">
                  <c:v>42</c:v>
                </c:pt>
                <c:pt idx="129">
                  <c:v>344</c:v>
                </c:pt>
                <c:pt idx="130">
                  <c:v>77</c:v>
                </c:pt>
                <c:pt idx="131">
                  <c:v>237</c:v>
                </c:pt>
                <c:pt idx="132">
                  <c:v>480</c:v>
                </c:pt>
                <c:pt idx="133">
                  <c:v>152</c:v>
                </c:pt>
                <c:pt idx="134">
                  <c:v>308</c:v>
                </c:pt>
                <c:pt idx="135">
                  <c:v>14</c:v>
                </c:pt>
                <c:pt idx="136">
                  <c:v>233</c:v>
                </c:pt>
                <c:pt idx="137">
                  <c:v>169</c:v>
                </c:pt>
                <c:pt idx="138">
                  <c:v>358</c:v>
                </c:pt>
                <c:pt idx="139">
                  <c:v>404</c:v>
                </c:pt>
                <c:pt idx="140">
                  <c:v>131</c:v>
                </c:pt>
                <c:pt idx="141">
                  <c:v>32</c:v>
                </c:pt>
                <c:pt idx="142">
                  <c:v>478</c:v>
                </c:pt>
                <c:pt idx="143">
                  <c:v>88</c:v>
                </c:pt>
                <c:pt idx="144">
                  <c:v>395</c:v>
                </c:pt>
                <c:pt idx="145">
                  <c:v>385</c:v>
                </c:pt>
                <c:pt idx="146">
                  <c:v>280</c:v>
                </c:pt>
                <c:pt idx="147">
                  <c:v>164</c:v>
                </c:pt>
                <c:pt idx="148">
                  <c:v>433</c:v>
                </c:pt>
                <c:pt idx="149">
                  <c:v>460</c:v>
                </c:pt>
                <c:pt idx="150">
                  <c:v>374</c:v>
                </c:pt>
                <c:pt idx="151">
                  <c:v>147</c:v>
                </c:pt>
                <c:pt idx="152">
                  <c:v>129</c:v>
                </c:pt>
                <c:pt idx="153">
                  <c:v>217</c:v>
                </c:pt>
                <c:pt idx="154">
                  <c:v>426</c:v>
                </c:pt>
                <c:pt idx="155">
                  <c:v>81</c:v>
                </c:pt>
                <c:pt idx="156">
                  <c:v>296</c:v>
                </c:pt>
                <c:pt idx="157">
                  <c:v>466</c:v>
                </c:pt>
                <c:pt idx="158">
                  <c:v>424</c:v>
                </c:pt>
                <c:pt idx="159">
                  <c:v>233</c:v>
                </c:pt>
                <c:pt idx="160">
                  <c:v>413</c:v>
                </c:pt>
                <c:pt idx="161">
                  <c:v>278</c:v>
                </c:pt>
                <c:pt idx="162">
                  <c:v>351</c:v>
                </c:pt>
                <c:pt idx="163">
                  <c:v>354</c:v>
                </c:pt>
                <c:pt idx="164">
                  <c:v>192</c:v>
                </c:pt>
                <c:pt idx="165">
                  <c:v>176</c:v>
                </c:pt>
                <c:pt idx="166">
                  <c:v>482</c:v>
                </c:pt>
                <c:pt idx="167">
                  <c:v>87</c:v>
                </c:pt>
                <c:pt idx="168">
                  <c:v>163</c:v>
                </c:pt>
                <c:pt idx="169">
                  <c:v>419</c:v>
                </c:pt>
                <c:pt idx="170">
                  <c:v>203</c:v>
                </c:pt>
                <c:pt idx="171">
                  <c:v>405</c:v>
                </c:pt>
                <c:pt idx="172">
                  <c:v>496</c:v>
                </c:pt>
                <c:pt idx="173">
                  <c:v>328</c:v>
                </c:pt>
                <c:pt idx="174">
                  <c:v>85</c:v>
                </c:pt>
                <c:pt idx="175">
                  <c:v>386</c:v>
                </c:pt>
                <c:pt idx="176">
                  <c:v>245</c:v>
                </c:pt>
                <c:pt idx="177">
                  <c:v>97</c:v>
                </c:pt>
                <c:pt idx="178">
                  <c:v>216</c:v>
                </c:pt>
                <c:pt idx="179">
                  <c:v>331</c:v>
                </c:pt>
                <c:pt idx="180">
                  <c:v>451</c:v>
                </c:pt>
                <c:pt idx="181">
                  <c:v>326</c:v>
                </c:pt>
                <c:pt idx="182">
                  <c:v>358</c:v>
                </c:pt>
                <c:pt idx="183">
                  <c:v>91</c:v>
                </c:pt>
                <c:pt idx="184">
                  <c:v>478</c:v>
                </c:pt>
                <c:pt idx="185">
                  <c:v>16</c:v>
                </c:pt>
                <c:pt idx="186">
                  <c:v>44</c:v>
                </c:pt>
                <c:pt idx="187">
                  <c:v>100</c:v>
                </c:pt>
                <c:pt idx="188">
                  <c:v>44</c:v>
                </c:pt>
                <c:pt idx="189">
                  <c:v>37</c:v>
                </c:pt>
                <c:pt idx="190">
                  <c:v>48</c:v>
                </c:pt>
                <c:pt idx="191">
                  <c:v>371</c:v>
                </c:pt>
                <c:pt idx="192">
                  <c:v>176</c:v>
                </c:pt>
                <c:pt idx="193">
                  <c:v>312</c:v>
                </c:pt>
                <c:pt idx="194">
                  <c:v>375</c:v>
                </c:pt>
                <c:pt idx="195">
                  <c:v>134</c:v>
                </c:pt>
                <c:pt idx="196">
                  <c:v>91</c:v>
                </c:pt>
                <c:pt idx="197">
                  <c:v>359</c:v>
                </c:pt>
                <c:pt idx="198">
                  <c:v>172</c:v>
                </c:pt>
                <c:pt idx="199">
                  <c:v>490</c:v>
                </c:pt>
                <c:pt idx="200">
                  <c:v>16</c:v>
                </c:pt>
                <c:pt idx="201">
                  <c:v>291</c:v>
                </c:pt>
                <c:pt idx="202">
                  <c:v>119</c:v>
                </c:pt>
                <c:pt idx="203">
                  <c:v>35</c:v>
                </c:pt>
                <c:pt idx="204">
                  <c:v>88</c:v>
                </c:pt>
                <c:pt idx="205">
                  <c:v>312</c:v>
                </c:pt>
                <c:pt idx="206">
                  <c:v>238</c:v>
                </c:pt>
                <c:pt idx="207">
                  <c:v>132</c:v>
                </c:pt>
                <c:pt idx="208">
                  <c:v>456</c:v>
                </c:pt>
                <c:pt idx="209">
                  <c:v>281</c:v>
                </c:pt>
                <c:pt idx="210">
                  <c:v>281</c:v>
                </c:pt>
                <c:pt idx="211">
                  <c:v>73</c:v>
                </c:pt>
                <c:pt idx="212">
                  <c:v>365</c:v>
                </c:pt>
                <c:pt idx="213">
                  <c:v>61</c:v>
                </c:pt>
                <c:pt idx="214">
                  <c:v>399</c:v>
                </c:pt>
                <c:pt idx="215">
                  <c:v>102</c:v>
                </c:pt>
                <c:pt idx="216">
                  <c:v>88</c:v>
                </c:pt>
                <c:pt idx="217">
                  <c:v>92</c:v>
                </c:pt>
                <c:pt idx="218">
                  <c:v>295</c:v>
                </c:pt>
                <c:pt idx="219">
                  <c:v>139</c:v>
                </c:pt>
                <c:pt idx="220">
                  <c:v>416</c:v>
                </c:pt>
                <c:pt idx="221">
                  <c:v>173</c:v>
                </c:pt>
                <c:pt idx="222">
                  <c:v>75</c:v>
                </c:pt>
                <c:pt idx="223">
                  <c:v>173</c:v>
                </c:pt>
                <c:pt idx="224">
                  <c:v>421</c:v>
                </c:pt>
                <c:pt idx="225">
                  <c:v>29</c:v>
                </c:pt>
                <c:pt idx="226">
                  <c:v>180</c:v>
                </c:pt>
                <c:pt idx="227">
                  <c:v>469</c:v>
                </c:pt>
                <c:pt idx="228">
                  <c:v>381</c:v>
                </c:pt>
                <c:pt idx="229">
                  <c:v>263</c:v>
                </c:pt>
                <c:pt idx="230">
                  <c:v>48</c:v>
                </c:pt>
                <c:pt idx="231">
                  <c:v>447</c:v>
                </c:pt>
                <c:pt idx="232">
                  <c:v>415</c:v>
                </c:pt>
                <c:pt idx="233">
                  <c:v>429</c:v>
                </c:pt>
                <c:pt idx="234">
                  <c:v>26</c:v>
                </c:pt>
                <c:pt idx="235">
                  <c:v>101</c:v>
                </c:pt>
                <c:pt idx="236">
                  <c:v>461</c:v>
                </c:pt>
                <c:pt idx="237">
                  <c:v>246</c:v>
                </c:pt>
                <c:pt idx="238">
                  <c:v>91</c:v>
                </c:pt>
                <c:pt idx="239">
                  <c:v>152</c:v>
                </c:pt>
                <c:pt idx="240">
                  <c:v>283</c:v>
                </c:pt>
                <c:pt idx="241">
                  <c:v>61</c:v>
                </c:pt>
                <c:pt idx="242">
                  <c:v>410</c:v>
                </c:pt>
                <c:pt idx="243">
                  <c:v>88</c:v>
                </c:pt>
                <c:pt idx="244">
                  <c:v>322</c:v>
                </c:pt>
                <c:pt idx="245">
                  <c:v>217</c:v>
                </c:pt>
                <c:pt idx="246">
                  <c:v>180</c:v>
                </c:pt>
                <c:pt idx="247">
                  <c:v>11</c:v>
                </c:pt>
                <c:pt idx="248">
                  <c:v>455</c:v>
                </c:pt>
                <c:pt idx="249">
                  <c:v>487</c:v>
                </c:pt>
                <c:pt idx="250">
                  <c:v>459</c:v>
                </c:pt>
                <c:pt idx="251">
                  <c:v>74</c:v>
                </c:pt>
                <c:pt idx="252">
                  <c:v>54</c:v>
                </c:pt>
                <c:pt idx="253">
                  <c:v>292</c:v>
                </c:pt>
                <c:pt idx="254">
                  <c:v>23</c:v>
                </c:pt>
                <c:pt idx="255">
                  <c:v>147</c:v>
                </c:pt>
                <c:pt idx="256">
                  <c:v>221</c:v>
                </c:pt>
                <c:pt idx="257">
                  <c:v>40</c:v>
                </c:pt>
                <c:pt idx="258">
                  <c:v>365</c:v>
                </c:pt>
                <c:pt idx="259">
                  <c:v>360</c:v>
                </c:pt>
                <c:pt idx="260">
                  <c:v>127</c:v>
                </c:pt>
                <c:pt idx="261">
                  <c:v>30</c:v>
                </c:pt>
                <c:pt idx="262">
                  <c:v>222</c:v>
                </c:pt>
                <c:pt idx="263">
                  <c:v>168</c:v>
                </c:pt>
                <c:pt idx="264">
                  <c:v>317</c:v>
                </c:pt>
                <c:pt idx="265">
                  <c:v>285</c:v>
                </c:pt>
                <c:pt idx="266">
                  <c:v>420</c:v>
                </c:pt>
                <c:pt idx="267">
                  <c:v>100</c:v>
                </c:pt>
                <c:pt idx="268">
                  <c:v>426</c:v>
                </c:pt>
                <c:pt idx="269">
                  <c:v>263</c:v>
                </c:pt>
                <c:pt idx="270">
                  <c:v>162</c:v>
                </c:pt>
                <c:pt idx="271">
                  <c:v>19</c:v>
                </c:pt>
                <c:pt idx="272">
                  <c:v>358</c:v>
                </c:pt>
                <c:pt idx="273">
                  <c:v>183</c:v>
                </c:pt>
                <c:pt idx="274">
                  <c:v>63</c:v>
                </c:pt>
                <c:pt idx="275">
                  <c:v>446</c:v>
                </c:pt>
                <c:pt idx="276">
                  <c:v>352</c:v>
                </c:pt>
                <c:pt idx="277">
                  <c:v>209</c:v>
                </c:pt>
                <c:pt idx="278">
                  <c:v>311</c:v>
                </c:pt>
                <c:pt idx="279">
                  <c:v>293</c:v>
                </c:pt>
                <c:pt idx="280">
                  <c:v>119</c:v>
                </c:pt>
                <c:pt idx="281">
                  <c:v>329</c:v>
                </c:pt>
                <c:pt idx="282">
                  <c:v>141</c:v>
                </c:pt>
                <c:pt idx="283">
                  <c:v>15</c:v>
                </c:pt>
                <c:pt idx="284">
                  <c:v>30</c:v>
                </c:pt>
                <c:pt idx="285">
                  <c:v>145</c:v>
                </c:pt>
                <c:pt idx="286">
                  <c:v>250</c:v>
                </c:pt>
                <c:pt idx="287">
                  <c:v>243</c:v>
                </c:pt>
                <c:pt idx="288">
                  <c:v>392</c:v>
                </c:pt>
                <c:pt idx="289">
                  <c:v>389</c:v>
                </c:pt>
                <c:pt idx="290">
                  <c:v>414</c:v>
                </c:pt>
                <c:pt idx="291">
                  <c:v>415</c:v>
                </c:pt>
                <c:pt idx="292">
                  <c:v>494</c:v>
                </c:pt>
                <c:pt idx="293">
                  <c:v>109</c:v>
                </c:pt>
                <c:pt idx="294">
                  <c:v>200</c:v>
                </c:pt>
                <c:pt idx="295">
                  <c:v>134</c:v>
                </c:pt>
                <c:pt idx="296">
                  <c:v>250</c:v>
                </c:pt>
                <c:pt idx="297">
                  <c:v>305</c:v>
                </c:pt>
                <c:pt idx="298">
                  <c:v>256</c:v>
                </c:pt>
                <c:pt idx="299">
                  <c:v>214</c:v>
                </c:pt>
                <c:pt idx="300">
                  <c:v>272</c:v>
                </c:pt>
                <c:pt idx="301">
                  <c:v>144</c:v>
                </c:pt>
                <c:pt idx="302">
                  <c:v>381</c:v>
                </c:pt>
                <c:pt idx="303">
                  <c:v>292</c:v>
                </c:pt>
                <c:pt idx="304">
                  <c:v>358</c:v>
                </c:pt>
                <c:pt idx="305">
                  <c:v>426</c:v>
                </c:pt>
                <c:pt idx="306">
                  <c:v>474</c:v>
                </c:pt>
                <c:pt idx="307">
                  <c:v>286</c:v>
                </c:pt>
                <c:pt idx="308">
                  <c:v>498</c:v>
                </c:pt>
                <c:pt idx="309">
                  <c:v>32</c:v>
                </c:pt>
                <c:pt idx="310">
                  <c:v>84</c:v>
                </c:pt>
                <c:pt idx="311">
                  <c:v>210</c:v>
                </c:pt>
                <c:pt idx="312">
                  <c:v>231</c:v>
                </c:pt>
                <c:pt idx="313">
                  <c:v>246</c:v>
                </c:pt>
                <c:pt idx="314">
                  <c:v>174</c:v>
                </c:pt>
                <c:pt idx="315">
                  <c:v>298</c:v>
                </c:pt>
                <c:pt idx="316">
                  <c:v>344</c:v>
                </c:pt>
                <c:pt idx="317">
                  <c:v>264</c:v>
                </c:pt>
                <c:pt idx="318">
                  <c:v>380</c:v>
                </c:pt>
                <c:pt idx="319">
                  <c:v>160</c:v>
                </c:pt>
                <c:pt idx="320">
                  <c:v>55</c:v>
                </c:pt>
                <c:pt idx="321">
                  <c:v>70</c:v>
                </c:pt>
                <c:pt idx="322">
                  <c:v>256</c:v>
                </c:pt>
                <c:pt idx="323">
                  <c:v>436</c:v>
                </c:pt>
                <c:pt idx="324">
                  <c:v>394</c:v>
                </c:pt>
                <c:pt idx="325">
                  <c:v>131</c:v>
                </c:pt>
                <c:pt idx="326">
                  <c:v>98</c:v>
                </c:pt>
                <c:pt idx="327">
                  <c:v>276</c:v>
                </c:pt>
                <c:pt idx="328">
                  <c:v>251</c:v>
                </c:pt>
                <c:pt idx="329">
                  <c:v>233</c:v>
                </c:pt>
                <c:pt idx="330">
                  <c:v>136</c:v>
                </c:pt>
                <c:pt idx="331">
                  <c:v>248</c:v>
                </c:pt>
                <c:pt idx="332">
                  <c:v>180</c:v>
                </c:pt>
                <c:pt idx="333">
                  <c:v>254</c:v>
                </c:pt>
                <c:pt idx="334">
                  <c:v>108</c:v>
                </c:pt>
                <c:pt idx="335">
                  <c:v>183</c:v>
                </c:pt>
                <c:pt idx="336">
                  <c:v>53</c:v>
                </c:pt>
                <c:pt idx="337">
                  <c:v>120</c:v>
                </c:pt>
                <c:pt idx="338">
                  <c:v>118</c:v>
                </c:pt>
                <c:pt idx="339">
                  <c:v>113</c:v>
                </c:pt>
                <c:pt idx="340">
                  <c:v>138</c:v>
                </c:pt>
                <c:pt idx="341">
                  <c:v>178</c:v>
                </c:pt>
                <c:pt idx="342">
                  <c:v>105</c:v>
                </c:pt>
                <c:pt idx="343">
                  <c:v>283</c:v>
                </c:pt>
                <c:pt idx="344">
                  <c:v>154</c:v>
                </c:pt>
                <c:pt idx="345">
                  <c:v>240</c:v>
                </c:pt>
                <c:pt idx="346">
                  <c:v>29</c:v>
                </c:pt>
                <c:pt idx="347">
                  <c:v>202</c:v>
                </c:pt>
                <c:pt idx="348">
                  <c:v>348</c:v>
                </c:pt>
                <c:pt idx="349">
                  <c:v>380</c:v>
                </c:pt>
                <c:pt idx="350">
                  <c:v>254</c:v>
                </c:pt>
                <c:pt idx="351">
                  <c:v>477</c:v>
                </c:pt>
                <c:pt idx="352">
                  <c:v>385</c:v>
                </c:pt>
                <c:pt idx="353">
                  <c:v>336</c:v>
                </c:pt>
                <c:pt idx="354">
                  <c:v>171</c:v>
                </c:pt>
                <c:pt idx="355">
                  <c:v>33</c:v>
                </c:pt>
                <c:pt idx="356">
                  <c:v>193</c:v>
                </c:pt>
                <c:pt idx="357">
                  <c:v>153</c:v>
                </c:pt>
                <c:pt idx="358">
                  <c:v>140</c:v>
                </c:pt>
                <c:pt idx="359">
                  <c:v>196</c:v>
                </c:pt>
                <c:pt idx="360">
                  <c:v>298</c:v>
                </c:pt>
                <c:pt idx="361">
                  <c:v>477</c:v>
                </c:pt>
                <c:pt idx="362">
                  <c:v>308</c:v>
                </c:pt>
                <c:pt idx="363">
                  <c:v>193</c:v>
                </c:pt>
                <c:pt idx="364">
                  <c:v>420</c:v>
                </c:pt>
                <c:pt idx="365">
                  <c:v>128</c:v>
                </c:pt>
                <c:pt idx="366">
                  <c:v>133</c:v>
                </c:pt>
                <c:pt idx="367">
                  <c:v>413</c:v>
                </c:pt>
                <c:pt idx="368">
                  <c:v>28</c:v>
                </c:pt>
                <c:pt idx="369">
                  <c:v>453</c:v>
                </c:pt>
                <c:pt idx="370">
                  <c:v>186</c:v>
                </c:pt>
                <c:pt idx="371">
                  <c:v>287</c:v>
                </c:pt>
                <c:pt idx="372">
                  <c:v>45</c:v>
                </c:pt>
                <c:pt idx="373">
                  <c:v>463</c:v>
                </c:pt>
                <c:pt idx="374">
                  <c:v>241</c:v>
                </c:pt>
                <c:pt idx="375">
                  <c:v>11</c:v>
                </c:pt>
                <c:pt idx="376">
                  <c:v>123</c:v>
                </c:pt>
                <c:pt idx="377">
                  <c:v>411</c:v>
                </c:pt>
                <c:pt idx="378">
                  <c:v>469</c:v>
                </c:pt>
                <c:pt idx="379">
                  <c:v>120</c:v>
                </c:pt>
                <c:pt idx="380">
                  <c:v>348</c:v>
                </c:pt>
                <c:pt idx="381">
                  <c:v>103</c:v>
                </c:pt>
                <c:pt idx="382">
                  <c:v>470</c:v>
                </c:pt>
                <c:pt idx="383">
                  <c:v>241</c:v>
                </c:pt>
                <c:pt idx="384">
                  <c:v>277</c:v>
                </c:pt>
                <c:pt idx="385">
                  <c:v>158</c:v>
                </c:pt>
                <c:pt idx="386">
                  <c:v>23</c:v>
                </c:pt>
                <c:pt idx="387">
                  <c:v>200</c:v>
                </c:pt>
                <c:pt idx="388">
                  <c:v>264</c:v>
                </c:pt>
                <c:pt idx="389">
                  <c:v>309</c:v>
                </c:pt>
                <c:pt idx="390">
                  <c:v>30</c:v>
                </c:pt>
                <c:pt idx="391">
                  <c:v>289</c:v>
                </c:pt>
                <c:pt idx="392">
                  <c:v>432</c:v>
                </c:pt>
                <c:pt idx="393">
                  <c:v>393</c:v>
                </c:pt>
                <c:pt idx="394">
                  <c:v>203</c:v>
                </c:pt>
                <c:pt idx="395">
                  <c:v>43</c:v>
                </c:pt>
                <c:pt idx="396">
                  <c:v>311</c:v>
                </c:pt>
                <c:pt idx="397">
                  <c:v>23</c:v>
                </c:pt>
                <c:pt idx="398">
                  <c:v>370</c:v>
                </c:pt>
                <c:pt idx="399">
                  <c:v>343</c:v>
                </c:pt>
                <c:pt idx="400">
                  <c:v>391</c:v>
                </c:pt>
                <c:pt idx="401">
                  <c:v>405</c:v>
                </c:pt>
                <c:pt idx="402">
                  <c:v>14</c:v>
                </c:pt>
                <c:pt idx="403">
                  <c:v>11</c:v>
                </c:pt>
                <c:pt idx="404">
                  <c:v>335</c:v>
                </c:pt>
                <c:pt idx="405">
                  <c:v>408</c:v>
                </c:pt>
                <c:pt idx="406">
                  <c:v>302</c:v>
                </c:pt>
                <c:pt idx="407">
                  <c:v>329</c:v>
                </c:pt>
                <c:pt idx="408">
                  <c:v>328</c:v>
                </c:pt>
                <c:pt idx="409">
                  <c:v>353</c:v>
                </c:pt>
                <c:pt idx="410">
                  <c:v>386</c:v>
                </c:pt>
                <c:pt idx="411">
                  <c:v>401</c:v>
                </c:pt>
                <c:pt idx="412">
                  <c:v>286</c:v>
                </c:pt>
                <c:pt idx="413">
                  <c:v>20</c:v>
                </c:pt>
                <c:pt idx="414">
                  <c:v>167</c:v>
                </c:pt>
                <c:pt idx="415">
                  <c:v>427</c:v>
                </c:pt>
                <c:pt idx="416">
                  <c:v>13</c:v>
                </c:pt>
                <c:pt idx="417">
                  <c:v>53</c:v>
                </c:pt>
                <c:pt idx="418">
                  <c:v>197</c:v>
                </c:pt>
                <c:pt idx="419">
                  <c:v>429</c:v>
                </c:pt>
                <c:pt idx="420">
                  <c:v>282</c:v>
                </c:pt>
                <c:pt idx="421">
                  <c:v>248</c:v>
                </c:pt>
                <c:pt idx="422">
                  <c:v>406</c:v>
                </c:pt>
                <c:pt idx="423">
                  <c:v>249</c:v>
                </c:pt>
                <c:pt idx="424">
                  <c:v>12</c:v>
                </c:pt>
                <c:pt idx="425">
                  <c:v>57</c:v>
                </c:pt>
                <c:pt idx="426">
                  <c:v>247</c:v>
                </c:pt>
                <c:pt idx="427">
                  <c:v>25</c:v>
                </c:pt>
                <c:pt idx="428">
                  <c:v>425</c:v>
                </c:pt>
                <c:pt idx="429">
                  <c:v>315</c:v>
                </c:pt>
                <c:pt idx="430">
                  <c:v>466</c:v>
                </c:pt>
                <c:pt idx="431">
                  <c:v>207</c:v>
                </c:pt>
                <c:pt idx="432">
                  <c:v>248</c:v>
                </c:pt>
                <c:pt idx="433">
                  <c:v>278</c:v>
                </c:pt>
                <c:pt idx="434">
                  <c:v>315</c:v>
                </c:pt>
                <c:pt idx="435">
                  <c:v>190</c:v>
                </c:pt>
                <c:pt idx="436">
                  <c:v>190</c:v>
                </c:pt>
                <c:pt idx="437">
                  <c:v>408</c:v>
                </c:pt>
                <c:pt idx="438">
                  <c:v>227</c:v>
                </c:pt>
                <c:pt idx="439">
                  <c:v>479</c:v>
                </c:pt>
                <c:pt idx="440">
                  <c:v>415</c:v>
                </c:pt>
                <c:pt idx="441">
                  <c:v>204</c:v>
                </c:pt>
                <c:pt idx="442">
                  <c:v>205</c:v>
                </c:pt>
                <c:pt idx="443">
                  <c:v>64</c:v>
                </c:pt>
                <c:pt idx="444">
                  <c:v>281</c:v>
                </c:pt>
                <c:pt idx="445">
                  <c:v>78</c:v>
                </c:pt>
                <c:pt idx="446">
                  <c:v>343</c:v>
                </c:pt>
                <c:pt idx="447">
                  <c:v>318</c:v>
                </c:pt>
                <c:pt idx="448">
                  <c:v>444</c:v>
                </c:pt>
                <c:pt idx="449">
                  <c:v>171</c:v>
                </c:pt>
                <c:pt idx="450">
                  <c:v>309</c:v>
                </c:pt>
                <c:pt idx="451">
                  <c:v>447</c:v>
                </c:pt>
                <c:pt idx="452">
                  <c:v>120</c:v>
                </c:pt>
                <c:pt idx="453">
                  <c:v>168</c:v>
                </c:pt>
                <c:pt idx="454">
                  <c:v>203</c:v>
                </c:pt>
                <c:pt idx="455">
                  <c:v>436</c:v>
                </c:pt>
                <c:pt idx="456">
                  <c:v>195</c:v>
                </c:pt>
                <c:pt idx="457">
                  <c:v>454</c:v>
                </c:pt>
                <c:pt idx="458">
                  <c:v>187</c:v>
                </c:pt>
                <c:pt idx="459">
                  <c:v>277</c:v>
                </c:pt>
                <c:pt idx="460">
                  <c:v>257</c:v>
                </c:pt>
                <c:pt idx="461">
                  <c:v>12</c:v>
                </c:pt>
                <c:pt idx="462">
                  <c:v>362</c:v>
                </c:pt>
                <c:pt idx="463">
                  <c:v>89</c:v>
                </c:pt>
                <c:pt idx="464">
                  <c:v>123</c:v>
                </c:pt>
                <c:pt idx="465">
                  <c:v>427</c:v>
                </c:pt>
                <c:pt idx="466">
                  <c:v>439</c:v>
                </c:pt>
                <c:pt idx="467">
                  <c:v>396</c:v>
                </c:pt>
                <c:pt idx="468">
                  <c:v>453</c:v>
                </c:pt>
                <c:pt idx="469">
                  <c:v>356</c:v>
                </c:pt>
                <c:pt idx="470">
                  <c:v>192</c:v>
                </c:pt>
                <c:pt idx="471">
                  <c:v>483</c:v>
                </c:pt>
                <c:pt idx="472">
                  <c:v>17</c:v>
                </c:pt>
                <c:pt idx="473">
                  <c:v>272</c:v>
                </c:pt>
                <c:pt idx="474">
                  <c:v>195</c:v>
                </c:pt>
                <c:pt idx="475">
                  <c:v>416</c:v>
                </c:pt>
                <c:pt idx="476">
                  <c:v>459</c:v>
                </c:pt>
                <c:pt idx="477">
                  <c:v>168</c:v>
                </c:pt>
                <c:pt idx="478">
                  <c:v>307</c:v>
                </c:pt>
                <c:pt idx="479">
                  <c:v>270</c:v>
                </c:pt>
                <c:pt idx="480">
                  <c:v>358</c:v>
                </c:pt>
                <c:pt idx="481">
                  <c:v>301</c:v>
                </c:pt>
                <c:pt idx="482">
                  <c:v>277</c:v>
                </c:pt>
                <c:pt idx="483">
                  <c:v>423</c:v>
                </c:pt>
                <c:pt idx="484">
                  <c:v>197</c:v>
                </c:pt>
                <c:pt idx="485">
                  <c:v>100</c:v>
                </c:pt>
                <c:pt idx="486">
                  <c:v>338</c:v>
                </c:pt>
                <c:pt idx="487">
                  <c:v>130</c:v>
                </c:pt>
                <c:pt idx="488">
                  <c:v>383</c:v>
                </c:pt>
                <c:pt idx="489">
                  <c:v>411</c:v>
                </c:pt>
                <c:pt idx="490">
                  <c:v>347</c:v>
                </c:pt>
                <c:pt idx="491">
                  <c:v>302</c:v>
                </c:pt>
                <c:pt idx="492">
                  <c:v>361</c:v>
                </c:pt>
                <c:pt idx="493">
                  <c:v>148</c:v>
                </c:pt>
                <c:pt idx="494">
                  <c:v>162</c:v>
                </c:pt>
                <c:pt idx="495">
                  <c:v>379</c:v>
                </c:pt>
                <c:pt idx="496">
                  <c:v>373</c:v>
                </c:pt>
                <c:pt idx="497">
                  <c:v>354</c:v>
                </c:pt>
                <c:pt idx="498">
                  <c:v>76</c:v>
                </c:pt>
                <c:pt idx="499">
                  <c:v>316</c:v>
                </c:pt>
                <c:pt idx="500">
                  <c:v>331</c:v>
                </c:pt>
                <c:pt idx="501">
                  <c:v>418</c:v>
                </c:pt>
                <c:pt idx="502">
                  <c:v>309</c:v>
                </c:pt>
                <c:pt idx="503">
                  <c:v>252</c:v>
                </c:pt>
                <c:pt idx="504">
                  <c:v>146</c:v>
                </c:pt>
                <c:pt idx="505">
                  <c:v>352</c:v>
                </c:pt>
                <c:pt idx="506">
                  <c:v>43</c:v>
                </c:pt>
                <c:pt idx="507">
                  <c:v>440</c:v>
                </c:pt>
                <c:pt idx="508">
                  <c:v>376</c:v>
                </c:pt>
                <c:pt idx="509">
                  <c:v>137</c:v>
                </c:pt>
                <c:pt idx="510">
                  <c:v>301</c:v>
                </c:pt>
                <c:pt idx="511">
                  <c:v>410</c:v>
                </c:pt>
                <c:pt idx="512">
                  <c:v>298</c:v>
                </c:pt>
                <c:pt idx="513">
                  <c:v>54</c:v>
                </c:pt>
                <c:pt idx="514">
                  <c:v>486</c:v>
                </c:pt>
                <c:pt idx="515">
                  <c:v>38</c:v>
                </c:pt>
                <c:pt idx="516">
                  <c:v>442</c:v>
                </c:pt>
                <c:pt idx="517">
                  <c:v>474</c:v>
                </c:pt>
                <c:pt idx="518">
                  <c:v>96</c:v>
                </c:pt>
                <c:pt idx="519">
                  <c:v>160</c:v>
                </c:pt>
                <c:pt idx="520">
                  <c:v>451</c:v>
                </c:pt>
                <c:pt idx="521">
                  <c:v>184</c:v>
                </c:pt>
                <c:pt idx="522">
                  <c:v>50</c:v>
                </c:pt>
                <c:pt idx="523">
                  <c:v>299</c:v>
                </c:pt>
                <c:pt idx="524">
                  <c:v>495</c:v>
                </c:pt>
                <c:pt idx="525">
                  <c:v>132</c:v>
                </c:pt>
                <c:pt idx="526">
                  <c:v>395</c:v>
                </c:pt>
                <c:pt idx="527">
                  <c:v>34</c:v>
                </c:pt>
                <c:pt idx="528">
                  <c:v>348</c:v>
                </c:pt>
                <c:pt idx="529">
                  <c:v>247</c:v>
                </c:pt>
                <c:pt idx="530">
                  <c:v>216</c:v>
                </c:pt>
                <c:pt idx="531">
                  <c:v>299</c:v>
                </c:pt>
                <c:pt idx="532">
                  <c:v>315</c:v>
                </c:pt>
                <c:pt idx="533">
                  <c:v>35</c:v>
                </c:pt>
                <c:pt idx="534">
                  <c:v>359</c:v>
                </c:pt>
                <c:pt idx="535">
                  <c:v>361</c:v>
                </c:pt>
                <c:pt idx="536">
                  <c:v>273</c:v>
                </c:pt>
                <c:pt idx="537">
                  <c:v>47</c:v>
                </c:pt>
                <c:pt idx="538">
                  <c:v>477</c:v>
                </c:pt>
                <c:pt idx="539">
                  <c:v>418</c:v>
                </c:pt>
                <c:pt idx="540">
                  <c:v>274</c:v>
                </c:pt>
                <c:pt idx="541">
                  <c:v>102</c:v>
                </c:pt>
                <c:pt idx="542">
                  <c:v>164</c:v>
                </c:pt>
                <c:pt idx="543">
                  <c:v>478</c:v>
                </c:pt>
                <c:pt idx="544">
                  <c:v>100</c:v>
                </c:pt>
                <c:pt idx="545">
                  <c:v>264</c:v>
                </c:pt>
                <c:pt idx="546">
                  <c:v>208</c:v>
                </c:pt>
                <c:pt idx="547">
                  <c:v>56</c:v>
                </c:pt>
                <c:pt idx="548">
                  <c:v>207</c:v>
                </c:pt>
                <c:pt idx="549">
                  <c:v>187</c:v>
                </c:pt>
                <c:pt idx="550">
                  <c:v>62</c:v>
                </c:pt>
                <c:pt idx="551">
                  <c:v>182</c:v>
                </c:pt>
                <c:pt idx="552">
                  <c:v>468</c:v>
                </c:pt>
                <c:pt idx="553">
                  <c:v>389</c:v>
                </c:pt>
                <c:pt idx="554">
                  <c:v>155</c:v>
                </c:pt>
                <c:pt idx="555">
                  <c:v>331</c:v>
                </c:pt>
                <c:pt idx="556">
                  <c:v>131</c:v>
                </c:pt>
                <c:pt idx="557">
                  <c:v>376</c:v>
                </c:pt>
                <c:pt idx="558">
                  <c:v>106</c:v>
                </c:pt>
                <c:pt idx="559">
                  <c:v>445</c:v>
                </c:pt>
                <c:pt idx="560">
                  <c:v>345</c:v>
                </c:pt>
                <c:pt idx="561">
                  <c:v>432</c:v>
                </c:pt>
                <c:pt idx="562">
                  <c:v>362</c:v>
                </c:pt>
                <c:pt idx="563">
                  <c:v>174</c:v>
                </c:pt>
                <c:pt idx="564">
                  <c:v>490</c:v>
                </c:pt>
                <c:pt idx="565">
                  <c:v>32</c:v>
                </c:pt>
                <c:pt idx="566">
                  <c:v>48</c:v>
                </c:pt>
                <c:pt idx="567">
                  <c:v>141</c:v>
                </c:pt>
                <c:pt idx="568">
                  <c:v>368</c:v>
                </c:pt>
                <c:pt idx="569">
                  <c:v>227</c:v>
                </c:pt>
                <c:pt idx="570">
                  <c:v>484</c:v>
                </c:pt>
                <c:pt idx="571">
                  <c:v>14</c:v>
                </c:pt>
                <c:pt idx="572">
                  <c:v>328</c:v>
                </c:pt>
                <c:pt idx="573">
                  <c:v>279</c:v>
                </c:pt>
                <c:pt idx="574">
                  <c:v>158</c:v>
                </c:pt>
                <c:pt idx="575">
                  <c:v>422</c:v>
                </c:pt>
                <c:pt idx="576">
                  <c:v>235</c:v>
                </c:pt>
                <c:pt idx="577">
                  <c:v>331</c:v>
                </c:pt>
                <c:pt idx="578">
                  <c:v>148</c:v>
                </c:pt>
                <c:pt idx="579">
                  <c:v>198</c:v>
                </c:pt>
                <c:pt idx="580">
                  <c:v>81</c:v>
                </c:pt>
                <c:pt idx="581">
                  <c:v>131</c:v>
                </c:pt>
                <c:pt idx="582">
                  <c:v>210</c:v>
                </c:pt>
                <c:pt idx="583">
                  <c:v>301</c:v>
                </c:pt>
                <c:pt idx="584">
                  <c:v>466</c:v>
                </c:pt>
                <c:pt idx="585">
                  <c:v>336</c:v>
                </c:pt>
                <c:pt idx="586">
                  <c:v>280</c:v>
                </c:pt>
                <c:pt idx="587">
                  <c:v>495</c:v>
                </c:pt>
                <c:pt idx="588">
                  <c:v>144</c:v>
                </c:pt>
                <c:pt idx="589">
                  <c:v>165</c:v>
                </c:pt>
                <c:pt idx="590">
                  <c:v>479</c:v>
                </c:pt>
                <c:pt idx="591">
                  <c:v>285</c:v>
                </c:pt>
                <c:pt idx="592">
                  <c:v>93</c:v>
                </c:pt>
                <c:pt idx="593">
                  <c:v>299</c:v>
                </c:pt>
                <c:pt idx="594">
                  <c:v>10</c:v>
                </c:pt>
                <c:pt idx="595">
                  <c:v>82</c:v>
                </c:pt>
                <c:pt idx="596">
                  <c:v>27</c:v>
                </c:pt>
                <c:pt idx="597">
                  <c:v>105</c:v>
                </c:pt>
                <c:pt idx="598">
                  <c:v>330</c:v>
                </c:pt>
                <c:pt idx="599">
                  <c:v>462</c:v>
                </c:pt>
                <c:pt idx="600">
                  <c:v>250</c:v>
                </c:pt>
                <c:pt idx="601">
                  <c:v>30</c:v>
                </c:pt>
                <c:pt idx="602">
                  <c:v>364</c:v>
                </c:pt>
                <c:pt idx="603">
                  <c:v>404</c:v>
                </c:pt>
                <c:pt idx="604">
                  <c:v>499</c:v>
                </c:pt>
                <c:pt idx="605">
                  <c:v>480</c:v>
                </c:pt>
                <c:pt idx="606">
                  <c:v>417</c:v>
                </c:pt>
                <c:pt idx="607">
                  <c:v>215</c:v>
                </c:pt>
                <c:pt idx="608">
                  <c:v>234</c:v>
                </c:pt>
                <c:pt idx="609">
                  <c:v>103</c:v>
                </c:pt>
                <c:pt idx="610">
                  <c:v>191</c:v>
                </c:pt>
                <c:pt idx="611">
                  <c:v>82</c:v>
                </c:pt>
                <c:pt idx="612">
                  <c:v>468</c:v>
                </c:pt>
                <c:pt idx="613">
                  <c:v>366</c:v>
                </c:pt>
                <c:pt idx="614">
                  <c:v>53</c:v>
                </c:pt>
                <c:pt idx="615">
                  <c:v>102</c:v>
                </c:pt>
                <c:pt idx="616">
                  <c:v>259</c:v>
                </c:pt>
                <c:pt idx="617">
                  <c:v>81</c:v>
                </c:pt>
                <c:pt idx="618">
                  <c:v>135</c:v>
                </c:pt>
                <c:pt idx="619">
                  <c:v>465</c:v>
                </c:pt>
                <c:pt idx="620">
                  <c:v>163</c:v>
                </c:pt>
                <c:pt idx="621">
                  <c:v>321</c:v>
                </c:pt>
                <c:pt idx="622">
                  <c:v>212</c:v>
                </c:pt>
                <c:pt idx="623">
                  <c:v>453</c:v>
                </c:pt>
                <c:pt idx="624">
                  <c:v>34</c:v>
                </c:pt>
                <c:pt idx="625">
                  <c:v>197</c:v>
                </c:pt>
                <c:pt idx="626">
                  <c:v>361</c:v>
                </c:pt>
                <c:pt idx="627">
                  <c:v>166</c:v>
                </c:pt>
                <c:pt idx="628">
                  <c:v>168</c:v>
                </c:pt>
                <c:pt idx="629">
                  <c:v>336</c:v>
                </c:pt>
                <c:pt idx="630">
                  <c:v>212</c:v>
                </c:pt>
                <c:pt idx="631">
                  <c:v>185</c:v>
                </c:pt>
                <c:pt idx="632">
                  <c:v>124</c:v>
                </c:pt>
                <c:pt idx="633">
                  <c:v>256</c:v>
                </c:pt>
                <c:pt idx="634">
                  <c:v>58</c:v>
                </c:pt>
                <c:pt idx="635">
                  <c:v>135</c:v>
                </c:pt>
                <c:pt idx="636">
                  <c:v>163</c:v>
                </c:pt>
                <c:pt idx="637">
                  <c:v>120</c:v>
                </c:pt>
                <c:pt idx="638">
                  <c:v>439</c:v>
                </c:pt>
                <c:pt idx="639">
                  <c:v>223</c:v>
                </c:pt>
                <c:pt idx="640">
                  <c:v>485</c:v>
                </c:pt>
                <c:pt idx="641">
                  <c:v>474</c:v>
                </c:pt>
                <c:pt idx="642">
                  <c:v>259</c:v>
                </c:pt>
                <c:pt idx="643">
                  <c:v>53</c:v>
                </c:pt>
                <c:pt idx="644">
                  <c:v>221</c:v>
                </c:pt>
                <c:pt idx="645">
                  <c:v>46</c:v>
                </c:pt>
                <c:pt idx="646">
                  <c:v>253</c:v>
                </c:pt>
                <c:pt idx="647">
                  <c:v>478</c:v>
                </c:pt>
                <c:pt idx="648">
                  <c:v>145</c:v>
                </c:pt>
                <c:pt idx="649">
                  <c:v>366</c:v>
                </c:pt>
                <c:pt idx="650">
                  <c:v>301</c:v>
                </c:pt>
                <c:pt idx="651">
                  <c:v>26</c:v>
                </c:pt>
                <c:pt idx="652">
                  <c:v>208</c:v>
                </c:pt>
                <c:pt idx="653">
                  <c:v>109</c:v>
                </c:pt>
                <c:pt idx="654">
                  <c:v>451</c:v>
                </c:pt>
                <c:pt idx="655">
                  <c:v>33</c:v>
                </c:pt>
                <c:pt idx="656">
                  <c:v>467</c:v>
                </c:pt>
                <c:pt idx="657">
                  <c:v>123</c:v>
                </c:pt>
                <c:pt idx="658">
                  <c:v>139</c:v>
                </c:pt>
                <c:pt idx="659">
                  <c:v>103</c:v>
                </c:pt>
                <c:pt idx="660">
                  <c:v>207</c:v>
                </c:pt>
                <c:pt idx="661">
                  <c:v>267</c:v>
                </c:pt>
                <c:pt idx="662">
                  <c:v>266</c:v>
                </c:pt>
                <c:pt idx="663">
                  <c:v>240</c:v>
                </c:pt>
                <c:pt idx="664">
                  <c:v>315</c:v>
                </c:pt>
                <c:pt idx="665">
                  <c:v>276</c:v>
                </c:pt>
                <c:pt idx="666">
                  <c:v>308</c:v>
                </c:pt>
                <c:pt idx="667">
                  <c:v>297</c:v>
                </c:pt>
                <c:pt idx="668">
                  <c:v>326</c:v>
                </c:pt>
                <c:pt idx="669">
                  <c:v>352</c:v>
                </c:pt>
                <c:pt idx="670">
                  <c:v>180</c:v>
                </c:pt>
                <c:pt idx="671">
                  <c:v>362</c:v>
                </c:pt>
                <c:pt idx="672">
                  <c:v>154</c:v>
                </c:pt>
                <c:pt idx="673">
                  <c:v>287</c:v>
                </c:pt>
                <c:pt idx="674">
                  <c:v>303</c:v>
                </c:pt>
                <c:pt idx="675">
                  <c:v>447</c:v>
                </c:pt>
                <c:pt idx="676">
                  <c:v>480</c:v>
                </c:pt>
                <c:pt idx="677">
                  <c:v>438</c:v>
                </c:pt>
                <c:pt idx="678">
                  <c:v>295</c:v>
                </c:pt>
                <c:pt idx="679">
                  <c:v>479</c:v>
                </c:pt>
                <c:pt idx="680">
                  <c:v>214</c:v>
                </c:pt>
                <c:pt idx="681">
                  <c:v>69</c:v>
                </c:pt>
                <c:pt idx="682">
                  <c:v>344</c:v>
                </c:pt>
                <c:pt idx="683">
                  <c:v>163</c:v>
                </c:pt>
                <c:pt idx="684">
                  <c:v>217</c:v>
                </c:pt>
                <c:pt idx="685">
                  <c:v>177</c:v>
                </c:pt>
                <c:pt idx="686">
                  <c:v>304</c:v>
                </c:pt>
                <c:pt idx="687">
                  <c:v>90</c:v>
                </c:pt>
                <c:pt idx="688">
                  <c:v>108</c:v>
                </c:pt>
                <c:pt idx="689">
                  <c:v>96</c:v>
                </c:pt>
                <c:pt idx="690">
                  <c:v>247</c:v>
                </c:pt>
                <c:pt idx="691">
                  <c:v>245</c:v>
                </c:pt>
                <c:pt idx="692">
                  <c:v>366</c:v>
                </c:pt>
                <c:pt idx="693">
                  <c:v>170</c:v>
                </c:pt>
                <c:pt idx="694">
                  <c:v>447</c:v>
                </c:pt>
                <c:pt idx="695">
                  <c:v>369</c:v>
                </c:pt>
                <c:pt idx="696">
                  <c:v>62</c:v>
                </c:pt>
                <c:pt idx="697">
                  <c:v>294</c:v>
                </c:pt>
                <c:pt idx="698">
                  <c:v>10</c:v>
                </c:pt>
                <c:pt idx="699">
                  <c:v>389</c:v>
                </c:pt>
                <c:pt idx="700">
                  <c:v>55</c:v>
                </c:pt>
                <c:pt idx="701">
                  <c:v>208</c:v>
                </c:pt>
                <c:pt idx="702">
                  <c:v>198</c:v>
                </c:pt>
                <c:pt idx="703">
                  <c:v>280</c:v>
                </c:pt>
                <c:pt idx="704">
                  <c:v>161</c:v>
                </c:pt>
                <c:pt idx="705">
                  <c:v>439</c:v>
                </c:pt>
                <c:pt idx="706">
                  <c:v>339</c:v>
                </c:pt>
                <c:pt idx="707">
                  <c:v>52</c:v>
                </c:pt>
                <c:pt idx="708">
                  <c:v>297</c:v>
                </c:pt>
                <c:pt idx="709">
                  <c:v>40</c:v>
                </c:pt>
                <c:pt idx="710">
                  <c:v>379</c:v>
                </c:pt>
                <c:pt idx="711">
                  <c:v>82</c:v>
                </c:pt>
                <c:pt idx="712">
                  <c:v>192</c:v>
                </c:pt>
                <c:pt idx="713">
                  <c:v>286</c:v>
                </c:pt>
                <c:pt idx="714">
                  <c:v>452</c:v>
                </c:pt>
                <c:pt idx="715">
                  <c:v>417</c:v>
                </c:pt>
                <c:pt idx="716">
                  <c:v>371</c:v>
                </c:pt>
                <c:pt idx="717">
                  <c:v>110</c:v>
                </c:pt>
                <c:pt idx="718">
                  <c:v>274</c:v>
                </c:pt>
                <c:pt idx="719">
                  <c:v>412</c:v>
                </c:pt>
                <c:pt idx="720">
                  <c:v>341</c:v>
                </c:pt>
                <c:pt idx="721">
                  <c:v>388</c:v>
                </c:pt>
                <c:pt idx="722">
                  <c:v>446</c:v>
                </c:pt>
                <c:pt idx="723">
                  <c:v>223</c:v>
                </c:pt>
                <c:pt idx="724">
                  <c:v>417</c:v>
                </c:pt>
                <c:pt idx="725">
                  <c:v>390</c:v>
                </c:pt>
                <c:pt idx="726">
                  <c:v>33</c:v>
                </c:pt>
                <c:pt idx="727">
                  <c:v>302</c:v>
                </c:pt>
                <c:pt idx="728">
                  <c:v>121</c:v>
                </c:pt>
                <c:pt idx="729">
                  <c:v>112</c:v>
                </c:pt>
                <c:pt idx="730">
                  <c:v>375</c:v>
                </c:pt>
                <c:pt idx="731">
                  <c:v>97</c:v>
                </c:pt>
                <c:pt idx="732">
                  <c:v>306</c:v>
                </c:pt>
                <c:pt idx="733">
                  <c:v>136</c:v>
                </c:pt>
                <c:pt idx="734">
                  <c:v>12</c:v>
                </c:pt>
                <c:pt idx="735">
                  <c:v>379</c:v>
                </c:pt>
                <c:pt idx="736">
                  <c:v>205</c:v>
                </c:pt>
                <c:pt idx="737">
                  <c:v>335</c:v>
                </c:pt>
                <c:pt idx="738">
                  <c:v>449</c:v>
                </c:pt>
                <c:pt idx="739">
                  <c:v>453</c:v>
                </c:pt>
                <c:pt idx="740">
                  <c:v>252</c:v>
                </c:pt>
                <c:pt idx="741">
                  <c:v>379</c:v>
                </c:pt>
                <c:pt idx="742">
                  <c:v>280</c:v>
                </c:pt>
                <c:pt idx="743">
                  <c:v>187</c:v>
                </c:pt>
                <c:pt idx="744">
                  <c:v>373</c:v>
                </c:pt>
                <c:pt idx="745">
                  <c:v>482</c:v>
                </c:pt>
                <c:pt idx="746">
                  <c:v>360</c:v>
                </c:pt>
                <c:pt idx="747">
                  <c:v>463</c:v>
                </c:pt>
                <c:pt idx="748">
                  <c:v>13</c:v>
                </c:pt>
                <c:pt idx="749">
                  <c:v>129</c:v>
                </c:pt>
                <c:pt idx="750">
                  <c:v>290</c:v>
                </c:pt>
                <c:pt idx="751">
                  <c:v>50</c:v>
                </c:pt>
                <c:pt idx="752">
                  <c:v>241</c:v>
                </c:pt>
                <c:pt idx="753">
                  <c:v>383</c:v>
                </c:pt>
                <c:pt idx="754">
                  <c:v>384</c:v>
                </c:pt>
                <c:pt idx="755">
                  <c:v>302</c:v>
                </c:pt>
                <c:pt idx="756">
                  <c:v>24</c:v>
                </c:pt>
                <c:pt idx="757">
                  <c:v>416</c:v>
                </c:pt>
                <c:pt idx="758">
                  <c:v>272</c:v>
                </c:pt>
                <c:pt idx="759">
                  <c:v>294</c:v>
                </c:pt>
                <c:pt idx="760">
                  <c:v>18</c:v>
                </c:pt>
                <c:pt idx="761">
                  <c:v>409</c:v>
                </c:pt>
                <c:pt idx="762">
                  <c:v>290</c:v>
                </c:pt>
                <c:pt idx="763">
                  <c:v>102</c:v>
                </c:pt>
                <c:pt idx="764">
                  <c:v>119</c:v>
                </c:pt>
                <c:pt idx="765">
                  <c:v>87</c:v>
                </c:pt>
                <c:pt idx="766">
                  <c:v>273</c:v>
                </c:pt>
                <c:pt idx="767">
                  <c:v>281</c:v>
                </c:pt>
                <c:pt idx="768">
                  <c:v>115</c:v>
                </c:pt>
                <c:pt idx="769">
                  <c:v>483</c:v>
                </c:pt>
                <c:pt idx="770">
                  <c:v>129</c:v>
                </c:pt>
                <c:pt idx="771">
                  <c:v>292</c:v>
                </c:pt>
                <c:pt idx="772">
                  <c:v>307</c:v>
                </c:pt>
                <c:pt idx="773">
                  <c:v>306</c:v>
                </c:pt>
                <c:pt idx="774">
                  <c:v>71</c:v>
                </c:pt>
                <c:pt idx="775">
                  <c:v>253</c:v>
                </c:pt>
                <c:pt idx="776">
                  <c:v>68</c:v>
                </c:pt>
                <c:pt idx="777">
                  <c:v>366</c:v>
                </c:pt>
                <c:pt idx="778">
                  <c:v>166</c:v>
                </c:pt>
                <c:pt idx="779">
                  <c:v>136</c:v>
                </c:pt>
                <c:pt idx="780">
                  <c:v>358</c:v>
                </c:pt>
                <c:pt idx="781">
                  <c:v>399</c:v>
                </c:pt>
                <c:pt idx="782">
                  <c:v>285</c:v>
                </c:pt>
                <c:pt idx="783">
                  <c:v>424</c:v>
                </c:pt>
                <c:pt idx="784">
                  <c:v>467</c:v>
                </c:pt>
                <c:pt idx="785">
                  <c:v>443</c:v>
                </c:pt>
                <c:pt idx="786">
                  <c:v>214</c:v>
                </c:pt>
                <c:pt idx="787">
                  <c:v>437</c:v>
                </c:pt>
                <c:pt idx="788">
                  <c:v>419</c:v>
                </c:pt>
                <c:pt idx="789">
                  <c:v>129</c:v>
                </c:pt>
                <c:pt idx="790">
                  <c:v>75</c:v>
                </c:pt>
                <c:pt idx="791">
                  <c:v>346</c:v>
                </c:pt>
                <c:pt idx="792">
                  <c:v>480</c:v>
                </c:pt>
                <c:pt idx="793">
                  <c:v>188</c:v>
                </c:pt>
                <c:pt idx="794">
                  <c:v>420</c:v>
                </c:pt>
                <c:pt idx="795">
                  <c:v>204</c:v>
                </c:pt>
                <c:pt idx="796">
                  <c:v>355</c:v>
                </c:pt>
                <c:pt idx="797">
                  <c:v>200</c:v>
                </c:pt>
                <c:pt idx="798">
                  <c:v>178</c:v>
                </c:pt>
                <c:pt idx="799">
                  <c:v>337</c:v>
                </c:pt>
                <c:pt idx="800">
                  <c:v>24</c:v>
                </c:pt>
                <c:pt idx="801">
                  <c:v>167</c:v>
                </c:pt>
                <c:pt idx="802">
                  <c:v>289</c:v>
                </c:pt>
                <c:pt idx="803">
                  <c:v>450</c:v>
                </c:pt>
                <c:pt idx="804">
                  <c:v>165</c:v>
                </c:pt>
                <c:pt idx="805">
                  <c:v>391</c:v>
                </c:pt>
                <c:pt idx="806">
                  <c:v>318</c:v>
                </c:pt>
                <c:pt idx="807">
                  <c:v>157</c:v>
                </c:pt>
                <c:pt idx="808">
                  <c:v>25</c:v>
                </c:pt>
                <c:pt idx="809">
                  <c:v>112</c:v>
                </c:pt>
                <c:pt idx="810">
                  <c:v>479</c:v>
                </c:pt>
                <c:pt idx="811">
                  <c:v>233</c:v>
                </c:pt>
                <c:pt idx="812">
                  <c:v>44</c:v>
                </c:pt>
                <c:pt idx="813">
                  <c:v>456</c:v>
                </c:pt>
                <c:pt idx="814">
                  <c:v>486</c:v>
                </c:pt>
                <c:pt idx="815">
                  <c:v>308</c:v>
                </c:pt>
                <c:pt idx="816">
                  <c:v>161</c:v>
                </c:pt>
                <c:pt idx="817">
                  <c:v>316</c:v>
                </c:pt>
                <c:pt idx="818">
                  <c:v>133</c:v>
                </c:pt>
                <c:pt idx="819">
                  <c:v>270</c:v>
                </c:pt>
                <c:pt idx="820">
                  <c:v>85</c:v>
                </c:pt>
                <c:pt idx="821">
                  <c:v>65</c:v>
                </c:pt>
                <c:pt idx="822">
                  <c:v>393</c:v>
                </c:pt>
                <c:pt idx="823">
                  <c:v>181</c:v>
                </c:pt>
                <c:pt idx="824">
                  <c:v>416</c:v>
                </c:pt>
                <c:pt idx="825">
                  <c:v>243</c:v>
                </c:pt>
                <c:pt idx="826">
                  <c:v>381</c:v>
                </c:pt>
                <c:pt idx="827">
                  <c:v>71</c:v>
                </c:pt>
                <c:pt idx="828">
                  <c:v>219</c:v>
                </c:pt>
                <c:pt idx="829">
                  <c:v>335</c:v>
                </c:pt>
                <c:pt idx="830">
                  <c:v>435</c:v>
                </c:pt>
                <c:pt idx="831">
                  <c:v>423</c:v>
                </c:pt>
                <c:pt idx="832">
                  <c:v>304</c:v>
                </c:pt>
                <c:pt idx="833">
                  <c:v>455</c:v>
                </c:pt>
                <c:pt idx="834">
                  <c:v>449</c:v>
                </c:pt>
                <c:pt idx="835">
                  <c:v>39</c:v>
                </c:pt>
                <c:pt idx="836">
                  <c:v>139</c:v>
                </c:pt>
                <c:pt idx="837">
                  <c:v>345</c:v>
                </c:pt>
                <c:pt idx="838">
                  <c:v>500</c:v>
                </c:pt>
                <c:pt idx="839">
                  <c:v>365</c:v>
                </c:pt>
                <c:pt idx="840">
                  <c:v>479</c:v>
                </c:pt>
                <c:pt idx="841">
                  <c:v>63</c:v>
                </c:pt>
                <c:pt idx="842">
                  <c:v>104</c:v>
                </c:pt>
                <c:pt idx="843">
                  <c:v>380</c:v>
                </c:pt>
                <c:pt idx="844">
                  <c:v>500</c:v>
                </c:pt>
                <c:pt idx="845">
                  <c:v>247</c:v>
                </c:pt>
                <c:pt idx="846">
                  <c:v>486</c:v>
                </c:pt>
                <c:pt idx="847">
                  <c:v>220</c:v>
                </c:pt>
                <c:pt idx="848">
                  <c:v>21</c:v>
                </c:pt>
                <c:pt idx="849">
                  <c:v>417</c:v>
                </c:pt>
                <c:pt idx="850">
                  <c:v>191</c:v>
                </c:pt>
                <c:pt idx="851">
                  <c:v>460</c:v>
                </c:pt>
                <c:pt idx="852">
                  <c:v>413</c:v>
                </c:pt>
                <c:pt idx="853">
                  <c:v>484</c:v>
                </c:pt>
                <c:pt idx="854">
                  <c:v>227</c:v>
                </c:pt>
                <c:pt idx="855">
                  <c:v>313</c:v>
                </c:pt>
                <c:pt idx="856">
                  <c:v>491</c:v>
                </c:pt>
                <c:pt idx="857">
                  <c:v>50</c:v>
                </c:pt>
                <c:pt idx="858">
                  <c:v>73</c:v>
                </c:pt>
                <c:pt idx="859">
                  <c:v>139</c:v>
                </c:pt>
                <c:pt idx="860">
                  <c:v>327</c:v>
                </c:pt>
                <c:pt idx="861">
                  <c:v>206</c:v>
                </c:pt>
                <c:pt idx="862">
                  <c:v>23</c:v>
                </c:pt>
                <c:pt idx="863">
                  <c:v>158</c:v>
                </c:pt>
                <c:pt idx="864">
                  <c:v>459</c:v>
                </c:pt>
                <c:pt idx="865">
                  <c:v>30</c:v>
                </c:pt>
                <c:pt idx="866">
                  <c:v>42</c:v>
                </c:pt>
                <c:pt idx="867">
                  <c:v>242</c:v>
                </c:pt>
                <c:pt idx="868">
                  <c:v>25</c:v>
                </c:pt>
                <c:pt idx="869">
                  <c:v>140</c:v>
                </c:pt>
                <c:pt idx="870">
                  <c:v>192</c:v>
                </c:pt>
                <c:pt idx="871">
                  <c:v>267</c:v>
                </c:pt>
                <c:pt idx="872">
                  <c:v>410</c:v>
                </c:pt>
                <c:pt idx="873">
                  <c:v>281</c:v>
                </c:pt>
                <c:pt idx="874">
                  <c:v>478</c:v>
                </c:pt>
                <c:pt idx="875">
                  <c:v>44</c:v>
                </c:pt>
                <c:pt idx="876">
                  <c:v>250</c:v>
                </c:pt>
                <c:pt idx="877">
                  <c:v>225</c:v>
                </c:pt>
                <c:pt idx="878">
                  <c:v>473</c:v>
                </c:pt>
                <c:pt idx="879">
                  <c:v>236</c:v>
                </c:pt>
                <c:pt idx="880">
                  <c:v>349</c:v>
                </c:pt>
                <c:pt idx="881">
                  <c:v>139</c:v>
                </c:pt>
                <c:pt idx="882">
                  <c:v>278</c:v>
                </c:pt>
                <c:pt idx="883">
                  <c:v>242</c:v>
                </c:pt>
                <c:pt idx="884">
                  <c:v>251</c:v>
                </c:pt>
                <c:pt idx="885">
                  <c:v>268</c:v>
                </c:pt>
                <c:pt idx="886">
                  <c:v>322</c:v>
                </c:pt>
                <c:pt idx="887">
                  <c:v>356</c:v>
                </c:pt>
                <c:pt idx="888">
                  <c:v>28</c:v>
                </c:pt>
                <c:pt idx="889">
                  <c:v>43</c:v>
                </c:pt>
                <c:pt idx="890">
                  <c:v>391</c:v>
                </c:pt>
                <c:pt idx="891">
                  <c:v>300</c:v>
                </c:pt>
                <c:pt idx="892">
                  <c:v>75</c:v>
                </c:pt>
                <c:pt idx="893">
                  <c:v>154</c:v>
                </c:pt>
                <c:pt idx="894">
                  <c:v>179</c:v>
                </c:pt>
                <c:pt idx="895">
                  <c:v>147</c:v>
                </c:pt>
                <c:pt idx="896">
                  <c:v>235</c:v>
                </c:pt>
                <c:pt idx="897">
                  <c:v>390</c:v>
                </c:pt>
                <c:pt idx="898">
                  <c:v>116</c:v>
                </c:pt>
                <c:pt idx="899">
                  <c:v>492</c:v>
                </c:pt>
                <c:pt idx="900">
                  <c:v>159</c:v>
                </c:pt>
                <c:pt idx="901">
                  <c:v>279</c:v>
                </c:pt>
                <c:pt idx="902">
                  <c:v>386</c:v>
                </c:pt>
                <c:pt idx="903">
                  <c:v>332</c:v>
                </c:pt>
                <c:pt idx="904">
                  <c:v>176</c:v>
                </c:pt>
                <c:pt idx="905">
                  <c:v>221</c:v>
                </c:pt>
                <c:pt idx="906">
                  <c:v>263</c:v>
                </c:pt>
                <c:pt idx="907">
                  <c:v>222</c:v>
                </c:pt>
                <c:pt idx="908">
                  <c:v>39</c:v>
                </c:pt>
                <c:pt idx="909">
                  <c:v>445</c:v>
                </c:pt>
                <c:pt idx="910">
                  <c:v>164</c:v>
                </c:pt>
                <c:pt idx="911">
                  <c:v>101</c:v>
                </c:pt>
                <c:pt idx="912">
                  <c:v>424</c:v>
                </c:pt>
                <c:pt idx="913">
                  <c:v>182</c:v>
                </c:pt>
                <c:pt idx="914">
                  <c:v>115</c:v>
                </c:pt>
                <c:pt idx="915">
                  <c:v>33</c:v>
                </c:pt>
                <c:pt idx="916">
                  <c:v>259</c:v>
                </c:pt>
                <c:pt idx="917">
                  <c:v>309</c:v>
                </c:pt>
                <c:pt idx="918">
                  <c:v>367</c:v>
                </c:pt>
                <c:pt idx="919">
                  <c:v>472</c:v>
                </c:pt>
                <c:pt idx="920">
                  <c:v>449</c:v>
                </c:pt>
                <c:pt idx="921">
                  <c:v>302</c:v>
                </c:pt>
                <c:pt idx="922">
                  <c:v>70</c:v>
                </c:pt>
                <c:pt idx="923">
                  <c:v>157</c:v>
                </c:pt>
                <c:pt idx="924">
                  <c:v>17</c:v>
                </c:pt>
                <c:pt idx="925">
                  <c:v>173</c:v>
                </c:pt>
                <c:pt idx="926">
                  <c:v>301</c:v>
                </c:pt>
                <c:pt idx="927">
                  <c:v>357</c:v>
                </c:pt>
                <c:pt idx="928">
                  <c:v>48</c:v>
                </c:pt>
                <c:pt idx="929">
                  <c:v>351</c:v>
                </c:pt>
                <c:pt idx="930">
                  <c:v>491</c:v>
                </c:pt>
                <c:pt idx="931">
                  <c:v>164</c:v>
                </c:pt>
                <c:pt idx="932">
                  <c:v>304</c:v>
                </c:pt>
                <c:pt idx="933">
                  <c:v>166</c:v>
                </c:pt>
                <c:pt idx="934">
                  <c:v>225</c:v>
                </c:pt>
                <c:pt idx="935">
                  <c:v>163</c:v>
                </c:pt>
                <c:pt idx="936">
                  <c:v>419</c:v>
                </c:pt>
                <c:pt idx="937">
                  <c:v>293</c:v>
                </c:pt>
                <c:pt idx="938">
                  <c:v>171</c:v>
                </c:pt>
                <c:pt idx="939">
                  <c:v>438</c:v>
                </c:pt>
                <c:pt idx="940">
                  <c:v>247</c:v>
                </c:pt>
                <c:pt idx="941">
                  <c:v>85</c:v>
                </c:pt>
                <c:pt idx="942">
                  <c:v>203</c:v>
                </c:pt>
                <c:pt idx="943">
                  <c:v>219</c:v>
                </c:pt>
                <c:pt idx="944">
                  <c:v>285</c:v>
                </c:pt>
                <c:pt idx="945">
                  <c:v>115</c:v>
                </c:pt>
                <c:pt idx="946">
                  <c:v>322</c:v>
                </c:pt>
                <c:pt idx="947">
                  <c:v>348</c:v>
                </c:pt>
                <c:pt idx="948">
                  <c:v>482</c:v>
                </c:pt>
                <c:pt idx="949">
                  <c:v>384</c:v>
                </c:pt>
                <c:pt idx="950">
                  <c:v>178</c:v>
                </c:pt>
                <c:pt idx="951">
                  <c:v>91</c:v>
                </c:pt>
                <c:pt idx="952">
                  <c:v>175</c:v>
                </c:pt>
                <c:pt idx="953">
                  <c:v>187</c:v>
                </c:pt>
                <c:pt idx="954">
                  <c:v>352</c:v>
                </c:pt>
                <c:pt idx="955">
                  <c:v>448</c:v>
                </c:pt>
                <c:pt idx="956">
                  <c:v>81</c:v>
                </c:pt>
                <c:pt idx="957">
                  <c:v>321</c:v>
                </c:pt>
                <c:pt idx="958">
                  <c:v>114</c:v>
                </c:pt>
                <c:pt idx="959">
                  <c:v>493</c:v>
                </c:pt>
                <c:pt idx="960">
                  <c:v>475</c:v>
                </c:pt>
                <c:pt idx="961">
                  <c:v>287</c:v>
                </c:pt>
                <c:pt idx="962">
                  <c:v>138</c:v>
                </c:pt>
                <c:pt idx="963">
                  <c:v>198</c:v>
                </c:pt>
                <c:pt idx="964">
                  <c:v>164</c:v>
                </c:pt>
                <c:pt idx="965">
                  <c:v>65</c:v>
                </c:pt>
                <c:pt idx="966">
                  <c:v>388</c:v>
                </c:pt>
                <c:pt idx="967">
                  <c:v>412</c:v>
                </c:pt>
                <c:pt idx="968">
                  <c:v>267</c:v>
                </c:pt>
                <c:pt idx="969">
                  <c:v>29</c:v>
                </c:pt>
                <c:pt idx="970">
                  <c:v>454</c:v>
                </c:pt>
                <c:pt idx="971">
                  <c:v>119</c:v>
                </c:pt>
                <c:pt idx="972">
                  <c:v>311</c:v>
                </c:pt>
                <c:pt idx="973">
                  <c:v>122</c:v>
                </c:pt>
                <c:pt idx="974">
                  <c:v>300</c:v>
                </c:pt>
                <c:pt idx="975">
                  <c:v>59</c:v>
                </c:pt>
                <c:pt idx="976">
                  <c:v>34</c:v>
                </c:pt>
                <c:pt idx="977">
                  <c:v>23</c:v>
                </c:pt>
                <c:pt idx="978">
                  <c:v>168</c:v>
                </c:pt>
                <c:pt idx="979">
                  <c:v>306</c:v>
                </c:pt>
                <c:pt idx="980">
                  <c:v>433</c:v>
                </c:pt>
                <c:pt idx="981">
                  <c:v>221</c:v>
                </c:pt>
                <c:pt idx="982">
                  <c:v>236</c:v>
                </c:pt>
                <c:pt idx="983">
                  <c:v>75</c:v>
                </c:pt>
                <c:pt idx="984">
                  <c:v>325</c:v>
                </c:pt>
                <c:pt idx="985">
                  <c:v>217</c:v>
                </c:pt>
                <c:pt idx="986">
                  <c:v>178</c:v>
                </c:pt>
                <c:pt idx="987">
                  <c:v>74</c:v>
                </c:pt>
                <c:pt idx="988">
                  <c:v>373</c:v>
                </c:pt>
                <c:pt idx="989">
                  <c:v>64</c:v>
                </c:pt>
                <c:pt idx="990">
                  <c:v>129</c:v>
                </c:pt>
                <c:pt idx="991">
                  <c:v>297</c:v>
                </c:pt>
                <c:pt idx="992">
                  <c:v>235</c:v>
                </c:pt>
                <c:pt idx="993">
                  <c:v>390</c:v>
                </c:pt>
                <c:pt idx="994">
                  <c:v>362</c:v>
                </c:pt>
                <c:pt idx="995">
                  <c:v>136</c:v>
                </c:pt>
                <c:pt idx="996">
                  <c:v>159</c:v>
                </c:pt>
                <c:pt idx="997">
                  <c:v>99</c:v>
                </c:pt>
                <c:pt idx="998">
                  <c:v>157</c:v>
                </c:pt>
                <c:pt idx="999">
                  <c:v>123</c:v>
                </c:pt>
              </c:numCache>
            </c:numRef>
          </c:xVal>
          <c:yVal>
            <c:numRef>
              <c:f>'Retention-Loyalty Points Distrn'!$D$4:$D$1003</c:f>
              <c:numCache>
                <c:formatCode>General</c:formatCode>
                <c:ptCount val="1000"/>
                <c:pt idx="0">
                  <c:v>2878</c:v>
                </c:pt>
                <c:pt idx="1">
                  <c:v>2291</c:v>
                </c:pt>
                <c:pt idx="2">
                  <c:v>1692</c:v>
                </c:pt>
                <c:pt idx="3">
                  <c:v>952</c:v>
                </c:pt>
                <c:pt idx="4">
                  <c:v>1823</c:v>
                </c:pt>
                <c:pt idx="5">
                  <c:v>33</c:v>
                </c:pt>
                <c:pt idx="6">
                  <c:v>755</c:v>
                </c:pt>
                <c:pt idx="7">
                  <c:v>2866</c:v>
                </c:pt>
                <c:pt idx="8">
                  <c:v>336</c:v>
                </c:pt>
                <c:pt idx="9">
                  <c:v>3898</c:v>
                </c:pt>
                <c:pt idx="10">
                  <c:v>650</c:v>
                </c:pt>
                <c:pt idx="11">
                  <c:v>185</c:v>
                </c:pt>
                <c:pt idx="12">
                  <c:v>1547</c:v>
                </c:pt>
                <c:pt idx="13">
                  <c:v>3788</c:v>
                </c:pt>
                <c:pt idx="14">
                  <c:v>1051</c:v>
                </c:pt>
                <c:pt idx="15">
                  <c:v>633</c:v>
                </c:pt>
                <c:pt idx="16">
                  <c:v>4133</c:v>
                </c:pt>
                <c:pt idx="17">
                  <c:v>1159</c:v>
                </c:pt>
                <c:pt idx="18">
                  <c:v>4673</c:v>
                </c:pt>
                <c:pt idx="19">
                  <c:v>4200</c:v>
                </c:pt>
                <c:pt idx="20">
                  <c:v>3607</c:v>
                </c:pt>
                <c:pt idx="21">
                  <c:v>4602</c:v>
                </c:pt>
                <c:pt idx="22">
                  <c:v>256</c:v>
                </c:pt>
                <c:pt idx="23">
                  <c:v>2406</c:v>
                </c:pt>
                <c:pt idx="24">
                  <c:v>1394</c:v>
                </c:pt>
                <c:pt idx="25">
                  <c:v>1856</c:v>
                </c:pt>
                <c:pt idx="26">
                  <c:v>1665</c:v>
                </c:pt>
                <c:pt idx="27">
                  <c:v>2759</c:v>
                </c:pt>
                <c:pt idx="28">
                  <c:v>3433</c:v>
                </c:pt>
                <c:pt idx="29">
                  <c:v>3966</c:v>
                </c:pt>
                <c:pt idx="30">
                  <c:v>4185</c:v>
                </c:pt>
                <c:pt idx="31">
                  <c:v>784</c:v>
                </c:pt>
                <c:pt idx="32">
                  <c:v>3428</c:v>
                </c:pt>
                <c:pt idx="33">
                  <c:v>4245</c:v>
                </c:pt>
                <c:pt idx="34">
                  <c:v>2580</c:v>
                </c:pt>
                <c:pt idx="35">
                  <c:v>2779</c:v>
                </c:pt>
                <c:pt idx="36">
                  <c:v>2318</c:v>
                </c:pt>
                <c:pt idx="37">
                  <c:v>827</c:v>
                </c:pt>
                <c:pt idx="38">
                  <c:v>2670</c:v>
                </c:pt>
                <c:pt idx="39">
                  <c:v>2409</c:v>
                </c:pt>
                <c:pt idx="40">
                  <c:v>1577</c:v>
                </c:pt>
                <c:pt idx="41">
                  <c:v>4072</c:v>
                </c:pt>
                <c:pt idx="42">
                  <c:v>3432</c:v>
                </c:pt>
                <c:pt idx="43">
                  <c:v>4511</c:v>
                </c:pt>
                <c:pt idx="44">
                  <c:v>583</c:v>
                </c:pt>
                <c:pt idx="45">
                  <c:v>3626</c:v>
                </c:pt>
                <c:pt idx="46">
                  <c:v>476</c:v>
                </c:pt>
                <c:pt idx="47">
                  <c:v>4114</c:v>
                </c:pt>
                <c:pt idx="48">
                  <c:v>1581</c:v>
                </c:pt>
                <c:pt idx="49">
                  <c:v>1293</c:v>
                </c:pt>
                <c:pt idx="50">
                  <c:v>1744</c:v>
                </c:pt>
                <c:pt idx="51">
                  <c:v>448</c:v>
                </c:pt>
                <c:pt idx="52">
                  <c:v>3398</c:v>
                </c:pt>
                <c:pt idx="53">
                  <c:v>4691</c:v>
                </c:pt>
                <c:pt idx="54">
                  <c:v>4674</c:v>
                </c:pt>
                <c:pt idx="55">
                  <c:v>3641</c:v>
                </c:pt>
                <c:pt idx="56">
                  <c:v>1765</c:v>
                </c:pt>
                <c:pt idx="57">
                  <c:v>3462</c:v>
                </c:pt>
                <c:pt idx="58">
                  <c:v>790</c:v>
                </c:pt>
                <c:pt idx="59">
                  <c:v>4732</c:v>
                </c:pt>
                <c:pt idx="60">
                  <c:v>4599</c:v>
                </c:pt>
                <c:pt idx="61">
                  <c:v>965</c:v>
                </c:pt>
                <c:pt idx="62">
                  <c:v>1155</c:v>
                </c:pt>
                <c:pt idx="63">
                  <c:v>1110</c:v>
                </c:pt>
                <c:pt idx="64">
                  <c:v>1911</c:v>
                </c:pt>
                <c:pt idx="65">
                  <c:v>1721</c:v>
                </c:pt>
                <c:pt idx="66">
                  <c:v>353</c:v>
                </c:pt>
                <c:pt idx="67">
                  <c:v>423</c:v>
                </c:pt>
                <c:pt idx="68">
                  <c:v>344</c:v>
                </c:pt>
                <c:pt idx="69">
                  <c:v>4117</c:v>
                </c:pt>
                <c:pt idx="70">
                  <c:v>3983</c:v>
                </c:pt>
                <c:pt idx="71">
                  <c:v>3941</c:v>
                </c:pt>
                <c:pt idx="72">
                  <c:v>3085</c:v>
                </c:pt>
                <c:pt idx="73">
                  <c:v>48</c:v>
                </c:pt>
                <c:pt idx="74">
                  <c:v>1520</c:v>
                </c:pt>
                <c:pt idx="75">
                  <c:v>935</c:v>
                </c:pt>
                <c:pt idx="76">
                  <c:v>4641</c:v>
                </c:pt>
                <c:pt idx="77">
                  <c:v>2941</c:v>
                </c:pt>
                <c:pt idx="78">
                  <c:v>1325</c:v>
                </c:pt>
                <c:pt idx="79">
                  <c:v>4465</c:v>
                </c:pt>
                <c:pt idx="80">
                  <c:v>3517</c:v>
                </c:pt>
                <c:pt idx="81">
                  <c:v>1672</c:v>
                </c:pt>
                <c:pt idx="82">
                  <c:v>2164</c:v>
                </c:pt>
                <c:pt idx="83">
                  <c:v>3663</c:v>
                </c:pt>
                <c:pt idx="84">
                  <c:v>2845</c:v>
                </c:pt>
                <c:pt idx="85">
                  <c:v>2390</c:v>
                </c:pt>
                <c:pt idx="86">
                  <c:v>234</c:v>
                </c:pt>
                <c:pt idx="87">
                  <c:v>3975</c:v>
                </c:pt>
                <c:pt idx="88">
                  <c:v>561</c:v>
                </c:pt>
                <c:pt idx="89">
                  <c:v>4647</c:v>
                </c:pt>
                <c:pt idx="90">
                  <c:v>581</c:v>
                </c:pt>
                <c:pt idx="91">
                  <c:v>1250</c:v>
                </c:pt>
                <c:pt idx="92">
                  <c:v>3441</c:v>
                </c:pt>
                <c:pt idx="93">
                  <c:v>3211</c:v>
                </c:pt>
                <c:pt idx="94">
                  <c:v>647</c:v>
                </c:pt>
                <c:pt idx="95">
                  <c:v>3751</c:v>
                </c:pt>
                <c:pt idx="96">
                  <c:v>2925</c:v>
                </c:pt>
                <c:pt idx="97">
                  <c:v>4646</c:v>
                </c:pt>
                <c:pt idx="98">
                  <c:v>2867</c:v>
                </c:pt>
                <c:pt idx="99">
                  <c:v>4131</c:v>
                </c:pt>
                <c:pt idx="100">
                  <c:v>2927</c:v>
                </c:pt>
                <c:pt idx="101">
                  <c:v>3314</c:v>
                </c:pt>
                <c:pt idx="102">
                  <c:v>1782</c:v>
                </c:pt>
                <c:pt idx="103">
                  <c:v>1938</c:v>
                </c:pt>
                <c:pt idx="104">
                  <c:v>3935</c:v>
                </c:pt>
                <c:pt idx="105">
                  <c:v>3206</c:v>
                </c:pt>
                <c:pt idx="106">
                  <c:v>2523</c:v>
                </c:pt>
                <c:pt idx="107">
                  <c:v>2727</c:v>
                </c:pt>
                <c:pt idx="108">
                  <c:v>2864</c:v>
                </c:pt>
                <c:pt idx="109">
                  <c:v>3698</c:v>
                </c:pt>
                <c:pt idx="110">
                  <c:v>1531</c:v>
                </c:pt>
                <c:pt idx="111">
                  <c:v>4884</c:v>
                </c:pt>
                <c:pt idx="112">
                  <c:v>3633</c:v>
                </c:pt>
                <c:pt idx="113">
                  <c:v>4719</c:v>
                </c:pt>
                <c:pt idx="114">
                  <c:v>3161</c:v>
                </c:pt>
                <c:pt idx="115">
                  <c:v>3607</c:v>
                </c:pt>
                <c:pt idx="116">
                  <c:v>944</c:v>
                </c:pt>
                <c:pt idx="117">
                  <c:v>2757</c:v>
                </c:pt>
                <c:pt idx="118">
                  <c:v>727</c:v>
                </c:pt>
                <c:pt idx="119">
                  <c:v>3496</c:v>
                </c:pt>
                <c:pt idx="120">
                  <c:v>4293</c:v>
                </c:pt>
                <c:pt idx="121">
                  <c:v>1357</c:v>
                </c:pt>
                <c:pt idx="122">
                  <c:v>3596</c:v>
                </c:pt>
                <c:pt idx="123">
                  <c:v>613</c:v>
                </c:pt>
                <c:pt idx="124">
                  <c:v>2381</c:v>
                </c:pt>
                <c:pt idx="125">
                  <c:v>2159</c:v>
                </c:pt>
                <c:pt idx="126">
                  <c:v>119</c:v>
                </c:pt>
                <c:pt idx="127">
                  <c:v>2798</c:v>
                </c:pt>
                <c:pt idx="128">
                  <c:v>496</c:v>
                </c:pt>
                <c:pt idx="129">
                  <c:v>3599</c:v>
                </c:pt>
                <c:pt idx="130">
                  <c:v>1752</c:v>
                </c:pt>
                <c:pt idx="131">
                  <c:v>3633</c:v>
                </c:pt>
                <c:pt idx="132">
                  <c:v>3568</c:v>
                </c:pt>
                <c:pt idx="133">
                  <c:v>4361</c:v>
                </c:pt>
                <c:pt idx="134">
                  <c:v>1176</c:v>
                </c:pt>
                <c:pt idx="135">
                  <c:v>1849</c:v>
                </c:pt>
                <c:pt idx="136">
                  <c:v>3953</c:v>
                </c:pt>
                <c:pt idx="137">
                  <c:v>3277</c:v>
                </c:pt>
                <c:pt idx="138">
                  <c:v>1572</c:v>
                </c:pt>
                <c:pt idx="139">
                  <c:v>2676</c:v>
                </c:pt>
                <c:pt idx="140">
                  <c:v>3053</c:v>
                </c:pt>
                <c:pt idx="141">
                  <c:v>2620</c:v>
                </c:pt>
                <c:pt idx="142">
                  <c:v>4068</c:v>
                </c:pt>
                <c:pt idx="143">
                  <c:v>172</c:v>
                </c:pt>
                <c:pt idx="144">
                  <c:v>1040</c:v>
                </c:pt>
                <c:pt idx="145">
                  <c:v>3574</c:v>
                </c:pt>
                <c:pt idx="146">
                  <c:v>3659</c:v>
                </c:pt>
                <c:pt idx="147">
                  <c:v>1991</c:v>
                </c:pt>
                <c:pt idx="148">
                  <c:v>2043</c:v>
                </c:pt>
                <c:pt idx="149">
                  <c:v>882</c:v>
                </c:pt>
                <c:pt idx="150">
                  <c:v>4243</c:v>
                </c:pt>
                <c:pt idx="151">
                  <c:v>2218</c:v>
                </c:pt>
                <c:pt idx="152">
                  <c:v>97</c:v>
                </c:pt>
                <c:pt idx="153">
                  <c:v>4928</c:v>
                </c:pt>
                <c:pt idx="154">
                  <c:v>1982</c:v>
                </c:pt>
                <c:pt idx="155">
                  <c:v>510</c:v>
                </c:pt>
                <c:pt idx="156">
                  <c:v>2508</c:v>
                </c:pt>
                <c:pt idx="157">
                  <c:v>4004</c:v>
                </c:pt>
                <c:pt idx="158">
                  <c:v>494</c:v>
                </c:pt>
                <c:pt idx="159">
                  <c:v>460</c:v>
                </c:pt>
                <c:pt idx="160">
                  <c:v>1416</c:v>
                </c:pt>
                <c:pt idx="161">
                  <c:v>4798</c:v>
                </c:pt>
                <c:pt idx="162">
                  <c:v>732</c:v>
                </c:pt>
                <c:pt idx="163">
                  <c:v>4008</c:v>
                </c:pt>
                <c:pt idx="164">
                  <c:v>4868</c:v>
                </c:pt>
                <c:pt idx="165">
                  <c:v>2600</c:v>
                </c:pt>
                <c:pt idx="166">
                  <c:v>3247</c:v>
                </c:pt>
                <c:pt idx="167">
                  <c:v>941</c:v>
                </c:pt>
                <c:pt idx="168">
                  <c:v>1934</c:v>
                </c:pt>
                <c:pt idx="169">
                  <c:v>4650</c:v>
                </c:pt>
                <c:pt idx="170">
                  <c:v>4450</c:v>
                </c:pt>
                <c:pt idx="171">
                  <c:v>2395</c:v>
                </c:pt>
                <c:pt idx="172">
                  <c:v>4504</c:v>
                </c:pt>
                <c:pt idx="173">
                  <c:v>3015</c:v>
                </c:pt>
                <c:pt idx="174">
                  <c:v>4971</c:v>
                </c:pt>
                <c:pt idx="175">
                  <c:v>2377</c:v>
                </c:pt>
                <c:pt idx="176">
                  <c:v>212</c:v>
                </c:pt>
                <c:pt idx="177">
                  <c:v>188</c:v>
                </c:pt>
                <c:pt idx="178">
                  <c:v>4435</c:v>
                </c:pt>
                <c:pt idx="179">
                  <c:v>1454</c:v>
                </c:pt>
                <c:pt idx="180">
                  <c:v>2841</c:v>
                </c:pt>
                <c:pt idx="181">
                  <c:v>1626</c:v>
                </c:pt>
                <c:pt idx="182">
                  <c:v>111</c:v>
                </c:pt>
                <c:pt idx="183">
                  <c:v>450</c:v>
                </c:pt>
                <c:pt idx="184">
                  <c:v>3325</c:v>
                </c:pt>
                <c:pt idx="185">
                  <c:v>3059</c:v>
                </c:pt>
                <c:pt idx="186">
                  <c:v>1065</c:v>
                </c:pt>
                <c:pt idx="187">
                  <c:v>2575</c:v>
                </c:pt>
                <c:pt idx="188">
                  <c:v>1690</c:v>
                </c:pt>
                <c:pt idx="189">
                  <c:v>1382</c:v>
                </c:pt>
                <c:pt idx="190">
                  <c:v>1050</c:v>
                </c:pt>
                <c:pt idx="191">
                  <c:v>2328</c:v>
                </c:pt>
                <c:pt idx="192">
                  <c:v>4414</c:v>
                </c:pt>
                <c:pt idx="193">
                  <c:v>3980</c:v>
                </c:pt>
                <c:pt idx="194">
                  <c:v>3596</c:v>
                </c:pt>
                <c:pt idx="195">
                  <c:v>1150</c:v>
                </c:pt>
                <c:pt idx="196">
                  <c:v>1858</c:v>
                </c:pt>
                <c:pt idx="197">
                  <c:v>1926</c:v>
                </c:pt>
                <c:pt idx="198">
                  <c:v>2933</c:v>
                </c:pt>
                <c:pt idx="199">
                  <c:v>2397</c:v>
                </c:pt>
                <c:pt idx="200">
                  <c:v>1946</c:v>
                </c:pt>
                <c:pt idx="201">
                  <c:v>2576</c:v>
                </c:pt>
                <c:pt idx="202">
                  <c:v>2259</c:v>
                </c:pt>
                <c:pt idx="203">
                  <c:v>1068</c:v>
                </c:pt>
                <c:pt idx="204">
                  <c:v>2928</c:v>
                </c:pt>
                <c:pt idx="205">
                  <c:v>3674</c:v>
                </c:pt>
                <c:pt idx="206">
                  <c:v>130</c:v>
                </c:pt>
                <c:pt idx="207">
                  <c:v>4873</c:v>
                </c:pt>
                <c:pt idx="208">
                  <c:v>96</c:v>
                </c:pt>
                <c:pt idx="209">
                  <c:v>110</c:v>
                </c:pt>
                <c:pt idx="210">
                  <c:v>225</c:v>
                </c:pt>
                <c:pt idx="211">
                  <c:v>4083</c:v>
                </c:pt>
                <c:pt idx="212">
                  <c:v>2714</c:v>
                </c:pt>
                <c:pt idx="213">
                  <c:v>674</c:v>
                </c:pt>
                <c:pt idx="214">
                  <c:v>948</c:v>
                </c:pt>
                <c:pt idx="215">
                  <c:v>933</c:v>
                </c:pt>
                <c:pt idx="216">
                  <c:v>2914</c:v>
                </c:pt>
                <c:pt idx="217">
                  <c:v>3928</c:v>
                </c:pt>
                <c:pt idx="218">
                  <c:v>2559</c:v>
                </c:pt>
                <c:pt idx="219">
                  <c:v>2571</c:v>
                </c:pt>
                <c:pt idx="220">
                  <c:v>3834</c:v>
                </c:pt>
                <c:pt idx="221">
                  <c:v>4714</c:v>
                </c:pt>
                <c:pt idx="222">
                  <c:v>4800</c:v>
                </c:pt>
                <c:pt idx="223">
                  <c:v>1610</c:v>
                </c:pt>
                <c:pt idx="224">
                  <c:v>2780</c:v>
                </c:pt>
                <c:pt idx="225">
                  <c:v>639</c:v>
                </c:pt>
                <c:pt idx="226">
                  <c:v>1960</c:v>
                </c:pt>
                <c:pt idx="227">
                  <c:v>1764</c:v>
                </c:pt>
                <c:pt idx="228">
                  <c:v>967</c:v>
                </c:pt>
                <c:pt idx="229">
                  <c:v>2086</c:v>
                </c:pt>
                <c:pt idx="230">
                  <c:v>3288</c:v>
                </c:pt>
                <c:pt idx="231">
                  <c:v>1486</c:v>
                </c:pt>
                <c:pt idx="232">
                  <c:v>223</c:v>
                </c:pt>
                <c:pt idx="233">
                  <c:v>2394</c:v>
                </c:pt>
                <c:pt idx="234">
                  <c:v>4329</c:v>
                </c:pt>
                <c:pt idx="235">
                  <c:v>2193</c:v>
                </c:pt>
                <c:pt idx="236">
                  <c:v>3730</c:v>
                </c:pt>
                <c:pt idx="237">
                  <c:v>2234</c:v>
                </c:pt>
                <c:pt idx="238">
                  <c:v>718</c:v>
                </c:pt>
                <c:pt idx="239">
                  <c:v>1594</c:v>
                </c:pt>
                <c:pt idx="240">
                  <c:v>681</c:v>
                </c:pt>
                <c:pt idx="241">
                  <c:v>428</c:v>
                </c:pt>
                <c:pt idx="242">
                  <c:v>2542</c:v>
                </c:pt>
                <c:pt idx="243">
                  <c:v>4763</c:v>
                </c:pt>
                <c:pt idx="244">
                  <c:v>486</c:v>
                </c:pt>
                <c:pt idx="245">
                  <c:v>4327</c:v>
                </c:pt>
                <c:pt idx="246">
                  <c:v>2938</c:v>
                </c:pt>
                <c:pt idx="247">
                  <c:v>1429</c:v>
                </c:pt>
                <c:pt idx="248">
                  <c:v>2897</c:v>
                </c:pt>
                <c:pt idx="249">
                  <c:v>274</c:v>
                </c:pt>
                <c:pt idx="250">
                  <c:v>3910</c:v>
                </c:pt>
                <c:pt idx="251">
                  <c:v>130</c:v>
                </c:pt>
                <c:pt idx="252">
                  <c:v>2557</c:v>
                </c:pt>
                <c:pt idx="253">
                  <c:v>3823</c:v>
                </c:pt>
                <c:pt idx="254">
                  <c:v>4048</c:v>
                </c:pt>
                <c:pt idx="255">
                  <c:v>3173</c:v>
                </c:pt>
                <c:pt idx="256">
                  <c:v>3289</c:v>
                </c:pt>
                <c:pt idx="257">
                  <c:v>4377</c:v>
                </c:pt>
                <c:pt idx="258">
                  <c:v>995</c:v>
                </c:pt>
                <c:pt idx="259">
                  <c:v>2299</c:v>
                </c:pt>
                <c:pt idx="260">
                  <c:v>4644</c:v>
                </c:pt>
                <c:pt idx="261">
                  <c:v>746</c:v>
                </c:pt>
                <c:pt idx="262">
                  <c:v>2835</c:v>
                </c:pt>
                <c:pt idx="263">
                  <c:v>3626</c:v>
                </c:pt>
                <c:pt idx="264">
                  <c:v>1000</c:v>
                </c:pt>
                <c:pt idx="265">
                  <c:v>368</c:v>
                </c:pt>
                <c:pt idx="266">
                  <c:v>2229</c:v>
                </c:pt>
                <c:pt idx="267">
                  <c:v>2643</c:v>
                </c:pt>
                <c:pt idx="268">
                  <c:v>2647</c:v>
                </c:pt>
                <c:pt idx="269">
                  <c:v>4497</c:v>
                </c:pt>
                <c:pt idx="270">
                  <c:v>1121</c:v>
                </c:pt>
                <c:pt idx="271">
                  <c:v>1525</c:v>
                </c:pt>
                <c:pt idx="272">
                  <c:v>3488</c:v>
                </c:pt>
                <c:pt idx="273">
                  <c:v>3009</c:v>
                </c:pt>
                <c:pt idx="274">
                  <c:v>15</c:v>
                </c:pt>
                <c:pt idx="275">
                  <c:v>3007</c:v>
                </c:pt>
                <c:pt idx="276">
                  <c:v>4588</c:v>
                </c:pt>
                <c:pt idx="277">
                  <c:v>73</c:v>
                </c:pt>
                <c:pt idx="278">
                  <c:v>4635</c:v>
                </c:pt>
                <c:pt idx="279">
                  <c:v>1882</c:v>
                </c:pt>
                <c:pt idx="280">
                  <c:v>1690</c:v>
                </c:pt>
                <c:pt idx="281">
                  <c:v>2572</c:v>
                </c:pt>
                <c:pt idx="282">
                  <c:v>3865</c:v>
                </c:pt>
                <c:pt idx="283">
                  <c:v>380</c:v>
                </c:pt>
                <c:pt idx="284">
                  <c:v>3566</c:v>
                </c:pt>
                <c:pt idx="285">
                  <c:v>1835</c:v>
                </c:pt>
                <c:pt idx="286">
                  <c:v>1882</c:v>
                </c:pt>
                <c:pt idx="287">
                  <c:v>525</c:v>
                </c:pt>
                <c:pt idx="288">
                  <c:v>1025</c:v>
                </c:pt>
                <c:pt idx="289">
                  <c:v>2508</c:v>
                </c:pt>
                <c:pt idx="290">
                  <c:v>1546</c:v>
                </c:pt>
                <c:pt idx="291">
                  <c:v>1955</c:v>
                </c:pt>
                <c:pt idx="292">
                  <c:v>4889</c:v>
                </c:pt>
                <c:pt idx="293">
                  <c:v>1185</c:v>
                </c:pt>
                <c:pt idx="294">
                  <c:v>3040</c:v>
                </c:pt>
                <c:pt idx="295">
                  <c:v>4729</c:v>
                </c:pt>
                <c:pt idx="296">
                  <c:v>4193</c:v>
                </c:pt>
                <c:pt idx="297">
                  <c:v>4626</c:v>
                </c:pt>
                <c:pt idx="298">
                  <c:v>60</c:v>
                </c:pt>
                <c:pt idx="299">
                  <c:v>2597</c:v>
                </c:pt>
                <c:pt idx="300">
                  <c:v>260</c:v>
                </c:pt>
                <c:pt idx="301">
                  <c:v>1544</c:v>
                </c:pt>
                <c:pt idx="302">
                  <c:v>4528</c:v>
                </c:pt>
                <c:pt idx="303">
                  <c:v>1127</c:v>
                </c:pt>
                <c:pt idx="304">
                  <c:v>4542</c:v>
                </c:pt>
                <c:pt idx="305">
                  <c:v>1436</c:v>
                </c:pt>
                <c:pt idx="306">
                  <c:v>4438</c:v>
                </c:pt>
                <c:pt idx="307">
                  <c:v>3130</c:v>
                </c:pt>
                <c:pt idx="308">
                  <c:v>3379</c:v>
                </c:pt>
                <c:pt idx="309">
                  <c:v>3696</c:v>
                </c:pt>
                <c:pt idx="310">
                  <c:v>2416</c:v>
                </c:pt>
                <c:pt idx="311">
                  <c:v>2856</c:v>
                </c:pt>
                <c:pt idx="312">
                  <c:v>4177</c:v>
                </c:pt>
                <c:pt idx="313">
                  <c:v>1912</c:v>
                </c:pt>
                <c:pt idx="314">
                  <c:v>2388</c:v>
                </c:pt>
                <c:pt idx="315">
                  <c:v>4216</c:v>
                </c:pt>
                <c:pt idx="316">
                  <c:v>599</c:v>
                </c:pt>
                <c:pt idx="317">
                  <c:v>804</c:v>
                </c:pt>
                <c:pt idx="318">
                  <c:v>4565</c:v>
                </c:pt>
                <c:pt idx="319">
                  <c:v>1095</c:v>
                </c:pt>
                <c:pt idx="320">
                  <c:v>1512</c:v>
                </c:pt>
                <c:pt idx="321">
                  <c:v>1422</c:v>
                </c:pt>
                <c:pt idx="322">
                  <c:v>147</c:v>
                </c:pt>
                <c:pt idx="323">
                  <c:v>4317</c:v>
                </c:pt>
                <c:pt idx="324">
                  <c:v>3197</c:v>
                </c:pt>
                <c:pt idx="325">
                  <c:v>1413</c:v>
                </c:pt>
                <c:pt idx="326">
                  <c:v>747</c:v>
                </c:pt>
                <c:pt idx="327">
                  <c:v>1099</c:v>
                </c:pt>
                <c:pt idx="328">
                  <c:v>585</c:v>
                </c:pt>
                <c:pt idx="329">
                  <c:v>615</c:v>
                </c:pt>
                <c:pt idx="330">
                  <c:v>2634</c:v>
                </c:pt>
                <c:pt idx="331">
                  <c:v>136</c:v>
                </c:pt>
                <c:pt idx="332">
                  <c:v>4566</c:v>
                </c:pt>
                <c:pt idx="333">
                  <c:v>3281</c:v>
                </c:pt>
                <c:pt idx="334">
                  <c:v>1559</c:v>
                </c:pt>
                <c:pt idx="335">
                  <c:v>3113</c:v>
                </c:pt>
                <c:pt idx="336">
                  <c:v>3836</c:v>
                </c:pt>
                <c:pt idx="337">
                  <c:v>1522</c:v>
                </c:pt>
                <c:pt idx="338">
                  <c:v>1756</c:v>
                </c:pt>
                <c:pt idx="339">
                  <c:v>1542</c:v>
                </c:pt>
                <c:pt idx="340">
                  <c:v>77</c:v>
                </c:pt>
                <c:pt idx="341">
                  <c:v>4356</c:v>
                </c:pt>
                <c:pt idx="342">
                  <c:v>1989</c:v>
                </c:pt>
                <c:pt idx="343">
                  <c:v>906</c:v>
                </c:pt>
                <c:pt idx="344">
                  <c:v>4108</c:v>
                </c:pt>
                <c:pt idx="345">
                  <c:v>333</c:v>
                </c:pt>
                <c:pt idx="346">
                  <c:v>3847</c:v>
                </c:pt>
                <c:pt idx="347">
                  <c:v>1423</c:v>
                </c:pt>
                <c:pt idx="348">
                  <c:v>595</c:v>
                </c:pt>
                <c:pt idx="349">
                  <c:v>4445</c:v>
                </c:pt>
                <c:pt idx="350">
                  <c:v>144</c:v>
                </c:pt>
                <c:pt idx="351">
                  <c:v>3428</c:v>
                </c:pt>
                <c:pt idx="352">
                  <c:v>4919</c:v>
                </c:pt>
                <c:pt idx="353">
                  <c:v>4905</c:v>
                </c:pt>
                <c:pt idx="354">
                  <c:v>428</c:v>
                </c:pt>
                <c:pt idx="355">
                  <c:v>1634</c:v>
                </c:pt>
                <c:pt idx="356">
                  <c:v>4085</c:v>
                </c:pt>
                <c:pt idx="357">
                  <c:v>2790</c:v>
                </c:pt>
                <c:pt idx="358">
                  <c:v>2440</c:v>
                </c:pt>
                <c:pt idx="359">
                  <c:v>2741</c:v>
                </c:pt>
                <c:pt idx="360">
                  <c:v>4338</c:v>
                </c:pt>
                <c:pt idx="361">
                  <c:v>2039</c:v>
                </c:pt>
                <c:pt idx="362">
                  <c:v>2097</c:v>
                </c:pt>
                <c:pt idx="363">
                  <c:v>2384</c:v>
                </c:pt>
                <c:pt idx="364">
                  <c:v>4159</c:v>
                </c:pt>
                <c:pt idx="365">
                  <c:v>2002</c:v>
                </c:pt>
                <c:pt idx="366">
                  <c:v>782</c:v>
                </c:pt>
                <c:pt idx="367">
                  <c:v>4056</c:v>
                </c:pt>
                <c:pt idx="368">
                  <c:v>1341</c:v>
                </c:pt>
                <c:pt idx="369">
                  <c:v>3028</c:v>
                </c:pt>
                <c:pt idx="370">
                  <c:v>4799</c:v>
                </c:pt>
                <c:pt idx="371">
                  <c:v>4556</c:v>
                </c:pt>
                <c:pt idx="372">
                  <c:v>2965</c:v>
                </c:pt>
                <c:pt idx="373">
                  <c:v>3556</c:v>
                </c:pt>
                <c:pt idx="374">
                  <c:v>2901</c:v>
                </c:pt>
                <c:pt idx="375">
                  <c:v>3520</c:v>
                </c:pt>
                <c:pt idx="376">
                  <c:v>3983</c:v>
                </c:pt>
                <c:pt idx="377">
                  <c:v>4632</c:v>
                </c:pt>
                <c:pt idx="378">
                  <c:v>314</c:v>
                </c:pt>
                <c:pt idx="379">
                  <c:v>4012</c:v>
                </c:pt>
                <c:pt idx="380">
                  <c:v>2356</c:v>
                </c:pt>
                <c:pt idx="381">
                  <c:v>1824</c:v>
                </c:pt>
                <c:pt idx="382">
                  <c:v>4236</c:v>
                </c:pt>
                <c:pt idx="383">
                  <c:v>2102</c:v>
                </c:pt>
                <c:pt idx="384">
                  <c:v>1876</c:v>
                </c:pt>
                <c:pt idx="385">
                  <c:v>242</c:v>
                </c:pt>
                <c:pt idx="386">
                  <c:v>4531</c:v>
                </c:pt>
                <c:pt idx="387">
                  <c:v>959</c:v>
                </c:pt>
                <c:pt idx="388">
                  <c:v>2156</c:v>
                </c:pt>
                <c:pt idx="389">
                  <c:v>1442</c:v>
                </c:pt>
                <c:pt idx="390">
                  <c:v>4586</c:v>
                </c:pt>
                <c:pt idx="391">
                  <c:v>4170</c:v>
                </c:pt>
                <c:pt idx="392">
                  <c:v>1294</c:v>
                </c:pt>
                <c:pt idx="393">
                  <c:v>2460</c:v>
                </c:pt>
                <c:pt idx="394">
                  <c:v>3276</c:v>
                </c:pt>
                <c:pt idx="395">
                  <c:v>941</c:v>
                </c:pt>
                <c:pt idx="396">
                  <c:v>4062</c:v>
                </c:pt>
                <c:pt idx="397">
                  <c:v>4322</c:v>
                </c:pt>
                <c:pt idx="398">
                  <c:v>1456</c:v>
                </c:pt>
                <c:pt idx="399">
                  <c:v>1281</c:v>
                </c:pt>
                <c:pt idx="400">
                  <c:v>1926</c:v>
                </c:pt>
                <c:pt idx="401">
                  <c:v>1368</c:v>
                </c:pt>
                <c:pt idx="402">
                  <c:v>571</c:v>
                </c:pt>
                <c:pt idx="403">
                  <c:v>3807</c:v>
                </c:pt>
                <c:pt idx="404">
                  <c:v>3424</c:v>
                </c:pt>
                <c:pt idx="405">
                  <c:v>1428</c:v>
                </c:pt>
                <c:pt idx="406">
                  <c:v>2387</c:v>
                </c:pt>
                <c:pt idx="407">
                  <c:v>218</c:v>
                </c:pt>
                <c:pt idx="408">
                  <c:v>68</c:v>
                </c:pt>
                <c:pt idx="409">
                  <c:v>2749</c:v>
                </c:pt>
                <c:pt idx="410">
                  <c:v>4942</c:v>
                </c:pt>
                <c:pt idx="411">
                  <c:v>1813</c:v>
                </c:pt>
                <c:pt idx="412">
                  <c:v>318</c:v>
                </c:pt>
                <c:pt idx="413">
                  <c:v>4216</c:v>
                </c:pt>
                <c:pt idx="414">
                  <c:v>3003</c:v>
                </c:pt>
                <c:pt idx="415">
                  <c:v>342</c:v>
                </c:pt>
                <c:pt idx="416">
                  <c:v>2124</c:v>
                </c:pt>
                <c:pt idx="417">
                  <c:v>1016</c:v>
                </c:pt>
                <c:pt idx="418">
                  <c:v>1925</c:v>
                </c:pt>
                <c:pt idx="419">
                  <c:v>3773</c:v>
                </c:pt>
                <c:pt idx="420">
                  <c:v>1231</c:v>
                </c:pt>
                <c:pt idx="421">
                  <c:v>62</c:v>
                </c:pt>
                <c:pt idx="422">
                  <c:v>1580</c:v>
                </c:pt>
                <c:pt idx="423">
                  <c:v>74</c:v>
                </c:pt>
                <c:pt idx="424">
                  <c:v>3452</c:v>
                </c:pt>
                <c:pt idx="425">
                  <c:v>4792</c:v>
                </c:pt>
                <c:pt idx="426">
                  <c:v>4378</c:v>
                </c:pt>
                <c:pt idx="427">
                  <c:v>1713</c:v>
                </c:pt>
                <c:pt idx="428">
                  <c:v>1201</c:v>
                </c:pt>
                <c:pt idx="429">
                  <c:v>416</c:v>
                </c:pt>
                <c:pt idx="430">
                  <c:v>17</c:v>
                </c:pt>
                <c:pt idx="431">
                  <c:v>4820</c:v>
                </c:pt>
                <c:pt idx="432">
                  <c:v>1758</c:v>
                </c:pt>
                <c:pt idx="433">
                  <c:v>2568</c:v>
                </c:pt>
                <c:pt idx="434">
                  <c:v>4235</c:v>
                </c:pt>
                <c:pt idx="435">
                  <c:v>3775</c:v>
                </c:pt>
                <c:pt idx="436">
                  <c:v>92</c:v>
                </c:pt>
                <c:pt idx="437">
                  <c:v>72</c:v>
                </c:pt>
                <c:pt idx="438">
                  <c:v>2488</c:v>
                </c:pt>
                <c:pt idx="439">
                  <c:v>2666</c:v>
                </c:pt>
                <c:pt idx="440">
                  <c:v>4221</c:v>
                </c:pt>
                <c:pt idx="441">
                  <c:v>4569</c:v>
                </c:pt>
                <c:pt idx="442">
                  <c:v>2695</c:v>
                </c:pt>
                <c:pt idx="443">
                  <c:v>48</c:v>
                </c:pt>
                <c:pt idx="444">
                  <c:v>1526</c:v>
                </c:pt>
                <c:pt idx="445">
                  <c:v>4934</c:v>
                </c:pt>
                <c:pt idx="446">
                  <c:v>628</c:v>
                </c:pt>
                <c:pt idx="447">
                  <c:v>167</c:v>
                </c:pt>
                <c:pt idx="448">
                  <c:v>1309</c:v>
                </c:pt>
                <c:pt idx="449">
                  <c:v>710</c:v>
                </c:pt>
                <c:pt idx="450">
                  <c:v>106</c:v>
                </c:pt>
                <c:pt idx="451">
                  <c:v>2652</c:v>
                </c:pt>
                <c:pt idx="452">
                  <c:v>4879</c:v>
                </c:pt>
                <c:pt idx="453">
                  <c:v>1426</c:v>
                </c:pt>
                <c:pt idx="454">
                  <c:v>1504</c:v>
                </c:pt>
                <c:pt idx="455">
                  <c:v>1518</c:v>
                </c:pt>
                <c:pt idx="456">
                  <c:v>708</c:v>
                </c:pt>
                <c:pt idx="457">
                  <c:v>4651</c:v>
                </c:pt>
                <c:pt idx="458">
                  <c:v>4397</c:v>
                </c:pt>
                <c:pt idx="459">
                  <c:v>1360</c:v>
                </c:pt>
                <c:pt idx="460">
                  <c:v>4155</c:v>
                </c:pt>
                <c:pt idx="461">
                  <c:v>1289</c:v>
                </c:pt>
                <c:pt idx="462">
                  <c:v>2922</c:v>
                </c:pt>
                <c:pt idx="463">
                  <c:v>28</c:v>
                </c:pt>
                <c:pt idx="464">
                  <c:v>3083</c:v>
                </c:pt>
                <c:pt idx="465">
                  <c:v>547</c:v>
                </c:pt>
                <c:pt idx="466">
                  <c:v>239</c:v>
                </c:pt>
                <c:pt idx="467">
                  <c:v>3516</c:v>
                </c:pt>
                <c:pt idx="468">
                  <c:v>4031</c:v>
                </c:pt>
                <c:pt idx="469">
                  <c:v>3408</c:v>
                </c:pt>
                <c:pt idx="470">
                  <c:v>3849</c:v>
                </c:pt>
                <c:pt idx="471">
                  <c:v>1813</c:v>
                </c:pt>
                <c:pt idx="472">
                  <c:v>2084</c:v>
                </c:pt>
                <c:pt idx="473">
                  <c:v>749</c:v>
                </c:pt>
                <c:pt idx="474">
                  <c:v>3157</c:v>
                </c:pt>
                <c:pt idx="475">
                  <c:v>173</c:v>
                </c:pt>
                <c:pt idx="476">
                  <c:v>2925</c:v>
                </c:pt>
                <c:pt idx="477">
                  <c:v>3182</c:v>
                </c:pt>
                <c:pt idx="478">
                  <c:v>2432</c:v>
                </c:pt>
                <c:pt idx="479">
                  <c:v>414</c:v>
                </c:pt>
                <c:pt idx="480">
                  <c:v>888</c:v>
                </c:pt>
                <c:pt idx="481">
                  <c:v>1058</c:v>
                </c:pt>
                <c:pt idx="482">
                  <c:v>2067</c:v>
                </c:pt>
                <c:pt idx="483">
                  <c:v>3763</c:v>
                </c:pt>
                <c:pt idx="484">
                  <c:v>957</c:v>
                </c:pt>
                <c:pt idx="485">
                  <c:v>3003</c:v>
                </c:pt>
                <c:pt idx="486">
                  <c:v>354</c:v>
                </c:pt>
                <c:pt idx="487">
                  <c:v>4922</c:v>
                </c:pt>
                <c:pt idx="488">
                  <c:v>2083</c:v>
                </c:pt>
                <c:pt idx="489">
                  <c:v>2098</c:v>
                </c:pt>
                <c:pt idx="490">
                  <c:v>2022</c:v>
                </c:pt>
                <c:pt idx="491">
                  <c:v>3791</c:v>
                </c:pt>
                <c:pt idx="492">
                  <c:v>728</c:v>
                </c:pt>
                <c:pt idx="493">
                  <c:v>3448</c:v>
                </c:pt>
                <c:pt idx="494">
                  <c:v>3930</c:v>
                </c:pt>
                <c:pt idx="495">
                  <c:v>3702</c:v>
                </c:pt>
                <c:pt idx="496">
                  <c:v>2400</c:v>
                </c:pt>
                <c:pt idx="497">
                  <c:v>548</c:v>
                </c:pt>
                <c:pt idx="498">
                  <c:v>4702</c:v>
                </c:pt>
                <c:pt idx="499">
                  <c:v>2821</c:v>
                </c:pt>
                <c:pt idx="500">
                  <c:v>484</c:v>
                </c:pt>
                <c:pt idx="501">
                  <c:v>2871</c:v>
                </c:pt>
                <c:pt idx="502">
                  <c:v>4783</c:v>
                </c:pt>
                <c:pt idx="503">
                  <c:v>2725</c:v>
                </c:pt>
                <c:pt idx="504">
                  <c:v>4400</c:v>
                </c:pt>
                <c:pt idx="505">
                  <c:v>2218</c:v>
                </c:pt>
                <c:pt idx="506">
                  <c:v>4552</c:v>
                </c:pt>
                <c:pt idx="507">
                  <c:v>4125</c:v>
                </c:pt>
                <c:pt idx="508">
                  <c:v>424</c:v>
                </c:pt>
                <c:pt idx="509">
                  <c:v>2418</c:v>
                </c:pt>
                <c:pt idx="510">
                  <c:v>756</c:v>
                </c:pt>
                <c:pt idx="511">
                  <c:v>754</c:v>
                </c:pt>
                <c:pt idx="512">
                  <c:v>3476</c:v>
                </c:pt>
                <c:pt idx="513">
                  <c:v>290</c:v>
                </c:pt>
                <c:pt idx="514">
                  <c:v>987</c:v>
                </c:pt>
                <c:pt idx="515">
                  <c:v>4972</c:v>
                </c:pt>
                <c:pt idx="516">
                  <c:v>1628</c:v>
                </c:pt>
                <c:pt idx="517">
                  <c:v>1285</c:v>
                </c:pt>
                <c:pt idx="518">
                  <c:v>1960</c:v>
                </c:pt>
                <c:pt idx="519">
                  <c:v>771</c:v>
                </c:pt>
                <c:pt idx="520">
                  <c:v>1785</c:v>
                </c:pt>
                <c:pt idx="521">
                  <c:v>2760</c:v>
                </c:pt>
                <c:pt idx="522">
                  <c:v>388</c:v>
                </c:pt>
                <c:pt idx="523">
                  <c:v>2385</c:v>
                </c:pt>
                <c:pt idx="524">
                  <c:v>3714</c:v>
                </c:pt>
                <c:pt idx="525">
                  <c:v>2015</c:v>
                </c:pt>
                <c:pt idx="526">
                  <c:v>3201</c:v>
                </c:pt>
                <c:pt idx="527">
                  <c:v>3426</c:v>
                </c:pt>
                <c:pt idx="528">
                  <c:v>3366</c:v>
                </c:pt>
                <c:pt idx="529">
                  <c:v>125</c:v>
                </c:pt>
                <c:pt idx="530">
                  <c:v>4037</c:v>
                </c:pt>
                <c:pt idx="531">
                  <c:v>4348</c:v>
                </c:pt>
                <c:pt idx="532">
                  <c:v>546</c:v>
                </c:pt>
                <c:pt idx="533">
                  <c:v>2785</c:v>
                </c:pt>
                <c:pt idx="534">
                  <c:v>3308</c:v>
                </c:pt>
                <c:pt idx="535">
                  <c:v>527</c:v>
                </c:pt>
                <c:pt idx="536">
                  <c:v>837</c:v>
                </c:pt>
                <c:pt idx="537">
                  <c:v>371</c:v>
                </c:pt>
                <c:pt idx="538">
                  <c:v>877</c:v>
                </c:pt>
                <c:pt idx="539">
                  <c:v>4873</c:v>
                </c:pt>
                <c:pt idx="540">
                  <c:v>4194</c:v>
                </c:pt>
                <c:pt idx="541">
                  <c:v>3118</c:v>
                </c:pt>
                <c:pt idx="542">
                  <c:v>2088</c:v>
                </c:pt>
                <c:pt idx="543">
                  <c:v>3468</c:v>
                </c:pt>
                <c:pt idx="544">
                  <c:v>3183</c:v>
                </c:pt>
                <c:pt idx="545">
                  <c:v>4070</c:v>
                </c:pt>
                <c:pt idx="546">
                  <c:v>4147</c:v>
                </c:pt>
                <c:pt idx="547">
                  <c:v>255</c:v>
                </c:pt>
                <c:pt idx="548">
                  <c:v>3278</c:v>
                </c:pt>
                <c:pt idx="549">
                  <c:v>213</c:v>
                </c:pt>
                <c:pt idx="550">
                  <c:v>2886</c:v>
                </c:pt>
                <c:pt idx="551">
                  <c:v>1901</c:v>
                </c:pt>
                <c:pt idx="552">
                  <c:v>4456</c:v>
                </c:pt>
                <c:pt idx="553">
                  <c:v>237</c:v>
                </c:pt>
                <c:pt idx="554">
                  <c:v>4659</c:v>
                </c:pt>
                <c:pt idx="555">
                  <c:v>4906</c:v>
                </c:pt>
                <c:pt idx="556">
                  <c:v>1155</c:v>
                </c:pt>
                <c:pt idx="557">
                  <c:v>4378</c:v>
                </c:pt>
                <c:pt idx="558">
                  <c:v>1674</c:v>
                </c:pt>
                <c:pt idx="559">
                  <c:v>2407</c:v>
                </c:pt>
                <c:pt idx="560">
                  <c:v>2636</c:v>
                </c:pt>
                <c:pt idx="561">
                  <c:v>4020</c:v>
                </c:pt>
                <c:pt idx="562">
                  <c:v>4127</c:v>
                </c:pt>
                <c:pt idx="563">
                  <c:v>4503</c:v>
                </c:pt>
                <c:pt idx="564">
                  <c:v>1080</c:v>
                </c:pt>
                <c:pt idx="565">
                  <c:v>1610</c:v>
                </c:pt>
                <c:pt idx="566">
                  <c:v>1535</c:v>
                </c:pt>
                <c:pt idx="567">
                  <c:v>3840</c:v>
                </c:pt>
                <c:pt idx="568">
                  <c:v>1108</c:v>
                </c:pt>
                <c:pt idx="569">
                  <c:v>4510</c:v>
                </c:pt>
                <c:pt idx="570">
                  <c:v>1042</c:v>
                </c:pt>
                <c:pt idx="571">
                  <c:v>2175</c:v>
                </c:pt>
                <c:pt idx="572">
                  <c:v>1311</c:v>
                </c:pt>
                <c:pt idx="573">
                  <c:v>4201</c:v>
                </c:pt>
                <c:pt idx="574">
                  <c:v>513</c:v>
                </c:pt>
                <c:pt idx="575">
                  <c:v>1330</c:v>
                </c:pt>
                <c:pt idx="576">
                  <c:v>3689</c:v>
                </c:pt>
                <c:pt idx="577">
                  <c:v>670</c:v>
                </c:pt>
                <c:pt idx="578">
                  <c:v>544</c:v>
                </c:pt>
                <c:pt idx="579">
                  <c:v>1392</c:v>
                </c:pt>
                <c:pt idx="580">
                  <c:v>3199</c:v>
                </c:pt>
                <c:pt idx="581">
                  <c:v>4204</c:v>
                </c:pt>
                <c:pt idx="582">
                  <c:v>1461</c:v>
                </c:pt>
                <c:pt idx="583">
                  <c:v>658</c:v>
                </c:pt>
                <c:pt idx="584">
                  <c:v>423</c:v>
                </c:pt>
                <c:pt idx="585">
                  <c:v>2824</c:v>
                </c:pt>
                <c:pt idx="586">
                  <c:v>2657</c:v>
                </c:pt>
                <c:pt idx="587">
                  <c:v>2213</c:v>
                </c:pt>
                <c:pt idx="588">
                  <c:v>3455</c:v>
                </c:pt>
                <c:pt idx="589">
                  <c:v>3334</c:v>
                </c:pt>
                <c:pt idx="590">
                  <c:v>105</c:v>
                </c:pt>
                <c:pt idx="591">
                  <c:v>1404</c:v>
                </c:pt>
                <c:pt idx="592">
                  <c:v>1017</c:v>
                </c:pt>
                <c:pt idx="593">
                  <c:v>2812</c:v>
                </c:pt>
                <c:pt idx="594">
                  <c:v>959</c:v>
                </c:pt>
                <c:pt idx="595">
                  <c:v>1870</c:v>
                </c:pt>
                <c:pt idx="596">
                  <c:v>2984</c:v>
                </c:pt>
                <c:pt idx="597">
                  <c:v>3379</c:v>
                </c:pt>
                <c:pt idx="598">
                  <c:v>4990</c:v>
                </c:pt>
                <c:pt idx="599">
                  <c:v>2554</c:v>
                </c:pt>
                <c:pt idx="600">
                  <c:v>4307</c:v>
                </c:pt>
                <c:pt idx="601">
                  <c:v>3124</c:v>
                </c:pt>
                <c:pt idx="602">
                  <c:v>1261</c:v>
                </c:pt>
                <c:pt idx="603">
                  <c:v>1290</c:v>
                </c:pt>
                <c:pt idx="604">
                  <c:v>874</c:v>
                </c:pt>
                <c:pt idx="605">
                  <c:v>1734</c:v>
                </c:pt>
                <c:pt idx="606">
                  <c:v>2444</c:v>
                </c:pt>
                <c:pt idx="607">
                  <c:v>1529</c:v>
                </c:pt>
                <c:pt idx="608">
                  <c:v>1976</c:v>
                </c:pt>
                <c:pt idx="609">
                  <c:v>3452</c:v>
                </c:pt>
                <c:pt idx="610">
                  <c:v>2610</c:v>
                </c:pt>
                <c:pt idx="611">
                  <c:v>3152</c:v>
                </c:pt>
                <c:pt idx="612">
                  <c:v>4963</c:v>
                </c:pt>
                <c:pt idx="613">
                  <c:v>3290</c:v>
                </c:pt>
                <c:pt idx="614">
                  <c:v>2596</c:v>
                </c:pt>
                <c:pt idx="615">
                  <c:v>745</c:v>
                </c:pt>
                <c:pt idx="616">
                  <c:v>668</c:v>
                </c:pt>
                <c:pt idx="617">
                  <c:v>3282</c:v>
                </c:pt>
                <c:pt idx="618">
                  <c:v>1510</c:v>
                </c:pt>
                <c:pt idx="619">
                  <c:v>1206</c:v>
                </c:pt>
                <c:pt idx="620">
                  <c:v>168</c:v>
                </c:pt>
                <c:pt idx="621">
                  <c:v>1303</c:v>
                </c:pt>
                <c:pt idx="622">
                  <c:v>1365</c:v>
                </c:pt>
                <c:pt idx="623">
                  <c:v>1563</c:v>
                </c:pt>
                <c:pt idx="624">
                  <c:v>1172</c:v>
                </c:pt>
                <c:pt idx="625">
                  <c:v>1704</c:v>
                </c:pt>
                <c:pt idx="626">
                  <c:v>4421</c:v>
                </c:pt>
                <c:pt idx="627">
                  <c:v>2964</c:v>
                </c:pt>
                <c:pt idx="628">
                  <c:v>1094</c:v>
                </c:pt>
                <c:pt idx="629">
                  <c:v>3674</c:v>
                </c:pt>
                <c:pt idx="630">
                  <c:v>296</c:v>
                </c:pt>
                <c:pt idx="631">
                  <c:v>4164</c:v>
                </c:pt>
                <c:pt idx="632">
                  <c:v>3349</c:v>
                </c:pt>
                <c:pt idx="633">
                  <c:v>2830</c:v>
                </c:pt>
                <c:pt idx="634">
                  <c:v>2409</c:v>
                </c:pt>
                <c:pt idx="635">
                  <c:v>2872</c:v>
                </c:pt>
                <c:pt idx="636">
                  <c:v>1364</c:v>
                </c:pt>
                <c:pt idx="637">
                  <c:v>473</c:v>
                </c:pt>
                <c:pt idx="638">
                  <c:v>4883</c:v>
                </c:pt>
                <c:pt idx="639">
                  <c:v>99</c:v>
                </c:pt>
                <c:pt idx="640">
                  <c:v>2284</c:v>
                </c:pt>
                <c:pt idx="641">
                  <c:v>3505</c:v>
                </c:pt>
                <c:pt idx="642">
                  <c:v>412</c:v>
                </c:pt>
                <c:pt idx="643">
                  <c:v>4867</c:v>
                </c:pt>
                <c:pt idx="644">
                  <c:v>2560</c:v>
                </c:pt>
                <c:pt idx="645">
                  <c:v>4269</c:v>
                </c:pt>
                <c:pt idx="646">
                  <c:v>1317</c:v>
                </c:pt>
                <c:pt idx="647">
                  <c:v>2936</c:v>
                </c:pt>
                <c:pt idx="648">
                  <c:v>905</c:v>
                </c:pt>
                <c:pt idx="649">
                  <c:v>4513</c:v>
                </c:pt>
                <c:pt idx="650">
                  <c:v>1153</c:v>
                </c:pt>
                <c:pt idx="651">
                  <c:v>1506</c:v>
                </c:pt>
                <c:pt idx="652">
                  <c:v>3817</c:v>
                </c:pt>
                <c:pt idx="653">
                  <c:v>4662</c:v>
                </c:pt>
                <c:pt idx="654">
                  <c:v>3708</c:v>
                </c:pt>
                <c:pt idx="655">
                  <c:v>1256</c:v>
                </c:pt>
                <c:pt idx="656">
                  <c:v>1792</c:v>
                </c:pt>
                <c:pt idx="657">
                  <c:v>402</c:v>
                </c:pt>
                <c:pt idx="658">
                  <c:v>1271</c:v>
                </c:pt>
                <c:pt idx="659">
                  <c:v>4537</c:v>
                </c:pt>
                <c:pt idx="660">
                  <c:v>4815</c:v>
                </c:pt>
                <c:pt idx="661">
                  <c:v>3510</c:v>
                </c:pt>
                <c:pt idx="662">
                  <c:v>4789</c:v>
                </c:pt>
                <c:pt idx="663">
                  <c:v>863</c:v>
                </c:pt>
                <c:pt idx="664">
                  <c:v>1584</c:v>
                </c:pt>
                <c:pt idx="665">
                  <c:v>3178</c:v>
                </c:pt>
                <c:pt idx="666">
                  <c:v>4108</c:v>
                </c:pt>
                <c:pt idx="667">
                  <c:v>2562</c:v>
                </c:pt>
                <c:pt idx="668">
                  <c:v>3499</c:v>
                </c:pt>
                <c:pt idx="669">
                  <c:v>3645</c:v>
                </c:pt>
                <c:pt idx="670">
                  <c:v>2989</c:v>
                </c:pt>
                <c:pt idx="671">
                  <c:v>55</c:v>
                </c:pt>
                <c:pt idx="672">
                  <c:v>1850</c:v>
                </c:pt>
                <c:pt idx="673">
                  <c:v>4672</c:v>
                </c:pt>
                <c:pt idx="674">
                  <c:v>2615</c:v>
                </c:pt>
                <c:pt idx="675">
                  <c:v>4927</c:v>
                </c:pt>
                <c:pt idx="676">
                  <c:v>3069</c:v>
                </c:pt>
                <c:pt idx="677">
                  <c:v>1906</c:v>
                </c:pt>
                <c:pt idx="678">
                  <c:v>105</c:v>
                </c:pt>
                <c:pt idx="679">
                  <c:v>4</c:v>
                </c:pt>
                <c:pt idx="680">
                  <c:v>1651</c:v>
                </c:pt>
                <c:pt idx="681">
                  <c:v>1828</c:v>
                </c:pt>
                <c:pt idx="682">
                  <c:v>396</c:v>
                </c:pt>
                <c:pt idx="683">
                  <c:v>809</c:v>
                </c:pt>
                <c:pt idx="684">
                  <c:v>1431</c:v>
                </c:pt>
                <c:pt idx="685">
                  <c:v>2394</c:v>
                </c:pt>
                <c:pt idx="686">
                  <c:v>4685</c:v>
                </c:pt>
                <c:pt idx="687">
                  <c:v>4332</c:v>
                </c:pt>
                <c:pt idx="688">
                  <c:v>851</c:v>
                </c:pt>
                <c:pt idx="689">
                  <c:v>2261</c:v>
                </c:pt>
                <c:pt idx="690">
                  <c:v>1500</c:v>
                </c:pt>
                <c:pt idx="691">
                  <c:v>2130</c:v>
                </c:pt>
                <c:pt idx="692">
                  <c:v>4308</c:v>
                </c:pt>
                <c:pt idx="693">
                  <c:v>421</c:v>
                </c:pt>
                <c:pt idx="694">
                  <c:v>2163</c:v>
                </c:pt>
                <c:pt idx="695">
                  <c:v>3354</c:v>
                </c:pt>
                <c:pt idx="696">
                  <c:v>3702</c:v>
                </c:pt>
                <c:pt idx="697">
                  <c:v>3758</c:v>
                </c:pt>
                <c:pt idx="698">
                  <c:v>3942</c:v>
                </c:pt>
                <c:pt idx="699">
                  <c:v>2242</c:v>
                </c:pt>
                <c:pt idx="700">
                  <c:v>2561</c:v>
                </c:pt>
                <c:pt idx="701">
                  <c:v>2465</c:v>
                </c:pt>
                <c:pt idx="702">
                  <c:v>4435</c:v>
                </c:pt>
                <c:pt idx="703">
                  <c:v>4116</c:v>
                </c:pt>
                <c:pt idx="704">
                  <c:v>944</c:v>
                </c:pt>
                <c:pt idx="705">
                  <c:v>4219</c:v>
                </c:pt>
                <c:pt idx="706">
                  <c:v>4311</c:v>
                </c:pt>
                <c:pt idx="707">
                  <c:v>1972</c:v>
                </c:pt>
                <c:pt idx="708">
                  <c:v>2132</c:v>
                </c:pt>
                <c:pt idx="709">
                  <c:v>2370</c:v>
                </c:pt>
                <c:pt idx="710">
                  <c:v>1312</c:v>
                </c:pt>
                <c:pt idx="711">
                  <c:v>4920</c:v>
                </c:pt>
                <c:pt idx="712">
                  <c:v>2897</c:v>
                </c:pt>
                <c:pt idx="713">
                  <c:v>1275</c:v>
                </c:pt>
                <c:pt idx="714">
                  <c:v>340</c:v>
                </c:pt>
                <c:pt idx="715">
                  <c:v>444</c:v>
                </c:pt>
                <c:pt idx="716">
                  <c:v>292</c:v>
                </c:pt>
                <c:pt idx="717">
                  <c:v>53</c:v>
                </c:pt>
                <c:pt idx="718">
                  <c:v>1638</c:v>
                </c:pt>
                <c:pt idx="719">
                  <c:v>3542</c:v>
                </c:pt>
                <c:pt idx="720">
                  <c:v>4935</c:v>
                </c:pt>
                <c:pt idx="721">
                  <c:v>1216</c:v>
                </c:pt>
                <c:pt idx="722">
                  <c:v>4409</c:v>
                </c:pt>
                <c:pt idx="723">
                  <c:v>2853</c:v>
                </c:pt>
                <c:pt idx="724">
                  <c:v>1252</c:v>
                </c:pt>
                <c:pt idx="725">
                  <c:v>3027</c:v>
                </c:pt>
                <c:pt idx="726">
                  <c:v>1228</c:v>
                </c:pt>
                <c:pt idx="727">
                  <c:v>3616</c:v>
                </c:pt>
                <c:pt idx="728">
                  <c:v>3913</c:v>
                </c:pt>
                <c:pt idx="729">
                  <c:v>775</c:v>
                </c:pt>
                <c:pt idx="730">
                  <c:v>2536</c:v>
                </c:pt>
                <c:pt idx="731">
                  <c:v>2331</c:v>
                </c:pt>
                <c:pt idx="732">
                  <c:v>2953</c:v>
                </c:pt>
                <c:pt idx="733">
                  <c:v>868</c:v>
                </c:pt>
                <c:pt idx="734">
                  <c:v>4808</c:v>
                </c:pt>
                <c:pt idx="735">
                  <c:v>4177</c:v>
                </c:pt>
                <c:pt idx="736">
                  <c:v>564</c:v>
                </c:pt>
                <c:pt idx="737">
                  <c:v>1702</c:v>
                </c:pt>
                <c:pt idx="738">
                  <c:v>249</c:v>
                </c:pt>
                <c:pt idx="739">
                  <c:v>30</c:v>
                </c:pt>
                <c:pt idx="740">
                  <c:v>3842</c:v>
                </c:pt>
                <c:pt idx="741">
                  <c:v>1299</c:v>
                </c:pt>
                <c:pt idx="742">
                  <c:v>2346</c:v>
                </c:pt>
                <c:pt idx="743">
                  <c:v>215</c:v>
                </c:pt>
                <c:pt idx="744">
                  <c:v>3062</c:v>
                </c:pt>
                <c:pt idx="745">
                  <c:v>2978</c:v>
                </c:pt>
                <c:pt idx="746">
                  <c:v>1984</c:v>
                </c:pt>
                <c:pt idx="747">
                  <c:v>945</c:v>
                </c:pt>
                <c:pt idx="748">
                  <c:v>4134</c:v>
                </c:pt>
                <c:pt idx="749">
                  <c:v>3741</c:v>
                </c:pt>
                <c:pt idx="750">
                  <c:v>1408</c:v>
                </c:pt>
                <c:pt idx="751">
                  <c:v>1917</c:v>
                </c:pt>
                <c:pt idx="752">
                  <c:v>1986</c:v>
                </c:pt>
                <c:pt idx="753">
                  <c:v>3254</c:v>
                </c:pt>
                <c:pt idx="754">
                  <c:v>3648</c:v>
                </c:pt>
                <c:pt idx="755">
                  <c:v>3552</c:v>
                </c:pt>
                <c:pt idx="756">
                  <c:v>150</c:v>
                </c:pt>
                <c:pt idx="757">
                  <c:v>786</c:v>
                </c:pt>
                <c:pt idx="758">
                  <c:v>1808</c:v>
                </c:pt>
                <c:pt idx="759">
                  <c:v>3091</c:v>
                </c:pt>
                <c:pt idx="760">
                  <c:v>3697</c:v>
                </c:pt>
                <c:pt idx="761">
                  <c:v>4835</c:v>
                </c:pt>
                <c:pt idx="762">
                  <c:v>2023</c:v>
                </c:pt>
                <c:pt idx="763">
                  <c:v>1005</c:v>
                </c:pt>
                <c:pt idx="764">
                  <c:v>876</c:v>
                </c:pt>
                <c:pt idx="765">
                  <c:v>2089</c:v>
                </c:pt>
                <c:pt idx="766">
                  <c:v>772</c:v>
                </c:pt>
                <c:pt idx="767">
                  <c:v>373</c:v>
                </c:pt>
                <c:pt idx="768">
                  <c:v>3425</c:v>
                </c:pt>
                <c:pt idx="769">
                  <c:v>4422</c:v>
                </c:pt>
                <c:pt idx="770">
                  <c:v>4980</c:v>
                </c:pt>
                <c:pt idx="771">
                  <c:v>1367</c:v>
                </c:pt>
                <c:pt idx="772">
                  <c:v>2728</c:v>
                </c:pt>
                <c:pt idx="773">
                  <c:v>1556</c:v>
                </c:pt>
                <c:pt idx="774">
                  <c:v>4566</c:v>
                </c:pt>
                <c:pt idx="775">
                  <c:v>2969</c:v>
                </c:pt>
                <c:pt idx="776">
                  <c:v>3421</c:v>
                </c:pt>
                <c:pt idx="777">
                  <c:v>2535</c:v>
                </c:pt>
                <c:pt idx="778">
                  <c:v>290</c:v>
                </c:pt>
                <c:pt idx="779">
                  <c:v>756</c:v>
                </c:pt>
                <c:pt idx="780">
                  <c:v>947</c:v>
                </c:pt>
                <c:pt idx="781">
                  <c:v>2138</c:v>
                </c:pt>
                <c:pt idx="782">
                  <c:v>3151</c:v>
                </c:pt>
                <c:pt idx="783">
                  <c:v>670</c:v>
                </c:pt>
                <c:pt idx="784">
                  <c:v>3037</c:v>
                </c:pt>
                <c:pt idx="785">
                  <c:v>3712</c:v>
                </c:pt>
                <c:pt idx="786">
                  <c:v>2029</c:v>
                </c:pt>
                <c:pt idx="787">
                  <c:v>2406</c:v>
                </c:pt>
                <c:pt idx="788">
                  <c:v>3264</c:v>
                </c:pt>
                <c:pt idx="789">
                  <c:v>1135</c:v>
                </c:pt>
                <c:pt idx="790">
                  <c:v>3761</c:v>
                </c:pt>
                <c:pt idx="791">
                  <c:v>3633</c:v>
                </c:pt>
                <c:pt idx="792">
                  <c:v>3308</c:v>
                </c:pt>
                <c:pt idx="793">
                  <c:v>1311</c:v>
                </c:pt>
                <c:pt idx="794">
                  <c:v>4333</c:v>
                </c:pt>
                <c:pt idx="795">
                  <c:v>4575</c:v>
                </c:pt>
                <c:pt idx="796">
                  <c:v>2448</c:v>
                </c:pt>
                <c:pt idx="797">
                  <c:v>1072</c:v>
                </c:pt>
                <c:pt idx="798">
                  <c:v>1784</c:v>
                </c:pt>
                <c:pt idx="799">
                  <c:v>3787</c:v>
                </c:pt>
                <c:pt idx="800">
                  <c:v>4477</c:v>
                </c:pt>
                <c:pt idx="801">
                  <c:v>711</c:v>
                </c:pt>
                <c:pt idx="802">
                  <c:v>3711</c:v>
                </c:pt>
                <c:pt idx="803">
                  <c:v>2534</c:v>
                </c:pt>
                <c:pt idx="804">
                  <c:v>2624</c:v>
                </c:pt>
                <c:pt idx="805">
                  <c:v>3617</c:v>
                </c:pt>
                <c:pt idx="806">
                  <c:v>3078</c:v>
                </c:pt>
                <c:pt idx="807">
                  <c:v>164</c:v>
                </c:pt>
                <c:pt idx="808">
                  <c:v>2805</c:v>
                </c:pt>
                <c:pt idx="809">
                  <c:v>3848</c:v>
                </c:pt>
                <c:pt idx="810">
                  <c:v>836</c:v>
                </c:pt>
                <c:pt idx="811">
                  <c:v>2761</c:v>
                </c:pt>
                <c:pt idx="812">
                  <c:v>4633</c:v>
                </c:pt>
                <c:pt idx="813">
                  <c:v>4260</c:v>
                </c:pt>
                <c:pt idx="814">
                  <c:v>447</c:v>
                </c:pt>
                <c:pt idx="815">
                  <c:v>1298</c:v>
                </c:pt>
                <c:pt idx="816">
                  <c:v>3445</c:v>
                </c:pt>
                <c:pt idx="817">
                  <c:v>3039</c:v>
                </c:pt>
                <c:pt idx="818">
                  <c:v>3815</c:v>
                </c:pt>
                <c:pt idx="819">
                  <c:v>1135</c:v>
                </c:pt>
                <c:pt idx="820">
                  <c:v>2706</c:v>
                </c:pt>
                <c:pt idx="821">
                  <c:v>3828</c:v>
                </c:pt>
                <c:pt idx="822">
                  <c:v>4409</c:v>
                </c:pt>
                <c:pt idx="823">
                  <c:v>433</c:v>
                </c:pt>
                <c:pt idx="824">
                  <c:v>2554</c:v>
                </c:pt>
                <c:pt idx="825">
                  <c:v>1348</c:v>
                </c:pt>
                <c:pt idx="826">
                  <c:v>1375</c:v>
                </c:pt>
                <c:pt idx="827">
                  <c:v>3630</c:v>
                </c:pt>
                <c:pt idx="828">
                  <c:v>1457</c:v>
                </c:pt>
                <c:pt idx="829">
                  <c:v>3332</c:v>
                </c:pt>
                <c:pt idx="830">
                  <c:v>3815</c:v>
                </c:pt>
                <c:pt idx="831">
                  <c:v>3859</c:v>
                </c:pt>
                <c:pt idx="832">
                  <c:v>3923</c:v>
                </c:pt>
                <c:pt idx="833">
                  <c:v>4486</c:v>
                </c:pt>
                <c:pt idx="834">
                  <c:v>993</c:v>
                </c:pt>
                <c:pt idx="835">
                  <c:v>631</c:v>
                </c:pt>
                <c:pt idx="836">
                  <c:v>214</c:v>
                </c:pt>
                <c:pt idx="837">
                  <c:v>2327</c:v>
                </c:pt>
                <c:pt idx="838">
                  <c:v>3679</c:v>
                </c:pt>
                <c:pt idx="839">
                  <c:v>2238</c:v>
                </c:pt>
                <c:pt idx="840">
                  <c:v>3655</c:v>
                </c:pt>
                <c:pt idx="841">
                  <c:v>1587</c:v>
                </c:pt>
                <c:pt idx="842">
                  <c:v>4501</c:v>
                </c:pt>
                <c:pt idx="843">
                  <c:v>1910</c:v>
                </c:pt>
                <c:pt idx="844">
                  <c:v>2731</c:v>
                </c:pt>
                <c:pt idx="845">
                  <c:v>4517</c:v>
                </c:pt>
                <c:pt idx="846">
                  <c:v>1238</c:v>
                </c:pt>
                <c:pt idx="847">
                  <c:v>1786</c:v>
                </c:pt>
                <c:pt idx="848">
                  <c:v>1683</c:v>
                </c:pt>
                <c:pt idx="849">
                  <c:v>996</c:v>
                </c:pt>
                <c:pt idx="850">
                  <c:v>608</c:v>
                </c:pt>
                <c:pt idx="851">
                  <c:v>4650</c:v>
                </c:pt>
                <c:pt idx="852">
                  <c:v>1340</c:v>
                </c:pt>
                <c:pt idx="853">
                  <c:v>1821</c:v>
                </c:pt>
                <c:pt idx="854">
                  <c:v>3020</c:v>
                </c:pt>
                <c:pt idx="855">
                  <c:v>1243</c:v>
                </c:pt>
                <c:pt idx="856">
                  <c:v>540</c:v>
                </c:pt>
                <c:pt idx="857">
                  <c:v>2583</c:v>
                </c:pt>
                <c:pt idx="858">
                  <c:v>3463</c:v>
                </c:pt>
                <c:pt idx="859">
                  <c:v>4130</c:v>
                </c:pt>
                <c:pt idx="860">
                  <c:v>3918</c:v>
                </c:pt>
                <c:pt idx="861">
                  <c:v>4264</c:v>
                </c:pt>
                <c:pt idx="862">
                  <c:v>1485</c:v>
                </c:pt>
                <c:pt idx="863">
                  <c:v>3508</c:v>
                </c:pt>
                <c:pt idx="864">
                  <c:v>3433</c:v>
                </c:pt>
                <c:pt idx="865">
                  <c:v>3610</c:v>
                </c:pt>
                <c:pt idx="866">
                  <c:v>3307</c:v>
                </c:pt>
                <c:pt idx="867">
                  <c:v>868</c:v>
                </c:pt>
                <c:pt idx="868">
                  <c:v>4358</c:v>
                </c:pt>
                <c:pt idx="869">
                  <c:v>4552</c:v>
                </c:pt>
                <c:pt idx="870">
                  <c:v>3003</c:v>
                </c:pt>
                <c:pt idx="871">
                  <c:v>783</c:v>
                </c:pt>
                <c:pt idx="872">
                  <c:v>3578</c:v>
                </c:pt>
                <c:pt idx="873">
                  <c:v>1952</c:v>
                </c:pt>
                <c:pt idx="874">
                  <c:v>860</c:v>
                </c:pt>
                <c:pt idx="875">
                  <c:v>3</c:v>
                </c:pt>
                <c:pt idx="876">
                  <c:v>1836</c:v>
                </c:pt>
                <c:pt idx="877">
                  <c:v>808</c:v>
                </c:pt>
                <c:pt idx="878">
                  <c:v>2141</c:v>
                </c:pt>
                <c:pt idx="879">
                  <c:v>1254</c:v>
                </c:pt>
                <c:pt idx="880">
                  <c:v>2864</c:v>
                </c:pt>
                <c:pt idx="881">
                  <c:v>4589</c:v>
                </c:pt>
                <c:pt idx="882">
                  <c:v>2932</c:v>
                </c:pt>
                <c:pt idx="883">
                  <c:v>1697</c:v>
                </c:pt>
                <c:pt idx="884">
                  <c:v>1411</c:v>
                </c:pt>
                <c:pt idx="885">
                  <c:v>3437</c:v>
                </c:pt>
                <c:pt idx="886">
                  <c:v>4509</c:v>
                </c:pt>
                <c:pt idx="887">
                  <c:v>3165</c:v>
                </c:pt>
                <c:pt idx="888">
                  <c:v>2538</c:v>
                </c:pt>
                <c:pt idx="889">
                  <c:v>245</c:v>
                </c:pt>
                <c:pt idx="890">
                  <c:v>1364</c:v>
                </c:pt>
                <c:pt idx="891">
                  <c:v>732</c:v>
                </c:pt>
                <c:pt idx="892">
                  <c:v>4976</c:v>
                </c:pt>
                <c:pt idx="893">
                  <c:v>4176</c:v>
                </c:pt>
                <c:pt idx="894">
                  <c:v>2919</c:v>
                </c:pt>
                <c:pt idx="895">
                  <c:v>3081</c:v>
                </c:pt>
                <c:pt idx="896">
                  <c:v>3138</c:v>
                </c:pt>
                <c:pt idx="897">
                  <c:v>1180</c:v>
                </c:pt>
                <c:pt idx="898">
                  <c:v>4518</c:v>
                </c:pt>
                <c:pt idx="899">
                  <c:v>3843</c:v>
                </c:pt>
                <c:pt idx="900">
                  <c:v>3604</c:v>
                </c:pt>
                <c:pt idx="901">
                  <c:v>4445</c:v>
                </c:pt>
                <c:pt idx="902">
                  <c:v>1587</c:v>
                </c:pt>
                <c:pt idx="903">
                  <c:v>4400</c:v>
                </c:pt>
                <c:pt idx="904">
                  <c:v>2891</c:v>
                </c:pt>
                <c:pt idx="905">
                  <c:v>1363</c:v>
                </c:pt>
                <c:pt idx="906">
                  <c:v>2323</c:v>
                </c:pt>
                <c:pt idx="907">
                  <c:v>4291</c:v>
                </c:pt>
                <c:pt idx="908">
                  <c:v>4938</c:v>
                </c:pt>
                <c:pt idx="909">
                  <c:v>913</c:v>
                </c:pt>
                <c:pt idx="910">
                  <c:v>3925</c:v>
                </c:pt>
                <c:pt idx="911">
                  <c:v>2517</c:v>
                </c:pt>
                <c:pt idx="912">
                  <c:v>2070</c:v>
                </c:pt>
                <c:pt idx="913">
                  <c:v>4726</c:v>
                </c:pt>
                <c:pt idx="914">
                  <c:v>1536</c:v>
                </c:pt>
                <c:pt idx="915">
                  <c:v>2113</c:v>
                </c:pt>
                <c:pt idx="916">
                  <c:v>428</c:v>
                </c:pt>
                <c:pt idx="917">
                  <c:v>2336</c:v>
                </c:pt>
                <c:pt idx="918">
                  <c:v>2344</c:v>
                </c:pt>
                <c:pt idx="919">
                  <c:v>1351</c:v>
                </c:pt>
                <c:pt idx="920">
                  <c:v>165</c:v>
                </c:pt>
                <c:pt idx="921">
                  <c:v>3411</c:v>
                </c:pt>
                <c:pt idx="922">
                  <c:v>615</c:v>
                </c:pt>
                <c:pt idx="923">
                  <c:v>1538</c:v>
                </c:pt>
                <c:pt idx="924">
                  <c:v>1835</c:v>
                </c:pt>
                <c:pt idx="925">
                  <c:v>3515</c:v>
                </c:pt>
                <c:pt idx="926">
                  <c:v>1657</c:v>
                </c:pt>
                <c:pt idx="927">
                  <c:v>2209</c:v>
                </c:pt>
                <c:pt idx="928">
                  <c:v>1327</c:v>
                </c:pt>
                <c:pt idx="929">
                  <c:v>4337</c:v>
                </c:pt>
                <c:pt idx="930">
                  <c:v>398</c:v>
                </c:pt>
                <c:pt idx="931">
                  <c:v>1508</c:v>
                </c:pt>
                <c:pt idx="932">
                  <c:v>249</c:v>
                </c:pt>
                <c:pt idx="933">
                  <c:v>954</c:v>
                </c:pt>
                <c:pt idx="934">
                  <c:v>3313</c:v>
                </c:pt>
                <c:pt idx="935">
                  <c:v>1790</c:v>
                </c:pt>
                <c:pt idx="936">
                  <c:v>2864</c:v>
                </c:pt>
                <c:pt idx="937">
                  <c:v>1872</c:v>
                </c:pt>
                <c:pt idx="938">
                  <c:v>2521</c:v>
                </c:pt>
                <c:pt idx="939">
                  <c:v>4426</c:v>
                </c:pt>
                <c:pt idx="940">
                  <c:v>3100</c:v>
                </c:pt>
                <c:pt idx="941">
                  <c:v>4273</c:v>
                </c:pt>
                <c:pt idx="942">
                  <c:v>1254</c:v>
                </c:pt>
                <c:pt idx="943">
                  <c:v>4817</c:v>
                </c:pt>
                <c:pt idx="944">
                  <c:v>2330</c:v>
                </c:pt>
                <c:pt idx="945">
                  <c:v>244</c:v>
                </c:pt>
                <c:pt idx="946">
                  <c:v>1539</c:v>
                </c:pt>
                <c:pt idx="947">
                  <c:v>2657</c:v>
                </c:pt>
                <c:pt idx="948">
                  <c:v>4851</c:v>
                </c:pt>
                <c:pt idx="949">
                  <c:v>2341</c:v>
                </c:pt>
                <c:pt idx="950">
                  <c:v>3356</c:v>
                </c:pt>
                <c:pt idx="951">
                  <c:v>228</c:v>
                </c:pt>
                <c:pt idx="952">
                  <c:v>2821</c:v>
                </c:pt>
                <c:pt idx="953">
                  <c:v>4380</c:v>
                </c:pt>
                <c:pt idx="954">
                  <c:v>2131</c:v>
                </c:pt>
                <c:pt idx="955">
                  <c:v>3589</c:v>
                </c:pt>
                <c:pt idx="956">
                  <c:v>4162</c:v>
                </c:pt>
                <c:pt idx="957">
                  <c:v>1013</c:v>
                </c:pt>
                <c:pt idx="958">
                  <c:v>2731</c:v>
                </c:pt>
                <c:pt idx="959">
                  <c:v>833</c:v>
                </c:pt>
                <c:pt idx="960">
                  <c:v>2428</c:v>
                </c:pt>
                <c:pt idx="961">
                  <c:v>4555</c:v>
                </c:pt>
                <c:pt idx="962">
                  <c:v>4777</c:v>
                </c:pt>
                <c:pt idx="963">
                  <c:v>459</c:v>
                </c:pt>
                <c:pt idx="964">
                  <c:v>2644</c:v>
                </c:pt>
                <c:pt idx="965">
                  <c:v>2678</c:v>
                </c:pt>
                <c:pt idx="966">
                  <c:v>1129</c:v>
                </c:pt>
                <c:pt idx="967">
                  <c:v>1258</c:v>
                </c:pt>
                <c:pt idx="968">
                  <c:v>3213</c:v>
                </c:pt>
                <c:pt idx="969">
                  <c:v>4127</c:v>
                </c:pt>
                <c:pt idx="970">
                  <c:v>1961</c:v>
                </c:pt>
                <c:pt idx="971">
                  <c:v>1708</c:v>
                </c:pt>
                <c:pt idx="972">
                  <c:v>2288</c:v>
                </c:pt>
                <c:pt idx="973">
                  <c:v>4570</c:v>
                </c:pt>
                <c:pt idx="974">
                  <c:v>2547</c:v>
                </c:pt>
                <c:pt idx="975">
                  <c:v>4655</c:v>
                </c:pt>
                <c:pt idx="976">
                  <c:v>1656</c:v>
                </c:pt>
                <c:pt idx="977">
                  <c:v>2761</c:v>
                </c:pt>
                <c:pt idx="978">
                  <c:v>773</c:v>
                </c:pt>
                <c:pt idx="979">
                  <c:v>1652</c:v>
                </c:pt>
                <c:pt idx="980">
                  <c:v>1037</c:v>
                </c:pt>
                <c:pt idx="981">
                  <c:v>4505</c:v>
                </c:pt>
                <c:pt idx="982">
                  <c:v>3648</c:v>
                </c:pt>
                <c:pt idx="983">
                  <c:v>4015</c:v>
                </c:pt>
                <c:pt idx="984">
                  <c:v>2050</c:v>
                </c:pt>
                <c:pt idx="985">
                  <c:v>2390</c:v>
                </c:pt>
                <c:pt idx="986">
                  <c:v>3079</c:v>
                </c:pt>
                <c:pt idx="987">
                  <c:v>4111</c:v>
                </c:pt>
                <c:pt idx="988">
                  <c:v>3221</c:v>
                </c:pt>
                <c:pt idx="989">
                  <c:v>2461</c:v>
                </c:pt>
                <c:pt idx="990">
                  <c:v>2858</c:v>
                </c:pt>
                <c:pt idx="991">
                  <c:v>4076</c:v>
                </c:pt>
                <c:pt idx="992">
                  <c:v>2163</c:v>
                </c:pt>
                <c:pt idx="993">
                  <c:v>3726</c:v>
                </c:pt>
                <c:pt idx="994">
                  <c:v>47</c:v>
                </c:pt>
                <c:pt idx="995">
                  <c:v>4742</c:v>
                </c:pt>
                <c:pt idx="996">
                  <c:v>2910</c:v>
                </c:pt>
                <c:pt idx="997">
                  <c:v>1180</c:v>
                </c:pt>
                <c:pt idx="998">
                  <c:v>1965</c:v>
                </c:pt>
                <c:pt idx="999">
                  <c:v>3179</c:v>
                </c:pt>
              </c:numCache>
            </c:numRef>
          </c:yVal>
          <c:smooth val="0"/>
          <c:extLst>
            <c:ext xmlns:c16="http://schemas.microsoft.com/office/drawing/2014/chart" uri="{C3380CC4-5D6E-409C-BE32-E72D297353CC}">
              <c16:uniqueId val="{00000000-D092-4584-A8F5-1C5F593A08CF}"/>
            </c:ext>
          </c:extLst>
        </c:ser>
        <c:ser>
          <c:idx val="1"/>
          <c:order val="1"/>
          <c:tx>
            <c:v>Predicted Y</c:v>
          </c:tx>
          <c:spPr>
            <a:ln w="19050">
              <a:noFill/>
            </a:ln>
          </c:spPr>
          <c:marker>
            <c:spPr>
              <a:solidFill>
                <a:schemeClr val="tx2">
                  <a:lumMod val="60000"/>
                  <a:lumOff val="40000"/>
                </a:schemeClr>
              </a:solidFill>
              <a:ln w="0" cmpd="dbl">
                <a:solidFill>
                  <a:schemeClr val="bg2">
                    <a:lumMod val="10000"/>
                  </a:schemeClr>
                </a:solidFill>
                <a:prstDash val="sysDot"/>
              </a:ln>
            </c:spPr>
          </c:marker>
          <c:xVal>
            <c:numRef>
              <c:f>'Retention-Loyalty Points Distrn'!$C$4:$C$1003</c:f>
              <c:numCache>
                <c:formatCode>General</c:formatCode>
                <c:ptCount val="1000"/>
                <c:pt idx="0">
                  <c:v>49</c:v>
                </c:pt>
                <c:pt idx="1">
                  <c:v>161</c:v>
                </c:pt>
                <c:pt idx="2">
                  <c:v>87</c:v>
                </c:pt>
                <c:pt idx="3">
                  <c:v>321</c:v>
                </c:pt>
                <c:pt idx="4">
                  <c:v>386</c:v>
                </c:pt>
                <c:pt idx="5">
                  <c:v>408</c:v>
                </c:pt>
                <c:pt idx="6">
                  <c:v>475</c:v>
                </c:pt>
                <c:pt idx="7">
                  <c:v>258</c:v>
                </c:pt>
                <c:pt idx="8">
                  <c:v>183</c:v>
                </c:pt>
                <c:pt idx="9">
                  <c:v>164</c:v>
                </c:pt>
                <c:pt idx="10">
                  <c:v>411</c:v>
                </c:pt>
                <c:pt idx="11">
                  <c:v>160</c:v>
                </c:pt>
                <c:pt idx="12">
                  <c:v>348</c:v>
                </c:pt>
                <c:pt idx="13">
                  <c:v>451</c:v>
                </c:pt>
                <c:pt idx="14">
                  <c:v>69</c:v>
                </c:pt>
                <c:pt idx="15">
                  <c:v>166</c:v>
                </c:pt>
                <c:pt idx="16">
                  <c:v>449</c:v>
                </c:pt>
                <c:pt idx="17">
                  <c:v>441</c:v>
                </c:pt>
                <c:pt idx="18">
                  <c:v>224</c:v>
                </c:pt>
                <c:pt idx="19">
                  <c:v>44</c:v>
                </c:pt>
                <c:pt idx="20">
                  <c:v>202</c:v>
                </c:pt>
                <c:pt idx="21">
                  <c:v>39</c:v>
                </c:pt>
                <c:pt idx="22">
                  <c:v>319</c:v>
                </c:pt>
                <c:pt idx="23">
                  <c:v>150</c:v>
                </c:pt>
                <c:pt idx="24">
                  <c:v>496</c:v>
                </c:pt>
                <c:pt idx="25">
                  <c:v>347</c:v>
                </c:pt>
                <c:pt idx="26">
                  <c:v>201</c:v>
                </c:pt>
                <c:pt idx="27">
                  <c:v>415</c:v>
                </c:pt>
                <c:pt idx="28">
                  <c:v>32</c:v>
                </c:pt>
                <c:pt idx="29">
                  <c:v>338</c:v>
                </c:pt>
                <c:pt idx="30">
                  <c:v>52</c:v>
                </c:pt>
                <c:pt idx="31">
                  <c:v>447</c:v>
                </c:pt>
                <c:pt idx="32">
                  <c:v>312</c:v>
                </c:pt>
                <c:pt idx="33">
                  <c:v>406</c:v>
                </c:pt>
                <c:pt idx="34">
                  <c:v>350</c:v>
                </c:pt>
                <c:pt idx="35">
                  <c:v>99</c:v>
                </c:pt>
                <c:pt idx="36">
                  <c:v>53</c:v>
                </c:pt>
                <c:pt idx="37">
                  <c:v>484</c:v>
                </c:pt>
                <c:pt idx="38">
                  <c:v>211</c:v>
                </c:pt>
                <c:pt idx="39">
                  <c:v>248</c:v>
                </c:pt>
                <c:pt idx="40">
                  <c:v>197</c:v>
                </c:pt>
                <c:pt idx="41">
                  <c:v>253</c:v>
                </c:pt>
                <c:pt idx="42">
                  <c:v>352</c:v>
                </c:pt>
                <c:pt idx="43">
                  <c:v>97</c:v>
                </c:pt>
                <c:pt idx="44">
                  <c:v>283</c:v>
                </c:pt>
                <c:pt idx="45">
                  <c:v>307</c:v>
                </c:pt>
                <c:pt idx="46">
                  <c:v>203</c:v>
                </c:pt>
                <c:pt idx="47">
                  <c:v>22</c:v>
                </c:pt>
                <c:pt idx="48">
                  <c:v>382</c:v>
                </c:pt>
                <c:pt idx="49">
                  <c:v>302</c:v>
                </c:pt>
                <c:pt idx="50">
                  <c:v>76</c:v>
                </c:pt>
                <c:pt idx="51">
                  <c:v>125</c:v>
                </c:pt>
                <c:pt idx="52">
                  <c:v>113</c:v>
                </c:pt>
                <c:pt idx="53">
                  <c:v>183</c:v>
                </c:pt>
                <c:pt idx="54">
                  <c:v>272</c:v>
                </c:pt>
                <c:pt idx="55">
                  <c:v>19</c:v>
                </c:pt>
                <c:pt idx="56">
                  <c:v>204</c:v>
                </c:pt>
                <c:pt idx="57">
                  <c:v>345</c:v>
                </c:pt>
                <c:pt idx="58">
                  <c:v>294</c:v>
                </c:pt>
                <c:pt idx="59">
                  <c:v>318</c:v>
                </c:pt>
                <c:pt idx="60">
                  <c:v>396</c:v>
                </c:pt>
                <c:pt idx="61">
                  <c:v>455</c:v>
                </c:pt>
                <c:pt idx="62">
                  <c:v>175</c:v>
                </c:pt>
                <c:pt idx="63">
                  <c:v>36</c:v>
                </c:pt>
                <c:pt idx="64">
                  <c:v>349</c:v>
                </c:pt>
                <c:pt idx="65">
                  <c:v>262</c:v>
                </c:pt>
                <c:pt idx="66">
                  <c:v>378</c:v>
                </c:pt>
                <c:pt idx="67">
                  <c:v>469</c:v>
                </c:pt>
                <c:pt idx="68">
                  <c:v>87</c:v>
                </c:pt>
                <c:pt idx="69">
                  <c:v>471</c:v>
                </c:pt>
                <c:pt idx="70">
                  <c:v>469</c:v>
                </c:pt>
                <c:pt idx="71">
                  <c:v>298</c:v>
                </c:pt>
                <c:pt idx="72">
                  <c:v>331</c:v>
                </c:pt>
                <c:pt idx="73">
                  <c:v>238</c:v>
                </c:pt>
                <c:pt idx="74">
                  <c:v>231</c:v>
                </c:pt>
                <c:pt idx="75">
                  <c:v>457</c:v>
                </c:pt>
                <c:pt idx="76">
                  <c:v>373</c:v>
                </c:pt>
                <c:pt idx="77">
                  <c:v>11</c:v>
                </c:pt>
                <c:pt idx="78">
                  <c:v>425</c:v>
                </c:pt>
                <c:pt idx="79">
                  <c:v>231</c:v>
                </c:pt>
                <c:pt idx="80">
                  <c:v>483</c:v>
                </c:pt>
                <c:pt idx="81">
                  <c:v>55</c:v>
                </c:pt>
                <c:pt idx="82">
                  <c:v>375</c:v>
                </c:pt>
                <c:pt idx="83">
                  <c:v>336</c:v>
                </c:pt>
                <c:pt idx="84">
                  <c:v>196</c:v>
                </c:pt>
                <c:pt idx="85">
                  <c:v>285</c:v>
                </c:pt>
                <c:pt idx="86">
                  <c:v>155</c:v>
                </c:pt>
                <c:pt idx="87">
                  <c:v>275</c:v>
                </c:pt>
                <c:pt idx="88">
                  <c:v>341</c:v>
                </c:pt>
                <c:pt idx="89">
                  <c:v>321</c:v>
                </c:pt>
                <c:pt idx="90">
                  <c:v>456</c:v>
                </c:pt>
                <c:pt idx="91">
                  <c:v>15</c:v>
                </c:pt>
                <c:pt idx="92">
                  <c:v>410</c:v>
                </c:pt>
                <c:pt idx="93">
                  <c:v>29</c:v>
                </c:pt>
                <c:pt idx="94">
                  <c:v>427</c:v>
                </c:pt>
                <c:pt idx="95">
                  <c:v>166</c:v>
                </c:pt>
                <c:pt idx="96">
                  <c:v>192</c:v>
                </c:pt>
                <c:pt idx="97">
                  <c:v>88</c:v>
                </c:pt>
                <c:pt idx="98">
                  <c:v>127</c:v>
                </c:pt>
                <c:pt idx="99">
                  <c:v>327</c:v>
                </c:pt>
                <c:pt idx="100">
                  <c:v>10</c:v>
                </c:pt>
                <c:pt idx="101">
                  <c:v>181</c:v>
                </c:pt>
                <c:pt idx="102">
                  <c:v>238</c:v>
                </c:pt>
                <c:pt idx="103">
                  <c:v>380</c:v>
                </c:pt>
                <c:pt idx="104">
                  <c:v>444</c:v>
                </c:pt>
                <c:pt idx="105">
                  <c:v>83</c:v>
                </c:pt>
                <c:pt idx="106">
                  <c:v>452</c:v>
                </c:pt>
                <c:pt idx="107">
                  <c:v>53</c:v>
                </c:pt>
                <c:pt idx="108">
                  <c:v>89</c:v>
                </c:pt>
                <c:pt idx="109">
                  <c:v>359</c:v>
                </c:pt>
                <c:pt idx="110">
                  <c:v>487</c:v>
                </c:pt>
                <c:pt idx="111">
                  <c:v>337</c:v>
                </c:pt>
                <c:pt idx="112">
                  <c:v>427</c:v>
                </c:pt>
                <c:pt idx="113">
                  <c:v>397</c:v>
                </c:pt>
                <c:pt idx="114">
                  <c:v>200</c:v>
                </c:pt>
                <c:pt idx="115">
                  <c:v>464</c:v>
                </c:pt>
                <c:pt idx="116">
                  <c:v>495</c:v>
                </c:pt>
                <c:pt idx="117">
                  <c:v>286</c:v>
                </c:pt>
                <c:pt idx="118">
                  <c:v>446</c:v>
                </c:pt>
                <c:pt idx="119">
                  <c:v>342</c:v>
                </c:pt>
                <c:pt idx="120">
                  <c:v>396</c:v>
                </c:pt>
                <c:pt idx="121">
                  <c:v>491</c:v>
                </c:pt>
                <c:pt idx="122">
                  <c:v>239</c:v>
                </c:pt>
                <c:pt idx="123">
                  <c:v>106</c:v>
                </c:pt>
                <c:pt idx="124">
                  <c:v>388</c:v>
                </c:pt>
                <c:pt idx="125">
                  <c:v>452</c:v>
                </c:pt>
                <c:pt idx="126">
                  <c:v>368</c:v>
                </c:pt>
                <c:pt idx="127">
                  <c:v>325</c:v>
                </c:pt>
                <c:pt idx="128">
                  <c:v>42</c:v>
                </c:pt>
                <c:pt idx="129">
                  <c:v>344</c:v>
                </c:pt>
                <c:pt idx="130">
                  <c:v>77</c:v>
                </c:pt>
                <c:pt idx="131">
                  <c:v>237</c:v>
                </c:pt>
                <c:pt idx="132">
                  <c:v>480</c:v>
                </c:pt>
                <c:pt idx="133">
                  <c:v>152</c:v>
                </c:pt>
                <c:pt idx="134">
                  <c:v>308</c:v>
                </c:pt>
                <c:pt idx="135">
                  <c:v>14</c:v>
                </c:pt>
                <c:pt idx="136">
                  <c:v>233</c:v>
                </c:pt>
                <c:pt idx="137">
                  <c:v>169</c:v>
                </c:pt>
                <c:pt idx="138">
                  <c:v>358</c:v>
                </c:pt>
                <c:pt idx="139">
                  <c:v>404</c:v>
                </c:pt>
                <c:pt idx="140">
                  <c:v>131</c:v>
                </c:pt>
                <c:pt idx="141">
                  <c:v>32</c:v>
                </c:pt>
                <c:pt idx="142">
                  <c:v>478</c:v>
                </c:pt>
                <c:pt idx="143">
                  <c:v>88</c:v>
                </c:pt>
                <c:pt idx="144">
                  <c:v>395</c:v>
                </c:pt>
                <c:pt idx="145">
                  <c:v>385</c:v>
                </c:pt>
                <c:pt idx="146">
                  <c:v>280</c:v>
                </c:pt>
                <c:pt idx="147">
                  <c:v>164</c:v>
                </c:pt>
                <c:pt idx="148">
                  <c:v>433</c:v>
                </c:pt>
                <c:pt idx="149">
                  <c:v>460</c:v>
                </c:pt>
                <c:pt idx="150">
                  <c:v>374</c:v>
                </c:pt>
                <c:pt idx="151">
                  <c:v>147</c:v>
                </c:pt>
                <c:pt idx="152">
                  <c:v>129</c:v>
                </c:pt>
                <c:pt idx="153">
                  <c:v>217</c:v>
                </c:pt>
                <c:pt idx="154">
                  <c:v>426</c:v>
                </c:pt>
                <c:pt idx="155">
                  <c:v>81</c:v>
                </c:pt>
                <c:pt idx="156">
                  <c:v>296</c:v>
                </c:pt>
                <c:pt idx="157">
                  <c:v>466</c:v>
                </c:pt>
                <c:pt idx="158">
                  <c:v>424</c:v>
                </c:pt>
                <c:pt idx="159">
                  <c:v>233</c:v>
                </c:pt>
                <c:pt idx="160">
                  <c:v>413</c:v>
                </c:pt>
                <c:pt idx="161">
                  <c:v>278</c:v>
                </c:pt>
                <c:pt idx="162">
                  <c:v>351</c:v>
                </c:pt>
                <c:pt idx="163">
                  <c:v>354</c:v>
                </c:pt>
                <c:pt idx="164">
                  <c:v>192</c:v>
                </c:pt>
                <c:pt idx="165">
                  <c:v>176</c:v>
                </c:pt>
                <c:pt idx="166">
                  <c:v>482</c:v>
                </c:pt>
                <c:pt idx="167">
                  <c:v>87</c:v>
                </c:pt>
                <c:pt idx="168">
                  <c:v>163</c:v>
                </c:pt>
                <c:pt idx="169">
                  <c:v>419</c:v>
                </c:pt>
                <c:pt idx="170">
                  <c:v>203</c:v>
                </c:pt>
                <c:pt idx="171">
                  <c:v>405</c:v>
                </c:pt>
                <c:pt idx="172">
                  <c:v>496</c:v>
                </c:pt>
                <c:pt idx="173">
                  <c:v>328</c:v>
                </c:pt>
                <c:pt idx="174">
                  <c:v>85</c:v>
                </c:pt>
                <c:pt idx="175">
                  <c:v>386</c:v>
                </c:pt>
                <c:pt idx="176">
                  <c:v>245</c:v>
                </c:pt>
                <c:pt idx="177">
                  <c:v>97</c:v>
                </c:pt>
                <c:pt idx="178">
                  <c:v>216</c:v>
                </c:pt>
                <c:pt idx="179">
                  <c:v>331</c:v>
                </c:pt>
                <c:pt idx="180">
                  <c:v>451</c:v>
                </c:pt>
                <c:pt idx="181">
                  <c:v>326</c:v>
                </c:pt>
                <c:pt idx="182">
                  <c:v>358</c:v>
                </c:pt>
                <c:pt idx="183">
                  <c:v>91</c:v>
                </c:pt>
                <c:pt idx="184">
                  <c:v>478</c:v>
                </c:pt>
                <c:pt idx="185">
                  <c:v>16</c:v>
                </c:pt>
                <c:pt idx="186">
                  <c:v>44</c:v>
                </c:pt>
                <c:pt idx="187">
                  <c:v>100</c:v>
                </c:pt>
                <c:pt idx="188">
                  <c:v>44</c:v>
                </c:pt>
                <c:pt idx="189">
                  <c:v>37</c:v>
                </c:pt>
                <c:pt idx="190">
                  <c:v>48</c:v>
                </c:pt>
                <c:pt idx="191">
                  <c:v>371</c:v>
                </c:pt>
                <c:pt idx="192">
                  <c:v>176</c:v>
                </c:pt>
                <c:pt idx="193">
                  <c:v>312</c:v>
                </c:pt>
                <c:pt idx="194">
                  <c:v>375</c:v>
                </c:pt>
                <c:pt idx="195">
                  <c:v>134</c:v>
                </c:pt>
                <c:pt idx="196">
                  <c:v>91</c:v>
                </c:pt>
                <c:pt idx="197">
                  <c:v>359</c:v>
                </c:pt>
                <c:pt idx="198">
                  <c:v>172</c:v>
                </c:pt>
                <c:pt idx="199">
                  <c:v>490</c:v>
                </c:pt>
                <c:pt idx="200">
                  <c:v>16</c:v>
                </c:pt>
                <c:pt idx="201">
                  <c:v>291</c:v>
                </c:pt>
                <c:pt idx="202">
                  <c:v>119</c:v>
                </c:pt>
                <c:pt idx="203">
                  <c:v>35</c:v>
                </c:pt>
                <c:pt idx="204">
                  <c:v>88</c:v>
                </c:pt>
                <c:pt idx="205">
                  <c:v>312</c:v>
                </c:pt>
                <c:pt idx="206">
                  <c:v>238</c:v>
                </c:pt>
                <c:pt idx="207">
                  <c:v>132</c:v>
                </c:pt>
                <c:pt idx="208">
                  <c:v>456</c:v>
                </c:pt>
                <c:pt idx="209">
                  <c:v>281</c:v>
                </c:pt>
                <c:pt idx="210">
                  <c:v>281</c:v>
                </c:pt>
                <c:pt idx="211">
                  <c:v>73</c:v>
                </c:pt>
                <c:pt idx="212">
                  <c:v>365</c:v>
                </c:pt>
                <c:pt idx="213">
                  <c:v>61</c:v>
                </c:pt>
                <c:pt idx="214">
                  <c:v>399</c:v>
                </c:pt>
                <c:pt idx="215">
                  <c:v>102</c:v>
                </c:pt>
                <c:pt idx="216">
                  <c:v>88</c:v>
                </c:pt>
                <c:pt idx="217">
                  <c:v>92</c:v>
                </c:pt>
                <c:pt idx="218">
                  <c:v>295</c:v>
                </c:pt>
                <c:pt idx="219">
                  <c:v>139</c:v>
                </c:pt>
                <c:pt idx="220">
                  <c:v>416</c:v>
                </c:pt>
                <c:pt idx="221">
                  <c:v>173</c:v>
                </c:pt>
                <c:pt idx="222">
                  <c:v>75</c:v>
                </c:pt>
                <c:pt idx="223">
                  <c:v>173</c:v>
                </c:pt>
                <c:pt idx="224">
                  <c:v>421</c:v>
                </c:pt>
                <c:pt idx="225">
                  <c:v>29</c:v>
                </c:pt>
                <c:pt idx="226">
                  <c:v>180</c:v>
                </c:pt>
                <c:pt idx="227">
                  <c:v>469</c:v>
                </c:pt>
                <c:pt idx="228">
                  <c:v>381</c:v>
                </c:pt>
                <c:pt idx="229">
                  <c:v>263</c:v>
                </c:pt>
                <c:pt idx="230">
                  <c:v>48</c:v>
                </c:pt>
                <c:pt idx="231">
                  <c:v>447</c:v>
                </c:pt>
                <c:pt idx="232">
                  <c:v>415</c:v>
                </c:pt>
                <c:pt idx="233">
                  <c:v>429</c:v>
                </c:pt>
                <c:pt idx="234">
                  <c:v>26</c:v>
                </c:pt>
                <c:pt idx="235">
                  <c:v>101</c:v>
                </c:pt>
                <c:pt idx="236">
                  <c:v>461</c:v>
                </c:pt>
                <c:pt idx="237">
                  <c:v>246</c:v>
                </c:pt>
                <c:pt idx="238">
                  <c:v>91</c:v>
                </c:pt>
                <c:pt idx="239">
                  <c:v>152</c:v>
                </c:pt>
                <c:pt idx="240">
                  <c:v>283</c:v>
                </c:pt>
                <c:pt idx="241">
                  <c:v>61</c:v>
                </c:pt>
                <c:pt idx="242">
                  <c:v>410</c:v>
                </c:pt>
                <c:pt idx="243">
                  <c:v>88</c:v>
                </c:pt>
                <c:pt idx="244">
                  <c:v>322</c:v>
                </c:pt>
                <c:pt idx="245">
                  <c:v>217</c:v>
                </c:pt>
                <c:pt idx="246">
                  <c:v>180</c:v>
                </c:pt>
                <c:pt idx="247">
                  <c:v>11</c:v>
                </c:pt>
                <c:pt idx="248">
                  <c:v>455</c:v>
                </c:pt>
                <c:pt idx="249">
                  <c:v>487</c:v>
                </c:pt>
                <c:pt idx="250">
                  <c:v>459</c:v>
                </c:pt>
                <c:pt idx="251">
                  <c:v>74</c:v>
                </c:pt>
                <c:pt idx="252">
                  <c:v>54</c:v>
                </c:pt>
                <c:pt idx="253">
                  <c:v>292</c:v>
                </c:pt>
                <c:pt idx="254">
                  <c:v>23</c:v>
                </c:pt>
                <c:pt idx="255">
                  <c:v>147</c:v>
                </c:pt>
                <c:pt idx="256">
                  <c:v>221</c:v>
                </c:pt>
                <c:pt idx="257">
                  <c:v>40</c:v>
                </c:pt>
                <c:pt idx="258">
                  <c:v>365</c:v>
                </c:pt>
                <c:pt idx="259">
                  <c:v>360</c:v>
                </c:pt>
                <c:pt idx="260">
                  <c:v>127</c:v>
                </c:pt>
                <c:pt idx="261">
                  <c:v>30</c:v>
                </c:pt>
                <c:pt idx="262">
                  <c:v>222</c:v>
                </c:pt>
                <c:pt idx="263">
                  <c:v>168</c:v>
                </c:pt>
                <c:pt idx="264">
                  <c:v>317</c:v>
                </c:pt>
                <c:pt idx="265">
                  <c:v>285</c:v>
                </c:pt>
                <c:pt idx="266">
                  <c:v>420</c:v>
                </c:pt>
                <c:pt idx="267">
                  <c:v>100</c:v>
                </c:pt>
                <c:pt idx="268">
                  <c:v>426</c:v>
                </c:pt>
                <c:pt idx="269">
                  <c:v>263</c:v>
                </c:pt>
                <c:pt idx="270">
                  <c:v>162</c:v>
                </c:pt>
                <c:pt idx="271">
                  <c:v>19</c:v>
                </c:pt>
                <c:pt idx="272">
                  <c:v>358</c:v>
                </c:pt>
                <c:pt idx="273">
                  <c:v>183</c:v>
                </c:pt>
                <c:pt idx="274">
                  <c:v>63</c:v>
                </c:pt>
                <c:pt idx="275">
                  <c:v>446</c:v>
                </c:pt>
                <c:pt idx="276">
                  <c:v>352</c:v>
                </c:pt>
                <c:pt idx="277">
                  <c:v>209</c:v>
                </c:pt>
                <c:pt idx="278">
                  <c:v>311</c:v>
                </c:pt>
                <c:pt idx="279">
                  <c:v>293</c:v>
                </c:pt>
                <c:pt idx="280">
                  <c:v>119</c:v>
                </c:pt>
                <c:pt idx="281">
                  <c:v>329</c:v>
                </c:pt>
                <c:pt idx="282">
                  <c:v>141</c:v>
                </c:pt>
                <c:pt idx="283">
                  <c:v>15</c:v>
                </c:pt>
                <c:pt idx="284">
                  <c:v>30</c:v>
                </c:pt>
                <c:pt idx="285">
                  <c:v>145</c:v>
                </c:pt>
                <c:pt idx="286">
                  <c:v>250</c:v>
                </c:pt>
                <c:pt idx="287">
                  <c:v>243</c:v>
                </c:pt>
                <c:pt idx="288">
                  <c:v>392</c:v>
                </c:pt>
                <c:pt idx="289">
                  <c:v>389</c:v>
                </c:pt>
                <c:pt idx="290">
                  <c:v>414</c:v>
                </c:pt>
                <c:pt idx="291">
                  <c:v>415</c:v>
                </c:pt>
                <c:pt idx="292">
                  <c:v>494</c:v>
                </c:pt>
                <c:pt idx="293">
                  <c:v>109</c:v>
                </c:pt>
                <c:pt idx="294">
                  <c:v>200</c:v>
                </c:pt>
                <c:pt idx="295">
                  <c:v>134</c:v>
                </c:pt>
                <c:pt idx="296">
                  <c:v>250</c:v>
                </c:pt>
                <c:pt idx="297">
                  <c:v>305</c:v>
                </c:pt>
                <c:pt idx="298">
                  <c:v>256</c:v>
                </c:pt>
                <c:pt idx="299">
                  <c:v>214</c:v>
                </c:pt>
                <c:pt idx="300">
                  <c:v>272</c:v>
                </c:pt>
                <c:pt idx="301">
                  <c:v>144</c:v>
                </c:pt>
                <c:pt idx="302">
                  <c:v>381</c:v>
                </c:pt>
                <c:pt idx="303">
                  <c:v>292</c:v>
                </c:pt>
                <c:pt idx="304">
                  <c:v>358</c:v>
                </c:pt>
                <c:pt idx="305">
                  <c:v>426</c:v>
                </c:pt>
                <c:pt idx="306">
                  <c:v>474</c:v>
                </c:pt>
                <c:pt idx="307">
                  <c:v>286</c:v>
                </c:pt>
                <c:pt idx="308">
                  <c:v>498</c:v>
                </c:pt>
                <c:pt idx="309">
                  <c:v>32</c:v>
                </c:pt>
                <c:pt idx="310">
                  <c:v>84</c:v>
                </c:pt>
                <c:pt idx="311">
                  <c:v>210</c:v>
                </c:pt>
                <c:pt idx="312">
                  <c:v>231</c:v>
                </c:pt>
                <c:pt idx="313">
                  <c:v>246</c:v>
                </c:pt>
                <c:pt idx="314">
                  <c:v>174</c:v>
                </c:pt>
                <c:pt idx="315">
                  <c:v>298</c:v>
                </c:pt>
                <c:pt idx="316">
                  <c:v>344</c:v>
                </c:pt>
                <c:pt idx="317">
                  <c:v>264</c:v>
                </c:pt>
                <c:pt idx="318">
                  <c:v>380</c:v>
                </c:pt>
                <c:pt idx="319">
                  <c:v>160</c:v>
                </c:pt>
                <c:pt idx="320">
                  <c:v>55</c:v>
                </c:pt>
                <c:pt idx="321">
                  <c:v>70</c:v>
                </c:pt>
                <c:pt idx="322">
                  <c:v>256</c:v>
                </c:pt>
                <c:pt idx="323">
                  <c:v>436</c:v>
                </c:pt>
                <c:pt idx="324">
                  <c:v>394</c:v>
                </c:pt>
                <c:pt idx="325">
                  <c:v>131</c:v>
                </c:pt>
                <c:pt idx="326">
                  <c:v>98</c:v>
                </c:pt>
                <c:pt idx="327">
                  <c:v>276</c:v>
                </c:pt>
                <c:pt idx="328">
                  <c:v>251</c:v>
                </c:pt>
                <c:pt idx="329">
                  <c:v>233</c:v>
                </c:pt>
                <c:pt idx="330">
                  <c:v>136</c:v>
                </c:pt>
                <c:pt idx="331">
                  <c:v>248</c:v>
                </c:pt>
                <c:pt idx="332">
                  <c:v>180</c:v>
                </c:pt>
                <c:pt idx="333">
                  <c:v>254</c:v>
                </c:pt>
                <c:pt idx="334">
                  <c:v>108</c:v>
                </c:pt>
                <c:pt idx="335">
                  <c:v>183</c:v>
                </c:pt>
                <c:pt idx="336">
                  <c:v>53</c:v>
                </c:pt>
                <c:pt idx="337">
                  <c:v>120</c:v>
                </c:pt>
                <c:pt idx="338">
                  <c:v>118</c:v>
                </c:pt>
                <c:pt idx="339">
                  <c:v>113</c:v>
                </c:pt>
                <c:pt idx="340">
                  <c:v>138</c:v>
                </c:pt>
                <c:pt idx="341">
                  <c:v>178</c:v>
                </c:pt>
                <c:pt idx="342">
                  <c:v>105</c:v>
                </c:pt>
                <c:pt idx="343">
                  <c:v>283</c:v>
                </c:pt>
                <c:pt idx="344">
                  <c:v>154</c:v>
                </c:pt>
                <c:pt idx="345">
                  <c:v>240</c:v>
                </c:pt>
                <c:pt idx="346">
                  <c:v>29</c:v>
                </c:pt>
                <c:pt idx="347">
                  <c:v>202</c:v>
                </c:pt>
                <c:pt idx="348">
                  <c:v>348</c:v>
                </c:pt>
                <c:pt idx="349">
                  <c:v>380</c:v>
                </c:pt>
                <c:pt idx="350">
                  <c:v>254</c:v>
                </c:pt>
                <c:pt idx="351">
                  <c:v>477</c:v>
                </c:pt>
                <c:pt idx="352">
                  <c:v>385</c:v>
                </c:pt>
                <c:pt idx="353">
                  <c:v>336</c:v>
                </c:pt>
                <c:pt idx="354">
                  <c:v>171</c:v>
                </c:pt>
                <c:pt idx="355">
                  <c:v>33</c:v>
                </c:pt>
                <c:pt idx="356">
                  <c:v>193</c:v>
                </c:pt>
                <c:pt idx="357">
                  <c:v>153</c:v>
                </c:pt>
                <c:pt idx="358">
                  <c:v>140</c:v>
                </c:pt>
                <c:pt idx="359">
                  <c:v>196</c:v>
                </c:pt>
                <c:pt idx="360">
                  <c:v>298</c:v>
                </c:pt>
                <c:pt idx="361">
                  <c:v>477</c:v>
                </c:pt>
                <c:pt idx="362">
                  <c:v>308</c:v>
                </c:pt>
                <c:pt idx="363">
                  <c:v>193</c:v>
                </c:pt>
                <c:pt idx="364">
                  <c:v>420</c:v>
                </c:pt>
                <c:pt idx="365">
                  <c:v>128</c:v>
                </c:pt>
                <c:pt idx="366">
                  <c:v>133</c:v>
                </c:pt>
                <c:pt idx="367">
                  <c:v>413</c:v>
                </c:pt>
                <c:pt idx="368">
                  <c:v>28</c:v>
                </c:pt>
                <c:pt idx="369">
                  <c:v>453</c:v>
                </c:pt>
                <c:pt idx="370">
                  <c:v>186</c:v>
                </c:pt>
                <c:pt idx="371">
                  <c:v>287</c:v>
                </c:pt>
                <c:pt idx="372">
                  <c:v>45</c:v>
                </c:pt>
                <c:pt idx="373">
                  <c:v>463</c:v>
                </c:pt>
                <c:pt idx="374">
                  <c:v>241</c:v>
                </c:pt>
                <c:pt idx="375">
                  <c:v>11</c:v>
                </c:pt>
                <c:pt idx="376">
                  <c:v>123</c:v>
                </c:pt>
                <c:pt idx="377">
                  <c:v>411</c:v>
                </c:pt>
                <c:pt idx="378">
                  <c:v>469</c:v>
                </c:pt>
                <c:pt idx="379">
                  <c:v>120</c:v>
                </c:pt>
                <c:pt idx="380">
                  <c:v>348</c:v>
                </c:pt>
                <c:pt idx="381">
                  <c:v>103</c:v>
                </c:pt>
                <c:pt idx="382">
                  <c:v>470</c:v>
                </c:pt>
                <c:pt idx="383">
                  <c:v>241</c:v>
                </c:pt>
                <c:pt idx="384">
                  <c:v>277</c:v>
                </c:pt>
                <c:pt idx="385">
                  <c:v>158</c:v>
                </c:pt>
                <c:pt idx="386">
                  <c:v>23</c:v>
                </c:pt>
                <c:pt idx="387">
                  <c:v>200</c:v>
                </c:pt>
                <c:pt idx="388">
                  <c:v>264</c:v>
                </c:pt>
                <c:pt idx="389">
                  <c:v>309</c:v>
                </c:pt>
                <c:pt idx="390">
                  <c:v>30</c:v>
                </c:pt>
                <c:pt idx="391">
                  <c:v>289</c:v>
                </c:pt>
                <c:pt idx="392">
                  <c:v>432</c:v>
                </c:pt>
                <c:pt idx="393">
                  <c:v>393</c:v>
                </c:pt>
                <c:pt idx="394">
                  <c:v>203</c:v>
                </c:pt>
                <c:pt idx="395">
                  <c:v>43</c:v>
                </c:pt>
                <c:pt idx="396">
                  <c:v>311</c:v>
                </c:pt>
                <c:pt idx="397">
                  <c:v>23</c:v>
                </c:pt>
                <c:pt idx="398">
                  <c:v>370</c:v>
                </c:pt>
                <c:pt idx="399">
                  <c:v>343</c:v>
                </c:pt>
                <c:pt idx="400">
                  <c:v>391</c:v>
                </c:pt>
                <c:pt idx="401">
                  <c:v>405</c:v>
                </c:pt>
                <c:pt idx="402">
                  <c:v>14</c:v>
                </c:pt>
                <c:pt idx="403">
                  <c:v>11</c:v>
                </c:pt>
                <c:pt idx="404">
                  <c:v>335</c:v>
                </c:pt>
                <c:pt idx="405">
                  <c:v>408</c:v>
                </c:pt>
                <c:pt idx="406">
                  <c:v>302</c:v>
                </c:pt>
                <c:pt idx="407">
                  <c:v>329</c:v>
                </c:pt>
                <c:pt idx="408">
                  <c:v>328</c:v>
                </c:pt>
                <c:pt idx="409">
                  <c:v>353</c:v>
                </c:pt>
                <c:pt idx="410">
                  <c:v>386</c:v>
                </c:pt>
                <c:pt idx="411">
                  <c:v>401</c:v>
                </c:pt>
                <c:pt idx="412">
                  <c:v>286</c:v>
                </c:pt>
                <c:pt idx="413">
                  <c:v>20</c:v>
                </c:pt>
                <c:pt idx="414">
                  <c:v>167</c:v>
                </c:pt>
                <c:pt idx="415">
                  <c:v>427</c:v>
                </c:pt>
                <c:pt idx="416">
                  <c:v>13</c:v>
                </c:pt>
                <c:pt idx="417">
                  <c:v>53</c:v>
                </c:pt>
                <c:pt idx="418">
                  <c:v>197</c:v>
                </c:pt>
                <c:pt idx="419">
                  <c:v>429</c:v>
                </c:pt>
                <c:pt idx="420">
                  <c:v>282</c:v>
                </c:pt>
                <c:pt idx="421">
                  <c:v>248</c:v>
                </c:pt>
                <c:pt idx="422">
                  <c:v>406</c:v>
                </c:pt>
                <c:pt idx="423">
                  <c:v>249</c:v>
                </c:pt>
                <c:pt idx="424">
                  <c:v>12</c:v>
                </c:pt>
                <c:pt idx="425">
                  <c:v>57</c:v>
                </c:pt>
                <c:pt idx="426">
                  <c:v>247</c:v>
                </c:pt>
                <c:pt idx="427">
                  <c:v>25</c:v>
                </c:pt>
                <c:pt idx="428">
                  <c:v>425</c:v>
                </c:pt>
                <c:pt idx="429">
                  <c:v>315</c:v>
                </c:pt>
                <c:pt idx="430">
                  <c:v>466</c:v>
                </c:pt>
                <c:pt idx="431">
                  <c:v>207</c:v>
                </c:pt>
                <c:pt idx="432">
                  <c:v>248</c:v>
                </c:pt>
                <c:pt idx="433">
                  <c:v>278</c:v>
                </c:pt>
                <c:pt idx="434">
                  <c:v>315</c:v>
                </c:pt>
                <c:pt idx="435">
                  <c:v>190</c:v>
                </c:pt>
                <c:pt idx="436">
                  <c:v>190</c:v>
                </c:pt>
                <c:pt idx="437">
                  <c:v>408</c:v>
                </c:pt>
                <c:pt idx="438">
                  <c:v>227</c:v>
                </c:pt>
                <c:pt idx="439">
                  <c:v>479</c:v>
                </c:pt>
                <c:pt idx="440">
                  <c:v>415</c:v>
                </c:pt>
                <c:pt idx="441">
                  <c:v>204</c:v>
                </c:pt>
                <c:pt idx="442">
                  <c:v>205</c:v>
                </c:pt>
                <c:pt idx="443">
                  <c:v>64</c:v>
                </c:pt>
                <c:pt idx="444">
                  <c:v>281</c:v>
                </c:pt>
                <c:pt idx="445">
                  <c:v>78</c:v>
                </c:pt>
                <c:pt idx="446">
                  <c:v>343</c:v>
                </c:pt>
                <c:pt idx="447">
                  <c:v>318</c:v>
                </c:pt>
                <c:pt idx="448">
                  <c:v>444</c:v>
                </c:pt>
                <c:pt idx="449">
                  <c:v>171</c:v>
                </c:pt>
                <c:pt idx="450">
                  <c:v>309</c:v>
                </c:pt>
                <c:pt idx="451">
                  <c:v>447</c:v>
                </c:pt>
                <c:pt idx="452">
                  <c:v>120</c:v>
                </c:pt>
                <c:pt idx="453">
                  <c:v>168</c:v>
                </c:pt>
                <c:pt idx="454">
                  <c:v>203</c:v>
                </c:pt>
                <c:pt idx="455">
                  <c:v>436</c:v>
                </c:pt>
                <c:pt idx="456">
                  <c:v>195</c:v>
                </c:pt>
                <c:pt idx="457">
                  <c:v>454</c:v>
                </c:pt>
                <c:pt idx="458">
                  <c:v>187</c:v>
                </c:pt>
                <c:pt idx="459">
                  <c:v>277</c:v>
                </c:pt>
                <c:pt idx="460">
                  <c:v>257</c:v>
                </c:pt>
                <c:pt idx="461">
                  <c:v>12</c:v>
                </c:pt>
                <c:pt idx="462">
                  <c:v>362</c:v>
                </c:pt>
                <c:pt idx="463">
                  <c:v>89</c:v>
                </c:pt>
                <c:pt idx="464">
                  <c:v>123</c:v>
                </c:pt>
                <c:pt idx="465">
                  <c:v>427</c:v>
                </c:pt>
                <c:pt idx="466">
                  <c:v>439</c:v>
                </c:pt>
                <c:pt idx="467">
                  <c:v>396</c:v>
                </c:pt>
                <c:pt idx="468">
                  <c:v>453</c:v>
                </c:pt>
                <c:pt idx="469">
                  <c:v>356</c:v>
                </c:pt>
                <c:pt idx="470">
                  <c:v>192</c:v>
                </c:pt>
                <c:pt idx="471">
                  <c:v>483</c:v>
                </c:pt>
                <c:pt idx="472">
                  <c:v>17</c:v>
                </c:pt>
                <c:pt idx="473">
                  <c:v>272</c:v>
                </c:pt>
                <c:pt idx="474">
                  <c:v>195</c:v>
                </c:pt>
                <c:pt idx="475">
                  <c:v>416</c:v>
                </c:pt>
                <c:pt idx="476">
                  <c:v>459</c:v>
                </c:pt>
                <c:pt idx="477">
                  <c:v>168</c:v>
                </c:pt>
                <c:pt idx="478">
                  <c:v>307</c:v>
                </c:pt>
                <c:pt idx="479">
                  <c:v>270</c:v>
                </c:pt>
                <c:pt idx="480">
                  <c:v>358</c:v>
                </c:pt>
                <c:pt idx="481">
                  <c:v>301</c:v>
                </c:pt>
                <c:pt idx="482">
                  <c:v>277</c:v>
                </c:pt>
                <c:pt idx="483">
                  <c:v>423</c:v>
                </c:pt>
                <c:pt idx="484">
                  <c:v>197</c:v>
                </c:pt>
                <c:pt idx="485">
                  <c:v>100</c:v>
                </c:pt>
                <c:pt idx="486">
                  <c:v>338</c:v>
                </c:pt>
                <c:pt idx="487">
                  <c:v>130</c:v>
                </c:pt>
                <c:pt idx="488">
                  <c:v>383</c:v>
                </c:pt>
                <c:pt idx="489">
                  <c:v>411</c:v>
                </c:pt>
                <c:pt idx="490">
                  <c:v>347</c:v>
                </c:pt>
                <c:pt idx="491">
                  <c:v>302</c:v>
                </c:pt>
                <c:pt idx="492">
                  <c:v>361</c:v>
                </c:pt>
                <c:pt idx="493">
                  <c:v>148</c:v>
                </c:pt>
                <c:pt idx="494">
                  <c:v>162</c:v>
                </c:pt>
                <c:pt idx="495">
                  <c:v>379</c:v>
                </c:pt>
                <c:pt idx="496">
                  <c:v>373</c:v>
                </c:pt>
                <c:pt idx="497">
                  <c:v>354</c:v>
                </c:pt>
                <c:pt idx="498">
                  <c:v>76</c:v>
                </c:pt>
                <c:pt idx="499">
                  <c:v>316</c:v>
                </c:pt>
                <c:pt idx="500">
                  <c:v>331</c:v>
                </c:pt>
                <c:pt idx="501">
                  <c:v>418</c:v>
                </c:pt>
                <c:pt idx="502">
                  <c:v>309</c:v>
                </c:pt>
                <c:pt idx="503">
                  <c:v>252</c:v>
                </c:pt>
                <c:pt idx="504">
                  <c:v>146</c:v>
                </c:pt>
                <c:pt idx="505">
                  <c:v>352</c:v>
                </c:pt>
                <c:pt idx="506">
                  <c:v>43</c:v>
                </c:pt>
                <c:pt idx="507">
                  <c:v>440</c:v>
                </c:pt>
                <c:pt idx="508">
                  <c:v>376</c:v>
                </c:pt>
                <c:pt idx="509">
                  <c:v>137</c:v>
                </c:pt>
                <c:pt idx="510">
                  <c:v>301</c:v>
                </c:pt>
                <c:pt idx="511">
                  <c:v>410</c:v>
                </c:pt>
                <c:pt idx="512">
                  <c:v>298</c:v>
                </c:pt>
                <c:pt idx="513">
                  <c:v>54</c:v>
                </c:pt>
                <c:pt idx="514">
                  <c:v>486</c:v>
                </c:pt>
                <c:pt idx="515">
                  <c:v>38</c:v>
                </c:pt>
                <c:pt idx="516">
                  <c:v>442</c:v>
                </c:pt>
                <c:pt idx="517">
                  <c:v>474</c:v>
                </c:pt>
                <c:pt idx="518">
                  <c:v>96</c:v>
                </c:pt>
                <c:pt idx="519">
                  <c:v>160</c:v>
                </c:pt>
                <c:pt idx="520">
                  <c:v>451</c:v>
                </c:pt>
                <c:pt idx="521">
                  <c:v>184</c:v>
                </c:pt>
                <c:pt idx="522">
                  <c:v>50</c:v>
                </c:pt>
                <c:pt idx="523">
                  <c:v>299</c:v>
                </c:pt>
                <c:pt idx="524">
                  <c:v>495</c:v>
                </c:pt>
                <c:pt idx="525">
                  <c:v>132</c:v>
                </c:pt>
                <c:pt idx="526">
                  <c:v>395</c:v>
                </c:pt>
                <c:pt idx="527">
                  <c:v>34</c:v>
                </c:pt>
                <c:pt idx="528">
                  <c:v>348</c:v>
                </c:pt>
                <c:pt idx="529">
                  <c:v>247</c:v>
                </c:pt>
                <c:pt idx="530">
                  <c:v>216</c:v>
                </c:pt>
                <c:pt idx="531">
                  <c:v>299</c:v>
                </c:pt>
                <c:pt idx="532">
                  <c:v>315</c:v>
                </c:pt>
                <c:pt idx="533">
                  <c:v>35</c:v>
                </c:pt>
                <c:pt idx="534">
                  <c:v>359</c:v>
                </c:pt>
                <c:pt idx="535">
                  <c:v>361</c:v>
                </c:pt>
                <c:pt idx="536">
                  <c:v>273</c:v>
                </c:pt>
                <c:pt idx="537">
                  <c:v>47</c:v>
                </c:pt>
                <c:pt idx="538">
                  <c:v>477</c:v>
                </c:pt>
                <c:pt idx="539">
                  <c:v>418</c:v>
                </c:pt>
                <c:pt idx="540">
                  <c:v>274</c:v>
                </c:pt>
                <c:pt idx="541">
                  <c:v>102</c:v>
                </c:pt>
                <c:pt idx="542">
                  <c:v>164</c:v>
                </c:pt>
                <c:pt idx="543">
                  <c:v>478</c:v>
                </c:pt>
                <c:pt idx="544">
                  <c:v>100</c:v>
                </c:pt>
                <c:pt idx="545">
                  <c:v>264</c:v>
                </c:pt>
                <c:pt idx="546">
                  <c:v>208</c:v>
                </c:pt>
                <c:pt idx="547">
                  <c:v>56</c:v>
                </c:pt>
                <c:pt idx="548">
                  <c:v>207</c:v>
                </c:pt>
                <c:pt idx="549">
                  <c:v>187</c:v>
                </c:pt>
                <c:pt idx="550">
                  <c:v>62</c:v>
                </c:pt>
                <c:pt idx="551">
                  <c:v>182</c:v>
                </c:pt>
                <c:pt idx="552">
                  <c:v>468</c:v>
                </c:pt>
                <c:pt idx="553">
                  <c:v>389</c:v>
                </c:pt>
                <c:pt idx="554">
                  <c:v>155</c:v>
                </c:pt>
                <c:pt idx="555">
                  <c:v>331</c:v>
                </c:pt>
                <c:pt idx="556">
                  <c:v>131</c:v>
                </c:pt>
                <c:pt idx="557">
                  <c:v>376</c:v>
                </c:pt>
                <c:pt idx="558">
                  <c:v>106</c:v>
                </c:pt>
                <c:pt idx="559">
                  <c:v>445</c:v>
                </c:pt>
                <c:pt idx="560">
                  <c:v>345</c:v>
                </c:pt>
                <c:pt idx="561">
                  <c:v>432</c:v>
                </c:pt>
                <c:pt idx="562">
                  <c:v>362</c:v>
                </c:pt>
                <c:pt idx="563">
                  <c:v>174</c:v>
                </c:pt>
                <c:pt idx="564">
                  <c:v>490</c:v>
                </c:pt>
                <c:pt idx="565">
                  <c:v>32</c:v>
                </c:pt>
                <c:pt idx="566">
                  <c:v>48</c:v>
                </c:pt>
                <c:pt idx="567">
                  <c:v>141</c:v>
                </c:pt>
                <c:pt idx="568">
                  <c:v>368</c:v>
                </c:pt>
                <c:pt idx="569">
                  <c:v>227</c:v>
                </c:pt>
                <c:pt idx="570">
                  <c:v>484</c:v>
                </c:pt>
                <c:pt idx="571">
                  <c:v>14</c:v>
                </c:pt>
                <c:pt idx="572">
                  <c:v>328</c:v>
                </c:pt>
                <c:pt idx="573">
                  <c:v>279</c:v>
                </c:pt>
                <c:pt idx="574">
                  <c:v>158</c:v>
                </c:pt>
                <c:pt idx="575">
                  <c:v>422</c:v>
                </c:pt>
                <c:pt idx="576">
                  <c:v>235</c:v>
                </c:pt>
                <c:pt idx="577">
                  <c:v>331</c:v>
                </c:pt>
                <c:pt idx="578">
                  <c:v>148</c:v>
                </c:pt>
                <c:pt idx="579">
                  <c:v>198</c:v>
                </c:pt>
                <c:pt idx="580">
                  <c:v>81</c:v>
                </c:pt>
                <c:pt idx="581">
                  <c:v>131</c:v>
                </c:pt>
                <c:pt idx="582">
                  <c:v>210</c:v>
                </c:pt>
                <c:pt idx="583">
                  <c:v>301</c:v>
                </c:pt>
                <c:pt idx="584">
                  <c:v>466</c:v>
                </c:pt>
                <c:pt idx="585">
                  <c:v>336</c:v>
                </c:pt>
                <c:pt idx="586">
                  <c:v>280</c:v>
                </c:pt>
                <c:pt idx="587">
                  <c:v>495</c:v>
                </c:pt>
                <c:pt idx="588">
                  <c:v>144</c:v>
                </c:pt>
                <c:pt idx="589">
                  <c:v>165</c:v>
                </c:pt>
                <c:pt idx="590">
                  <c:v>479</c:v>
                </c:pt>
                <c:pt idx="591">
                  <c:v>285</c:v>
                </c:pt>
                <c:pt idx="592">
                  <c:v>93</c:v>
                </c:pt>
                <c:pt idx="593">
                  <c:v>299</c:v>
                </c:pt>
                <c:pt idx="594">
                  <c:v>10</c:v>
                </c:pt>
                <c:pt idx="595">
                  <c:v>82</c:v>
                </c:pt>
                <c:pt idx="596">
                  <c:v>27</c:v>
                </c:pt>
                <c:pt idx="597">
                  <c:v>105</c:v>
                </c:pt>
                <c:pt idx="598">
                  <c:v>330</c:v>
                </c:pt>
                <c:pt idx="599">
                  <c:v>462</c:v>
                </c:pt>
                <c:pt idx="600">
                  <c:v>250</c:v>
                </c:pt>
                <c:pt idx="601">
                  <c:v>30</c:v>
                </c:pt>
                <c:pt idx="602">
                  <c:v>364</c:v>
                </c:pt>
                <c:pt idx="603">
                  <c:v>404</c:v>
                </c:pt>
                <c:pt idx="604">
                  <c:v>499</c:v>
                </c:pt>
                <c:pt idx="605">
                  <c:v>480</c:v>
                </c:pt>
                <c:pt idx="606">
                  <c:v>417</c:v>
                </c:pt>
                <c:pt idx="607">
                  <c:v>215</c:v>
                </c:pt>
                <c:pt idx="608">
                  <c:v>234</c:v>
                </c:pt>
                <c:pt idx="609">
                  <c:v>103</c:v>
                </c:pt>
                <c:pt idx="610">
                  <c:v>191</c:v>
                </c:pt>
                <c:pt idx="611">
                  <c:v>82</c:v>
                </c:pt>
                <c:pt idx="612">
                  <c:v>468</c:v>
                </c:pt>
                <c:pt idx="613">
                  <c:v>366</c:v>
                </c:pt>
                <c:pt idx="614">
                  <c:v>53</c:v>
                </c:pt>
                <c:pt idx="615">
                  <c:v>102</c:v>
                </c:pt>
                <c:pt idx="616">
                  <c:v>259</c:v>
                </c:pt>
                <c:pt idx="617">
                  <c:v>81</c:v>
                </c:pt>
                <c:pt idx="618">
                  <c:v>135</c:v>
                </c:pt>
                <c:pt idx="619">
                  <c:v>465</c:v>
                </c:pt>
                <c:pt idx="620">
                  <c:v>163</c:v>
                </c:pt>
                <c:pt idx="621">
                  <c:v>321</c:v>
                </c:pt>
                <c:pt idx="622">
                  <c:v>212</c:v>
                </c:pt>
                <c:pt idx="623">
                  <c:v>453</c:v>
                </c:pt>
                <c:pt idx="624">
                  <c:v>34</c:v>
                </c:pt>
                <c:pt idx="625">
                  <c:v>197</c:v>
                </c:pt>
                <c:pt idx="626">
                  <c:v>361</c:v>
                </c:pt>
                <c:pt idx="627">
                  <c:v>166</c:v>
                </c:pt>
                <c:pt idx="628">
                  <c:v>168</c:v>
                </c:pt>
                <c:pt idx="629">
                  <c:v>336</c:v>
                </c:pt>
                <c:pt idx="630">
                  <c:v>212</c:v>
                </c:pt>
                <c:pt idx="631">
                  <c:v>185</c:v>
                </c:pt>
                <c:pt idx="632">
                  <c:v>124</c:v>
                </c:pt>
                <c:pt idx="633">
                  <c:v>256</c:v>
                </c:pt>
                <c:pt idx="634">
                  <c:v>58</c:v>
                </c:pt>
                <c:pt idx="635">
                  <c:v>135</c:v>
                </c:pt>
                <c:pt idx="636">
                  <c:v>163</c:v>
                </c:pt>
                <c:pt idx="637">
                  <c:v>120</c:v>
                </c:pt>
                <c:pt idx="638">
                  <c:v>439</c:v>
                </c:pt>
                <c:pt idx="639">
                  <c:v>223</c:v>
                </c:pt>
                <c:pt idx="640">
                  <c:v>485</c:v>
                </c:pt>
                <c:pt idx="641">
                  <c:v>474</c:v>
                </c:pt>
                <c:pt idx="642">
                  <c:v>259</c:v>
                </c:pt>
                <c:pt idx="643">
                  <c:v>53</c:v>
                </c:pt>
                <c:pt idx="644">
                  <c:v>221</c:v>
                </c:pt>
                <c:pt idx="645">
                  <c:v>46</c:v>
                </c:pt>
                <c:pt idx="646">
                  <c:v>253</c:v>
                </c:pt>
                <c:pt idx="647">
                  <c:v>478</c:v>
                </c:pt>
                <c:pt idx="648">
                  <c:v>145</c:v>
                </c:pt>
                <c:pt idx="649">
                  <c:v>366</c:v>
                </c:pt>
                <c:pt idx="650">
                  <c:v>301</c:v>
                </c:pt>
                <c:pt idx="651">
                  <c:v>26</c:v>
                </c:pt>
                <c:pt idx="652">
                  <c:v>208</c:v>
                </c:pt>
                <c:pt idx="653">
                  <c:v>109</c:v>
                </c:pt>
                <c:pt idx="654">
                  <c:v>451</c:v>
                </c:pt>
                <c:pt idx="655">
                  <c:v>33</c:v>
                </c:pt>
                <c:pt idx="656">
                  <c:v>467</c:v>
                </c:pt>
                <c:pt idx="657">
                  <c:v>123</c:v>
                </c:pt>
                <c:pt idx="658">
                  <c:v>139</c:v>
                </c:pt>
                <c:pt idx="659">
                  <c:v>103</c:v>
                </c:pt>
                <c:pt idx="660">
                  <c:v>207</c:v>
                </c:pt>
                <c:pt idx="661">
                  <c:v>267</c:v>
                </c:pt>
                <c:pt idx="662">
                  <c:v>266</c:v>
                </c:pt>
                <c:pt idx="663">
                  <c:v>240</c:v>
                </c:pt>
                <c:pt idx="664">
                  <c:v>315</c:v>
                </c:pt>
                <c:pt idx="665">
                  <c:v>276</c:v>
                </c:pt>
                <c:pt idx="666">
                  <c:v>308</c:v>
                </c:pt>
                <c:pt idx="667">
                  <c:v>297</c:v>
                </c:pt>
                <c:pt idx="668">
                  <c:v>326</c:v>
                </c:pt>
                <c:pt idx="669">
                  <c:v>352</c:v>
                </c:pt>
                <c:pt idx="670">
                  <c:v>180</c:v>
                </c:pt>
                <c:pt idx="671">
                  <c:v>362</c:v>
                </c:pt>
                <c:pt idx="672">
                  <c:v>154</c:v>
                </c:pt>
                <c:pt idx="673">
                  <c:v>287</c:v>
                </c:pt>
                <c:pt idx="674">
                  <c:v>303</c:v>
                </c:pt>
                <c:pt idx="675">
                  <c:v>447</c:v>
                </c:pt>
                <c:pt idx="676">
                  <c:v>480</c:v>
                </c:pt>
                <c:pt idx="677">
                  <c:v>438</c:v>
                </c:pt>
                <c:pt idx="678">
                  <c:v>295</c:v>
                </c:pt>
                <c:pt idx="679">
                  <c:v>479</c:v>
                </c:pt>
                <c:pt idx="680">
                  <c:v>214</c:v>
                </c:pt>
                <c:pt idx="681">
                  <c:v>69</c:v>
                </c:pt>
                <c:pt idx="682">
                  <c:v>344</c:v>
                </c:pt>
                <c:pt idx="683">
                  <c:v>163</c:v>
                </c:pt>
                <c:pt idx="684">
                  <c:v>217</c:v>
                </c:pt>
                <c:pt idx="685">
                  <c:v>177</c:v>
                </c:pt>
                <c:pt idx="686">
                  <c:v>304</c:v>
                </c:pt>
                <c:pt idx="687">
                  <c:v>90</c:v>
                </c:pt>
                <c:pt idx="688">
                  <c:v>108</c:v>
                </c:pt>
                <c:pt idx="689">
                  <c:v>96</c:v>
                </c:pt>
                <c:pt idx="690">
                  <c:v>247</c:v>
                </c:pt>
                <c:pt idx="691">
                  <c:v>245</c:v>
                </c:pt>
                <c:pt idx="692">
                  <c:v>366</c:v>
                </c:pt>
                <c:pt idx="693">
                  <c:v>170</c:v>
                </c:pt>
                <c:pt idx="694">
                  <c:v>447</c:v>
                </c:pt>
                <c:pt idx="695">
                  <c:v>369</c:v>
                </c:pt>
                <c:pt idx="696">
                  <c:v>62</c:v>
                </c:pt>
                <c:pt idx="697">
                  <c:v>294</c:v>
                </c:pt>
                <c:pt idx="698">
                  <c:v>10</c:v>
                </c:pt>
                <c:pt idx="699">
                  <c:v>389</c:v>
                </c:pt>
                <c:pt idx="700">
                  <c:v>55</c:v>
                </c:pt>
                <c:pt idx="701">
                  <c:v>208</c:v>
                </c:pt>
                <c:pt idx="702">
                  <c:v>198</c:v>
                </c:pt>
                <c:pt idx="703">
                  <c:v>280</c:v>
                </c:pt>
                <c:pt idx="704">
                  <c:v>161</c:v>
                </c:pt>
                <c:pt idx="705">
                  <c:v>439</c:v>
                </c:pt>
                <c:pt idx="706">
                  <c:v>339</c:v>
                </c:pt>
                <c:pt idx="707">
                  <c:v>52</c:v>
                </c:pt>
                <c:pt idx="708">
                  <c:v>297</c:v>
                </c:pt>
                <c:pt idx="709">
                  <c:v>40</c:v>
                </c:pt>
                <c:pt idx="710">
                  <c:v>379</c:v>
                </c:pt>
                <c:pt idx="711">
                  <c:v>82</c:v>
                </c:pt>
                <c:pt idx="712">
                  <c:v>192</c:v>
                </c:pt>
                <c:pt idx="713">
                  <c:v>286</c:v>
                </c:pt>
                <c:pt idx="714">
                  <c:v>452</c:v>
                </c:pt>
                <c:pt idx="715">
                  <c:v>417</c:v>
                </c:pt>
                <c:pt idx="716">
                  <c:v>371</c:v>
                </c:pt>
                <c:pt idx="717">
                  <c:v>110</c:v>
                </c:pt>
                <c:pt idx="718">
                  <c:v>274</c:v>
                </c:pt>
                <c:pt idx="719">
                  <c:v>412</c:v>
                </c:pt>
                <c:pt idx="720">
                  <c:v>341</c:v>
                </c:pt>
                <c:pt idx="721">
                  <c:v>388</c:v>
                </c:pt>
                <c:pt idx="722">
                  <c:v>446</c:v>
                </c:pt>
                <c:pt idx="723">
                  <c:v>223</c:v>
                </c:pt>
                <c:pt idx="724">
                  <c:v>417</c:v>
                </c:pt>
                <c:pt idx="725">
                  <c:v>390</c:v>
                </c:pt>
                <c:pt idx="726">
                  <c:v>33</c:v>
                </c:pt>
                <c:pt idx="727">
                  <c:v>302</c:v>
                </c:pt>
                <c:pt idx="728">
                  <c:v>121</c:v>
                </c:pt>
                <c:pt idx="729">
                  <c:v>112</c:v>
                </c:pt>
                <c:pt idx="730">
                  <c:v>375</c:v>
                </c:pt>
                <c:pt idx="731">
                  <c:v>97</c:v>
                </c:pt>
                <c:pt idx="732">
                  <c:v>306</c:v>
                </c:pt>
                <c:pt idx="733">
                  <c:v>136</c:v>
                </c:pt>
                <c:pt idx="734">
                  <c:v>12</c:v>
                </c:pt>
                <c:pt idx="735">
                  <c:v>379</c:v>
                </c:pt>
                <c:pt idx="736">
                  <c:v>205</c:v>
                </c:pt>
                <c:pt idx="737">
                  <c:v>335</c:v>
                </c:pt>
                <c:pt idx="738">
                  <c:v>449</c:v>
                </c:pt>
                <c:pt idx="739">
                  <c:v>453</c:v>
                </c:pt>
                <c:pt idx="740">
                  <c:v>252</c:v>
                </c:pt>
                <c:pt idx="741">
                  <c:v>379</c:v>
                </c:pt>
                <c:pt idx="742">
                  <c:v>280</c:v>
                </c:pt>
                <c:pt idx="743">
                  <c:v>187</c:v>
                </c:pt>
                <c:pt idx="744">
                  <c:v>373</c:v>
                </c:pt>
                <c:pt idx="745">
                  <c:v>482</c:v>
                </c:pt>
                <c:pt idx="746">
                  <c:v>360</c:v>
                </c:pt>
                <c:pt idx="747">
                  <c:v>463</c:v>
                </c:pt>
                <c:pt idx="748">
                  <c:v>13</c:v>
                </c:pt>
                <c:pt idx="749">
                  <c:v>129</c:v>
                </c:pt>
                <c:pt idx="750">
                  <c:v>290</c:v>
                </c:pt>
                <c:pt idx="751">
                  <c:v>50</c:v>
                </c:pt>
                <c:pt idx="752">
                  <c:v>241</c:v>
                </c:pt>
                <c:pt idx="753">
                  <c:v>383</c:v>
                </c:pt>
                <c:pt idx="754">
                  <c:v>384</c:v>
                </c:pt>
                <c:pt idx="755">
                  <c:v>302</c:v>
                </c:pt>
                <c:pt idx="756">
                  <c:v>24</c:v>
                </c:pt>
                <c:pt idx="757">
                  <c:v>416</c:v>
                </c:pt>
                <c:pt idx="758">
                  <c:v>272</c:v>
                </c:pt>
                <c:pt idx="759">
                  <c:v>294</c:v>
                </c:pt>
                <c:pt idx="760">
                  <c:v>18</c:v>
                </c:pt>
                <c:pt idx="761">
                  <c:v>409</c:v>
                </c:pt>
                <c:pt idx="762">
                  <c:v>290</c:v>
                </c:pt>
                <c:pt idx="763">
                  <c:v>102</c:v>
                </c:pt>
                <c:pt idx="764">
                  <c:v>119</c:v>
                </c:pt>
                <c:pt idx="765">
                  <c:v>87</c:v>
                </c:pt>
                <c:pt idx="766">
                  <c:v>273</c:v>
                </c:pt>
                <c:pt idx="767">
                  <c:v>281</c:v>
                </c:pt>
                <c:pt idx="768">
                  <c:v>115</c:v>
                </c:pt>
                <c:pt idx="769">
                  <c:v>483</c:v>
                </c:pt>
                <c:pt idx="770">
                  <c:v>129</c:v>
                </c:pt>
                <c:pt idx="771">
                  <c:v>292</c:v>
                </c:pt>
                <c:pt idx="772">
                  <c:v>307</c:v>
                </c:pt>
                <c:pt idx="773">
                  <c:v>306</c:v>
                </c:pt>
                <c:pt idx="774">
                  <c:v>71</c:v>
                </c:pt>
                <c:pt idx="775">
                  <c:v>253</c:v>
                </c:pt>
                <c:pt idx="776">
                  <c:v>68</c:v>
                </c:pt>
                <c:pt idx="777">
                  <c:v>366</c:v>
                </c:pt>
                <c:pt idx="778">
                  <c:v>166</c:v>
                </c:pt>
                <c:pt idx="779">
                  <c:v>136</c:v>
                </c:pt>
                <c:pt idx="780">
                  <c:v>358</c:v>
                </c:pt>
                <c:pt idx="781">
                  <c:v>399</c:v>
                </c:pt>
                <c:pt idx="782">
                  <c:v>285</c:v>
                </c:pt>
                <c:pt idx="783">
                  <c:v>424</c:v>
                </c:pt>
                <c:pt idx="784">
                  <c:v>467</c:v>
                </c:pt>
                <c:pt idx="785">
                  <c:v>443</c:v>
                </c:pt>
                <c:pt idx="786">
                  <c:v>214</c:v>
                </c:pt>
                <c:pt idx="787">
                  <c:v>437</c:v>
                </c:pt>
                <c:pt idx="788">
                  <c:v>419</c:v>
                </c:pt>
                <c:pt idx="789">
                  <c:v>129</c:v>
                </c:pt>
                <c:pt idx="790">
                  <c:v>75</c:v>
                </c:pt>
                <c:pt idx="791">
                  <c:v>346</c:v>
                </c:pt>
                <c:pt idx="792">
                  <c:v>480</c:v>
                </c:pt>
                <c:pt idx="793">
                  <c:v>188</c:v>
                </c:pt>
                <c:pt idx="794">
                  <c:v>420</c:v>
                </c:pt>
                <c:pt idx="795">
                  <c:v>204</c:v>
                </c:pt>
                <c:pt idx="796">
                  <c:v>355</c:v>
                </c:pt>
                <c:pt idx="797">
                  <c:v>200</c:v>
                </c:pt>
                <c:pt idx="798">
                  <c:v>178</c:v>
                </c:pt>
                <c:pt idx="799">
                  <c:v>337</c:v>
                </c:pt>
                <c:pt idx="800">
                  <c:v>24</c:v>
                </c:pt>
                <c:pt idx="801">
                  <c:v>167</c:v>
                </c:pt>
                <c:pt idx="802">
                  <c:v>289</c:v>
                </c:pt>
                <c:pt idx="803">
                  <c:v>450</c:v>
                </c:pt>
                <c:pt idx="804">
                  <c:v>165</c:v>
                </c:pt>
                <c:pt idx="805">
                  <c:v>391</c:v>
                </c:pt>
                <c:pt idx="806">
                  <c:v>318</c:v>
                </c:pt>
                <c:pt idx="807">
                  <c:v>157</c:v>
                </c:pt>
                <c:pt idx="808">
                  <c:v>25</c:v>
                </c:pt>
                <c:pt idx="809">
                  <c:v>112</c:v>
                </c:pt>
                <c:pt idx="810">
                  <c:v>479</c:v>
                </c:pt>
                <c:pt idx="811">
                  <c:v>233</c:v>
                </c:pt>
                <c:pt idx="812">
                  <c:v>44</c:v>
                </c:pt>
                <c:pt idx="813">
                  <c:v>456</c:v>
                </c:pt>
                <c:pt idx="814">
                  <c:v>486</c:v>
                </c:pt>
                <c:pt idx="815">
                  <c:v>308</c:v>
                </c:pt>
                <c:pt idx="816">
                  <c:v>161</c:v>
                </c:pt>
                <c:pt idx="817">
                  <c:v>316</c:v>
                </c:pt>
                <c:pt idx="818">
                  <c:v>133</c:v>
                </c:pt>
                <c:pt idx="819">
                  <c:v>270</c:v>
                </c:pt>
                <c:pt idx="820">
                  <c:v>85</c:v>
                </c:pt>
                <c:pt idx="821">
                  <c:v>65</c:v>
                </c:pt>
                <c:pt idx="822">
                  <c:v>393</c:v>
                </c:pt>
                <c:pt idx="823">
                  <c:v>181</c:v>
                </c:pt>
                <c:pt idx="824">
                  <c:v>416</c:v>
                </c:pt>
                <c:pt idx="825">
                  <c:v>243</c:v>
                </c:pt>
                <c:pt idx="826">
                  <c:v>381</c:v>
                </c:pt>
                <c:pt idx="827">
                  <c:v>71</c:v>
                </c:pt>
                <c:pt idx="828">
                  <c:v>219</c:v>
                </c:pt>
                <c:pt idx="829">
                  <c:v>335</c:v>
                </c:pt>
                <c:pt idx="830">
                  <c:v>435</c:v>
                </c:pt>
                <c:pt idx="831">
                  <c:v>423</c:v>
                </c:pt>
                <c:pt idx="832">
                  <c:v>304</c:v>
                </c:pt>
                <c:pt idx="833">
                  <c:v>455</c:v>
                </c:pt>
                <c:pt idx="834">
                  <c:v>449</c:v>
                </c:pt>
                <c:pt idx="835">
                  <c:v>39</c:v>
                </c:pt>
                <c:pt idx="836">
                  <c:v>139</c:v>
                </c:pt>
                <c:pt idx="837">
                  <c:v>345</c:v>
                </c:pt>
                <c:pt idx="838">
                  <c:v>500</c:v>
                </c:pt>
                <c:pt idx="839">
                  <c:v>365</c:v>
                </c:pt>
                <c:pt idx="840">
                  <c:v>479</c:v>
                </c:pt>
                <c:pt idx="841">
                  <c:v>63</c:v>
                </c:pt>
                <c:pt idx="842">
                  <c:v>104</c:v>
                </c:pt>
                <c:pt idx="843">
                  <c:v>380</c:v>
                </c:pt>
                <c:pt idx="844">
                  <c:v>500</c:v>
                </c:pt>
                <c:pt idx="845">
                  <c:v>247</c:v>
                </c:pt>
                <c:pt idx="846">
                  <c:v>486</c:v>
                </c:pt>
                <c:pt idx="847">
                  <c:v>220</c:v>
                </c:pt>
                <c:pt idx="848">
                  <c:v>21</c:v>
                </c:pt>
                <c:pt idx="849">
                  <c:v>417</c:v>
                </c:pt>
                <c:pt idx="850">
                  <c:v>191</c:v>
                </c:pt>
                <c:pt idx="851">
                  <c:v>460</c:v>
                </c:pt>
                <c:pt idx="852">
                  <c:v>413</c:v>
                </c:pt>
                <c:pt idx="853">
                  <c:v>484</c:v>
                </c:pt>
                <c:pt idx="854">
                  <c:v>227</c:v>
                </c:pt>
                <c:pt idx="855">
                  <c:v>313</c:v>
                </c:pt>
                <c:pt idx="856">
                  <c:v>491</c:v>
                </c:pt>
                <c:pt idx="857">
                  <c:v>50</c:v>
                </c:pt>
                <c:pt idx="858">
                  <c:v>73</c:v>
                </c:pt>
                <c:pt idx="859">
                  <c:v>139</c:v>
                </c:pt>
                <c:pt idx="860">
                  <c:v>327</c:v>
                </c:pt>
                <c:pt idx="861">
                  <c:v>206</c:v>
                </c:pt>
                <c:pt idx="862">
                  <c:v>23</c:v>
                </c:pt>
                <c:pt idx="863">
                  <c:v>158</c:v>
                </c:pt>
                <c:pt idx="864">
                  <c:v>459</c:v>
                </c:pt>
                <c:pt idx="865">
                  <c:v>30</c:v>
                </c:pt>
                <c:pt idx="866">
                  <c:v>42</c:v>
                </c:pt>
                <c:pt idx="867">
                  <c:v>242</c:v>
                </c:pt>
                <c:pt idx="868">
                  <c:v>25</c:v>
                </c:pt>
                <c:pt idx="869">
                  <c:v>140</c:v>
                </c:pt>
                <c:pt idx="870">
                  <c:v>192</c:v>
                </c:pt>
                <c:pt idx="871">
                  <c:v>267</c:v>
                </c:pt>
                <c:pt idx="872">
                  <c:v>410</c:v>
                </c:pt>
                <c:pt idx="873">
                  <c:v>281</c:v>
                </c:pt>
                <c:pt idx="874">
                  <c:v>478</c:v>
                </c:pt>
                <c:pt idx="875">
                  <c:v>44</c:v>
                </c:pt>
                <c:pt idx="876">
                  <c:v>250</c:v>
                </c:pt>
                <c:pt idx="877">
                  <c:v>225</c:v>
                </c:pt>
                <c:pt idx="878">
                  <c:v>473</c:v>
                </c:pt>
                <c:pt idx="879">
                  <c:v>236</c:v>
                </c:pt>
                <c:pt idx="880">
                  <c:v>349</c:v>
                </c:pt>
                <c:pt idx="881">
                  <c:v>139</c:v>
                </c:pt>
                <c:pt idx="882">
                  <c:v>278</c:v>
                </c:pt>
                <c:pt idx="883">
                  <c:v>242</c:v>
                </c:pt>
                <c:pt idx="884">
                  <c:v>251</c:v>
                </c:pt>
                <c:pt idx="885">
                  <c:v>268</c:v>
                </c:pt>
                <c:pt idx="886">
                  <c:v>322</c:v>
                </c:pt>
                <c:pt idx="887">
                  <c:v>356</c:v>
                </c:pt>
                <c:pt idx="888">
                  <c:v>28</c:v>
                </c:pt>
                <c:pt idx="889">
                  <c:v>43</c:v>
                </c:pt>
                <c:pt idx="890">
                  <c:v>391</c:v>
                </c:pt>
                <c:pt idx="891">
                  <c:v>300</c:v>
                </c:pt>
                <c:pt idx="892">
                  <c:v>75</c:v>
                </c:pt>
                <c:pt idx="893">
                  <c:v>154</c:v>
                </c:pt>
                <c:pt idx="894">
                  <c:v>179</c:v>
                </c:pt>
                <c:pt idx="895">
                  <c:v>147</c:v>
                </c:pt>
                <c:pt idx="896">
                  <c:v>235</c:v>
                </c:pt>
                <c:pt idx="897">
                  <c:v>390</c:v>
                </c:pt>
                <c:pt idx="898">
                  <c:v>116</c:v>
                </c:pt>
                <c:pt idx="899">
                  <c:v>492</c:v>
                </c:pt>
                <c:pt idx="900">
                  <c:v>159</c:v>
                </c:pt>
                <c:pt idx="901">
                  <c:v>279</c:v>
                </c:pt>
                <c:pt idx="902">
                  <c:v>386</c:v>
                </c:pt>
                <c:pt idx="903">
                  <c:v>332</c:v>
                </c:pt>
                <c:pt idx="904">
                  <c:v>176</c:v>
                </c:pt>
                <c:pt idx="905">
                  <c:v>221</c:v>
                </c:pt>
                <c:pt idx="906">
                  <c:v>263</c:v>
                </c:pt>
                <c:pt idx="907">
                  <c:v>222</c:v>
                </c:pt>
                <c:pt idx="908">
                  <c:v>39</c:v>
                </c:pt>
                <c:pt idx="909">
                  <c:v>445</c:v>
                </c:pt>
                <c:pt idx="910">
                  <c:v>164</c:v>
                </c:pt>
                <c:pt idx="911">
                  <c:v>101</c:v>
                </c:pt>
                <c:pt idx="912">
                  <c:v>424</c:v>
                </c:pt>
                <c:pt idx="913">
                  <c:v>182</c:v>
                </c:pt>
                <c:pt idx="914">
                  <c:v>115</c:v>
                </c:pt>
                <c:pt idx="915">
                  <c:v>33</c:v>
                </c:pt>
                <c:pt idx="916">
                  <c:v>259</c:v>
                </c:pt>
                <c:pt idx="917">
                  <c:v>309</c:v>
                </c:pt>
                <c:pt idx="918">
                  <c:v>367</c:v>
                </c:pt>
                <c:pt idx="919">
                  <c:v>472</c:v>
                </c:pt>
                <c:pt idx="920">
                  <c:v>449</c:v>
                </c:pt>
                <c:pt idx="921">
                  <c:v>302</c:v>
                </c:pt>
                <c:pt idx="922">
                  <c:v>70</c:v>
                </c:pt>
                <c:pt idx="923">
                  <c:v>157</c:v>
                </c:pt>
                <c:pt idx="924">
                  <c:v>17</c:v>
                </c:pt>
                <c:pt idx="925">
                  <c:v>173</c:v>
                </c:pt>
                <c:pt idx="926">
                  <c:v>301</c:v>
                </c:pt>
                <c:pt idx="927">
                  <c:v>357</c:v>
                </c:pt>
                <c:pt idx="928">
                  <c:v>48</c:v>
                </c:pt>
                <c:pt idx="929">
                  <c:v>351</c:v>
                </c:pt>
                <c:pt idx="930">
                  <c:v>491</c:v>
                </c:pt>
                <c:pt idx="931">
                  <c:v>164</c:v>
                </c:pt>
                <c:pt idx="932">
                  <c:v>304</c:v>
                </c:pt>
                <c:pt idx="933">
                  <c:v>166</c:v>
                </c:pt>
                <c:pt idx="934">
                  <c:v>225</c:v>
                </c:pt>
                <c:pt idx="935">
                  <c:v>163</c:v>
                </c:pt>
                <c:pt idx="936">
                  <c:v>419</c:v>
                </c:pt>
                <c:pt idx="937">
                  <c:v>293</c:v>
                </c:pt>
                <c:pt idx="938">
                  <c:v>171</c:v>
                </c:pt>
                <c:pt idx="939">
                  <c:v>438</c:v>
                </c:pt>
                <c:pt idx="940">
                  <c:v>247</c:v>
                </c:pt>
                <c:pt idx="941">
                  <c:v>85</c:v>
                </c:pt>
                <c:pt idx="942">
                  <c:v>203</c:v>
                </c:pt>
                <c:pt idx="943">
                  <c:v>219</c:v>
                </c:pt>
                <c:pt idx="944">
                  <c:v>285</c:v>
                </c:pt>
                <c:pt idx="945">
                  <c:v>115</c:v>
                </c:pt>
                <c:pt idx="946">
                  <c:v>322</c:v>
                </c:pt>
                <c:pt idx="947">
                  <c:v>348</c:v>
                </c:pt>
                <c:pt idx="948">
                  <c:v>482</c:v>
                </c:pt>
                <c:pt idx="949">
                  <c:v>384</c:v>
                </c:pt>
                <c:pt idx="950">
                  <c:v>178</c:v>
                </c:pt>
                <c:pt idx="951">
                  <c:v>91</c:v>
                </c:pt>
                <c:pt idx="952">
                  <c:v>175</c:v>
                </c:pt>
                <c:pt idx="953">
                  <c:v>187</c:v>
                </c:pt>
                <c:pt idx="954">
                  <c:v>352</c:v>
                </c:pt>
                <c:pt idx="955">
                  <c:v>448</c:v>
                </c:pt>
                <c:pt idx="956">
                  <c:v>81</c:v>
                </c:pt>
                <c:pt idx="957">
                  <c:v>321</c:v>
                </c:pt>
                <c:pt idx="958">
                  <c:v>114</c:v>
                </c:pt>
                <c:pt idx="959">
                  <c:v>493</c:v>
                </c:pt>
                <c:pt idx="960">
                  <c:v>475</c:v>
                </c:pt>
                <c:pt idx="961">
                  <c:v>287</c:v>
                </c:pt>
                <c:pt idx="962">
                  <c:v>138</c:v>
                </c:pt>
                <c:pt idx="963">
                  <c:v>198</c:v>
                </c:pt>
                <c:pt idx="964">
                  <c:v>164</c:v>
                </c:pt>
                <c:pt idx="965">
                  <c:v>65</c:v>
                </c:pt>
                <c:pt idx="966">
                  <c:v>388</c:v>
                </c:pt>
                <c:pt idx="967">
                  <c:v>412</c:v>
                </c:pt>
                <c:pt idx="968">
                  <c:v>267</c:v>
                </c:pt>
                <c:pt idx="969">
                  <c:v>29</c:v>
                </c:pt>
                <c:pt idx="970">
                  <c:v>454</c:v>
                </c:pt>
                <c:pt idx="971">
                  <c:v>119</c:v>
                </c:pt>
                <c:pt idx="972">
                  <c:v>311</c:v>
                </c:pt>
                <c:pt idx="973">
                  <c:v>122</c:v>
                </c:pt>
                <c:pt idx="974">
                  <c:v>300</c:v>
                </c:pt>
                <c:pt idx="975">
                  <c:v>59</c:v>
                </c:pt>
                <c:pt idx="976">
                  <c:v>34</c:v>
                </c:pt>
                <c:pt idx="977">
                  <c:v>23</c:v>
                </c:pt>
                <c:pt idx="978">
                  <c:v>168</c:v>
                </c:pt>
                <c:pt idx="979">
                  <c:v>306</c:v>
                </c:pt>
                <c:pt idx="980">
                  <c:v>433</c:v>
                </c:pt>
                <c:pt idx="981">
                  <c:v>221</c:v>
                </c:pt>
                <c:pt idx="982">
                  <c:v>236</c:v>
                </c:pt>
                <c:pt idx="983">
                  <c:v>75</c:v>
                </c:pt>
                <c:pt idx="984">
                  <c:v>325</c:v>
                </c:pt>
                <c:pt idx="985">
                  <c:v>217</c:v>
                </c:pt>
                <c:pt idx="986">
                  <c:v>178</c:v>
                </c:pt>
                <c:pt idx="987">
                  <c:v>74</c:v>
                </c:pt>
                <c:pt idx="988">
                  <c:v>373</c:v>
                </c:pt>
                <c:pt idx="989">
                  <c:v>64</c:v>
                </c:pt>
                <c:pt idx="990">
                  <c:v>129</c:v>
                </c:pt>
                <c:pt idx="991">
                  <c:v>297</c:v>
                </c:pt>
                <c:pt idx="992">
                  <c:v>235</c:v>
                </c:pt>
                <c:pt idx="993">
                  <c:v>390</c:v>
                </c:pt>
                <c:pt idx="994">
                  <c:v>362</c:v>
                </c:pt>
                <c:pt idx="995">
                  <c:v>136</c:v>
                </c:pt>
                <c:pt idx="996">
                  <c:v>159</c:v>
                </c:pt>
                <c:pt idx="997">
                  <c:v>99</c:v>
                </c:pt>
                <c:pt idx="998">
                  <c:v>157</c:v>
                </c:pt>
                <c:pt idx="999">
                  <c:v>123</c:v>
                </c:pt>
              </c:numCache>
            </c:numRef>
          </c:xVal>
          <c:yVal>
            <c:numRef>
              <c:f>'Retention-Loyalty Points Distrn'!$H$27:$H$1026</c:f>
              <c:numCache>
                <c:formatCode>General</c:formatCode>
                <c:ptCount val="1000"/>
                <c:pt idx="0">
                  <c:v>2506.0724291207271</c:v>
                </c:pt>
                <c:pt idx="1">
                  <c:v>2472.363092322028</c:v>
                </c:pt>
                <c:pt idx="2">
                  <c:v>2494.6353327068828</c:v>
                </c:pt>
                <c:pt idx="3">
                  <c:v>2424.2068968953154</c:v>
                </c:pt>
                <c:pt idx="4">
                  <c:v>2404.643442503213</c:v>
                </c:pt>
                <c:pt idx="5">
                  <c:v>2398.0219656320401</c:v>
                </c:pt>
                <c:pt idx="6">
                  <c:v>2377.8565587971038</c:v>
                </c:pt>
                <c:pt idx="7">
                  <c:v>2443.1683988445834</c:v>
                </c:pt>
                <c:pt idx="8">
                  <c:v>2465.7416154508551</c:v>
                </c:pt>
                <c:pt idx="9">
                  <c:v>2471.4601636577772</c:v>
                </c:pt>
                <c:pt idx="10">
                  <c:v>2397.1190369677893</c:v>
                </c:pt>
                <c:pt idx="11">
                  <c:v>2472.664068543445</c:v>
                </c:pt>
                <c:pt idx="12">
                  <c:v>2416.0805389170573</c:v>
                </c:pt>
                <c:pt idx="13">
                  <c:v>2385.0799881111107</c:v>
                </c:pt>
                <c:pt idx="14">
                  <c:v>2500.052904692388</c:v>
                </c:pt>
                <c:pt idx="15">
                  <c:v>2470.8582112149434</c:v>
                </c:pt>
                <c:pt idx="16">
                  <c:v>2385.681940553945</c:v>
                </c:pt>
                <c:pt idx="17">
                  <c:v>2388.0897503252804</c:v>
                </c:pt>
                <c:pt idx="18">
                  <c:v>2453.40159037276</c:v>
                </c:pt>
                <c:pt idx="19">
                  <c:v>2507.5773102278122</c:v>
                </c:pt>
                <c:pt idx="20">
                  <c:v>2460.0230672439329</c:v>
                </c:pt>
                <c:pt idx="21">
                  <c:v>2509.0821913348968</c:v>
                </c:pt>
                <c:pt idx="22">
                  <c:v>2424.8088493381492</c:v>
                </c:pt>
                <c:pt idx="23">
                  <c:v>2475.6738307576147</c:v>
                </c:pt>
                <c:pt idx="24">
                  <c:v>2371.5360581473478</c:v>
                </c:pt>
                <c:pt idx="25">
                  <c:v>2416.3815151384742</c:v>
                </c:pt>
                <c:pt idx="26">
                  <c:v>2460.3240434653499</c:v>
                </c:pt>
                <c:pt idx="27">
                  <c:v>2395.9151320821211</c:v>
                </c:pt>
                <c:pt idx="28">
                  <c:v>2511.1890248848154</c:v>
                </c:pt>
                <c:pt idx="29">
                  <c:v>2419.0903011312271</c:v>
                </c:pt>
                <c:pt idx="30">
                  <c:v>2505.1695004564763</c:v>
                </c:pt>
                <c:pt idx="31">
                  <c:v>2386.2838929967788</c:v>
                </c:pt>
                <c:pt idx="32">
                  <c:v>2426.9156828880677</c:v>
                </c:pt>
                <c:pt idx="33">
                  <c:v>2398.6239180748739</c:v>
                </c:pt>
                <c:pt idx="34">
                  <c:v>2415.4785864742234</c:v>
                </c:pt>
                <c:pt idx="35">
                  <c:v>2491.0236180498796</c:v>
                </c:pt>
                <c:pt idx="36">
                  <c:v>2504.8685242350593</c:v>
                </c:pt>
                <c:pt idx="37">
                  <c:v>2375.1477728043515</c:v>
                </c:pt>
                <c:pt idx="38">
                  <c:v>2457.3142812511805</c:v>
                </c:pt>
                <c:pt idx="39">
                  <c:v>2446.1781610587532</c:v>
                </c:pt>
                <c:pt idx="40">
                  <c:v>2461.5279483510176</c:v>
                </c:pt>
                <c:pt idx="41">
                  <c:v>2444.6732799516681</c:v>
                </c:pt>
                <c:pt idx="42">
                  <c:v>2414.8766340313896</c:v>
                </c:pt>
                <c:pt idx="43">
                  <c:v>2491.6255704927135</c:v>
                </c:pt>
                <c:pt idx="44">
                  <c:v>2435.6439933091597</c:v>
                </c:pt>
                <c:pt idx="45">
                  <c:v>2428.4205639951524</c:v>
                </c:pt>
                <c:pt idx="46">
                  <c:v>2459.722091022516</c:v>
                </c:pt>
                <c:pt idx="47">
                  <c:v>2514.1987870989851</c:v>
                </c:pt>
                <c:pt idx="48">
                  <c:v>2405.8473473888807</c:v>
                </c:pt>
                <c:pt idx="49">
                  <c:v>2429.9254451022375</c:v>
                </c:pt>
                <c:pt idx="50">
                  <c:v>2497.9460711424695</c:v>
                </c:pt>
                <c:pt idx="51">
                  <c:v>2483.1982362930385</c:v>
                </c:pt>
                <c:pt idx="52">
                  <c:v>2486.8099509500421</c:v>
                </c:pt>
                <c:pt idx="53">
                  <c:v>2465.7416154508551</c:v>
                </c:pt>
                <c:pt idx="54">
                  <c:v>2438.9547317447459</c:v>
                </c:pt>
                <c:pt idx="55">
                  <c:v>2515.1017157632359</c:v>
                </c:pt>
                <c:pt idx="56">
                  <c:v>2459.4211148010991</c:v>
                </c:pt>
                <c:pt idx="57">
                  <c:v>2416.9834675813081</c:v>
                </c:pt>
                <c:pt idx="58">
                  <c:v>2432.333254873573</c:v>
                </c:pt>
                <c:pt idx="59">
                  <c:v>2425.1098255595662</c:v>
                </c:pt>
                <c:pt idx="60">
                  <c:v>2401.6336802890432</c:v>
                </c:pt>
                <c:pt idx="61">
                  <c:v>2383.8760832254429</c:v>
                </c:pt>
                <c:pt idx="62">
                  <c:v>2468.1494252221905</c:v>
                </c:pt>
                <c:pt idx="63">
                  <c:v>2509.9851199991476</c:v>
                </c:pt>
                <c:pt idx="64">
                  <c:v>2415.7795626956404</c:v>
                </c:pt>
                <c:pt idx="65">
                  <c:v>2441.9644939589157</c:v>
                </c:pt>
                <c:pt idx="66">
                  <c:v>2407.0512522745485</c:v>
                </c:pt>
                <c:pt idx="67">
                  <c:v>2379.6624161256054</c:v>
                </c:pt>
                <c:pt idx="68">
                  <c:v>2494.6353327068828</c:v>
                </c:pt>
                <c:pt idx="69">
                  <c:v>2379.0604636827716</c:v>
                </c:pt>
                <c:pt idx="70">
                  <c:v>2379.6624161256054</c:v>
                </c:pt>
                <c:pt idx="71">
                  <c:v>2431.1293499879052</c:v>
                </c:pt>
                <c:pt idx="72">
                  <c:v>2421.1971346811456</c:v>
                </c:pt>
                <c:pt idx="73">
                  <c:v>2449.1879232729225</c:v>
                </c:pt>
                <c:pt idx="74">
                  <c:v>2451.294756822841</c:v>
                </c:pt>
                <c:pt idx="75">
                  <c:v>2383.2741307826091</c:v>
                </c:pt>
                <c:pt idx="76">
                  <c:v>2408.5561333816336</c:v>
                </c:pt>
                <c:pt idx="77">
                  <c:v>2517.5095255345714</c:v>
                </c:pt>
                <c:pt idx="78">
                  <c:v>2392.9053698679518</c:v>
                </c:pt>
                <c:pt idx="79">
                  <c:v>2451.294756822841</c:v>
                </c:pt>
                <c:pt idx="80">
                  <c:v>2375.4487490257684</c:v>
                </c:pt>
                <c:pt idx="81">
                  <c:v>2504.2665717922255</c:v>
                </c:pt>
                <c:pt idx="82">
                  <c:v>2407.9541809387997</c:v>
                </c:pt>
                <c:pt idx="83">
                  <c:v>2419.6922535740609</c:v>
                </c:pt>
                <c:pt idx="84">
                  <c:v>2461.8289245724345</c:v>
                </c:pt>
                <c:pt idx="85">
                  <c:v>2435.0420408663254</c:v>
                </c:pt>
                <c:pt idx="86">
                  <c:v>2474.1689496505301</c:v>
                </c:pt>
                <c:pt idx="87">
                  <c:v>2438.0518030804951</c:v>
                </c:pt>
                <c:pt idx="88">
                  <c:v>2418.1873724669758</c:v>
                </c:pt>
                <c:pt idx="89">
                  <c:v>2424.2068968953154</c:v>
                </c:pt>
                <c:pt idx="90">
                  <c:v>2383.575107004026</c:v>
                </c:pt>
                <c:pt idx="91">
                  <c:v>2516.3056206489036</c:v>
                </c:pt>
                <c:pt idx="92">
                  <c:v>2397.4200131892062</c:v>
                </c:pt>
                <c:pt idx="93">
                  <c:v>2512.0919535490661</c:v>
                </c:pt>
                <c:pt idx="94">
                  <c:v>2392.3034174251179</c:v>
                </c:pt>
                <c:pt idx="95">
                  <c:v>2470.8582112149434</c:v>
                </c:pt>
                <c:pt idx="96">
                  <c:v>2463.0328294581027</c:v>
                </c:pt>
                <c:pt idx="97">
                  <c:v>2494.3343564854658</c:v>
                </c:pt>
                <c:pt idx="98">
                  <c:v>2482.5962838502046</c:v>
                </c:pt>
                <c:pt idx="99">
                  <c:v>2422.4010395668133</c:v>
                </c:pt>
                <c:pt idx="100">
                  <c:v>2517.8105017559883</c:v>
                </c:pt>
                <c:pt idx="101">
                  <c:v>2466.3435678936889</c:v>
                </c:pt>
                <c:pt idx="102">
                  <c:v>2449.1879232729225</c:v>
                </c:pt>
                <c:pt idx="103">
                  <c:v>2406.4492998317146</c:v>
                </c:pt>
                <c:pt idx="104">
                  <c:v>2387.1868216610296</c:v>
                </c:pt>
                <c:pt idx="105">
                  <c:v>2495.8392375925505</c:v>
                </c:pt>
                <c:pt idx="106">
                  <c:v>2384.7790118896937</c:v>
                </c:pt>
                <c:pt idx="107">
                  <c:v>2504.8685242350593</c:v>
                </c:pt>
                <c:pt idx="108">
                  <c:v>2494.0333802640489</c:v>
                </c:pt>
                <c:pt idx="109">
                  <c:v>2412.7698004814706</c:v>
                </c:pt>
                <c:pt idx="110">
                  <c:v>2374.2448441401002</c:v>
                </c:pt>
                <c:pt idx="111">
                  <c:v>2419.391277352644</c:v>
                </c:pt>
                <c:pt idx="112">
                  <c:v>2392.3034174251179</c:v>
                </c:pt>
                <c:pt idx="113">
                  <c:v>2401.3327040676263</c:v>
                </c:pt>
                <c:pt idx="114">
                  <c:v>2460.6250196867668</c:v>
                </c:pt>
                <c:pt idx="115">
                  <c:v>2381.1672972326905</c:v>
                </c:pt>
                <c:pt idx="116">
                  <c:v>2371.8370343687648</c:v>
                </c:pt>
                <c:pt idx="117">
                  <c:v>2434.7410646449084</c:v>
                </c:pt>
                <c:pt idx="118">
                  <c:v>2386.5848692181958</c:v>
                </c:pt>
                <c:pt idx="119">
                  <c:v>2417.8863962455589</c:v>
                </c:pt>
                <c:pt idx="120">
                  <c:v>2401.6336802890432</c:v>
                </c:pt>
                <c:pt idx="121">
                  <c:v>2373.0409392544325</c:v>
                </c:pt>
                <c:pt idx="122">
                  <c:v>2448.8869470515056</c:v>
                </c:pt>
                <c:pt idx="123">
                  <c:v>2488.9167844999606</c:v>
                </c:pt>
                <c:pt idx="124">
                  <c:v>2404.0414900603791</c:v>
                </c:pt>
                <c:pt idx="125">
                  <c:v>2384.7790118896937</c:v>
                </c:pt>
                <c:pt idx="126">
                  <c:v>2410.0610144887182</c:v>
                </c:pt>
                <c:pt idx="127">
                  <c:v>2423.0029920096472</c:v>
                </c:pt>
                <c:pt idx="128">
                  <c:v>2508.179262670646</c:v>
                </c:pt>
                <c:pt idx="129">
                  <c:v>2417.284443802725</c:v>
                </c:pt>
                <c:pt idx="130">
                  <c:v>2497.6450949210525</c:v>
                </c:pt>
                <c:pt idx="131">
                  <c:v>2449.4888994943394</c:v>
                </c:pt>
                <c:pt idx="132">
                  <c:v>2376.3516776900192</c:v>
                </c:pt>
                <c:pt idx="133">
                  <c:v>2475.0718783147809</c:v>
                </c:pt>
                <c:pt idx="134">
                  <c:v>2428.1195877737355</c:v>
                </c:pt>
                <c:pt idx="135">
                  <c:v>2516.6065968703206</c:v>
                </c:pt>
                <c:pt idx="136">
                  <c:v>2450.6928043800071</c:v>
                </c:pt>
                <c:pt idx="137">
                  <c:v>2469.9552825506926</c:v>
                </c:pt>
                <c:pt idx="138">
                  <c:v>2413.070776702888</c:v>
                </c:pt>
                <c:pt idx="139">
                  <c:v>2399.2258705177078</c:v>
                </c:pt>
                <c:pt idx="140">
                  <c:v>2481.3923789645369</c:v>
                </c:pt>
                <c:pt idx="141">
                  <c:v>2511.1890248848154</c:v>
                </c:pt>
                <c:pt idx="142">
                  <c:v>2376.953630132853</c:v>
                </c:pt>
                <c:pt idx="143">
                  <c:v>2494.3343564854658</c:v>
                </c:pt>
                <c:pt idx="144">
                  <c:v>2401.9346565104606</c:v>
                </c:pt>
                <c:pt idx="145">
                  <c:v>2404.9444187246299</c:v>
                </c:pt>
                <c:pt idx="146">
                  <c:v>2436.5469219734105</c:v>
                </c:pt>
                <c:pt idx="147">
                  <c:v>2471.4601636577772</c:v>
                </c:pt>
                <c:pt idx="148">
                  <c:v>2390.4975600966159</c:v>
                </c:pt>
                <c:pt idx="149">
                  <c:v>2382.3712021183583</c:v>
                </c:pt>
                <c:pt idx="150">
                  <c:v>2408.2551571602166</c:v>
                </c:pt>
                <c:pt idx="151">
                  <c:v>2476.5767594218655</c:v>
                </c:pt>
                <c:pt idx="152">
                  <c:v>2481.9943314073707</c:v>
                </c:pt>
                <c:pt idx="153">
                  <c:v>2455.5084239226785</c:v>
                </c:pt>
                <c:pt idx="154">
                  <c:v>2392.6043936465348</c:v>
                </c:pt>
                <c:pt idx="155">
                  <c:v>2496.4411900353848</c:v>
                </c:pt>
                <c:pt idx="156">
                  <c:v>2431.7313024307391</c:v>
                </c:pt>
                <c:pt idx="157">
                  <c:v>2380.5653447898567</c:v>
                </c:pt>
                <c:pt idx="158">
                  <c:v>2393.2063460893687</c:v>
                </c:pt>
                <c:pt idx="159">
                  <c:v>2450.6928043800071</c:v>
                </c:pt>
                <c:pt idx="160">
                  <c:v>2396.517084524955</c:v>
                </c:pt>
                <c:pt idx="161">
                  <c:v>2437.1488744162443</c:v>
                </c:pt>
                <c:pt idx="162">
                  <c:v>2415.1776102528065</c:v>
                </c:pt>
                <c:pt idx="163">
                  <c:v>2414.2746815885557</c:v>
                </c:pt>
                <c:pt idx="164">
                  <c:v>2463.0328294581027</c:v>
                </c:pt>
                <c:pt idx="165">
                  <c:v>2467.8484490007736</c:v>
                </c:pt>
                <c:pt idx="166">
                  <c:v>2375.7497252471853</c:v>
                </c:pt>
                <c:pt idx="167">
                  <c:v>2494.6353327068828</c:v>
                </c:pt>
                <c:pt idx="168">
                  <c:v>2471.7611398791942</c:v>
                </c:pt>
                <c:pt idx="169">
                  <c:v>2394.7112271964534</c:v>
                </c:pt>
                <c:pt idx="170">
                  <c:v>2459.722091022516</c:v>
                </c:pt>
                <c:pt idx="171">
                  <c:v>2398.9248942962909</c:v>
                </c:pt>
                <c:pt idx="172">
                  <c:v>2371.5360581473478</c:v>
                </c:pt>
                <c:pt idx="173">
                  <c:v>2422.1000633453964</c:v>
                </c:pt>
                <c:pt idx="174">
                  <c:v>2495.2372851497166</c:v>
                </c:pt>
                <c:pt idx="175">
                  <c:v>2404.643442503213</c:v>
                </c:pt>
                <c:pt idx="176">
                  <c:v>2447.081089723004</c:v>
                </c:pt>
                <c:pt idx="177">
                  <c:v>2491.6255704927135</c:v>
                </c:pt>
                <c:pt idx="178">
                  <c:v>2455.8094001440954</c:v>
                </c:pt>
                <c:pt idx="179">
                  <c:v>2421.1971346811456</c:v>
                </c:pt>
                <c:pt idx="180">
                  <c:v>2385.0799881111107</c:v>
                </c:pt>
                <c:pt idx="181">
                  <c:v>2422.7020157882303</c:v>
                </c:pt>
                <c:pt idx="182">
                  <c:v>2413.070776702888</c:v>
                </c:pt>
                <c:pt idx="183">
                  <c:v>2493.431427821215</c:v>
                </c:pt>
                <c:pt idx="184">
                  <c:v>2376.953630132853</c:v>
                </c:pt>
                <c:pt idx="185">
                  <c:v>2516.0046444274867</c:v>
                </c:pt>
                <c:pt idx="186">
                  <c:v>2507.5773102278122</c:v>
                </c:pt>
                <c:pt idx="187">
                  <c:v>2490.7226418284627</c:v>
                </c:pt>
                <c:pt idx="188">
                  <c:v>2507.5773102278122</c:v>
                </c:pt>
                <c:pt idx="189">
                  <c:v>2509.6841437777307</c:v>
                </c:pt>
                <c:pt idx="190">
                  <c:v>2506.373405342144</c:v>
                </c:pt>
                <c:pt idx="191">
                  <c:v>2409.1580858244674</c:v>
                </c:pt>
                <c:pt idx="192">
                  <c:v>2467.8484490007736</c:v>
                </c:pt>
                <c:pt idx="193">
                  <c:v>2426.9156828880677</c:v>
                </c:pt>
                <c:pt idx="194">
                  <c:v>2407.9541809387997</c:v>
                </c:pt>
                <c:pt idx="195">
                  <c:v>2480.4894503002861</c:v>
                </c:pt>
                <c:pt idx="196">
                  <c:v>2493.431427821215</c:v>
                </c:pt>
                <c:pt idx="197">
                  <c:v>2412.7698004814706</c:v>
                </c:pt>
                <c:pt idx="198">
                  <c:v>2469.0523538864418</c:v>
                </c:pt>
                <c:pt idx="199">
                  <c:v>2373.3419154758494</c:v>
                </c:pt>
                <c:pt idx="200">
                  <c:v>2516.0046444274867</c:v>
                </c:pt>
                <c:pt idx="201">
                  <c:v>2433.2361835378238</c:v>
                </c:pt>
                <c:pt idx="202">
                  <c:v>2485.0040936215405</c:v>
                </c:pt>
                <c:pt idx="203">
                  <c:v>2510.2860962205646</c:v>
                </c:pt>
                <c:pt idx="204">
                  <c:v>2494.3343564854658</c:v>
                </c:pt>
                <c:pt idx="205">
                  <c:v>2426.9156828880677</c:v>
                </c:pt>
                <c:pt idx="206">
                  <c:v>2449.1879232729225</c:v>
                </c:pt>
                <c:pt idx="207">
                  <c:v>2481.0914027431199</c:v>
                </c:pt>
                <c:pt idx="208">
                  <c:v>2383.575107004026</c:v>
                </c:pt>
                <c:pt idx="209">
                  <c:v>2436.2459457519935</c:v>
                </c:pt>
                <c:pt idx="210">
                  <c:v>2436.2459457519935</c:v>
                </c:pt>
                <c:pt idx="211">
                  <c:v>2498.8489998067203</c:v>
                </c:pt>
                <c:pt idx="212">
                  <c:v>2410.963943152969</c:v>
                </c:pt>
                <c:pt idx="213">
                  <c:v>2502.4607144637239</c:v>
                </c:pt>
                <c:pt idx="214">
                  <c:v>2400.7307516247924</c:v>
                </c:pt>
                <c:pt idx="215">
                  <c:v>2490.1206893856283</c:v>
                </c:pt>
                <c:pt idx="216">
                  <c:v>2494.3343564854658</c:v>
                </c:pt>
                <c:pt idx="217">
                  <c:v>2493.1304515997981</c:v>
                </c:pt>
                <c:pt idx="218">
                  <c:v>2432.032278652156</c:v>
                </c:pt>
                <c:pt idx="219">
                  <c:v>2478.984569193201</c:v>
                </c:pt>
                <c:pt idx="220">
                  <c:v>2395.6141558607042</c:v>
                </c:pt>
                <c:pt idx="221">
                  <c:v>2468.7513776650248</c:v>
                </c:pt>
                <c:pt idx="222">
                  <c:v>2498.2470473638864</c:v>
                </c:pt>
                <c:pt idx="223">
                  <c:v>2468.7513776650248</c:v>
                </c:pt>
                <c:pt idx="224">
                  <c:v>2394.1092747536195</c:v>
                </c:pt>
                <c:pt idx="225">
                  <c:v>2512.0919535490661</c:v>
                </c:pt>
                <c:pt idx="226">
                  <c:v>2466.6445441151059</c:v>
                </c:pt>
                <c:pt idx="227">
                  <c:v>2379.6624161256054</c:v>
                </c:pt>
                <c:pt idx="228">
                  <c:v>2406.1483236102977</c:v>
                </c:pt>
                <c:pt idx="229">
                  <c:v>2441.6635177374988</c:v>
                </c:pt>
                <c:pt idx="230">
                  <c:v>2506.373405342144</c:v>
                </c:pt>
                <c:pt idx="231">
                  <c:v>2386.2838929967788</c:v>
                </c:pt>
                <c:pt idx="232">
                  <c:v>2395.9151320821211</c:v>
                </c:pt>
                <c:pt idx="233">
                  <c:v>2391.7014649822841</c:v>
                </c:pt>
                <c:pt idx="234">
                  <c:v>2512.9948822133174</c:v>
                </c:pt>
                <c:pt idx="235">
                  <c:v>2490.4216656070457</c:v>
                </c:pt>
                <c:pt idx="236">
                  <c:v>2382.0702258969413</c:v>
                </c:pt>
                <c:pt idx="237">
                  <c:v>2446.780113501587</c:v>
                </c:pt>
                <c:pt idx="238">
                  <c:v>2493.431427821215</c:v>
                </c:pt>
                <c:pt idx="239">
                  <c:v>2475.0718783147809</c:v>
                </c:pt>
                <c:pt idx="240">
                  <c:v>2435.6439933091597</c:v>
                </c:pt>
                <c:pt idx="241">
                  <c:v>2502.4607144637239</c:v>
                </c:pt>
                <c:pt idx="242">
                  <c:v>2397.4200131892062</c:v>
                </c:pt>
                <c:pt idx="243">
                  <c:v>2494.3343564854658</c:v>
                </c:pt>
                <c:pt idx="244">
                  <c:v>2423.905920673898</c:v>
                </c:pt>
                <c:pt idx="245">
                  <c:v>2455.5084239226785</c:v>
                </c:pt>
                <c:pt idx="246">
                  <c:v>2466.6445441151059</c:v>
                </c:pt>
                <c:pt idx="247">
                  <c:v>2517.5095255345714</c:v>
                </c:pt>
                <c:pt idx="248">
                  <c:v>2383.8760832254429</c:v>
                </c:pt>
                <c:pt idx="249">
                  <c:v>2374.2448441401002</c:v>
                </c:pt>
                <c:pt idx="250">
                  <c:v>2382.6721783397752</c:v>
                </c:pt>
                <c:pt idx="251">
                  <c:v>2498.5480235853033</c:v>
                </c:pt>
                <c:pt idx="252">
                  <c:v>2504.5675480136424</c:v>
                </c:pt>
                <c:pt idx="253">
                  <c:v>2432.9352073164068</c:v>
                </c:pt>
                <c:pt idx="254">
                  <c:v>2513.8978108775682</c:v>
                </c:pt>
                <c:pt idx="255">
                  <c:v>2476.5767594218655</c:v>
                </c:pt>
                <c:pt idx="256">
                  <c:v>2454.3045190370108</c:v>
                </c:pt>
                <c:pt idx="257">
                  <c:v>2508.7812151134799</c:v>
                </c:pt>
                <c:pt idx="258">
                  <c:v>2410.963943152969</c:v>
                </c:pt>
                <c:pt idx="259">
                  <c:v>2412.4688242600537</c:v>
                </c:pt>
                <c:pt idx="260">
                  <c:v>2482.5962838502046</c:v>
                </c:pt>
                <c:pt idx="261">
                  <c:v>2511.7909773276492</c:v>
                </c:pt>
                <c:pt idx="262">
                  <c:v>2454.0035428155938</c:v>
                </c:pt>
                <c:pt idx="263">
                  <c:v>2470.2562587721095</c:v>
                </c:pt>
                <c:pt idx="264">
                  <c:v>2425.4108017809831</c:v>
                </c:pt>
                <c:pt idx="265">
                  <c:v>2435.0420408663254</c:v>
                </c:pt>
                <c:pt idx="266">
                  <c:v>2394.4102509750364</c:v>
                </c:pt>
                <c:pt idx="267">
                  <c:v>2490.7226418284627</c:v>
                </c:pt>
                <c:pt idx="268">
                  <c:v>2392.6043936465348</c:v>
                </c:pt>
                <c:pt idx="269">
                  <c:v>2441.6635177374988</c:v>
                </c:pt>
                <c:pt idx="270">
                  <c:v>2472.0621161006111</c:v>
                </c:pt>
                <c:pt idx="271">
                  <c:v>2515.1017157632359</c:v>
                </c:pt>
                <c:pt idx="272">
                  <c:v>2413.070776702888</c:v>
                </c:pt>
                <c:pt idx="273">
                  <c:v>2465.7416154508551</c:v>
                </c:pt>
                <c:pt idx="274">
                  <c:v>2501.85876202089</c:v>
                </c:pt>
                <c:pt idx="275">
                  <c:v>2386.5848692181958</c:v>
                </c:pt>
                <c:pt idx="276">
                  <c:v>2414.8766340313896</c:v>
                </c:pt>
                <c:pt idx="277">
                  <c:v>2457.9162336940144</c:v>
                </c:pt>
                <c:pt idx="278">
                  <c:v>2427.2166591094847</c:v>
                </c:pt>
                <c:pt idx="279">
                  <c:v>2432.6342310949899</c:v>
                </c:pt>
                <c:pt idx="280">
                  <c:v>2485.0040936215405</c:v>
                </c:pt>
                <c:pt idx="281">
                  <c:v>2421.7990871239795</c:v>
                </c:pt>
                <c:pt idx="282">
                  <c:v>2478.3826167503671</c:v>
                </c:pt>
                <c:pt idx="283">
                  <c:v>2516.3056206489036</c:v>
                </c:pt>
                <c:pt idx="284">
                  <c:v>2511.7909773276492</c:v>
                </c:pt>
                <c:pt idx="285">
                  <c:v>2477.1787118646994</c:v>
                </c:pt>
                <c:pt idx="286">
                  <c:v>2445.5762086159189</c:v>
                </c:pt>
                <c:pt idx="287">
                  <c:v>2447.6830421658378</c:v>
                </c:pt>
                <c:pt idx="288">
                  <c:v>2402.8375851747114</c:v>
                </c:pt>
                <c:pt idx="289">
                  <c:v>2403.7405138389622</c:v>
                </c:pt>
                <c:pt idx="290">
                  <c:v>2396.216108303538</c:v>
                </c:pt>
                <c:pt idx="291">
                  <c:v>2395.9151320821211</c:v>
                </c:pt>
                <c:pt idx="292">
                  <c:v>2372.1380105901817</c:v>
                </c:pt>
                <c:pt idx="293">
                  <c:v>2488.0138558357098</c:v>
                </c:pt>
                <c:pt idx="294">
                  <c:v>2460.6250196867668</c:v>
                </c:pt>
                <c:pt idx="295">
                  <c:v>2480.4894503002861</c:v>
                </c:pt>
                <c:pt idx="296">
                  <c:v>2445.5762086159189</c:v>
                </c:pt>
                <c:pt idx="297">
                  <c:v>2429.0225164379863</c:v>
                </c:pt>
                <c:pt idx="298">
                  <c:v>2443.7703512874173</c:v>
                </c:pt>
                <c:pt idx="299">
                  <c:v>2456.4113525869293</c:v>
                </c:pt>
                <c:pt idx="300">
                  <c:v>2438.9547317447459</c:v>
                </c:pt>
                <c:pt idx="301">
                  <c:v>2477.4796880861163</c:v>
                </c:pt>
                <c:pt idx="302">
                  <c:v>2406.1483236102977</c:v>
                </c:pt>
                <c:pt idx="303">
                  <c:v>2432.9352073164068</c:v>
                </c:pt>
                <c:pt idx="304">
                  <c:v>2413.070776702888</c:v>
                </c:pt>
                <c:pt idx="305">
                  <c:v>2392.6043936465348</c:v>
                </c:pt>
                <c:pt idx="306">
                  <c:v>2378.1575350185208</c:v>
                </c:pt>
                <c:pt idx="307">
                  <c:v>2434.7410646449084</c:v>
                </c:pt>
                <c:pt idx="308">
                  <c:v>2370.934105704514</c:v>
                </c:pt>
                <c:pt idx="309">
                  <c:v>2511.1890248848154</c:v>
                </c:pt>
                <c:pt idx="310">
                  <c:v>2495.5382613711336</c:v>
                </c:pt>
                <c:pt idx="311">
                  <c:v>2457.6152574725975</c:v>
                </c:pt>
                <c:pt idx="312">
                  <c:v>2451.294756822841</c:v>
                </c:pt>
                <c:pt idx="313">
                  <c:v>2446.780113501587</c:v>
                </c:pt>
                <c:pt idx="314">
                  <c:v>2468.4504014436079</c:v>
                </c:pt>
                <c:pt idx="315">
                  <c:v>2431.1293499879052</c:v>
                </c:pt>
                <c:pt idx="316">
                  <c:v>2417.284443802725</c:v>
                </c:pt>
                <c:pt idx="317">
                  <c:v>2441.3625415160818</c:v>
                </c:pt>
                <c:pt idx="318">
                  <c:v>2406.4492998317146</c:v>
                </c:pt>
                <c:pt idx="319">
                  <c:v>2472.664068543445</c:v>
                </c:pt>
                <c:pt idx="320">
                  <c:v>2504.2665717922255</c:v>
                </c:pt>
                <c:pt idx="321">
                  <c:v>2499.7519284709711</c:v>
                </c:pt>
                <c:pt idx="322">
                  <c:v>2443.7703512874173</c:v>
                </c:pt>
                <c:pt idx="323">
                  <c:v>2389.5946314323651</c:v>
                </c:pt>
                <c:pt idx="324">
                  <c:v>2402.2356327318776</c:v>
                </c:pt>
                <c:pt idx="325">
                  <c:v>2481.3923789645369</c:v>
                </c:pt>
                <c:pt idx="326">
                  <c:v>2491.3245942712965</c:v>
                </c:pt>
                <c:pt idx="327">
                  <c:v>2437.7508268590782</c:v>
                </c:pt>
                <c:pt idx="328">
                  <c:v>2445.2752323945019</c:v>
                </c:pt>
                <c:pt idx="329">
                  <c:v>2450.6928043800071</c:v>
                </c:pt>
                <c:pt idx="330">
                  <c:v>2479.8874978574522</c:v>
                </c:pt>
                <c:pt idx="331">
                  <c:v>2446.1781610587532</c:v>
                </c:pt>
                <c:pt idx="332">
                  <c:v>2466.6445441151059</c:v>
                </c:pt>
                <c:pt idx="333">
                  <c:v>2444.3723037302511</c:v>
                </c:pt>
                <c:pt idx="334">
                  <c:v>2488.3148320571268</c:v>
                </c:pt>
                <c:pt idx="335">
                  <c:v>2465.7416154508551</c:v>
                </c:pt>
                <c:pt idx="336">
                  <c:v>2504.8685242350593</c:v>
                </c:pt>
                <c:pt idx="337">
                  <c:v>2484.7031174001231</c:v>
                </c:pt>
                <c:pt idx="338">
                  <c:v>2485.3050698429574</c:v>
                </c:pt>
                <c:pt idx="339">
                  <c:v>2486.8099509500421</c:v>
                </c:pt>
                <c:pt idx="340">
                  <c:v>2479.2855454146179</c:v>
                </c:pt>
                <c:pt idx="341">
                  <c:v>2467.2464965579397</c:v>
                </c:pt>
                <c:pt idx="342">
                  <c:v>2489.2177607213775</c:v>
                </c:pt>
                <c:pt idx="343">
                  <c:v>2435.6439933091597</c:v>
                </c:pt>
                <c:pt idx="344">
                  <c:v>2474.469925871947</c:v>
                </c:pt>
                <c:pt idx="345">
                  <c:v>2448.5859708300886</c:v>
                </c:pt>
                <c:pt idx="346">
                  <c:v>2512.0919535490661</c:v>
                </c:pt>
                <c:pt idx="347">
                  <c:v>2460.0230672439329</c:v>
                </c:pt>
                <c:pt idx="348">
                  <c:v>2416.0805389170573</c:v>
                </c:pt>
                <c:pt idx="349">
                  <c:v>2406.4492998317146</c:v>
                </c:pt>
                <c:pt idx="350">
                  <c:v>2444.3723037302511</c:v>
                </c:pt>
                <c:pt idx="351">
                  <c:v>2377.25460635427</c:v>
                </c:pt>
                <c:pt idx="352">
                  <c:v>2404.9444187246299</c:v>
                </c:pt>
                <c:pt idx="353">
                  <c:v>2419.6922535740609</c:v>
                </c:pt>
                <c:pt idx="354">
                  <c:v>2469.3533301078587</c:v>
                </c:pt>
                <c:pt idx="355">
                  <c:v>2510.8880486633984</c:v>
                </c:pt>
                <c:pt idx="356">
                  <c:v>2462.7318532366853</c:v>
                </c:pt>
                <c:pt idx="357">
                  <c:v>2474.7709020933639</c:v>
                </c:pt>
                <c:pt idx="358">
                  <c:v>2478.683592971784</c:v>
                </c:pt>
                <c:pt idx="359">
                  <c:v>2461.8289245724345</c:v>
                </c:pt>
                <c:pt idx="360">
                  <c:v>2431.1293499879052</c:v>
                </c:pt>
                <c:pt idx="361">
                  <c:v>2377.25460635427</c:v>
                </c:pt>
                <c:pt idx="362">
                  <c:v>2428.1195877737355</c:v>
                </c:pt>
                <c:pt idx="363">
                  <c:v>2462.7318532366853</c:v>
                </c:pt>
                <c:pt idx="364">
                  <c:v>2394.4102509750364</c:v>
                </c:pt>
                <c:pt idx="365">
                  <c:v>2482.2953076287877</c:v>
                </c:pt>
                <c:pt idx="366">
                  <c:v>2480.790426521703</c:v>
                </c:pt>
                <c:pt idx="367">
                  <c:v>2396.517084524955</c:v>
                </c:pt>
                <c:pt idx="368">
                  <c:v>2512.3929297704831</c:v>
                </c:pt>
                <c:pt idx="369">
                  <c:v>2384.4780356682768</c:v>
                </c:pt>
                <c:pt idx="370">
                  <c:v>2464.8386867866043</c:v>
                </c:pt>
                <c:pt idx="371">
                  <c:v>2434.4400884234915</c:v>
                </c:pt>
                <c:pt idx="372">
                  <c:v>2507.2763340063952</c:v>
                </c:pt>
                <c:pt idx="373">
                  <c:v>2381.4682734541075</c:v>
                </c:pt>
                <c:pt idx="374">
                  <c:v>2448.2849946086717</c:v>
                </c:pt>
                <c:pt idx="375">
                  <c:v>2517.5095255345714</c:v>
                </c:pt>
                <c:pt idx="376">
                  <c:v>2483.8001887358723</c:v>
                </c:pt>
                <c:pt idx="377">
                  <c:v>2397.1190369677893</c:v>
                </c:pt>
                <c:pt idx="378">
                  <c:v>2379.6624161256054</c:v>
                </c:pt>
                <c:pt idx="379">
                  <c:v>2484.7031174001231</c:v>
                </c:pt>
                <c:pt idx="380">
                  <c:v>2416.0805389170573</c:v>
                </c:pt>
                <c:pt idx="381">
                  <c:v>2489.8197131642114</c:v>
                </c:pt>
                <c:pt idx="382">
                  <c:v>2379.3614399041885</c:v>
                </c:pt>
                <c:pt idx="383">
                  <c:v>2448.2849946086717</c:v>
                </c:pt>
                <c:pt idx="384">
                  <c:v>2437.4498506376613</c:v>
                </c:pt>
                <c:pt idx="385">
                  <c:v>2473.2660209862788</c:v>
                </c:pt>
                <c:pt idx="386">
                  <c:v>2513.8978108775682</c:v>
                </c:pt>
                <c:pt idx="387">
                  <c:v>2460.6250196867668</c:v>
                </c:pt>
                <c:pt idx="388">
                  <c:v>2441.3625415160818</c:v>
                </c:pt>
                <c:pt idx="389">
                  <c:v>2427.8186115523185</c:v>
                </c:pt>
                <c:pt idx="390">
                  <c:v>2511.7909773276492</c:v>
                </c:pt>
                <c:pt idx="391">
                  <c:v>2433.8381359806576</c:v>
                </c:pt>
                <c:pt idx="392">
                  <c:v>2390.7985363180333</c:v>
                </c:pt>
                <c:pt idx="393">
                  <c:v>2402.5366089532945</c:v>
                </c:pt>
                <c:pt idx="394">
                  <c:v>2459.722091022516</c:v>
                </c:pt>
                <c:pt idx="395">
                  <c:v>2507.8782864492291</c:v>
                </c:pt>
                <c:pt idx="396">
                  <c:v>2427.2166591094847</c:v>
                </c:pt>
                <c:pt idx="397">
                  <c:v>2513.8978108775682</c:v>
                </c:pt>
                <c:pt idx="398">
                  <c:v>2409.4590620458844</c:v>
                </c:pt>
                <c:pt idx="399">
                  <c:v>2417.585420024142</c:v>
                </c:pt>
                <c:pt idx="400">
                  <c:v>2403.1385613961284</c:v>
                </c:pt>
                <c:pt idx="401">
                  <c:v>2398.9248942962909</c:v>
                </c:pt>
                <c:pt idx="402">
                  <c:v>2516.6065968703206</c:v>
                </c:pt>
                <c:pt idx="403">
                  <c:v>2517.5095255345714</c:v>
                </c:pt>
                <c:pt idx="404">
                  <c:v>2419.9932297954779</c:v>
                </c:pt>
                <c:pt idx="405">
                  <c:v>2398.0219656320401</c:v>
                </c:pt>
                <c:pt idx="406">
                  <c:v>2429.9254451022375</c:v>
                </c:pt>
                <c:pt idx="407">
                  <c:v>2421.7990871239795</c:v>
                </c:pt>
                <c:pt idx="408">
                  <c:v>2422.1000633453964</c:v>
                </c:pt>
                <c:pt idx="409">
                  <c:v>2414.5756578099727</c:v>
                </c:pt>
                <c:pt idx="410">
                  <c:v>2404.643442503213</c:v>
                </c:pt>
                <c:pt idx="411">
                  <c:v>2400.1287991819586</c:v>
                </c:pt>
                <c:pt idx="412">
                  <c:v>2434.7410646449084</c:v>
                </c:pt>
                <c:pt idx="413">
                  <c:v>2514.800739541819</c:v>
                </c:pt>
                <c:pt idx="414">
                  <c:v>2470.5572349935264</c:v>
                </c:pt>
                <c:pt idx="415">
                  <c:v>2392.3034174251179</c:v>
                </c:pt>
                <c:pt idx="416">
                  <c:v>2516.9075730917375</c:v>
                </c:pt>
                <c:pt idx="417">
                  <c:v>2504.8685242350593</c:v>
                </c:pt>
                <c:pt idx="418">
                  <c:v>2461.5279483510176</c:v>
                </c:pt>
                <c:pt idx="419">
                  <c:v>2391.7014649822841</c:v>
                </c:pt>
                <c:pt idx="420">
                  <c:v>2435.9449695305766</c:v>
                </c:pt>
                <c:pt idx="421">
                  <c:v>2446.1781610587532</c:v>
                </c:pt>
                <c:pt idx="422">
                  <c:v>2398.6239180748739</c:v>
                </c:pt>
                <c:pt idx="423">
                  <c:v>2445.8771848373358</c:v>
                </c:pt>
                <c:pt idx="424">
                  <c:v>2517.2085493131544</c:v>
                </c:pt>
                <c:pt idx="425">
                  <c:v>2503.6646193493916</c:v>
                </c:pt>
                <c:pt idx="426">
                  <c:v>2446.4791372801701</c:v>
                </c:pt>
                <c:pt idx="427">
                  <c:v>2513.2958584347343</c:v>
                </c:pt>
                <c:pt idx="428">
                  <c:v>2392.9053698679518</c:v>
                </c:pt>
                <c:pt idx="429">
                  <c:v>2426.012754223817</c:v>
                </c:pt>
                <c:pt idx="430">
                  <c:v>2380.5653447898567</c:v>
                </c:pt>
                <c:pt idx="431">
                  <c:v>2458.5181861368483</c:v>
                </c:pt>
                <c:pt idx="432">
                  <c:v>2446.1781610587532</c:v>
                </c:pt>
                <c:pt idx="433">
                  <c:v>2437.1488744162443</c:v>
                </c:pt>
                <c:pt idx="434">
                  <c:v>2426.012754223817</c:v>
                </c:pt>
                <c:pt idx="435">
                  <c:v>2463.6347819009366</c:v>
                </c:pt>
                <c:pt idx="436">
                  <c:v>2463.6347819009366</c:v>
                </c:pt>
                <c:pt idx="437">
                  <c:v>2398.0219656320401</c:v>
                </c:pt>
                <c:pt idx="438">
                  <c:v>2452.4986617085092</c:v>
                </c:pt>
                <c:pt idx="439">
                  <c:v>2376.6526539114361</c:v>
                </c:pt>
                <c:pt idx="440">
                  <c:v>2395.9151320821211</c:v>
                </c:pt>
                <c:pt idx="441">
                  <c:v>2459.4211148010991</c:v>
                </c:pt>
                <c:pt idx="442">
                  <c:v>2459.1201385796821</c:v>
                </c:pt>
                <c:pt idx="443">
                  <c:v>2501.5577857994731</c:v>
                </c:pt>
                <c:pt idx="444">
                  <c:v>2436.2459457519935</c:v>
                </c:pt>
                <c:pt idx="445">
                  <c:v>2497.3441186996356</c:v>
                </c:pt>
                <c:pt idx="446">
                  <c:v>2417.585420024142</c:v>
                </c:pt>
                <c:pt idx="447">
                  <c:v>2425.1098255595662</c:v>
                </c:pt>
                <c:pt idx="448">
                  <c:v>2387.1868216610296</c:v>
                </c:pt>
                <c:pt idx="449">
                  <c:v>2469.3533301078587</c:v>
                </c:pt>
                <c:pt idx="450">
                  <c:v>2427.8186115523185</c:v>
                </c:pt>
                <c:pt idx="451">
                  <c:v>2386.2838929967788</c:v>
                </c:pt>
                <c:pt idx="452">
                  <c:v>2484.7031174001231</c:v>
                </c:pt>
                <c:pt idx="453">
                  <c:v>2470.2562587721095</c:v>
                </c:pt>
                <c:pt idx="454">
                  <c:v>2459.722091022516</c:v>
                </c:pt>
                <c:pt idx="455">
                  <c:v>2389.5946314323651</c:v>
                </c:pt>
                <c:pt idx="456">
                  <c:v>2462.1299007938514</c:v>
                </c:pt>
                <c:pt idx="457">
                  <c:v>2384.1770594468599</c:v>
                </c:pt>
                <c:pt idx="458">
                  <c:v>2464.5377105651874</c:v>
                </c:pt>
                <c:pt idx="459">
                  <c:v>2437.4498506376613</c:v>
                </c:pt>
                <c:pt idx="460">
                  <c:v>2443.4693750660003</c:v>
                </c:pt>
                <c:pt idx="461">
                  <c:v>2517.2085493131544</c:v>
                </c:pt>
                <c:pt idx="462">
                  <c:v>2411.8668718172198</c:v>
                </c:pt>
                <c:pt idx="463">
                  <c:v>2494.0333802640489</c:v>
                </c:pt>
                <c:pt idx="464">
                  <c:v>2483.8001887358723</c:v>
                </c:pt>
                <c:pt idx="465">
                  <c:v>2392.3034174251179</c:v>
                </c:pt>
                <c:pt idx="466">
                  <c:v>2388.6917027681143</c:v>
                </c:pt>
                <c:pt idx="467">
                  <c:v>2401.6336802890432</c:v>
                </c:pt>
                <c:pt idx="468">
                  <c:v>2384.4780356682768</c:v>
                </c:pt>
                <c:pt idx="469">
                  <c:v>2413.6727291457219</c:v>
                </c:pt>
                <c:pt idx="470">
                  <c:v>2463.0328294581027</c:v>
                </c:pt>
                <c:pt idx="471">
                  <c:v>2375.4487490257684</c:v>
                </c:pt>
                <c:pt idx="472">
                  <c:v>2515.7036682060698</c:v>
                </c:pt>
                <c:pt idx="473">
                  <c:v>2438.9547317447459</c:v>
                </c:pt>
                <c:pt idx="474">
                  <c:v>2462.1299007938514</c:v>
                </c:pt>
                <c:pt idx="475">
                  <c:v>2395.6141558607042</c:v>
                </c:pt>
                <c:pt idx="476">
                  <c:v>2382.6721783397752</c:v>
                </c:pt>
                <c:pt idx="477">
                  <c:v>2470.2562587721095</c:v>
                </c:pt>
                <c:pt idx="478">
                  <c:v>2428.4205639951524</c:v>
                </c:pt>
                <c:pt idx="479">
                  <c:v>2439.5566841875798</c:v>
                </c:pt>
                <c:pt idx="480">
                  <c:v>2413.070776702888</c:v>
                </c:pt>
                <c:pt idx="481">
                  <c:v>2430.2264213236544</c:v>
                </c:pt>
                <c:pt idx="482">
                  <c:v>2437.4498506376613</c:v>
                </c:pt>
                <c:pt idx="483">
                  <c:v>2393.5073223107856</c:v>
                </c:pt>
                <c:pt idx="484">
                  <c:v>2461.5279483510176</c:v>
                </c:pt>
                <c:pt idx="485">
                  <c:v>2490.7226418284627</c:v>
                </c:pt>
                <c:pt idx="486">
                  <c:v>2419.0903011312271</c:v>
                </c:pt>
                <c:pt idx="487">
                  <c:v>2481.6933551859538</c:v>
                </c:pt>
                <c:pt idx="488">
                  <c:v>2405.5463711674638</c:v>
                </c:pt>
                <c:pt idx="489">
                  <c:v>2397.1190369677893</c:v>
                </c:pt>
                <c:pt idx="490">
                  <c:v>2416.3815151384742</c:v>
                </c:pt>
                <c:pt idx="491">
                  <c:v>2429.9254451022375</c:v>
                </c:pt>
                <c:pt idx="492">
                  <c:v>2412.1678480386367</c:v>
                </c:pt>
                <c:pt idx="493">
                  <c:v>2476.2757832004486</c:v>
                </c:pt>
                <c:pt idx="494">
                  <c:v>2472.0621161006111</c:v>
                </c:pt>
                <c:pt idx="495">
                  <c:v>2406.7502760531315</c:v>
                </c:pt>
                <c:pt idx="496">
                  <c:v>2408.5561333816336</c:v>
                </c:pt>
                <c:pt idx="497">
                  <c:v>2414.2746815885557</c:v>
                </c:pt>
                <c:pt idx="498">
                  <c:v>2497.9460711424695</c:v>
                </c:pt>
                <c:pt idx="499">
                  <c:v>2425.7117780024</c:v>
                </c:pt>
                <c:pt idx="500">
                  <c:v>2421.1971346811456</c:v>
                </c:pt>
                <c:pt idx="501">
                  <c:v>2395.0122034178703</c:v>
                </c:pt>
                <c:pt idx="502">
                  <c:v>2427.8186115523185</c:v>
                </c:pt>
                <c:pt idx="503">
                  <c:v>2444.974256173085</c:v>
                </c:pt>
                <c:pt idx="504">
                  <c:v>2476.8777356432824</c:v>
                </c:pt>
                <c:pt idx="505">
                  <c:v>2414.8766340313896</c:v>
                </c:pt>
                <c:pt idx="506">
                  <c:v>2507.8782864492291</c:v>
                </c:pt>
                <c:pt idx="507">
                  <c:v>2388.3907265466974</c:v>
                </c:pt>
                <c:pt idx="508">
                  <c:v>2407.6532047173828</c:v>
                </c:pt>
                <c:pt idx="509">
                  <c:v>2479.5865216360353</c:v>
                </c:pt>
                <c:pt idx="510">
                  <c:v>2430.2264213236544</c:v>
                </c:pt>
                <c:pt idx="511">
                  <c:v>2397.4200131892062</c:v>
                </c:pt>
                <c:pt idx="512">
                  <c:v>2431.1293499879052</c:v>
                </c:pt>
                <c:pt idx="513">
                  <c:v>2504.5675480136424</c:v>
                </c:pt>
                <c:pt idx="514">
                  <c:v>2374.5458203615176</c:v>
                </c:pt>
                <c:pt idx="515">
                  <c:v>2509.3831675563138</c:v>
                </c:pt>
                <c:pt idx="516">
                  <c:v>2387.7887741038635</c:v>
                </c:pt>
                <c:pt idx="517">
                  <c:v>2378.1575350185208</c:v>
                </c:pt>
                <c:pt idx="518">
                  <c:v>2491.9265467141304</c:v>
                </c:pt>
                <c:pt idx="519">
                  <c:v>2472.664068543445</c:v>
                </c:pt>
                <c:pt idx="520">
                  <c:v>2385.0799881111107</c:v>
                </c:pt>
                <c:pt idx="521">
                  <c:v>2465.4406392294381</c:v>
                </c:pt>
                <c:pt idx="522">
                  <c:v>2505.7714528993101</c:v>
                </c:pt>
                <c:pt idx="523">
                  <c:v>2430.8283737664883</c:v>
                </c:pt>
                <c:pt idx="524">
                  <c:v>2371.8370343687648</c:v>
                </c:pt>
                <c:pt idx="525">
                  <c:v>2481.0914027431199</c:v>
                </c:pt>
                <c:pt idx="526">
                  <c:v>2401.9346565104606</c:v>
                </c:pt>
                <c:pt idx="527">
                  <c:v>2510.5870724419815</c:v>
                </c:pt>
                <c:pt idx="528">
                  <c:v>2416.0805389170573</c:v>
                </c:pt>
                <c:pt idx="529">
                  <c:v>2446.4791372801701</c:v>
                </c:pt>
                <c:pt idx="530">
                  <c:v>2455.8094001440954</c:v>
                </c:pt>
                <c:pt idx="531">
                  <c:v>2430.8283737664883</c:v>
                </c:pt>
                <c:pt idx="532">
                  <c:v>2426.012754223817</c:v>
                </c:pt>
                <c:pt idx="533">
                  <c:v>2510.2860962205646</c:v>
                </c:pt>
                <c:pt idx="534">
                  <c:v>2412.7698004814706</c:v>
                </c:pt>
                <c:pt idx="535">
                  <c:v>2412.1678480386367</c:v>
                </c:pt>
                <c:pt idx="536">
                  <c:v>2438.653755523329</c:v>
                </c:pt>
                <c:pt idx="537">
                  <c:v>2506.6743815635609</c:v>
                </c:pt>
                <c:pt idx="538">
                  <c:v>2377.25460635427</c:v>
                </c:pt>
                <c:pt idx="539">
                  <c:v>2395.0122034178703</c:v>
                </c:pt>
                <c:pt idx="540">
                  <c:v>2438.3527793019121</c:v>
                </c:pt>
                <c:pt idx="541">
                  <c:v>2490.1206893856283</c:v>
                </c:pt>
                <c:pt idx="542">
                  <c:v>2471.4601636577772</c:v>
                </c:pt>
                <c:pt idx="543">
                  <c:v>2376.953630132853</c:v>
                </c:pt>
                <c:pt idx="544">
                  <c:v>2490.7226418284627</c:v>
                </c:pt>
                <c:pt idx="545">
                  <c:v>2441.3625415160818</c:v>
                </c:pt>
                <c:pt idx="546">
                  <c:v>2458.2172099154313</c:v>
                </c:pt>
                <c:pt idx="547">
                  <c:v>2503.9655955708085</c:v>
                </c:pt>
                <c:pt idx="548">
                  <c:v>2458.5181861368483</c:v>
                </c:pt>
                <c:pt idx="549">
                  <c:v>2464.5377105651874</c:v>
                </c:pt>
                <c:pt idx="550">
                  <c:v>2502.159738242307</c:v>
                </c:pt>
                <c:pt idx="551">
                  <c:v>2466.042591672272</c:v>
                </c:pt>
                <c:pt idx="552">
                  <c:v>2379.9633923470228</c:v>
                </c:pt>
                <c:pt idx="553">
                  <c:v>2403.7405138389622</c:v>
                </c:pt>
                <c:pt idx="554">
                  <c:v>2474.1689496505301</c:v>
                </c:pt>
                <c:pt idx="555">
                  <c:v>2421.1971346811456</c:v>
                </c:pt>
                <c:pt idx="556">
                  <c:v>2481.3923789645369</c:v>
                </c:pt>
                <c:pt idx="557">
                  <c:v>2407.6532047173828</c:v>
                </c:pt>
                <c:pt idx="558">
                  <c:v>2488.9167844999606</c:v>
                </c:pt>
                <c:pt idx="559">
                  <c:v>2386.8858454396127</c:v>
                </c:pt>
                <c:pt idx="560">
                  <c:v>2416.9834675813081</c:v>
                </c:pt>
                <c:pt idx="561">
                  <c:v>2390.7985363180333</c:v>
                </c:pt>
                <c:pt idx="562">
                  <c:v>2411.8668718172198</c:v>
                </c:pt>
                <c:pt idx="563">
                  <c:v>2468.4504014436079</c:v>
                </c:pt>
                <c:pt idx="564">
                  <c:v>2373.3419154758494</c:v>
                </c:pt>
                <c:pt idx="565">
                  <c:v>2511.1890248848154</c:v>
                </c:pt>
                <c:pt idx="566">
                  <c:v>2506.373405342144</c:v>
                </c:pt>
                <c:pt idx="567">
                  <c:v>2478.3826167503671</c:v>
                </c:pt>
                <c:pt idx="568">
                  <c:v>2410.0610144887182</c:v>
                </c:pt>
                <c:pt idx="569">
                  <c:v>2452.4986617085092</c:v>
                </c:pt>
                <c:pt idx="570">
                  <c:v>2375.1477728043515</c:v>
                </c:pt>
                <c:pt idx="571">
                  <c:v>2516.6065968703206</c:v>
                </c:pt>
                <c:pt idx="572">
                  <c:v>2422.1000633453964</c:v>
                </c:pt>
                <c:pt idx="573">
                  <c:v>2436.8478981948274</c:v>
                </c:pt>
                <c:pt idx="574">
                  <c:v>2473.2660209862788</c:v>
                </c:pt>
                <c:pt idx="575">
                  <c:v>2393.8082985322026</c:v>
                </c:pt>
                <c:pt idx="576">
                  <c:v>2450.0908519371733</c:v>
                </c:pt>
                <c:pt idx="577">
                  <c:v>2421.1971346811456</c:v>
                </c:pt>
                <c:pt idx="578">
                  <c:v>2476.2757832004486</c:v>
                </c:pt>
                <c:pt idx="579">
                  <c:v>2461.2269721296007</c:v>
                </c:pt>
                <c:pt idx="580">
                  <c:v>2496.4411900353848</c:v>
                </c:pt>
                <c:pt idx="581">
                  <c:v>2481.3923789645369</c:v>
                </c:pt>
                <c:pt idx="582">
                  <c:v>2457.6152574725975</c:v>
                </c:pt>
                <c:pt idx="583">
                  <c:v>2430.2264213236544</c:v>
                </c:pt>
                <c:pt idx="584">
                  <c:v>2380.5653447898567</c:v>
                </c:pt>
                <c:pt idx="585">
                  <c:v>2419.6922535740609</c:v>
                </c:pt>
                <c:pt idx="586">
                  <c:v>2436.5469219734105</c:v>
                </c:pt>
                <c:pt idx="587">
                  <c:v>2371.8370343687648</c:v>
                </c:pt>
                <c:pt idx="588">
                  <c:v>2477.4796880861163</c:v>
                </c:pt>
                <c:pt idx="589">
                  <c:v>2471.1591874363603</c:v>
                </c:pt>
                <c:pt idx="590">
                  <c:v>2376.6526539114361</c:v>
                </c:pt>
                <c:pt idx="591">
                  <c:v>2435.0420408663254</c:v>
                </c:pt>
                <c:pt idx="592">
                  <c:v>2492.8294753783812</c:v>
                </c:pt>
                <c:pt idx="593">
                  <c:v>2430.8283737664883</c:v>
                </c:pt>
                <c:pt idx="594">
                  <c:v>2517.8105017559883</c:v>
                </c:pt>
                <c:pt idx="595">
                  <c:v>2496.1402138139679</c:v>
                </c:pt>
                <c:pt idx="596">
                  <c:v>2512.6939059919005</c:v>
                </c:pt>
                <c:pt idx="597">
                  <c:v>2489.2177607213775</c:v>
                </c:pt>
                <c:pt idx="598">
                  <c:v>2421.4981109025625</c:v>
                </c:pt>
                <c:pt idx="599">
                  <c:v>2381.7692496755244</c:v>
                </c:pt>
                <c:pt idx="600">
                  <c:v>2445.5762086159189</c:v>
                </c:pt>
                <c:pt idx="601">
                  <c:v>2511.7909773276492</c:v>
                </c:pt>
                <c:pt idx="602">
                  <c:v>2411.264919374386</c:v>
                </c:pt>
                <c:pt idx="603">
                  <c:v>2399.2258705177078</c:v>
                </c:pt>
                <c:pt idx="604">
                  <c:v>2370.633129483097</c:v>
                </c:pt>
                <c:pt idx="605">
                  <c:v>2376.3516776900192</c:v>
                </c:pt>
                <c:pt idx="606">
                  <c:v>2395.3131796392872</c:v>
                </c:pt>
                <c:pt idx="607">
                  <c:v>2456.1103763655124</c:v>
                </c:pt>
                <c:pt idx="608">
                  <c:v>2450.3918281585902</c:v>
                </c:pt>
                <c:pt idx="609">
                  <c:v>2489.8197131642114</c:v>
                </c:pt>
                <c:pt idx="610">
                  <c:v>2463.3338056795196</c:v>
                </c:pt>
                <c:pt idx="611">
                  <c:v>2496.1402138139679</c:v>
                </c:pt>
                <c:pt idx="612">
                  <c:v>2379.9633923470228</c:v>
                </c:pt>
                <c:pt idx="613">
                  <c:v>2410.6629669315521</c:v>
                </c:pt>
                <c:pt idx="614">
                  <c:v>2504.8685242350593</c:v>
                </c:pt>
                <c:pt idx="615">
                  <c:v>2490.1206893856283</c:v>
                </c:pt>
                <c:pt idx="616">
                  <c:v>2442.8674226231665</c:v>
                </c:pt>
                <c:pt idx="617">
                  <c:v>2496.4411900353848</c:v>
                </c:pt>
                <c:pt idx="618">
                  <c:v>2480.1884740788691</c:v>
                </c:pt>
                <c:pt idx="619">
                  <c:v>2380.8663210112736</c:v>
                </c:pt>
                <c:pt idx="620">
                  <c:v>2471.7611398791942</c:v>
                </c:pt>
                <c:pt idx="621">
                  <c:v>2424.2068968953154</c:v>
                </c:pt>
                <c:pt idx="622">
                  <c:v>2457.0133050297632</c:v>
                </c:pt>
                <c:pt idx="623">
                  <c:v>2384.4780356682768</c:v>
                </c:pt>
                <c:pt idx="624">
                  <c:v>2510.5870724419815</c:v>
                </c:pt>
                <c:pt idx="625">
                  <c:v>2461.5279483510176</c:v>
                </c:pt>
                <c:pt idx="626">
                  <c:v>2412.1678480386367</c:v>
                </c:pt>
                <c:pt idx="627">
                  <c:v>2470.8582112149434</c:v>
                </c:pt>
                <c:pt idx="628">
                  <c:v>2470.2562587721095</c:v>
                </c:pt>
                <c:pt idx="629">
                  <c:v>2419.6922535740609</c:v>
                </c:pt>
                <c:pt idx="630">
                  <c:v>2457.0133050297632</c:v>
                </c:pt>
                <c:pt idx="631">
                  <c:v>2465.1396630080212</c:v>
                </c:pt>
                <c:pt idx="632">
                  <c:v>2483.4992125144554</c:v>
                </c:pt>
                <c:pt idx="633">
                  <c:v>2443.7703512874173</c:v>
                </c:pt>
                <c:pt idx="634">
                  <c:v>2503.3636431279747</c:v>
                </c:pt>
                <c:pt idx="635">
                  <c:v>2480.1884740788691</c:v>
                </c:pt>
                <c:pt idx="636">
                  <c:v>2471.7611398791942</c:v>
                </c:pt>
                <c:pt idx="637">
                  <c:v>2484.7031174001231</c:v>
                </c:pt>
                <c:pt idx="638">
                  <c:v>2388.6917027681143</c:v>
                </c:pt>
                <c:pt idx="639">
                  <c:v>2453.7025665941769</c:v>
                </c:pt>
                <c:pt idx="640">
                  <c:v>2374.8467965829345</c:v>
                </c:pt>
                <c:pt idx="641">
                  <c:v>2378.1575350185208</c:v>
                </c:pt>
                <c:pt idx="642">
                  <c:v>2442.8674226231665</c:v>
                </c:pt>
                <c:pt idx="643">
                  <c:v>2504.8685242350593</c:v>
                </c:pt>
                <c:pt idx="644">
                  <c:v>2454.3045190370108</c:v>
                </c:pt>
                <c:pt idx="645">
                  <c:v>2506.9753577849779</c:v>
                </c:pt>
                <c:pt idx="646">
                  <c:v>2444.6732799516681</c:v>
                </c:pt>
                <c:pt idx="647">
                  <c:v>2376.953630132853</c:v>
                </c:pt>
                <c:pt idx="648">
                  <c:v>2477.1787118646994</c:v>
                </c:pt>
                <c:pt idx="649">
                  <c:v>2410.6629669315521</c:v>
                </c:pt>
                <c:pt idx="650">
                  <c:v>2430.2264213236544</c:v>
                </c:pt>
                <c:pt idx="651">
                  <c:v>2512.9948822133174</c:v>
                </c:pt>
                <c:pt idx="652">
                  <c:v>2458.2172099154313</c:v>
                </c:pt>
                <c:pt idx="653">
                  <c:v>2488.0138558357098</c:v>
                </c:pt>
                <c:pt idx="654">
                  <c:v>2385.0799881111107</c:v>
                </c:pt>
                <c:pt idx="655">
                  <c:v>2510.8880486633984</c:v>
                </c:pt>
                <c:pt idx="656">
                  <c:v>2380.2643685684397</c:v>
                </c:pt>
                <c:pt idx="657">
                  <c:v>2483.8001887358723</c:v>
                </c:pt>
                <c:pt idx="658">
                  <c:v>2478.984569193201</c:v>
                </c:pt>
                <c:pt idx="659">
                  <c:v>2489.8197131642114</c:v>
                </c:pt>
                <c:pt idx="660">
                  <c:v>2458.5181861368483</c:v>
                </c:pt>
                <c:pt idx="661">
                  <c:v>2440.4596128518306</c:v>
                </c:pt>
                <c:pt idx="662">
                  <c:v>2440.760589073248</c:v>
                </c:pt>
                <c:pt idx="663">
                  <c:v>2448.5859708300886</c:v>
                </c:pt>
                <c:pt idx="664">
                  <c:v>2426.012754223817</c:v>
                </c:pt>
                <c:pt idx="665">
                  <c:v>2437.7508268590782</c:v>
                </c:pt>
                <c:pt idx="666">
                  <c:v>2428.1195877737355</c:v>
                </c:pt>
                <c:pt idx="667">
                  <c:v>2431.4303262093222</c:v>
                </c:pt>
                <c:pt idx="668">
                  <c:v>2422.7020157882303</c:v>
                </c:pt>
                <c:pt idx="669">
                  <c:v>2414.8766340313896</c:v>
                </c:pt>
                <c:pt idx="670">
                  <c:v>2466.6445441151059</c:v>
                </c:pt>
                <c:pt idx="671">
                  <c:v>2411.8668718172198</c:v>
                </c:pt>
                <c:pt idx="672">
                  <c:v>2474.469925871947</c:v>
                </c:pt>
                <c:pt idx="673">
                  <c:v>2434.4400884234915</c:v>
                </c:pt>
                <c:pt idx="674">
                  <c:v>2429.6244688808201</c:v>
                </c:pt>
                <c:pt idx="675">
                  <c:v>2386.2838929967788</c:v>
                </c:pt>
                <c:pt idx="676">
                  <c:v>2376.3516776900192</c:v>
                </c:pt>
                <c:pt idx="677">
                  <c:v>2388.9926789895312</c:v>
                </c:pt>
                <c:pt idx="678">
                  <c:v>2432.032278652156</c:v>
                </c:pt>
                <c:pt idx="679">
                  <c:v>2376.6526539114361</c:v>
                </c:pt>
                <c:pt idx="680">
                  <c:v>2456.4113525869293</c:v>
                </c:pt>
                <c:pt idx="681">
                  <c:v>2500.052904692388</c:v>
                </c:pt>
                <c:pt idx="682">
                  <c:v>2417.284443802725</c:v>
                </c:pt>
                <c:pt idx="683">
                  <c:v>2471.7611398791942</c:v>
                </c:pt>
                <c:pt idx="684">
                  <c:v>2455.5084239226785</c:v>
                </c:pt>
                <c:pt idx="685">
                  <c:v>2467.5474727793567</c:v>
                </c:pt>
                <c:pt idx="686">
                  <c:v>2429.3234926594032</c:v>
                </c:pt>
                <c:pt idx="687">
                  <c:v>2493.732404042632</c:v>
                </c:pt>
                <c:pt idx="688">
                  <c:v>2488.3148320571268</c:v>
                </c:pt>
                <c:pt idx="689">
                  <c:v>2491.9265467141304</c:v>
                </c:pt>
                <c:pt idx="690">
                  <c:v>2446.4791372801701</c:v>
                </c:pt>
                <c:pt idx="691">
                  <c:v>2447.081089723004</c:v>
                </c:pt>
                <c:pt idx="692">
                  <c:v>2410.6629669315521</c:v>
                </c:pt>
                <c:pt idx="693">
                  <c:v>2469.6543063292756</c:v>
                </c:pt>
                <c:pt idx="694">
                  <c:v>2386.2838929967788</c:v>
                </c:pt>
                <c:pt idx="695">
                  <c:v>2409.7600382673013</c:v>
                </c:pt>
                <c:pt idx="696">
                  <c:v>2502.159738242307</c:v>
                </c:pt>
                <c:pt idx="697">
                  <c:v>2432.333254873573</c:v>
                </c:pt>
                <c:pt idx="698">
                  <c:v>2517.8105017559883</c:v>
                </c:pt>
                <c:pt idx="699">
                  <c:v>2403.7405138389622</c:v>
                </c:pt>
                <c:pt idx="700">
                  <c:v>2504.2665717922255</c:v>
                </c:pt>
                <c:pt idx="701">
                  <c:v>2458.2172099154313</c:v>
                </c:pt>
                <c:pt idx="702">
                  <c:v>2461.2269721296007</c:v>
                </c:pt>
                <c:pt idx="703">
                  <c:v>2436.5469219734105</c:v>
                </c:pt>
                <c:pt idx="704">
                  <c:v>2472.363092322028</c:v>
                </c:pt>
                <c:pt idx="705">
                  <c:v>2388.6917027681143</c:v>
                </c:pt>
                <c:pt idx="706">
                  <c:v>2418.7893249098101</c:v>
                </c:pt>
                <c:pt idx="707">
                  <c:v>2505.1695004564763</c:v>
                </c:pt>
                <c:pt idx="708">
                  <c:v>2431.4303262093222</c:v>
                </c:pt>
                <c:pt idx="709">
                  <c:v>2508.7812151134799</c:v>
                </c:pt>
                <c:pt idx="710">
                  <c:v>2406.7502760531315</c:v>
                </c:pt>
                <c:pt idx="711">
                  <c:v>2496.1402138139679</c:v>
                </c:pt>
                <c:pt idx="712">
                  <c:v>2463.0328294581027</c:v>
                </c:pt>
                <c:pt idx="713">
                  <c:v>2434.7410646449084</c:v>
                </c:pt>
                <c:pt idx="714">
                  <c:v>2384.7790118896937</c:v>
                </c:pt>
                <c:pt idx="715">
                  <c:v>2395.3131796392872</c:v>
                </c:pt>
                <c:pt idx="716">
                  <c:v>2409.1580858244674</c:v>
                </c:pt>
                <c:pt idx="717">
                  <c:v>2487.7128796142929</c:v>
                </c:pt>
                <c:pt idx="718">
                  <c:v>2438.3527793019121</c:v>
                </c:pt>
                <c:pt idx="719">
                  <c:v>2396.8180607463723</c:v>
                </c:pt>
                <c:pt idx="720">
                  <c:v>2418.1873724669758</c:v>
                </c:pt>
                <c:pt idx="721">
                  <c:v>2404.0414900603791</c:v>
                </c:pt>
                <c:pt idx="722">
                  <c:v>2386.5848692181958</c:v>
                </c:pt>
                <c:pt idx="723">
                  <c:v>2453.7025665941769</c:v>
                </c:pt>
                <c:pt idx="724">
                  <c:v>2395.3131796392872</c:v>
                </c:pt>
                <c:pt idx="725">
                  <c:v>2403.4395376175453</c:v>
                </c:pt>
                <c:pt idx="726">
                  <c:v>2510.8880486633984</c:v>
                </c:pt>
                <c:pt idx="727">
                  <c:v>2429.9254451022375</c:v>
                </c:pt>
                <c:pt idx="728">
                  <c:v>2484.4021411787062</c:v>
                </c:pt>
                <c:pt idx="729">
                  <c:v>2487.110927171459</c:v>
                </c:pt>
                <c:pt idx="730">
                  <c:v>2407.9541809387997</c:v>
                </c:pt>
                <c:pt idx="731">
                  <c:v>2491.6255704927135</c:v>
                </c:pt>
                <c:pt idx="732">
                  <c:v>2428.7215402165693</c:v>
                </c:pt>
                <c:pt idx="733">
                  <c:v>2479.8874978574522</c:v>
                </c:pt>
                <c:pt idx="734">
                  <c:v>2517.2085493131544</c:v>
                </c:pt>
                <c:pt idx="735">
                  <c:v>2406.7502760531315</c:v>
                </c:pt>
                <c:pt idx="736">
                  <c:v>2459.1201385796821</c:v>
                </c:pt>
                <c:pt idx="737">
                  <c:v>2419.9932297954779</c:v>
                </c:pt>
                <c:pt idx="738">
                  <c:v>2385.681940553945</c:v>
                </c:pt>
                <c:pt idx="739">
                  <c:v>2384.4780356682768</c:v>
                </c:pt>
                <c:pt idx="740">
                  <c:v>2444.974256173085</c:v>
                </c:pt>
                <c:pt idx="741">
                  <c:v>2406.7502760531315</c:v>
                </c:pt>
                <c:pt idx="742">
                  <c:v>2436.5469219734105</c:v>
                </c:pt>
                <c:pt idx="743">
                  <c:v>2464.5377105651874</c:v>
                </c:pt>
                <c:pt idx="744">
                  <c:v>2408.5561333816336</c:v>
                </c:pt>
                <c:pt idx="745">
                  <c:v>2375.7497252471853</c:v>
                </c:pt>
                <c:pt idx="746">
                  <c:v>2412.4688242600537</c:v>
                </c:pt>
                <c:pt idx="747">
                  <c:v>2381.4682734541075</c:v>
                </c:pt>
                <c:pt idx="748">
                  <c:v>2516.9075730917375</c:v>
                </c:pt>
                <c:pt idx="749">
                  <c:v>2481.9943314073707</c:v>
                </c:pt>
                <c:pt idx="750">
                  <c:v>2433.5371597592407</c:v>
                </c:pt>
                <c:pt idx="751">
                  <c:v>2505.7714528993101</c:v>
                </c:pt>
                <c:pt idx="752">
                  <c:v>2448.2849946086717</c:v>
                </c:pt>
                <c:pt idx="753">
                  <c:v>2405.5463711674638</c:v>
                </c:pt>
                <c:pt idx="754">
                  <c:v>2405.2453949460469</c:v>
                </c:pt>
                <c:pt idx="755">
                  <c:v>2429.9254451022375</c:v>
                </c:pt>
                <c:pt idx="756">
                  <c:v>2513.5968346561513</c:v>
                </c:pt>
                <c:pt idx="757">
                  <c:v>2395.6141558607042</c:v>
                </c:pt>
                <c:pt idx="758">
                  <c:v>2438.9547317447459</c:v>
                </c:pt>
                <c:pt idx="759">
                  <c:v>2432.333254873573</c:v>
                </c:pt>
                <c:pt idx="760">
                  <c:v>2515.4026919846528</c:v>
                </c:pt>
                <c:pt idx="761">
                  <c:v>2397.7209894106231</c:v>
                </c:pt>
                <c:pt idx="762">
                  <c:v>2433.5371597592407</c:v>
                </c:pt>
                <c:pt idx="763">
                  <c:v>2490.1206893856283</c:v>
                </c:pt>
                <c:pt idx="764">
                  <c:v>2485.0040936215405</c:v>
                </c:pt>
                <c:pt idx="765">
                  <c:v>2494.6353327068828</c:v>
                </c:pt>
                <c:pt idx="766">
                  <c:v>2438.653755523329</c:v>
                </c:pt>
                <c:pt idx="767">
                  <c:v>2436.2459457519935</c:v>
                </c:pt>
                <c:pt idx="768">
                  <c:v>2486.2079985072082</c:v>
                </c:pt>
                <c:pt idx="769">
                  <c:v>2375.4487490257684</c:v>
                </c:pt>
                <c:pt idx="770">
                  <c:v>2481.9943314073707</c:v>
                </c:pt>
                <c:pt idx="771">
                  <c:v>2432.9352073164068</c:v>
                </c:pt>
                <c:pt idx="772">
                  <c:v>2428.4205639951524</c:v>
                </c:pt>
                <c:pt idx="773">
                  <c:v>2428.7215402165693</c:v>
                </c:pt>
                <c:pt idx="774">
                  <c:v>2499.4509522495541</c:v>
                </c:pt>
                <c:pt idx="775">
                  <c:v>2444.6732799516681</c:v>
                </c:pt>
                <c:pt idx="776">
                  <c:v>2500.3538809138049</c:v>
                </c:pt>
                <c:pt idx="777">
                  <c:v>2410.6629669315521</c:v>
                </c:pt>
                <c:pt idx="778">
                  <c:v>2470.8582112149434</c:v>
                </c:pt>
                <c:pt idx="779">
                  <c:v>2479.8874978574522</c:v>
                </c:pt>
                <c:pt idx="780">
                  <c:v>2413.070776702888</c:v>
                </c:pt>
                <c:pt idx="781">
                  <c:v>2400.7307516247924</c:v>
                </c:pt>
                <c:pt idx="782">
                  <c:v>2435.0420408663254</c:v>
                </c:pt>
                <c:pt idx="783">
                  <c:v>2393.2063460893687</c:v>
                </c:pt>
                <c:pt idx="784">
                  <c:v>2380.2643685684397</c:v>
                </c:pt>
                <c:pt idx="785">
                  <c:v>2387.4877978824466</c:v>
                </c:pt>
                <c:pt idx="786">
                  <c:v>2456.4113525869293</c:v>
                </c:pt>
                <c:pt idx="787">
                  <c:v>2389.2936552109481</c:v>
                </c:pt>
                <c:pt idx="788">
                  <c:v>2394.7112271964534</c:v>
                </c:pt>
                <c:pt idx="789">
                  <c:v>2481.9943314073707</c:v>
                </c:pt>
                <c:pt idx="790">
                  <c:v>2498.2470473638864</c:v>
                </c:pt>
                <c:pt idx="791">
                  <c:v>2416.6824913598912</c:v>
                </c:pt>
                <c:pt idx="792">
                  <c:v>2376.3516776900192</c:v>
                </c:pt>
                <c:pt idx="793">
                  <c:v>2464.2367343437704</c:v>
                </c:pt>
                <c:pt idx="794">
                  <c:v>2394.4102509750364</c:v>
                </c:pt>
                <c:pt idx="795">
                  <c:v>2459.4211148010991</c:v>
                </c:pt>
                <c:pt idx="796">
                  <c:v>2413.9737053671388</c:v>
                </c:pt>
                <c:pt idx="797">
                  <c:v>2460.6250196867668</c:v>
                </c:pt>
                <c:pt idx="798">
                  <c:v>2467.2464965579397</c:v>
                </c:pt>
                <c:pt idx="799">
                  <c:v>2419.391277352644</c:v>
                </c:pt>
                <c:pt idx="800">
                  <c:v>2513.5968346561513</c:v>
                </c:pt>
                <c:pt idx="801">
                  <c:v>2470.5572349935264</c:v>
                </c:pt>
                <c:pt idx="802">
                  <c:v>2433.8381359806576</c:v>
                </c:pt>
                <c:pt idx="803">
                  <c:v>2385.3809643325276</c:v>
                </c:pt>
                <c:pt idx="804">
                  <c:v>2471.1591874363603</c:v>
                </c:pt>
                <c:pt idx="805">
                  <c:v>2403.1385613961284</c:v>
                </c:pt>
                <c:pt idx="806">
                  <c:v>2425.1098255595662</c:v>
                </c:pt>
                <c:pt idx="807">
                  <c:v>2473.5669972076957</c:v>
                </c:pt>
                <c:pt idx="808">
                  <c:v>2513.2958584347343</c:v>
                </c:pt>
                <c:pt idx="809">
                  <c:v>2487.110927171459</c:v>
                </c:pt>
                <c:pt idx="810">
                  <c:v>2376.6526539114361</c:v>
                </c:pt>
                <c:pt idx="811">
                  <c:v>2450.6928043800071</c:v>
                </c:pt>
                <c:pt idx="812">
                  <c:v>2507.5773102278122</c:v>
                </c:pt>
                <c:pt idx="813">
                  <c:v>2383.575107004026</c:v>
                </c:pt>
                <c:pt idx="814">
                  <c:v>2374.5458203615176</c:v>
                </c:pt>
                <c:pt idx="815">
                  <c:v>2428.1195877737355</c:v>
                </c:pt>
                <c:pt idx="816">
                  <c:v>2472.363092322028</c:v>
                </c:pt>
                <c:pt idx="817">
                  <c:v>2425.7117780024</c:v>
                </c:pt>
                <c:pt idx="818">
                  <c:v>2480.790426521703</c:v>
                </c:pt>
                <c:pt idx="819">
                  <c:v>2439.5566841875798</c:v>
                </c:pt>
                <c:pt idx="820">
                  <c:v>2495.2372851497166</c:v>
                </c:pt>
                <c:pt idx="821">
                  <c:v>2501.2568095780557</c:v>
                </c:pt>
                <c:pt idx="822">
                  <c:v>2402.5366089532945</c:v>
                </c:pt>
                <c:pt idx="823">
                  <c:v>2466.3435678936889</c:v>
                </c:pt>
                <c:pt idx="824">
                  <c:v>2395.6141558607042</c:v>
                </c:pt>
                <c:pt idx="825">
                  <c:v>2447.6830421658378</c:v>
                </c:pt>
                <c:pt idx="826">
                  <c:v>2406.1483236102977</c:v>
                </c:pt>
                <c:pt idx="827">
                  <c:v>2499.4509522495541</c:v>
                </c:pt>
                <c:pt idx="828">
                  <c:v>2454.9064714798446</c:v>
                </c:pt>
                <c:pt idx="829">
                  <c:v>2419.9932297954779</c:v>
                </c:pt>
                <c:pt idx="830">
                  <c:v>2389.895607653782</c:v>
                </c:pt>
                <c:pt idx="831">
                  <c:v>2393.5073223107856</c:v>
                </c:pt>
                <c:pt idx="832">
                  <c:v>2429.3234926594032</c:v>
                </c:pt>
                <c:pt idx="833">
                  <c:v>2383.8760832254429</c:v>
                </c:pt>
                <c:pt idx="834">
                  <c:v>2385.681940553945</c:v>
                </c:pt>
                <c:pt idx="835">
                  <c:v>2509.0821913348968</c:v>
                </c:pt>
                <c:pt idx="836">
                  <c:v>2478.984569193201</c:v>
                </c:pt>
                <c:pt idx="837">
                  <c:v>2416.9834675813081</c:v>
                </c:pt>
                <c:pt idx="838">
                  <c:v>2370.3321532616801</c:v>
                </c:pt>
                <c:pt idx="839">
                  <c:v>2410.963943152969</c:v>
                </c:pt>
                <c:pt idx="840">
                  <c:v>2376.6526539114361</c:v>
                </c:pt>
                <c:pt idx="841">
                  <c:v>2501.85876202089</c:v>
                </c:pt>
                <c:pt idx="842">
                  <c:v>2489.5187369427945</c:v>
                </c:pt>
                <c:pt idx="843">
                  <c:v>2406.4492998317146</c:v>
                </c:pt>
                <c:pt idx="844">
                  <c:v>2370.3321532616801</c:v>
                </c:pt>
                <c:pt idx="845">
                  <c:v>2446.4791372801701</c:v>
                </c:pt>
                <c:pt idx="846">
                  <c:v>2374.5458203615176</c:v>
                </c:pt>
                <c:pt idx="847">
                  <c:v>2454.6054952584277</c:v>
                </c:pt>
                <c:pt idx="848">
                  <c:v>2514.4997633204021</c:v>
                </c:pt>
                <c:pt idx="849">
                  <c:v>2395.3131796392872</c:v>
                </c:pt>
                <c:pt idx="850">
                  <c:v>2463.3338056795196</c:v>
                </c:pt>
                <c:pt idx="851">
                  <c:v>2382.3712021183583</c:v>
                </c:pt>
                <c:pt idx="852">
                  <c:v>2396.517084524955</c:v>
                </c:pt>
                <c:pt idx="853">
                  <c:v>2375.1477728043515</c:v>
                </c:pt>
                <c:pt idx="854">
                  <c:v>2452.4986617085092</c:v>
                </c:pt>
                <c:pt idx="855">
                  <c:v>2426.6147066666508</c:v>
                </c:pt>
                <c:pt idx="856">
                  <c:v>2373.0409392544325</c:v>
                </c:pt>
                <c:pt idx="857">
                  <c:v>2505.7714528993101</c:v>
                </c:pt>
                <c:pt idx="858">
                  <c:v>2498.8489998067203</c:v>
                </c:pt>
                <c:pt idx="859">
                  <c:v>2478.984569193201</c:v>
                </c:pt>
                <c:pt idx="860">
                  <c:v>2422.4010395668133</c:v>
                </c:pt>
                <c:pt idx="861">
                  <c:v>2458.8191623582652</c:v>
                </c:pt>
                <c:pt idx="862">
                  <c:v>2513.8978108775682</c:v>
                </c:pt>
                <c:pt idx="863">
                  <c:v>2473.2660209862788</c:v>
                </c:pt>
                <c:pt idx="864">
                  <c:v>2382.6721783397752</c:v>
                </c:pt>
                <c:pt idx="865">
                  <c:v>2511.7909773276492</c:v>
                </c:pt>
                <c:pt idx="866">
                  <c:v>2508.179262670646</c:v>
                </c:pt>
                <c:pt idx="867">
                  <c:v>2447.9840183872548</c:v>
                </c:pt>
                <c:pt idx="868">
                  <c:v>2513.2958584347343</c:v>
                </c:pt>
                <c:pt idx="869">
                  <c:v>2478.683592971784</c:v>
                </c:pt>
                <c:pt idx="870">
                  <c:v>2463.0328294581027</c:v>
                </c:pt>
                <c:pt idx="871">
                  <c:v>2440.4596128518306</c:v>
                </c:pt>
                <c:pt idx="872">
                  <c:v>2397.4200131892062</c:v>
                </c:pt>
                <c:pt idx="873">
                  <c:v>2436.2459457519935</c:v>
                </c:pt>
                <c:pt idx="874">
                  <c:v>2376.953630132853</c:v>
                </c:pt>
                <c:pt idx="875">
                  <c:v>2507.5773102278122</c:v>
                </c:pt>
                <c:pt idx="876">
                  <c:v>2445.5762086159189</c:v>
                </c:pt>
                <c:pt idx="877">
                  <c:v>2453.1006141513431</c:v>
                </c:pt>
                <c:pt idx="878">
                  <c:v>2378.4585112399377</c:v>
                </c:pt>
                <c:pt idx="879">
                  <c:v>2449.7898757157564</c:v>
                </c:pt>
                <c:pt idx="880">
                  <c:v>2415.7795626956404</c:v>
                </c:pt>
                <c:pt idx="881">
                  <c:v>2478.984569193201</c:v>
                </c:pt>
                <c:pt idx="882">
                  <c:v>2437.1488744162443</c:v>
                </c:pt>
                <c:pt idx="883">
                  <c:v>2447.9840183872548</c:v>
                </c:pt>
                <c:pt idx="884">
                  <c:v>2445.2752323945019</c:v>
                </c:pt>
                <c:pt idx="885">
                  <c:v>2440.1586366304136</c:v>
                </c:pt>
                <c:pt idx="886">
                  <c:v>2423.905920673898</c:v>
                </c:pt>
                <c:pt idx="887">
                  <c:v>2413.6727291457219</c:v>
                </c:pt>
                <c:pt idx="888">
                  <c:v>2512.3929297704831</c:v>
                </c:pt>
                <c:pt idx="889">
                  <c:v>2507.8782864492291</c:v>
                </c:pt>
                <c:pt idx="890">
                  <c:v>2403.1385613961284</c:v>
                </c:pt>
                <c:pt idx="891">
                  <c:v>2430.5273975450714</c:v>
                </c:pt>
                <c:pt idx="892">
                  <c:v>2498.2470473638864</c:v>
                </c:pt>
                <c:pt idx="893">
                  <c:v>2474.469925871947</c:v>
                </c:pt>
                <c:pt idx="894">
                  <c:v>2466.9455203365228</c:v>
                </c:pt>
                <c:pt idx="895">
                  <c:v>2476.5767594218655</c:v>
                </c:pt>
                <c:pt idx="896">
                  <c:v>2450.0908519371733</c:v>
                </c:pt>
                <c:pt idx="897">
                  <c:v>2403.4395376175453</c:v>
                </c:pt>
                <c:pt idx="898">
                  <c:v>2485.9070222857913</c:v>
                </c:pt>
                <c:pt idx="899">
                  <c:v>2372.7399630330156</c:v>
                </c:pt>
                <c:pt idx="900">
                  <c:v>2472.9650447648619</c:v>
                </c:pt>
                <c:pt idx="901">
                  <c:v>2436.8478981948274</c:v>
                </c:pt>
                <c:pt idx="902">
                  <c:v>2404.643442503213</c:v>
                </c:pt>
                <c:pt idx="903">
                  <c:v>2420.8961584597287</c:v>
                </c:pt>
                <c:pt idx="904">
                  <c:v>2467.8484490007736</c:v>
                </c:pt>
                <c:pt idx="905">
                  <c:v>2454.3045190370108</c:v>
                </c:pt>
                <c:pt idx="906">
                  <c:v>2441.6635177374988</c:v>
                </c:pt>
                <c:pt idx="907">
                  <c:v>2454.0035428155938</c:v>
                </c:pt>
                <c:pt idx="908">
                  <c:v>2509.0821913348968</c:v>
                </c:pt>
                <c:pt idx="909">
                  <c:v>2386.8858454396127</c:v>
                </c:pt>
                <c:pt idx="910">
                  <c:v>2471.4601636577772</c:v>
                </c:pt>
                <c:pt idx="911">
                  <c:v>2490.4216656070457</c:v>
                </c:pt>
                <c:pt idx="912">
                  <c:v>2393.2063460893687</c:v>
                </c:pt>
                <c:pt idx="913">
                  <c:v>2466.042591672272</c:v>
                </c:pt>
                <c:pt idx="914">
                  <c:v>2486.2079985072082</c:v>
                </c:pt>
                <c:pt idx="915">
                  <c:v>2510.8880486633984</c:v>
                </c:pt>
                <c:pt idx="916">
                  <c:v>2442.8674226231665</c:v>
                </c:pt>
                <c:pt idx="917">
                  <c:v>2427.8186115523185</c:v>
                </c:pt>
                <c:pt idx="918">
                  <c:v>2410.3619907101352</c:v>
                </c:pt>
                <c:pt idx="919">
                  <c:v>2378.7594874613546</c:v>
                </c:pt>
                <c:pt idx="920">
                  <c:v>2385.681940553945</c:v>
                </c:pt>
                <c:pt idx="921">
                  <c:v>2429.9254451022375</c:v>
                </c:pt>
                <c:pt idx="922">
                  <c:v>2499.7519284709711</c:v>
                </c:pt>
                <c:pt idx="923">
                  <c:v>2473.5669972076957</c:v>
                </c:pt>
                <c:pt idx="924">
                  <c:v>2515.7036682060698</c:v>
                </c:pt>
                <c:pt idx="925">
                  <c:v>2468.7513776650248</c:v>
                </c:pt>
                <c:pt idx="926">
                  <c:v>2430.2264213236544</c:v>
                </c:pt>
                <c:pt idx="927">
                  <c:v>2413.3717529243049</c:v>
                </c:pt>
                <c:pt idx="928">
                  <c:v>2506.373405342144</c:v>
                </c:pt>
                <c:pt idx="929">
                  <c:v>2415.1776102528065</c:v>
                </c:pt>
                <c:pt idx="930">
                  <c:v>2373.0409392544325</c:v>
                </c:pt>
                <c:pt idx="931">
                  <c:v>2471.4601636577772</c:v>
                </c:pt>
                <c:pt idx="932">
                  <c:v>2429.3234926594032</c:v>
                </c:pt>
                <c:pt idx="933">
                  <c:v>2470.8582112149434</c:v>
                </c:pt>
                <c:pt idx="934">
                  <c:v>2453.1006141513431</c:v>
                </c:pt>
                <c:pt idx="935">
                  <c:v>2471.7611398791942</c:v>
                </c:pt>
                <c:pt idx="936">
                  <c:v>2394.7112271964534</c:v>
                </c:pt>
                <c:pt idx="937">
                  <c:v>2432.6342310949899</c:v>
                </c:pt>
                <c:pt idx="938">
                  <c:v>2469.3533301078587</c:v>
                </c:pt>
                <c:pt idx="939">
                  <c:v>2388.9926789895312</c:v>
                </c:pt>
                <c:pt idx="940">
                  <c:v>2446.4791372801701</c:v>
                </c:pt>
                <c:pt idx="941">
                  <c:v>2495.2372851497166</c:v>
                </c:pt>
                <c:pt idx="942">
                  <c:v>2459.722091022516</c:v>
                </c:pt>
                <c:pt idx="943">
                  <c:v>2454.9064714798446</c:v>
                </c:pt>
                <c:pt idx="944">
                  <c:v>2435.0420408663254</c:v>
                </c:pt>
                <c:pt idx="945">
                  <c:v>2486.2079985072082</c:v>
                </c:pt>
                <c:pt idx="946">
                  <c:v>2423.905920673898</c:v>
                </c:pt>
                <c:pt idx="947">
                  <c:v>2416.0805389170573</c:v>
                </c:pt>
                <c:pt idx="948">
                  <c:v>2375.7497252471853</c:v>
                </c:pt>
                <c:pt idx="949">
                  <c:v>2405.2453949460469</c:v>
                </c:pt>
                <c:pt idx="950">
                  <c:v>2467.2464965579397</c:v>
                </c:pt>
                <c:pt idx="951">
                  <c:v>2493.431427821215</c:v>
                </c:pt>
                <c:pt idx="952">
                  <c:v>2468.1494252221905</c:v>
                </c:pt>
                <c:pt idx="953">
                  <c:v>2464.5377105651874</c:v>
                </c:pt>
                <c:pt idx="954">
                  <c:v>2414.8766340313896</c:v>
                </c:pt>
                <c:pt idx="955">
                  <c:v>2385.9829167753619</c:v>
                </c:pt>
                <c:pt idx="956">
                  <c:v>2496.4411900353848</c:v>
                </c:pt>
                <c:pt idx="957">
                  <c:v>2424.2068968953154</c:v>
                </c:pt>
                <c:pt idx="958">
                  <c:v>2486.5089747286252</c:v>
                </c:pt>
                <c:pt idx="959">
                  <c:v>2372.4389868115986</c:v>
                </c:pt>
                <c:pt idx="960">
                  <c:v>2377.8565587971038</c:v>
                </c:pt>
                <c:pt idx="961">
                  <c:v>2434.4400884234915</c:v>
                </c:pt>
                <c:pt idx="962">
                  <c:v>2479.2855454146179</c:v>
                </c:pt>
                <c:pt idx="963">
                  <c:v>2461.2269721296007</c:v>
                </c:pt>
                <c:pt idx="964">
                  <c:v>2471.4601636577772</c:v>
                </c:pt>
                <c:pt idx="965">
                  <c:v>2501.2568095780557</c:v>
                </c:pt>
                <c:pt idx="966">
                  <c:v>2404.0414900603791</c:v>
                </c:pt>
                <c:pt idx="967">
                  <c:v>2396.8180607463723</c:v>
                </c:pt>
                <c:pt idx="968">
                  <c:v>2440.4596128518306</c:v>
                </c:pt>
                <c:pt idx="969">
                  <c:v>2512.0919535490661</c:v>
                </c:pt>
                <c:pt idx="970">
                  <c:v>2384.1770594468599</c:v>
                </c:pt>
                <c:pt idx="971">
                  <c:v>2485.0040936215405</c:v>
                </c:pt>
                <c:pt idx="972">
                  <c:v>2427.2166591094847</c:v>
                </c:pt>
                <c:pt idx="973">
                  <c:v>2484.1011649572893</c:v>
                </c:pt>
                <c:pt idx="974">
                  <c:v>2430.5273975450714</c:v>
                </c:pt>
                <c:pt idx="975">
                  <c:v>2503.0626669065578</c:v>
                </c:pt>
                <c:pt idx="976">
                  <c:v>2510.5870724419815</c:v>
                </c:pt>
                <c:pt idx="977">
                  <c:v>2513.8978108775682</c:v>
                </c:pt>
                <c:pt idx="978">
                  <c:v>2470.2562587721095</c:v>
                </c:pt>
                <c:pt idx="979">
                  <c:v>2428.7215402165693</c:v>
                </c:pt>
                <c:pt idx="980">
                  <c:v>2390.4975600966159</c:v>
                </c:pt>
                <c:pt idx="981">
                  <c:v>2454.3045190370108</c:v>
                </c:pt>
                <c:pt idx="982">
                  <c:v>2449.7898757157564</c:v>
                </c:pt>
                <c:pt idx="983">
                  <c:v>2498.2470473638864</c:v>
                </c:pt>
                <c:pt idx="984">
                  <c:v>2423.0029920096472</c:v>
                </c:pt>
                <c:pt idx="985">
                  <c:v>2455.5084239226785</c:v>
                </c:pt>
                <c:pt idx="986">
                  <c:v>2467.2464965579397</c:v>
                </c:pt>
                <c:pt idx="987">
                  <c:v>2498.5480235853033</c:v>
                </c:pt>
                <c:pt idx="988">
                  <c:v>2408.5561333816336</c:v>
                </c:pt>
                <c:pt idx="989">
                  <c:v>2501.5577857994731</c:v>
                </c:pt>
                <c:pt idx="990">
                  <c:v>2481.9943314073707</c:v>
                </c:pt>
                <c:pt idx="991">
                  <c:v>2431.4303262093222</c:v>
                </c:pt>
                <c:pt idx="992">
                  <c:v>2450.0908519371733</c:v>
                </c:pt>
                <c:pt idx="993">
                  <c:v>2403.4395376175453</c:v>
                </c:pt>
                <c:pt idx="994">
                  <c:v>2411.8668718172198</c:v>
                </c:pt>
                <c:pt idx="995">
                  <c:v>2479.8874978574522</c:v>
                </c:pt>
                <c:pt idx="996">
                  <c:v>2472.9650447648619</c:v>
                </c:pt>
                <c:pt idx="997">
                  <c:v>2491.0236180498796</c:v>
                </c:pt>
                <c:pt idx="998">
                  <c:v>2473.5669972076957</c:v>
                </c:pt>
                <c:pt idx="999">
                  <c:v>2483.8001887358723</c:v>
                </c:pt>
              </c:numCache>
            </c:numRef>
          </c:yVal>
          <c:smooth val="1"/>
          <c:extLst>
            <c:ext xmlns:c16="http://schemas.microsoft.com/office/drawing/2014/chart" uri="{C3380CC4-5D6E-409C-BE32-E72D297353CC}">
              <c16:uniqueId val="{00000001-D092-4584-A8F5-1C5F593A08CF}"/>
            </c:ext>
          </c:extLst>
        </c:ser>
        <c:dLbls>
          <c:showLegendKey val="0"/>
          <c:showVal val="0"/>
          <c:showCatName val="0"/>
          <c:showSerName val="0"/>
          <c:showPercent val="0"/>
          <c:showBubbleSize val="0"/>
        </c:dLbls>
        <c:axId val="1547500720"/>
        <c:axId val="1547520400"/>
      </c:scatterChart>
      <c:valAx>
        <c:axId val="1547500720"/>
        <c:scaling>
          <c:orientation val="minMax"/>
        </c:scaling>
        <c:delete val="0"/>
        <c:axPos val="b"/>
        <c:title>
          <c:tx>
            <c:rich>
              <a:bodyPr/>
              <a:lstStyle/>
              <a:p>
                <a:pPr>
                  <a:defRPr/>
                </a:pPr>
                <a:r>
                  <a:rPr lang="en-IN"/>
                  <a:t>Watch Hours</a:t>
                </a:r>
              </a:p>
            </c:rich>
          </c:tx>
          <c:overlay val="0"/>
        </c:title>
        <c:numFmt formatCode="General" sourceLinked="1"/>
        <c:majorTickMark val="out"/>
        <c:minorTickMark val="none"/>
        <c:tickLblPos val="nextTo"/>
        <c:crossAx val="1547520400"/>
        <c:crosses val="autoZero"/>
        <c:crossBetween val="midCat"/>
      </c:valAx>
      <c:valAx>
        <c:axId val="1547520400"/>
        <c:scaling>
          <c:orientation val="minMax"/>
        </c:scaling>
        <c:delete val="0"/>
        <c:axPos val="l"/>
        <c:title>
          <c:tx>
            <c:rich>
              <a:bodyPr/>
              <a:lstStyle/>
              <a:p>
                <a:pPr>
                  <a:defRPr/>
                </a:pPr>
                <a:r>
                  <a:rPr lang="en-IN"/>
                  <a:t>Loyalty Points earned</a:t>
                </a:r>
              </a:p>
            </c:rich>
          </c:tx>
          <c:overlay val="0"/>
        </c:title>
        <c:numFmt formatCode="General" sourceLinked="1"/>
        <c:majorTickMark val="out"/>
        <c:minorTickMark val="none"/>
        <c:tickLblPos val="nextTo"/>
        <c:crossAx val="1547500720"/>
        <c:crosses val="autoZero"/>
        <c:crossBetween val="midCat"/>
      </c:valAx>
    </c:plotArea>
    <c:legend>
      <c:legendPos val="r"/>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accent1">
          <a:lumMod val="60000"/>
          <a:lumOff val="40000"/>
        </a:schemeClr>
      </a:solid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[CPDA_Graded assignment.xlsx]Retention-Freq of Login!PivotTable20</c:name>
    <c:fmtId val="10"/>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lumMod val="50000"/>
            </a:schemeClr>
          </a:solidFill>
          <a:ln>
            <a:noFill/>
          </a:ln>
          <a:effectLst/>
        </c:spPr>
      </c:pivotFmt>
      <c:pivotFmt>
        <c:idx val="7"/>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'Retention-Freq of Login'!$B$3:$B$4</c:f>
              <c:strCache>
                <c:ptCount val="1"/>
                <c:pt idx="0">
                  <c:v>Basic</c:v>
                </c:pt>
              </c:strCache>
            </c:strRef>
          </c:tx>
          <c:spPr>
            <a:solidFill>
              <a:schemeClr val="accent1">
                <a:lumMod val="50000"/>
              </a:schemeClr>
            </a:solidFill>
            <a:ln>
              <a:noFill/>
            </a:ln>
            <a:effectLst/>
          </c:spPr>
          <c:invertIfNegative val="0"/>
          <c:cat>
            <c:strRef>
              <c:f>'Retention-Freq of Login'!$A$5:$A$7</c:f>
              <c:strCache>
                <c:ptCount val="2"/>
                <c:pt idx="0">
                  <c:v>Nov</c:v>
                </c:pt>
                <c:pt idx="1">
                  <c:v>Dec</c:v>
                </c:pt>
              </c:strCache>
            </c:strRef>
          </c:cat>
          <c:val>
            <c:numRef>
              <c:f>'Retention-Freq of Login'!$B$5:$B$7</c:f>
              <c:numCache>
                <c:formatCode>General</c:formatCode>
                <c:ptCount val="2"/>
                <c:pt idx="0">
                  <c:v>123</c:v>
                </c:pt>
                <c:pt idx="1">
                  <c:v>200</c:v>
                </c:pt>
              </c:numCache>
            </c:numRef>
          </c:val>
          <c:extLst>
            <c:ext xmlns:c16="http://schemas.microsoft.com/office/drawing/2014/chart" uri="{C3380CC4-5D6E-409C-BE32-E72D297353CC}">
              <c16:uniqueId val="{00000000-DD3B-4A71-BE65-732322F15E1A}"/>
            </c:ext>
          </c:extLst>
        </c:ser>
        <c:ser>
          <c:idx val="1"/>
          <c:order val="1"/>
          <c:tx>
            <c:strRef>
              <c:f>'Retention-Freq of Login'!$C$3:$C$4</c:f>
              <c:strCache>
                <c:ptCount val="1"/>
                <c:pt idx="0">
                  <c:v>Premium</c:v>
                </c:pt>
              </c:strCache>
            </c:strRef>
          </c:tx>
          <c:spPr>
            <a:solidFill>
              <a:schemeClr val="accent1">
                <a:lumMod val="60000"/>
                <a:lumOff val="40000"/>
              </a:schemeClr>
            </a:solidFill>
            <a:ln>
              <a:noFill/>
            </a:ln>
            <a:effectLst/>
          </c:spPr>
          <c:invertIfNegative val="0"/>
          <c:cat>
            <c:strRef>
              <c:f>'Retention-Freq of Login'!$A$5:$A$7</c:f>
              <c:strCache>
                <c:ptCount val="2"/>
                <c:pt idx="0">
                  <c:v>Nov</c:v>
                </c:pt>
                <c:pt idx="1">
                  <c:v>Dec</c:v>
                </c:pt>
              </c:strCache>
            </c:strRef>
          </c:cat>
          <c:val>
            <c:numRef>
              <c:f>'Retention-Freq of Login'!$C$5:$C$7</c:f>
              <c:numCache>
                <c:formatCode>General</c:formatCode>
                <c:ptCount val="2"/>
                <c:pt idx="0">
                  <c:v>146</c:v>
                </c:pt>
                <c:pt idx="1">
                  <c:v>186</c:v>
                </c:pt>
              </c:numCache>
            </c:numRef>
          </c:val>
          <c:extLst>
            <c:ext xmlns:c16="http://schemas.microsoft.com/office/drawing/2014/chart" uri="{C3380CC4-5D6E-409C-BE32-E72D297353CC}">
              <c16:uniqueId val="{00000001-DD3B-4A71-BE65-732322F15E1A}"/>
            </c:ext>
          </c:extLst>
        </c:ser>
        <c:ser>
          <c:idx val="2"/>
          <c:order val="2"/>
          <c:tx>
            <c:strRef>
              <c:f>'Retention-Freq of Login'!$D$3:$D$4</c:f>
              <c:strCache>
                <c:ptCount val="1"/>
                <c:pt idx="0">
                  <c:v>Standard</c:v>
                </c:pt>
              </c:strCache>
            </c:strRef>
          </c:tx>
          <c:spPr>
            <a:solidFill>
              <a:schemeClr val="accent3"/>
            </a:solidFill>
            <a:ln>
              <a:noFill/>
            </a:ln>
            <a:effectLst/>
          </c:spPr>
          <c:invertIfNegative val="0"/>
          <c:cat>
            <c:strRef>
              <c:f>'Retention-Freq of Login'!$A$5:$A$7</c:f>
              <c:strCache>
                <c:ptCount val="2"/>
                <c:pt idx="0">
                  <c:v>Nov</c:v>
                </c:pt>
                <c:pt idx="1">
                  <c:v>Dec</c:v>
                </c:pt>
              </c:strCache>
            </c:strRef>
          </c:cat>
          <c:val>
            <c:numRef>
              <c:f>'Retention-Freq of Login'!$D$5:$D$7</c:f>
              <c:numCache>
                <c:formatCode>General</c:formatCode>
                <c:ptCount val="2"/>
                <c:pt idx="0">
                  <c:v>152</c:v>
                </c:pt>
                <c:pt idx="1">
                  <c:v>193</c:v>
                </c:pt>
              </c:numCache>
            </c:numRef>
          </c:val>
          <c:extLst>
            <c:ext xmlns:c16="http://schemas.microsoft.com/office/drawing/2014/chart" uri="{C3380CC4-5D6E-409C-BE32-E72D297353CC}">
              <c16:uniqueId val="{00000002-DD3B-4A71-BE65-732322F15E1A}"/>
            </c:ext>
          </c:extLst>
        </c:ser>
        <c:dLbls>
          <c:showLegendKey val="0"/>
          <c:showVal val="0"/>
          <c:showCatName val="0"/>
          <c:showSerName val="0"/>
          <c:showPercent val="0"/>
          <c:showBubbleSize val="0"/>
        </c:dLbls>
        <c:gapWidth val="219"/>
        <c:overlap val="-27"/>
        <c:axId val="1427111472"/>
        <c:axId val="1427102352"/>
      </c:barChart>
      <c:catAx>
        <c:axId val="1427111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7102352"/>
        <c:crosses val="autoZero"/>
        <c:auto val="1"/>
        <c:lblAlgn val="ctr"/>
        <c:lblOffset val="100"/>
        <c:noMultiLvlLbl val="0"/>
      </c:catAx>
      <c:valAx>
        <c:axId val="14271023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71114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lumMod val="60000"/>
          <a:lumOff val="40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[CPDA_Graded assignment.xlsx]Retention-Freq of Downloads!PivotTable21</c:name>
    <c:fmtId val="7"/>
  </c:pivotSource>
  <c:chart>
    <c:autoTitleDeleted val="1"/>
    <c:pivotFmts>
      <c:pivotFmt>
        <c:idx val="0"/>
        <c:spPr>
          <a:solidFill>
            <a:schemeClr val="accent1">
              <a:lumMod val="75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tx2">
              <a:lumMod val="60000"/>
              <a:lumOff val="40000"/>
            </a:schemeClr>
          </a:solidFill>
          <a:ln w="19050">
            <a:solidFill>
              <a:schemeClr val="lt1"/>
            </a:solidFill>
          </a:ln>
          <a:effectLst/>
        </c:spPr>
      </c:pivotFmt>
      <c:pivotFmt>
        <c:idx val="2"/>
        <c:spPr>
          <a:solidFill>
            <a:schemeClr val="accent1">
              <a:lumMod val="75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lumMod val="75000"/>
            </a:schemeClr>
          </a:solidFill>
          <a:ln w="19050">
            <a:solidFill>
              <a:schemeClr val="lt1"/>
            </a:solidFill>
          </a:ln>
          <a:effectLst/>
        </c:spPr>
      </c:pivotFmt>
      <c:pivotFmt>
        <c:idx val="4"/>
        <c:spPr>
          <a:solidFill>
            <a:schemeClr val="tx2">
              <a:lumMod val="60000"/>
              <a:lumOff val="40000"/>
            </a:schemeClr>
          </a:solidFill>
          <a:ln w="19050">
            <a:solidFill>
              <a:schemeClr val="lt1"/>
            </a:solidFill>
          </a:ln>
          <a:effectLst/>
        </c:spPr>
      </c:pivotFmt>
      <c:pivotFmt>
        <c:idx val="5"/>
        <c:spPr>
          <a:solidFill>
            <a:schemeClr val="accent1">
              <a:lumMod val="75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lumMod val="75000"/>
            </a:schemeClr>
          </a:solidFill>
          <a:ln w="19050">
            <a:solidFill>
              <a:schemeClr val="lt1"/>
            </a:solidFill>
          </a:ln>
          <a:effectLst/>
        </c:spPr>
      </c:pivotFmt>
      <c:pivotFmt>
        <c:idx val="7"/>
        <c:spPr>
          <a:solidFill>
            <a:schemeClr val="tx2">
              <a:lumMod val="60000"/>
              <a:lumOff val="40000"/>
            </a:schemeClr>
          </a:solidFill>
          <a:ln w="19050">
            <a:solidFill>
              <a:schemeClr val="lt1"/>
            </a:solidFill>
          </a:ln>
          <a:effectLst/>
        </c:spPr>
      </c:pivotFmt>
      <c:pivotFmt>
        <c:idx val="8"/>
        <c:spPr>
          <a:solidFill>
            <a:schemeClr val="accent1">
              <a:lumMod val="75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lumMod val="75000"/>
            </a:schemeClr>
          </a:solidFill>
          <a:ln w="19050">
            <a:solidFill>
              <a:schemeClr val="lt1"/>
            </a:solidFill>
          </a:ln>
          <a:effectLst/>
        </c:spPr>
      </c:pivotFmt>
      <c:pivotFmt>
        <c:idx val="10"/>
        <c:spPr>
          <a:solidFill>
            <a:schemeClr val="tx2">
              <a:lumMod val="60000"/>
              <a:lumOff val="40000"/>
            </a:schemeClr>
          </a:solidFill>
          <a:ln w="19050">
            <a:solidFill>
              <a:schemeClr val="lt1"/>
            </a:solidFill>
          </a:ln>
          <a:effectLst/>
        </c:spPr>
      </c:pivotFmt>
      <c:pivotFmt>
        <c:idx val="11"/>
        <c:spPr>
          <a:solidFill>
            <a:schemeClr val="accent1">
              <a:lumMod val="75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lumMod val="75000"/>
            </a:schemeClr>
          </a:solidFill>
          <a:ln w="19050">
            <a:solidFill>
              <a:schemeClr val="lt1"/>
            </a:solidFill>
          </a:ln>
          <a:effectLst/>
        </c:spPr>
      </c:pivotFmt>
      <c:pivotFmt>
        <c:idx val="13"/>
        <c:spPr>
          <a:solidFill>
            <a:schemeClr val="tx2">
              <a:lumMod val="60000"/>
              <a:lumOff val="40000"/>
            </a:schemeClr>
          </a:solidFill>
          <a:ln w="19050">
            <a:solidFill>
              <a:schemeClr val="lt1"/>
            </a:solidFill>
          </a:ln>
          <a:effectLst/>
        </c:spPr>
      </c:pivotFmt>
    </c:pivotFmts>
    <c:plotArea>
      <c:layout/>
      <c:pieChart>
        <c:varyColors val="1"/>
        <c:ser>
          <c:idx val="0"/>
          <c:order val="0"/>
          <c:tx>
            <c:strRef>
              <c:f>'Retention-Freq of Downloads'!$B$3</c:f>
              <c:strCache>
                <c:ptCount val="1"/>
                <c:pt idx="0">
                  <c:v>Total</c:v>
                </c:pt>
              </c:strCache>
            </c:strRef>
          </c:tx>
          <c:spPr>
            <a:solidFill>
              <a:schemeClr val="accent1">
                <a:lumMod val="75000"/>
              </a:schemeClr>
            </a:solidFill>
          </c:spPr>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F1FC-4CAC-A408-0AA840A5C033}"/>
              </c:ext>
            </c:extLst>
          </c:dPt>
          <c:dPt>
            <c:idx val="1"/>
            <c:bubble3D val="0"/>
            <c:spPr>
              <a:solidFill>
                <a:schemeClr val="tx2">
                  <a:lumMod val="60000"/>
                  <a:lumOff val="40000"/>
                </a:schemeClr>
              </a:solidFill>
              <a:ln w="19050">
                <a:solidFill>
                  <a:schemeClr val="lt1"/>
                </a:solidFill>
              </a:ln>
              <a:effectLst/>
            </c:spPr>
            <c:extLst>
              <c:ext xmlns:c16="http://schemas.microsoft.com/office/drawing/2014/chart" uri="{C3380CC4-5D6E-409C-BE32-E72D297353CC}">
                <c16:uniqueId val="{00000003-F1FC-4CAC-A408-0AA840A5C033}"/>
              </c:ext>
            </c:extLst>
          </c:dPt>
          <c:cat>
            <c:strRef>
              <c:f>'Retention-Freq of Downloads'!$A$4:$A$6</c:f>
              <c:strCache>
                <c:ptCount val="2"/>
                <c:pt idx="0">
                  <c:v>FALSE</c:v>
                </c:pt>
                <c:pt idx="1">
                  <c:v>TRUE</c:v>
                </c:pt>
              </c:strCache>
            </c:strRef>
          </c:cat>
          <c:val>
            <c:numRef>
              <c:f>'Retention-Freq of Downloads'!$B$4:$B$6</c:f>
              <c:numCache>
                <c:formatCode>General</c:formatCode>
                <c:ptCount val="2"/>
                <c:pt idx="0">
                  <c:v>501</c:v>
                </c:pt>
                <c:pt idx="1">
                  <c:v>499</c:v>
                </c:pt>
              </c:numCache>
            </c:numRef>
          </c:val>
          <c:extLst>
            <c:ext xmlns:c16="http://schemas.microsoft.com/office/drawing/2014/chart" uri="{C3380CC4-5D6E-409C-BE32-E72D297353CC}">
              <c16:uniqueId val="{00000004-F1FC-4CAC-A408-0AA840A5C033}"/>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lumMod val="60000"/>
          <a:lumOff val="40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[CPDA_Graded assignment.xlsx]Payment Pref-Mode of payment!PivotTable22</c:name>
    <c:fmtId val="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bg2">
              <a:lumMod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tx2">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bg2">
              <a:lumMod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tx2">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bg2">
              <a:lumMod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tx2">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'Payment Pref-Mode of payment'!$B$3:$B$4</c:f>
              <c:strCache>
                <c:ptCount val="1"/>
                <c:pt idx="0">
                  <c:v>Australia</c:v>
                </c:pt>
              </c:strCache>
            </c:strRef>
          </c:tx>
          <c:spPr>
            <a:solidFill>
              <a:schemeClr val="bg2">
                <a:lumMod val="90000"/>
              </a:schemeClr>
            </a:solidFill>
            <a:ln>
              <a:noFill/>
            </a:ln>
            <a:effectLst/>
          </c:spPr>
          <c:invertIfNegative val="0"/>
          <c:cat>
            <c:strRef>
              <c:f>'Payment Pref-Mode of payment'!$A$5:$A$9</c:f>
              <c:strCache>
                <c:ptCount val="4"/>
                <c:pt idx="0">
                  <c:v>Credit Card</c:v>
                </c:pt>
                <c:pt idx="1">
                  <c:v>Cryptocurrency</c:v>
                </c:pt>
                <c:pt idx="2">
                  <c:v>Debit Card</c:v>
                </c:pt>
                <c:pt idx="3">
                  <c:v>PayPal</c:v>
                </c:pt>
              </c:strCache>
            </c:strRef>
          </c:cat>
          <c:val>
            <c:numRef>
              <c:f>'Payment Pref-Mode of payment'!$B$5:$B$9</c:f>
              <c:numCache>
                <c:formatCode>0.0%</c:formatCode>
                <c:ptCount val="4"/>
                <c:pt idx="0">
                  <c:v>2.1999999999999999E-2</c:v>
                </c:pt>
                <c:pt idx="1">
                  <c:v>4.3999999999999997E-2</c:v>
                </c:pt>
                <c:pt idx="2">
                  <c:v>3.7999999999999999E-2</c:v>
                </c:pt>
                <c:pt idx="3">
                  <c:v>3.5999999999999997E-2</c:v>
                </c:pt>
              </c:numCache>
            </c:numRef>
          </c:val>
          <c:extLst>
            <c:ext xmlns:c16="http://schemas.microsoft.com/office/drawing/2014/chart" uri="{C3380CC4-5D6E-409C-BE32-E72D297353CC}">
              <c16:uniqueId val="{00000000-8B35-4399-9198-869FC9D44287}"/>
            </c:ext>
          </c:extLst>
        </c:ser>
        <c:ser>
          <c:idx val="1"/>
          <c:order val="1"/>
          <c:tx>
            <c:strRef>
              <c:f>'Payment Pref-Mode of payment'!$C$3:$C$4</c:f>
              <c:strCache>
                <c:ptCount val="1"/>
                <c:pt idx="0">
                  <c:v>Canada</c:v>
                </c:pt>
              </c:strCache>
            </c:strRef>
          </c:tx>
          <c:spPr>
            <a:solidFill>
              <a:schemeClr val="bg2">
                <a:lumMod val="75000"/>
              </a:schemeClr>
            </a:solidFill>
            <a:ln>
              <a:noFill/>
            </a:ln>
            <a:effectLst/>
          </c:spPr>
          <c:invertIfNegative val="0"/>
          <c:cat>
            <c:strRef>
              <c:f>'Payment Pref-Mode of payment'!$A$5:$A$9</c:f>
              <c:strCache>
                <c:ptCount val="4"/>
                <c:pt idx="0">
                  <c:v>Credit Card</c:v>
                </c:pt>
                <c:pt idx="1">
                  <c:v>Cryptocurrency</c:v>
                </c:pt>
                <c:pt idx="2">
                  <c:v>Debit Card</c:v>
                </c:pt>
                <c:pt idx="3">
                  <c:v>PayPal</c:v>
                </c:pt>
              </c:strCache>
            </c:strRef>
          </c:cat>
          <c:val>
            <c:numRef>
              <c:f>'Payment Pref-Mode of payment'!$C$5:$C$9</c:f>
              <c:numCache>
                <c:formatCode>0.0%</c:formatCode>
                <c:ptCount val="4"/>
                <c:pt idx="0">
                  <c:v>3.4000000000000002E-2</c:v>
                </c:pt>
                <c:pt idx="1">
                  <c:v>2.7E-2</c:v>
                </c:pt>
                <c:pt idx="2">
                  <c:v>3.5999999999999997E-2</c:v>
                </c:pt>
                <c:pt idx="3">
                  <c:v>4.2000000000000003E-2</c:v>
                </c:pt>
              </c:numCache>
            </c:numRef>
          </c:val>
          <c:extLst>
            <c:ext xmlns:c16="http://schemas.microsoft.com/office/drawing/2014/chart" uri="{C3380CC4-5D6E-409C-BE32-E72D297353CC}">
              <c16:uniqueId val="{00000001-8B35-4399-9198-869FC9D44287}"/>
            </c:ext>
          </c:extLst>
        </c:ser>
        <c:ser>
          <c:idx val="2"/>
          <c:order val="2"/>
          <c:tx>
            <c:strRef>
              <c:f>'Payment Pref-Mode of payment'!$D$3:$D$4</c:f>
              <c:strCache>
                <c:ptCount val="1"/>
                <c:pt idx="0">
                  <c:v>France</c:v>
                </c:pt>
              </c:strCache>
            </c:strRef>
          </c:tx>
          <c:spPr>
            <a:solidFill>
              <a:schemeClr val="tx2">
                <a:lumMod val="40000"/>
                <a:lumOff val="60000"/>
              </a:schemeClr>
            </a:solidFill>
            <a:ln>
              <a:noFill/>
            </a:ln>
            <a:effectLst/>
          </c:spPr>
          <c:invertIfNegative val="0"/>
          <c:cat>
            <c:strRef>
              <c:f>'Payment Pref-Mode of payment'!$A$5:$A$9</c:f>
              <c:strCache>
                <c:ptCount val="4"/>
                <c:pt idx="0">
                  <c:v>Credit Card</c:v>
                </c:pt>
                <c:pt idx="1">
                  <c:v>Cryptocurrency</c:v>
                </c:pt>
                <c:pt idx="2">
                  <c:v>Debit Card</c:v>
                </c:pt>
                <c:pt idx="3">
                  <c:v>PayPal</c:v>
                </c:pt>
              </c:strCache>
            </c:strRef>
          </c:cat>
          <c:val>
            <c:numRef>
              <c:f>'Payment Pref-Mode of payment'!$D$5:$D$9</c:f>
              <c:numCache>
                <c:formatCode>0.0%</c:formatCode>
                <c:ptCount val="4"/>
                <c:pt idx="0">
                  <c:v>3.9E-2</c:v>
                </c:pt>
                <c:pt idx="1">
                  <c:v>4.1000000000000002E-2</c:v>
                </c:pt>
                <c:pt idx="2">
                  <c:v>3.1E-2</c:v>
                </c:pt>
                <c:pt idx="3">
                  <c:v>0.04</c:v>
                </c:pt>
              </c:numCache>
            </c:numRef>
          </c:val>
          <c:extLst>
            <c:ext xmlns:c16="http://schemas.microsoft.com/office/drawing/2014/chart" uri="{C3380CC4-5D6E-409C-BE32-E72D297353CC}">
              <c16:uniqueId val="{00000002-8B35-4399-9198-869FC9D44287}"/>
            </c:ext>
          </c:extLst>
        </c:ser>
        <c:ser>
          <c:idx val="3"/>
          <c:order val="3"/>
          <c:tx>
            <c:strRef>
              <c:f>'Payment Pref-Mode of payment'!$E$3:$E$4</c:f>
              <c:strCache>
                <c:ptCount val="1"/>
                <c:pt idx="0">
                  <c:v>Germany</c:v>
                </c:pt>
              </c:strCache>
            </c:strRef>
          </c:tx>
          <c:spPr>
            <a:solidFill>
              <a:schemeClr val="tx2">
                <a:lumMod val="60000"/>
                <a:lumOff val="40000"/>
              </a:schemeClr>
            </a:solidFill>
            <a:ln>
              <a:noFill/>
            </a:ln>
            <a:effectLst/>
          </c:spPr>
          <c:invertIfNegative val="0"/>
          <c:cat>
            <c:strRef>
              <c:f>'Payment Pref-Mode of payment'!$A$5:$A$9</c:f>
              <c:strCache>
                <c:ptCount val="4"/>
                <c:pt idx="0">
                  <c:v>Credit Card</c:v>
                </c:pt>
                <c:pt idx="1">
                  <c:v>Cryptocurrency</c:v>
                </c:pt>
                <c:pt idx="2">
                  <c:v>Debit Card</c:v>
                </c:pt>
                <c:pt idx="3">
                  <c:v>PayPal</c:v>
                </c:pt>
              </c:strCache>
            </c:strRef>
          </c:cat>
          <c:val>
            <c:numRef>
              <c:f>'Payment Pref-Mode of payment'!$E$5:$E$9</c:f>
              <c:numCache>
                <c:formatCode>0.0%</c:formatCode>
                <c:ptCount val="4"/>
                <c:pt idx="0">
                  <c:v>3.1E-2</c:v>
                </c:pt>
                <c:pt idx="1">
                  <c:v>3.5000000000000003E-2</c:v>
                </c:pt>
                <c:pt idx="2">
                  <c:v>4.2999999999999997E-2</c:v>
                </c:pt>
                <c:pt idx="3">
                  <c:v>3.6999999999999998E-2</c:v>
                </c:pt>
              </c:numCache>
            </c:numRef>
          </c:val>
          <c:extLst>
            <c:ext xmlns:c16="http://schemas.microsoft.com/office/drawing/2014/chart" uri="{C3380CC4-5D6E-409C-BE32-E72D297353CC}">
              <c16:uniqueId val="{00000003-8B35-4399-9198-869FC9D44287}"/>
            </c:ext>
          </c:extLst>
        </c:ser>
        <c:ser>
          <c:idx val="4"/>
          <c:order val="4"/>
          <c:tx>
            <c:strRef>
              <c:f>'Payment Pref-Mode of payment'!$F$3:$F$4</c:f>
              <c:strCache>
                <c:ptCount val="1"/>
                <c:pt idx="0">
                  <c:v>India</c:v>
                </c:pt>
              </c:strCache>
            </c:strRef>
          </c:tx>
          <c:spPr>
            <a:solidFill>
              <a:schemeClr val="accent1">
                <a:lumMod val="40000"/>
                <a:lumOff val="60000"/>
              </a:schemeClr>
            </a:solidFill>
            <a:ln>
              <a:noFill/>
            </a:ln>
            <a:effectLst/>
          </c:spPr>
          <c:invertIfNegative val="0"/>
          <c:cat>
            <c:strRef>
              <c:f>'Payment Pref-Mode of payment'!$A$5:$A$9</c:f>
              <c:strCache>
                <c:ptCount val="4"/>
                <c:pt idx="0">
                  <c:v>Credit Card</c:v>
                </c:pt>
                <c:pt idx="1">
                  <c:v>Cryptocurrency</c:v>
                </c:pt>
                <c:pt idx="2">
                  <c:v>Debit Card</c:v>
                </c:pt>
                <c:pt idx="3">
                  <c:v>PayPal</c:v>
                </c:pt>
              </c:strCache>
            </c:strRef>
          </c:cat>
          <c:val>
            <c:numRef>
              <c:f>'Payment Pref-Mode of payment'!$F$5:$F$9</c:f>
              <c:numCache>
                <c:formatCode>0.0%</c:formatCode>
                <c:ptCount val="4"/>
                <c:pt idx="0">
                  <c:v>2.5000000000000001E-2</c:v>
                </c:pt>
                <c:pt idx="1">
                  <c:v>2.9000000000000001E-2</c:v>
                </c:pt>
                <c:pt idx="2">
                  <c:v>3.9E-2</c:v>
                </c:pt>
                <c:pt idx="3">
                  <c:v>2.3E-2</c:v>
                </c:pt>
              </c:numCache>
            </c:numRef>
          </c:val>
          <c:extLst>
            <c:ext xmlns:c16="http://schemas.microsoft.com/office/drawing/2014/chart" uri="{C3380CC4-5D6E-409C-BE32-E72D297353CC}">
              <c16:uniqueId val="{00000004-8B35-4399-9198-869FC9D44287}"/>
            </c:ext>
          </c:extLst>
        </c:ser>
        <c:ser>
          <c:idx val="5"/>
          <c:order val="5"/>
          <c:tx>
            <c:strRef>
              <c:f>'Payment Pref-Mode of payment'!$G$3:$G$4</c:f>
              <c:strCache>
                <c:ptCount val="1"/>
                <c:pt idx="0">
                  <c:v>UK</c:v>
                </c:pt>
              </c:strCache>
            </c:strRef>
          </c:tx>
          <c:spPr>
            <a:solidFill>
              <a:schemeClr val="accent1">
                <a:lumMod val="60000"/>
                <a:lumOff val="40000"/>
              </a:schemeClr>
            </a:solidFill>
            <a:ln>
              <a:noFill/>
            </a:ln>
            <a:effectLst/>
          </c:spPr>
          <c:invertIfNegative val="0"/>
          <c:cat>
            <c:strRef>
              <c:f>'Payment Pref-Mode of payment'!$A$5:$A$9</c:f>
              <c:strCache>
                <c:ptCount val="4"/>
                <c:pt idx="0">
                  <c:v>Credit Card</c:v>
                </c:pt>
                <c:pt idx="1">
                  <c:v>Cryptocurrency</c:v>
                </c:pt>
                <c:pt idx="2">
                  <c:v>Debit Card</c:v>
                </c:pt>
                <c:pt idx="3">
                  <c:v>PayPal</c:v>
                </c:pt>
              </c:strCache>
            </c:strRef>
          </c:cat>
          <c:val>
            <c:numRef>
              <c:f>'Payment Pref-Mode of payment'!$G$5:$G$9</c:f>
              <c:numCache>
                <c:formatCode>0.0%</c:formatCode>
                <c:ptCount val="4"/>
                <c:pt idx="0">
                  <c:v>3.3000000000000002E-2</c:v>
                </c:pt>
                <c:pt idx="1">
                  <c:v>3.7999999999999999E-2</c:v>
                </c:pt>
                <c:pt idx="2">
                  <c:v>3.1E-2</c:v>
                </c:pt>
                <c:pt idx="3">
                  <c:v>4.8000000000000001E-2</c:v>
                </c:pt>
              </c:numCache>
            </c:numRef>
          </c:val>
          <c:extLst>
            <c:ext xmlns:c16="http://schemas.microsoft.com/office/drawing/2014/chart" uri="{C3380CC4-5D6E-409C-BE32-E72D297353CC}">
              <c16:uniqueId val="{00000005-8B35-4399-9198-869FC9D44287}"/>
            </c:ext>
          </c:extLst>
        </c:ser>
        <c:ser>
          <c:idx val="6"/>
          <c:order val="6"/>
          <c:tx>
            <c:strRef>
              <c:f>'Payment Pref-Mode of payment'!$H$3:$H$4</c:f>
              <c:strCache>
                <c:ptCount val="1"/>
                <c:pt idx="0">
                  <c:v>USA</c:v>
                </c:pt>
              </c:strCache>
            </c:strRef>
          </c:tx>
          <c:spPr>
            <a:solidFill>
              <a:schemeClr val="accent1">
                <a:lumMod val="50000"/>
              </a:schemeClr>
            </a:solidFill>
            <a:ln>
              <a:noFill/>
            </a:ln>
            <a:effectLst/>
          </c:spPr>
          <c:invertIfNegative val="0"/>
          <c:cat>
            <c:strRef>
              <c:f>'Payment Pref-Mode of payment'!$A$5:$A$9</c:f>
              <c:strCache>
                <c:ptCount val="4"/>
                <c:pt idx="0">
                  <c:v>Credit Card</c:v>
                </c:pt>
                <c:pt idx="1">
                  <c:v>Cryptocurrency</c:v>
                </c:pt>
                <c:pt idx="2">
                  <c:v>Debit Card</c:v>
                </c:pt>
                <c:pt idx="3">
                  <c:v>PayPal</c:v>
                </c:pt>
              </c:strCache>
            </c:strRef>
          </c:cat>
          <c:val>
            <c:numRef>
              <c:f>'Payment Pref-Mode of payment'!$H$5:$H$9</c:f>
              <c:numCache>
                <c:formatCode>0.0%</c:formatCode>
                <c:ptCount val="4"/>
                <c:pt idx="0">
                  <c:v>4.3999999999999997E-2</c:v>
                </c:pt>
                <c:pt idx="1">
                  <c:v>0.04</c:v>
                </c:pt>
                <c:pt idx="2">
                  <c:v>3.1E-2</c:v>
                </c:pt>
                <c:pt idx="3">
                  <c:v>4.2999999999999997E-2</c:v>
                </c:pt>
              </c:numCache>
            </c:numRef>
          </c:val>
          <c:extLst>
            <c:ext xmlns:c16="http://schemas.microsoft.com/office/drawing/2014/chart" uri="{C3380CC4-5D6E-409C-BE32-E72D297353CC}">
              <c16:uniqueId val="{00000006-8B35-4399-9198-869FC9D44287}"/>
            </c:ext>
          </c:extLst>
        </c:ser>
        <c:dLbls>
          <c:showLegendKey val="0"/>
          <c:showVal val="0"/>
          <c:showCatName val="0"/>
          <c:showSerName val="0"/>
          <c:showPercent val="0"/>
          <c:showBubbleSize val="0"/>
        </c:dLbls>
        <c:gapWidth val="150"/>
        <c:overlap val="100"/>
        <c:axId val="1385821200"/>
        <c:axId val="1385814480"/>
      </c:barChart>
      <c:catAx>
        <c:axId val="1385821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5814480"/>
        <c:crosses val="autoZero"/>
        <c:auto val="1"/>
        <c:lblAlgn val="ctr"/>
        <c:lblOffset val="100"/>
        <c:noMultiLvlLbl val="0"/>
      </c:catAx>
      <c:valAx>
        <c:axId val="1385814480"/>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5821200"/>
        <c:crosses val="autoZero"/>
        <c:crossBetween val="between"/>
      </c:valAx>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lumMod val="60000"/>
          <a:lumOff val="40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[CPDA_Graded assignment.xlsx]Payment-Subscription Trend!PivotTable23</c:name>
    <c:fmtId val="7"/>
  </c:pivotSource>
  <c:chart>
    <c:autoTitleDeleted val="0"/>
    <c:pivotFmts>
      <c:pivotFmt>
        <c:idx val="0"/>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tx2">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bg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tx2">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bg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tx2">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bg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tx2">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bg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tx2">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bg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stacked"/>
        <c:varyColors val="0"/>
        <c:ser>
          <c:idx val="0"/>
          <c:order val="0"/>
          <c:tx>
            <c:strRef>
              <c:f>'Payment-Subscription Trend'!$B$3:$B$4</c:f>
              <c:strCache>
                <c:ptCount val="1"/>
                <c:pt idx="0">
                  <c:v>Australia</c:v>
                </c:pt>
              </c:strCache>
            </c:strRef>
          </c:tx>
          <c:spPr>
            <a:solidFill>
              <a:schemeClr val="accent1">
                <a:lumMod val="50000"/>
              </a:schemeClr>
            </a:solidFill>
            <a:ln>
              <a:noFill/>
            </a:ln>
            <a:effectLst/>
          </c:spPr>
          <c:invertIfNegative val="0"/>
          <c:cat>
            <c:strRef>
              <c:f>'Payment-Subscription Trend'!$A$5:$A$8</c:f>
              <c:strCache>
                <c:ptCount val="3"/>
                <c:pt idx="0">
                  <c:v>Basic</c:v>
                </c:pt>
                <c:pt idx="1">
                  <c:v>Premium</c:v>
                </c:pt>
                <c:pt idx="2">
                  <c:v>Standard</c:v>
                </c:pt>
              </c:strCache>
            </c:strRef>
          </c:cat>
          <c:val>
            <c:numRef>
              <c:f>'Payment-Subscription Trend'!$B$5:$B$8</c:f>
              <c:numCache>
                <c:formatCode>General</c:formatCode>
                <c:ptCount val="3"/>
                <c:pt idx="0">
                  <c:v>39</c:v>
                </c:pt>
                <c:pt idx="1">
                  <c:v>51</c:v>
                </c:pt>
                <c:pt idx="2">
                  <c:v>50</c:v>
                </c:pt>
              </c:numCache>
            </c:numRef>
          </c:val>
          <c:extLst>
            <c:ext xmlns:c16="http://schemas.microsoft.com/office/drawing/2014/chart" uri="{C3380CC4-5D6E-409C-BE32-E72D297353CC}">
              <c16:uniqueId val="{00000000-204B-4641-8B9F-AAD2B3977B32}"/>
            </c:ext>
          </c:extLst>
        </c:ser>
        <c:ser>
          <c:idx val="1"/>
          <c:order val="1"/>
          <c:tx>
            <c:strRef>
              <c:f>'Payment-Subscription Trend'!$C$3:$C$4</c:f>
              <c:strCache>
                <c:ptCount val="1"/>
                <c:pt idx="0">
                  <c:v>Canada</c:v>
                </c:pt>
              </c:strCache>
            </c:strRef>
          </c:tx>
          <c:spPr>
            <a:solidFill>
              <a:schemeClr val="accent1">
                <a:lumMod val="75000"/>
              </a:schemeClr>
            </a:solidFill>
            <a:ln>
              <a:noFill/>
            </a:ln>
            <a:effectLst/>
          </c:spPr>
          <c:invertIfNegative val="0"/>
          <c:cat>
            <c:strRef>
              <c:f>'Payment-Subscription Trend'!$A$5:$A$8</c:f>
              <c:strCache>
                <c:ptCount val="3"/>
                <c:pt idx="0">
                  <c:v>Basic</c:v>
                </c:pt>
                <c:pt idx="1">
                  <c:v>Premium</c:v>
                </c:pt>
                <c:pt idx="2">
                  <c:v>Standard</c:v>
                </c:pt>
              </c:strCache>
            </c:strRef>
          </c:cat>
          <c:val>
            <c:numRef>
              <c:f>'Payment-Subscription Trend'!$C$5:$C$8</c:f>
              <c:numCache>
                <c:formatCode>General</c:formatCode>
                <c:ptCount val="3"/>
                <c:pt idx="0">
                  <c:v>46</c:v>
                </c:pt>
                <c:pt idx="1">
                  <c:v>49</c:v>
                </c:pt>
                <c:pt idx="2">
                  <c:v>44</c:v>
                </c:pt>
              </c:numCache>
            </c:numRef>
          </c:val>
          <c:extLst>
            <c:ext xmlns:c16="http://schemas.microsoft.com/office/drawing/2014/chart" uri="{C3380CC4-5D6E-409C-BE32-E72D297353CC}">
              <c16:uniqueId val="{00000001-204B-4641-8B9F-AAD2B3977B32}"/>
            </c:ext>
          </c:extLst>
        </c:ser>
        <c:ser>
          <c:idx val="2"/>
          <c:order val="2"/>
          <c:tx>
            <c:strRef>
              <c:f>'Payment-Subscription Trend'!$D$3:$D$4</c:f>
              <c:strCache>
                <c:ptCount val="1"/>
                <c:pt idx="0">
                  <c:v>France</c:v>
                </c:pt>
              </c:strCache>
            </c:strRef>
          </c:tx>
          <c:spPr>
            <a:solidFill>
              <a:schemeClr val="accent1">
                <a:lumMod val="60000"/>
                <a:lumOff val="40000"/>
              </a:schemeClr>
            </a:solidFill>
            <a:ln>
              <a:noFill/>
            </a:ln>
            <a:effectLst/>
          </c:spPr>
          <c:invertIfNegative val="0"/>
          <c:cat>
            <c:strRef>
              <c:f>'Payment-Subscription Trend'!$A$5:$A$8</c:f>
              <c:strCache>
                <c:ptCount val="3"/>
                <c:pt idx="0">
                  <c:v>Basic</c:v>
                </c:pt>
                <c:pt idx="1">
                  <c:v>Premium</c:v>
                </c:pt>
                <c:pt idx="2">
                  <c:v>Standard</c:v>
                </c:pt>
              </c:strCache>
            </c:strRef>
          </c:cat>
          <c:val>
            <c:numRef>
              <c:f>'Payment-Subscription Trend'!$D$5:$D$8</c:f>
              <c:numCache>
                <c:formatCode>General</c:formatCode>
                <c:ptCount val="3"/>
                <c:pt idx="0">
                  <c:v>54</c:v>
                </c:pt>
                <c:pt idx="1">
                  <c:v>47</c:v>
                </c:pt>
                <c:pt idx="2">
                  <c:v>50</c:v>
                </c:pt>
              </c:numCache>
            </c:numRef>
          </c:val>
          <c:extLst>
            <c:ext xmlns:c16="http://schemas.microsoft.com/office/drawing/2014/chart" uri="{C3380CC4-5D6E-409C-BE32-E72D297353CC}">
              <c16:uniqueId val="{00000002-204B-4641-8B9F-AAD2B3977B32}"/>
            </c:ext>
          </c:extLst>
        </c:ser>
        <c:ser>
          <c:idx val="3"/>
          <c:order val="3"/>
          <c:tx>
            <c:strRef>
              <c:f>'Payment-Subscription Trend'!$E$3:$E$4</c:f>
              <c:strCache>
                <c:ptCount val="1"/>
                <c:pt idx="0">
                  <c:v>Germany</c:v>
                </c:pt>
              </c:strCache>
            </c:strRef>
          </c:tx>
          <c:spPr>
            <a:solidFill>
              <a:schemeClr val="accent1">
                <a:lumMod val="40000"/>
                <a:lumOff val="60000"/>
              </a:schemeClr>
            </a:solidFill>
            <a:ln>
              <a:noFill/>
            </a:ln>
            <a:effectLst/>
          </c:spPr>
          <c:invertIfNegative val="0"/>
          <c:cat>
            <c:strRef>
              <c:f>'Payment-Subscription Trend'!$A$5:$A$8</c:f>
              <c:strCache>
                <c:ptCount val="3"/>
                <c:pt idx="0">
                  <c:v>Basic</c:v>
                </c:pt>
                <c:pt idx="1">
                  <c:v>Premium</c:v>
                </c:pt>
                <c:pt idx="2">
                  <c:v>Standard</c:v>
                </c:pt>
              </c:strCache>
            </c:strRef>
          </c:cat>
          <c:val>
            <c:numRef>
              <c:f>'Payment-Subscription Trend'!$E$5:$E$8</c:f>
              <c:numCache>
                <c:formatCode>General</c:formatCode>
                <c:ptCount val="3"/>
                <c:pt idx="0">
                  <c:v>49</c:v>
                </c:pt>
                <c:pt idx="1">
                  <c:v>46</c:v>
                </c:pt>
                <c:pt idx="2">
                  <c:v>51</c:v>
                </c:pt>
              </c:numCache>
            </c:numRef>
          </c:val>
          <c:extLst>
            <c:ext xmlns:c16="http://schemas.microsoft.com/office/drawing/2014/chart" uri="{C3380CC4-5D6E-409C-BE32-E72D297353CC}">
              <c16:uniqueId val="{00000003-204B-4641-8B9F-AAD2B3977B32}"/>
            </c:ext>
          </c:extLst>
        </c:ser>
        <c:ser>
          <c:idx val="4"/>
          <c:order val="4"/>
          <c:tx>
            <c:strRef>
              <c:f>'Payment-Subscription Trend'!$F$3:$F$4</c:f>
              <c:strCache>
                <c:ptCount val="1"/>
                <c:pt idx="0">
                  <c:v>India</c:v>
                </c:pt>
              </c:strCache>
            </c:strRef>
          </c:tx>
          <c:spPr>
            <a:solidFill>
              <a:schemeClr val="tx2">
                <a:lumMod val="40000"/>
                <a:lumOff val="60000"/>
              </a:schemeClr>
            </a:solidFill>
            <a:ln>
              <a:noFill/>
            </a:ln>
            <a:effectLst/>
          </c:spPr>
          <c:invertIfNegative val="0"/>
          <c:cat>
            <c:strRef>
              <c:f>'Payment-Subscription Trend'!$A$5:$A$8</c:f>
              <c:strCache>
                <c:ptCount val="3"/>
                <c:pt idx="0">
                  <c:v>Basic</c:v>
                </c:pt>
                <c:pt idx="1">
                  <c:v>Premium</c:v>
                </c:pt>
                <c:pt idx="2">
                  <c:v>Standard</c:v>
                </c:pt>
              </c:strCache>
            </c:strRef>
          </c:cat>
          <c:val>
            <c:numRef>
              <c:f>'Payment-Subscription Trend'!$F$5:$F$8</c:f>
              <c:numCache>
                <c:formatCode>General</c:formatCode>
                <c:ptCount val="3"/>
                <c:pt idx="0">
                  <c:v>34</c:v>
                </c:pt>
                <c:pt idx="1">
                  <c:v>37</c:v>
                </c:pt>
                <c:pt idx="2">
                  <c:v>45</c:v>
                </c:pt>
              </c:numCache>
            </c:numRef>
          </c:val>
          <c:extLst>
            <c:ext xmlns:c16="http://schemas.microsoft.com/office/drawing/2014/chart" uri="{C3380CC4-5D6E-409C-BE32-E72D297353CC}">
              <c16:uniqueId val="{00000004-204B-4641-8B9F-AAD2B3977B32}"/>
            </c:ext>
          </c:extLst>
        </c:ser>
        <c:ser>
          <c:idx val="5"/>
          <c:order val="5"/>
          <c:tx>
            <c:strRef>
              <c:f>'Payment-Subscription Trend'!$G$3:$G$4</c:f>
              <c:strCache>
                <c:ptCount val="1"/>
                <c:pt idx="0">
                  <c:v>UK</c:v>
                </c:pt>
              </c:strCache>
            </c:strRef>
          </c:tx>
          <c:spPr>
            <a:solidFill>
              <a:schemeClr val="tx2">
                <a:lumMod val="60000"/>
                <a:lumOff val="40000"/>
              </a:schemeClr>
            </a:solidFill>
            <a:ln>
              <a:noFill/>
            </a:ln>
            <a:effectLst/>
          </c:spPr>
          <c:invertIfNegative val="0"/>
          <c:cat>
            <c:strRef>
              <c:f>'Payment-Subscription Trend'!$A$5:$A$8</c:f>
              <c:strCache>
                <c:ptCount val="3"/>
                <c:pt idx="0">
                  <c:v>Basic</c:v>
                </c:pt>
                <c:pt idx="1">
                  <c:v>Premium</c:v>
                </c:pt>
                <c:pt idx="2">
                  <c:v>Standard</c:v>
                </c:pt>
              </c:strCache>
            </c:strRef>
          </c:cat>
          <c:val>
            <c:numRef>
              <c:f>'Payment-Subscription Trend'!$G$5:$G$8</c:f>
              <c:numCache>
                <c:formatCode>General</c:formatCode>
                <c:ptCount val="3"/>
                <c:pt idx="0">
                  <c:v>48</c:v>
                </c:pt>
                <c:pt idx="1">
                  <c:v>50</c:v>
                </c:pt>
                <c:pt idx="2">
                  <c:v>52</c:v>
                </c:pt>
              </c:numCache>
            </c:numRef>
          </c:val>
          <c:extLst>
            <c:ext xmlns:c16="http://schemas.microsoft.com/office/drawing/2014/chart" uri="{C3380CC4-5D6E-409C-BE32-E72D297353CC}">
              <c16:uniqueId val="{00000005-204B-4641-8B9F-AAD2B3977B32}"/>
            </c:ext>
          </c:extLst>
        </c:ser>
        <c:ser>
          <c:idx val="6"/>
          <c:order val="6"/>
          <c:tx>
            <c:strRef>
              <c:f>'Payment-Subscription Trend'!$H$3:$H$4</c:f>
              <c:strCache>
                <c:ptCount val="1"/>
                <c:pt idx="0">
                  <c:v>USA</c:v>
                </c:pt>
              </c:strCache>
            </c:strRef>
          </c:tx>
          <c:spPr>
            <a:solidFill>
              <a:schemeClr val="bg1">
                <a:lumMod val="75000"/>
              </a:schemeClr>
            </a:solidFill>
            <a:ln>
              <a:noFill/>
            </a:ln>
            <a:effectLst/>
          </c:spPr>
          <c:invertIfNegative val="0"/>
          <c:cat>
            <c:strRef>
              <c:f>'Payment-Subscription Trend'!$A$5:$A$8</c:f>
              <c:strCache>
                <c:ptCount val="3"/>
                <c:pt idx="0">
                  <c:v>Basic</c:v>
                </c:pt>
                <c:pt idx="1">
                  <c:v>Premium</c:v>
                </c:pt>
                <c:pt idx="2">
                  <c:v>Standard</c:v>
                </c:pt>
              </c:strCache>
            </c:strRef>
          </c:cat>
          <c:val>
            <c:numRef>
              <c:f>'Payment-Subscription Trend'!$H$5:$H$8</c:f>
              <c:numCache>
                <c:formatCode>General</c:formatCode>
                <c:ptCount val="3"/>
                <c:pt idx="0">
                  <c:v>53</c:v>
                </c:pt>
                <c:pt idx="1">
                  <c:v>52</c:v>
                </c:pt>
                <c:pt idx="2">
                  <c:v>53</c:v>
                </c:pt>
              </c:numCache>
            </c:numRef>
          </c:val>
          <c:extLst>
            <c:ext xmlns:c16="http://schemas.microsoft.com/office/drawing/2014/chart" uri="{C3380CC4-5D6E-409C-BE32-E72D297353CC}">
              <c16:uniqueId val="{00000006-204B-4641-8B9F-AAD2B3977B32}"/>
            </c:ext>
          </c:extLst>
        </c:ser>
        <c:dLbls>
          <c:showLegendKey val="0"/>
          <c:showVal val="0"/>
          <c:showCatName val="0"/>
          <c:showSerName val="0"/>
          <c:showPercent val="0"/>
          <c:showBubbleSize val="0"/>
        </c:dLbls>
        <c:gapWidth val="150"/>
        <c:overlap val="100"/>
        <c:axId val="1385818320"/>
        <c:axId val="1385837040"/>
      </c:barChart>
      <c:catAx>
        <c:axId val="13858183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5837040"/>
        <c:crosses val="autoZero"/>
        <c:auto val="1"/>
        <c:lblAlgn val="ctr"/>
        <c:lblOffset val="100"/>
        <c:noMultiLvlLbl val="0"/>
      </c:catAx>
      <c:valAx>
        <c:axId val="138583704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5818320"/>
        <c:crosses val="autoZero"/>
        <c:crossBetween val="between"/>
      </c:valAx>
      <c:spPr>
        <a:noFill/>
        <a:ln>
          <a:noFill/>
        </a:ln>
        <a:effectLst/>
      </c:spPr>
    </c:plotArea>
    <c:legend>
      <c:legendPos val="r"/>
      <c:layout>
        <c:manualLayout>
          <c:xMode val="edge"/>
          <c:yMode val="edge"/>
          <c:x val="0.76554371066255567"/>
          <c:y val="0.24965264558673034"/>
          <c:w val="0.19996909652177722"/>
          <c:h val="0.6015995537789877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lumMod val="60000"/>
          <a:lumOff val="40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[CPDA_Graded assignment.xlsx]Payment-Language Pref!PivotTable27</c:name>
    <c:fmtId val="7"/>
  </c:pivotSource>
  <c:chart>
    <c:autoTitleDeleted val="1"/>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'Payment-Language Pref'!$B$3</c:f>
              <c:strCache>
                <c:ptCount val="1"/>
                <c:pt idx="0">
                  <c:v>Total</c:v>
                </c:pt>
              </c:strCache>
            </c:strRef>
          </c:tx>
          <c:spPr>
            <a:ln w="28575" cap="rnd">
              <a:solidFill>
                <a:schemeClr val="accent1"/>
              </a:solidFill>
              <a:round/>
            </a:ln>
            <a:effectLst/>
          </c:spPr>
          <c:marker>
            <c:symbol val="none"/>
          </c:marker>
          <c:cat>
            <c:strRef>
              <c:f>'Payment-Language Pref'!$A$4:$A$10</c:f>
              <c:strCache>
                <c:ptCount val="6"/>
                <c:pt idx="0">
                  <c:v>English</c:v>
                </c:pt>
                <c:pt idx="1">
                  <c:v>French</c:v>
                </c:pt>
                <c:pt idx="2">
                  <c:v>German</c:v>
                </c:pt>
                <c:pt idx="3">
                  <c:v>Hindi</c:v>
                </c:pt>
                <c:pt idx="4">
                  <c:v>Mandarin</c:v>
                </c:pt>
                <c:pt idx="5">
                  <c:v>Spanish</c:v>
                </c:pt>
              </c:strCache>
            </c:strRef>
          </c:cat>
          <c:val>
            <c:numRef>
              <c:f>'Payment-Language Pref'!$B$4:$B$10</c:f>
              <c:numCache>
                <c:formatCode>0</c:formatCode>
                <c:ptCount val="6"/>
                <c:pt idx="0">
                  <c:v>248.38095238095238</c:v>
                </c:pt>
                <c:pt idx="1">
                  <c:v>273.46198830409355</c:v>
                </c:pt>
                <c:pt idx="2">
                  <c:v>244.79640718562874</c:v>
                </c:pt>
                <c:pt idx="3">
                  <c:v>253.35802469135803</c:v>
                </c:pt>
                <c:pt idx="4">
                  <c:v>243.33519553072625</c:v>
                </c:pt>
                <c:pt idx="5">
                  <c:v>264.99346405228761</c:v>
                </c:pt>
              </c:numCache>
            </c:numRef>
          </c:val>
          <c:smooth val="0"/>
          <c:extLst>
            <c:ext xmlns:c16="http://schemas.microsoft.com/office/drawing/2014/chart" uri="{C3380CC4-5D6E-409C-BE32-E72D297353CC}">
              <c16:uniqueId val="{00000000-892F-4093-BC8F-09AFD3FE31C1}"/>
            </c:ext>
          </c:extLst>
        </c:ser>
        <c:dLbls>
          <c:showLegendKey val="0"/>
          <c:showVal val="0"/>
          <c:showCatName val="0"/>
          <c:showSerName val="0"/>
          <c:showPercent val="0"/>
          <c:showBubbleSize val="0"/>
        </c:dLbls>
        <c:smooth val="0"/>
        <c:axId val="1952329072"/>
        <c:axId val="1952332432"/>
      </c:lineChart>
      <c:catAx>
        <c:axId val="1952329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2332432"/>
        <c:crosses val="autoZero"/>
        <c:auto val="1"/>
        <c:lblAlgn val="ctr"/>
        <c:lblOffset val="100"/>
        <c:noMultiLvlLbl val="0"/>
      </c:catAx>
      <c:valAx>
        <c:axId val="195233243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23290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lumMod val="60000"/>
          <a:lumOff val="40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[CPDA_Graded assignment.xlsx]Payment-Language Pref by Region!PivotTable28</c:name>
    <c:fmtId val="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bg2">
              <a:lumMod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tx2">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bg2">
              <a:lumMod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tx2">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bg2">
              <a:lumMod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tx2">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'Payment-Language Pref by Region'!$B$3:$B$4</c:f>
              <c:strCache>
                <c:ptCount val="1"/>
                <c:pt idx="0">
                  <c:v>Australia</c:v>
                </c:pt>
              </c:strCache>
            </c:strRef>
          </c:tx>
          <c:spPr>
            <a:solidFill>
              <a:schemeClr val="bg2">
                <a:lumMod val="90000"/>
              </a:schemeClr>
            </a:solidFill>
            <a:ln>
              <a:noFill/>
            </a:ln>
            <a:effectLst/>
          </c:spPr>
          <c:invertIfNegative val="0"/>
          <c:cat>
            <c:strRef>
              <c:f>'Payment-Language Pref by Region'!$A$5:$A$11</c:f>
              <c:strCache>
                <c:ptCount val="6"/>
                <c:pt idx="0">
                  <c:v>English</c:v>
                </c:pt>
                <c:pt idx="1">
                  <c:v>French</c:v>
                </c:pt>
                <c:pt idx="2">
                  <c:v>German</c:v>
                </c:pt>
                <c:pt idx="3">
                  <c:v>Hindi</c:v>
                </c:pt>
                <c:pt idx="4">
                  <c:v>Mandarin</c:v>
                </c:pt>
                <c:pt idx="5">
                  <c:v>Spanish</c:v>
                </c:pt>
              </c:strCache>
            </c:strRef>
          </c:cat>
          <c:val>
            <c:numRef>
              <c:f>'Payment-Language Pref by Region'!$B$5:$B$11</c:f>
              <c:numCache>
                <c:formatCode>0.0%</c:formatCode>
                <c:ptCount val="6"/>
                <c:pt idx="0">
                  <c:v>2.8000000000000001E-2</c:v>
                </c:pt>
                <c:pt idx="1">
                  <c:v>2.7E-2</c:v>
                </c:pt>
                <c:pt idx="2">
                  <c:v>1.7999999999999999E-2</c:v>
                </c:pt>
                <c:pt idx="3">
                  <c:v>1.4999999999999999E-2</c:v>
                </c:pt>
                <c:pt idx="4">
                  <c:v>0.03</c:v>
                </c:pt>
                <c:pt idx="5">
                  <c:v>2.1999999999999999E-2</c:v>
                </c:pt>
              </c:numCache>
            </c:numRef>
          </c:val>
          <c:extLst>
            <c:ext xmlns:c16="http://schemas.microsoft.com/office/drawing/2014/chart" uri="{C3380CC4-5D6E-409C-BE32-E72D297353CC}">
              <c16:uniqueId val="{00000000-6AF2-4617-8FF0-C98EA6BC41B3}"/>
            </c:ext>
          </c:extLst>
        </c:ser>
        <c:ser>
          <c:idx val="1"/>
          <c:order val="1"/>
          <c:tx>
            <c:strRef>
              <c:f>'Payment-Language Pref by Region'!$C$3:$C$4</c:f>
              <c:strCache>
                <c:ptCount val="1"/>
                <c:pt idx="0">
                  <c:v>Canada</c:v>
                </c:pt>
              </c:strCache>
            </c:strRef>
          </c:tx>
          <c:spPr>
            <a:solidFill>
              <a:schemeClr val="bg2">
                <a:lumMod val="75000"/>
              </a:schemeClr>
            </a:solidFill>
            <a:ln>
              <a:noFill/>
            </a:ln>
            <a:effectLst/>
          </c:spPr>
          <c:invertIfNegative val="0"/>
          <c:cat>
            <c:strRef>
              <c:f>'Payment-Language Pref by Region'!$A$5:$A$11</c:f>
              <c:strCache>
                <c:ptCount val="6"/>
                <c:pt idx="0">
                  <c:v>English</c:v>
                </c:pt>
                <c:pt idx="1">
                  <c:v>French</c:v>
                </c:pt>
                <c:pt idx="2">
                  <c:v>German</c:v>
                </c:pt>
                <c:pt idx="3">
                  <c:v>Hindi</c:v>
                </c:pt>
                <c:pt idx="4">
                  <c:v>Mandarin</c:v>
                </c:pt>
                <c:pt idx="5">
                  <c:v>Spanish</c:v>
                </c:pt>
              </c:strCache>
            </c:strRef>
          </c:cat>
          <c:val>
            <c:numRef>
              <c:f>'Payment-Language Pref by Region'!$C$5:$C$11</c:f>
              <c:numCache>
                <c:formatCode>0.0%</c:formatCode>
                <c:ptCount val="6"/>
                <c:pt idx="0">
                  <c:v>2.1999999999999999E-2</c:v>
                </c:pt>
                <c:pt idx="1">
                  <c:v>2.4E-2</c:v>
                </c:pt>
                <c:pt idx="2">
                  <c:v>2.5000000000000001E-2</c:v>
                </c:pt>
                <c:pt idx="3">
                  <c:v>2.5999999999999999E-2</c:v>
                </c:pt>
                <c:pt idx="4">
                  <c:v>2.8000000000000001E-2</c:v>
                </c:pt>
                <c:pt idx="5">
                  <c:v>1.4E-2</c:v>
                </c:pt>
              </c:numCache>
            </c:numRef>
          </c:val>
          <c:extLst>
            <c:ext xmlns:c16="http://schemas.microsoft.com/office/drawing/2014/chart" uri="{C3380CC4-5D6E-409C-BE32-E72D297353CC}">
              <c16:uniqueId val="{00000001-6AF2-4617-8FF0-C98EA6BC41B3}"/>
            </c:ext>
          </c:extLst>
        </c:ser>
        <c:ser>
          <c:idx val="2"/>
          <c:order val="2"/>
          <c:tx>
            <c:strRef>
              <c:f>'Payment-Language Pref by Region'!$D$3:$D$4</c:f>
              <c:strCache>
                <c:ptCount val="1"/>
                <c:pt idx="0">
                  <c:v>France</c:v>
                </c:pt>
              </c:strCache>
            </c:strRef>
          </c:tx>
          <c:spPr>
            <a:solidFill>
              <a:schemeClr val="tx2">
                <a:lumMod val="40000"/>
                <a:lumOff val="60000"/>
              </a:schemeClr>
            </a:solidFill>
            <a:ln>
              <a:noFill/>
            </a:ln>
            <a:effectLst/>
          </c:spPr>
          <c:invertIfNegative val="0"/>
          <c:cat>
            <c:strRef>
              <c:f>'Payment-Language Pref by Region'!$A$5:$A$11</c:f>
              <c:strCache>
                <c:ptCount val="6"/>
                <c:pt idx="0">
                  <c:v>English</c:v>
                </c:pt>
                <c:pt idx="1">
                  <c:v>French</c:v>
                </c:pt>
                <c:pt idx="2">
                  <c:v>German</c:v>
                </c:pt>
                <c:pt idx="3">
                  <c:v>Hindi</c:v>
                </c:pt>
                <c:pt idx="4">
                  <c:v>Mandarin</c:v>
                </c:pt>
                <c:pt idx="5">
                  <c:v>Spanish</c:v>
                </c:pt>
              </c:strCache>
            </c:strRef>
          </c:cat>
          <c:val>
            <c:numRef>
              <c:f>'Payment-Language Pref by Region'!$D$5:$D$11</c:f>
              <c:numCache>
                <c:formatCode>0.0%</c:formatCode>
                <c:ptCount val="6"/>
                <c:pt idx="0">
                  <c:v>0.03</c:v>
                </c:pt>
                <c:pt idx="1">
                  <c:v>2.9000000000000001E-2</c:v>
                </c:pt>
                <c:pt idx="2">
                  <c:v>2.5000000000000001E-2</c:v>
                </c:pt>
                <c:pt idx="3">
                  <c:v>2.4E-2</c:v>
                </c:pt>
                <c:pt idx="4">
                  <c:v>2.1000000000000001E-2</c:v>
                </c:pt>
                <c:pt idx="5">
                  <c:v>2.1999999999999999E-2</c:v>
                </c:pt>
              </c:numCache>
            </c:numRef>
          </c:val>
          <c:extLst>
            <c:ext xmlns:c16="http://schemas.microsoft.com/office/drawing/2014/chart" uri="{C3380CC4-5D6E-409C-BE32-E72D297353CC}">
              <c16:uniqueId val="{00000002-6AF2-4617-8FF0-C98EA6BC41B3}"/>
            </c:ext>
          </c:extLst>
        </c:ser>
        <c:ser>
          <c:idx val="3"/>
          <c:order val="3"/>
          <c:tx>
            <c:strRef>
              <c:f>'Payment-Language Pref by Region'!$E$3:$E$4</c:f>
              <c:strCache>
                <c:ptCount val="1"/>
                <c:pt idx="0">
                  <c:v>Germany</c:v>
                </c:pt>
              </c:strCache>
            </c:strRef>
          </c:tx>
          <c:spPr>
            <a:solidFill>
              <a:schemeClr val="tx2">
                <a:lumMod val="60000"/>
                <a:lumOff val="40000"/>
              </a:schemeClr>
            </a:solidFill>
            <a:ln>
              <a:noFill/>
            </a:ln>
            <a:effectLst/>
          </c:spPr>
          <c:invertIfNegative val="0"/>
          <c:cat>
            <c:strRef>
              <c:f>'Payment-Language Pref by Region'!$A$5:$A$11</c:f>
              <c:strCache>
                <c:ptCount val="6"/>
                <c:pt idx="0">
                  <c:v>English</c:v>
                </c:pt>
                <c:pt idx="1">
                  <c:v>French</c:v>
                </c:pt>
                <c:pt idx="2">
                  <c:v>German</c:v>
                </c:pt>
                <c:pt idx="3">
                  <c:v>Hindi</c:v>
                </c:pt>
                <c:pt idx="4">
                  <c:v>Mandarin</c:v>
                </c:pt>
                <c:pt idx="5">
                  <c:v>Spanish</c:v>
                </c:pt>
              </c:strCache>
            </c:strRef>
          </c:cat>
          <c:val>
            <c:numRef>
              <c:f>'Payment-Language Pref by Region'!$E$5:$E$11</c:f>
              <c:numCache>
                <c:formatCode>0.0%</c:formatCode>
                <c:ptCount val="6"/>
                <c:pt idx="0">
                  <c:v>2.1000000000000001E-2</c:v>
                </c:pt>
                <c:pt idx="1">
                  <c:v>2.3E-2</c:v>
                </c:pt>
                <c:pt idx="2">
                  <c:v>2.4E-2</c:v>
                </c:pt>
                <c:pt idx="3">
                  <c:v>2.5000000000000001E-2</c:v>
                </c:pt>
                <c:pt idx="4">
                  <c:v>2.4E-2</c:v>
                </c:pt>
                <c:pt idx="5">
                  <c:v>2.9000000000000001E-2</c:v>
                </c:pt>
              </c:numCache>
            </c:numRef>
          </c:val>
          <c:extLst>
            <c:ext xmlns:c16="http://schemas.microsoft.com/office/drawing/2014/chart" uri="{C3380CC4-5D6E-409C-BE32-E72D297353CC}">
              <c16:uniqueId val="{00000003-6AF2-4617-8FF0-C98EA6BC41B3}"/>
            </c:ext>
          </c:extLst>
        </c:ser>
        <c:ser>
          <c:idx val="4"/>
          <c:order val="4"/>
          <c:tx>
            <c:strRef>
              <c:f>'Payment-Language Pref by Region'!$F$3:$F$4</c:f>
              <c:strCache>
                <c:ptCount val="1"/>
                <c:pt idx="0">
                  <c:v>India</c:v>
                </c:pt>
              </c:strCache>
            </c:strRef>
          </c:tx>
          <c:spPr>
            <a:solidFill>
              <a:schemeClr val="accent1">
                <a:lumMod val="40000"/>
                <a:lumOff val="60000"/>
              </a:schemeClr>
            </a:solidFill>
            <a:ln>
              <a:noFill/>
            </a:ln>
            <a:effectLst/>
          </c:spPr>
          <c:invertIfNegative val="0"/>
          <c:cat>
            <c:strRef>
              <c:f>'Payment-Language Pref by Region'!$A$5:$A$11</c:f>
              <c:strCache>
                <c:ptCount val="6"/>
                <c:pt idx="0">
                  <c:v>English</c:v>
                </c:pt>
                <c:pt idx="1">
                  <c:v>French</c:v>
                </c:pt>
                <c:pt idx="2">
                  <c:v>German</c:v>
                </c:pt>
                <c:pt idx="3">
                  <c:v>Hindi</c:v>
                </c:pt>
                <c:pt idx="4">
                  <c:v>Mandarin</c:v>
                </c:pt>
                <c:pt idx="5">
                  <c:v>Spanish</c:v>
                </c:pt>
              </c:strCache>
            </c:strRef>
          </c:cat>
          <c:val>
            <c:numRef>
              <c:f>'Payment-Language Pref by Region'!$F$5:$F$11</c:f>
              <c:numCache>
                <c:formatCode>0.0%</c:formatCode>
                <c:ptCount val="6"/>
                <c:pt idx="0">
                  <c:v>2.1000000000000001E-2</c:v>
                </c:pt>
                <c:pt idx="1">
                  <c:v>1.6E-2</c:v>
                </c:pt>
                <c:pt idx="2">
                  <c:v>0.02</c:v>
                </c:pt>
                <c:pt idx="3">
                  <c:v>1.7999999999999999E-2</c:v>
                </c:pt>
                <c:pt idx="4">
                  <c:v>2.1000000000000001E-2</c:v>
                </c:pt>
                <c:pt idx="5">
                  <c:v>0.02</c:v>
                </c:pt>
              </c:numCache>
            </c:numRef>
          </c:val>
          <c:extLst>
            <c:ext xmlns:c16="http://schemas.microsoft.com/office/drawing/2014/chart" uri="{C3380CC4-5D6E-409C-BE32-E72D297353CC}">
              <c16:uniqueId val="{00000004-6AF2-4617-8FF0-C98EA6BC41B3}"/>
            </c:ext>
          </c:extLst>
        </c:ser>
        <c:ser>
          <c:idx val="5"/>
          <c:order val="5"/>
          <c:tx>
            <c:strRef>
              <c:f>'Payment-Language Pref by Region'!$G$3:$G$4</c:f>
              <c:strCache>
                <c:ptCount val="1"/>
                <c:pt idx="0">
                  <c:v>UK</c:v>
                </c:pt>
              </c:strCache>
            </c:strRef>
          </c:tx>
          <c:spPr>
            <a:solidFill>
              <a:schemeClr val="accent1">
                <a:lumMod val="60000"/>
                <a:lumOff val="40000"/>
              </a:schemeClr>
            </a:solidFill>
            <a:ln>
              <a:noFill/>
            </a:ln>
            <a:effectLst/>
          </c:spPr>
          <c:invertIfNegative val="0"/>
          <c:cat>
            <c:strRef>
              <c:f>'Payment-Language Pref by Region'!$A$5:$A$11</c:f>
              <c:strCache>
                <c:ptCount val="6"/>
                <c:pt idx="0">
                  <c:v>English</c:v>
                </c:pt>
                <c:pt idx="1">
                  <c:v>French</c:v>
                </c:pt>
                <c:pt idx="2">
                  <c:v>German</c:v>
                </c:pt>
                <c:pt idx="3">
                  <c:v>Hindi</c:v>
                </c:pt>
                <c:pt idx="4">
                  <c:v>Mandarin</c:v>
                </c:pt>
                <c:pt idx="5">
                  <c:v>Spanish</c:v>
                </c:pt>
              </c:strCache>
            </c:strRef>
          </c:cat>
          <c:val>
            <c:numRef>
              <c:f>'Payment-Language Pref by Region'!$G$5:$G$11</c:f>
              <c:numCache>
                <c:formatCode>0.0%</c:formatCode>
                <c:ptCount val="6"/>
                <c:pt idx="0">
                  <c:v>2.1999999999999999E-2</c:v>
                </c:pt>
                <c:pt idx="1">
                  <c:v>2.1999999999999999E-2</c:v>
                </c:pt>
                <c:pt idx="2">
                  <c:v>2.5999999999999999E-2</c:v>
                </c:pt>
                <c:pt idx="3">
                  <c:v>2.7E-2</c:v>
                </c:pt>
                <c:pt idx="4">
                  <c:v>2.5000000000000001E-2</c:v>
                </c:pt>
                <c:pt idx="5">
                  <c:v>2.8000000000000001E-2</c:v>
                </c:pt>
              </c:numCache>
            </c:numRef>
          </c:val>
          <c:extLst>
            <c:ext xmlns:c16="http://schemas.microsoft.com/office/drawing/2014/chart" uri="{C3380CC4-5D6E-409C-BE32-E72D297353CC}">
              <c16:uniqueId val="{00000005-6AF2-4617-8FF0-C98EA6BC41B3}"/>
            </c:ext>
          </c:extLst>
        </c:ser>
        <c:ser>
          <c:idx val="6"/>
          <c:order val="6"/>
          <c:tx>
            <c:strRef>
              <c:f>'Payment-Language Pref by Region'!$H$3:$H$4</c:f>
              <c:strCache>
                <c:ptCount val="1"/>
                <c:pt idx="0">
                  <c:v>USA</c:v>
                </c:pt>
              </c:strCache>
            </c:strRef>
          </c:tx>
          <c:spPr>
            <a:solidFill>
              <a:schemeClr val="accent1">
                <a:lumMod val="50000"/>
              </a:schemeClr>
            </a:solidFill>
            <a:ln>
              <a:noFill/>
            </a:ln>
            <a:effectLst/>
          </c:spPr>
          <c:invertIfNegative val="0"/>
          <c:cat>
            <c:strRef>
              <c:f>'Payment-Language Pref by Region'!$A$5:$A$11</c:f>
              <c:strCache>
                <c:ptCount val="6"/>
                <c:pt idx="0">
                  <c:v>English</c:v>
                </c:pt>
                <c:pt idx="1">
                  <c:v>French</c:v>
                </c:pt>
                <c:pt idx="2">
                  <c:v>German</c:v>
                </c:pt>
                <c:pt idx="3">
                  <c:v>Hindi</c:v>
                </c:pt>
                <c:pt idx="4">
                  <c:v>Mandarin</c:v>
                </c:pt>
                <c:pt idx="5">
                  <c:v>Spanish</c:v>
                </c:pt>
              </c:strCache>
            </c:strRef>
          </c:cat>
          <c:val>
            <c:numRef>
              <c:f>'Payment-Language Pref by Region'!$H$5:$H$11</c:f>
              <c:numCache>
                <c:formatCode>0.0%</c:formatCode>
                <c:ptCount val="6"/>
                <c:pt idx="0">
                  <c:v>2.4E-2</c:v>
                </c:pt>
                <c:pt idx="1">
                  <c:v>0.03</c:v>
                </c:pt>
                <c:pt idx="2">
                  <c:v>2.9000000000000001E-2</c:v>
                </c:pt>
                <c:pt idx="3">
                  <c:v>2.7E-2</c:v>
                </c:pt>
                <c:pt idx="4">
                  <c:v>0.03</c:v>
                </c:pt>
                <c:pt idx="5">
                  <c:v>1.7999999999999999E-2</c:v>
                </c:pt>
              </c:numCache>
            </c:numRef>
          </c:val>
          <c:extLst>
            <c:ext xmlns:c16="http://schemas.microsoft.com/office/drawing/2014/chart" uri="{C3380CC4-5D6E-409C-BE32-E72D297353CC}">
              <c16:uniqueId val="{00000006-6AF2-4617-8FF0-C98EA6BC41B3}"/>
            </c:ext>
          </c:extLst>
        </c:ser>
        <c:dLbls>
          <c:showLegendKey val="0"/>
          <c:showVal val="0"/>
          <c:showCatName val="0"/>
          <c:showSerName val="0"/>
          <c:showPercent val="0"/>
          <c:showBubbleSize val="0"/>
        </c:dLbls>
        <c:gapWidth val="150"/>
        <c:overlap val="100"/>
        <c:axId val="1952358832"/>
        <c:axId val="1952372272"/>
      </c:barChart>
      <c:catAx>
        <c:axId val="1952358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2372272"/>
        <c:crosses val="autoZero"/>
        <c:auto val="1"/>
        <c:lblAlgn val="ctr"/>
        <c:lblOffset val="100"/>
        <c:noMultiLvlLbl val="0"/>
      </c:catAx>
      <c:valAx>
        <c:axId val="1952372272"/>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2358832"/>
        <c:crosses val="autoZero"/>
        <c:crossBetween val="between"/>
      </c:valAx>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lumMod val="60000"/>
          <a:lumOff val="40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[CPDA_Graded assignment.xlsx]Addn-Peak watch time vs. Genre!PivotTable29</c:name>
    <c:fmtId val="17"/>
  </c:pivotSource>
  <c:chart>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lumMod val="75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bg2">
              <a:lumMod val="50000"/>
            </a:schemeClr>
          </a:solidFill>
          <a:ln w="19050">
            <a:solidFill>
              <a:schemeClr val="lt1"/>
            </a:solidFill>
          </a:ln>
          <a:effectLst/>
        </c:spPr>
        <c:marker>
          <c:symbol val="none"/>
        </c:marker>
      </c:pivotFmt>
      <c:pivotFmt>
        <c:idx val="6"/>
        <c:spPr>
          <a:solidFill>
            <a:schemeClr val="bg2">
              <a:lumMod val="25000"/>
            </a:schemeClr>
          </a:solidFill>
          <a:ln w="19050">
            <a:solidFill>
              <a:schemeClr val="lt1"/>
            </a:solidFill>
          </a:ln>
          <a:effectLst/>
        </c:spPr>
        <c:marker>
          <c:symbol val="none"/>
        </c:marker>
      </c:pivotFmt>
      <c:pivotFmt>
        <c:idx val="7"/>
        <c:spPr>
          <a:solidFill>
            <a:schemeClr val="accent1">
              <a:lumMod val="50000"/>
            </a:schemeClr>
          </a:solidFill>
          <a:ln w="19050">
            <a:solidFill>
              <a:schemeClr val="lt1"/>
            </a:solidFill>
          </a:ln>
          <a:effectLst/>
        </c:spPr>
        <c:marker>
          <c:symbol val="none"/>
        </c:marker>
      </c:pivotFmt>
      <c:pivotFmt>
        <c:idx val="8"/>
        <c:spPr>
          <a:solidFill>
            <a:schemeClr val="accent1">
              <a:lumMod val="60000"/>
              <a:lumOff val="40000"/>
            </a:schemeClr>
          </a:solidFill>
          <a:ln w="19050">
            <a:solidFill>
              <a:schemeClr val="lt1"/>
            </a:solidFill>
          </a:ln>
          <a:effectLst/>
        </c:spPr>
        <c:marker>
          <c:symbol val="none"/>
        </c:marker>
      </c:pivotFmt>
      <c:pivotFmt>
        <c:idx val="9"/>
        <c:spPr>
          <a:solidFill>
            <a:schemeClr val="accent1">
              <a:lumMod val="40000"/>
              <a:lumOff val="60000"/>
            </a:schemeClr>
          </a:solidFill>
          <a:ln w="19050">
            <a:solidFill>
              <a:schemeClr val="lt1"/>
            </a:solidFill>
          </a:ln>
          <a:effectLst/>
        </c:spPr>
        <c:marker>
          <c:symbol val="none"/>
        </c:marker>
      </c:pivotFmt>
      <c:pivotFmt>
        <c:idx val="10"/>
        <c:spPr>
          <a:solidFill>
            <a:schemeClr val="bg2">
              <a:lumMod val="75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bg2">
              <a:lumMod val="75000"/>
            </a:schemeClr>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bg2">
              <a:lumMod val="75000"/>
            </a:schemeClr>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lumMod val="75000"/>
            </a:schemeClr>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lumMod val="75000"/>
            </a:schemeClr>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bg2">
              <a:lumMod val="75000"/>
            </a:schemeClr>
          </a:solidFill>
          <a:ln w="19050">
            <a:solidFill>
              <a:schemeClr val="lt1"/>
            </a:solidFill>
          </a:ln>
          <a:effectLst/>
        </c:spPr>
        <c:dLbl>
          <c:idx val="0"/>
          <c:layout>
            <c:manualLayout>
              <c:x val="0"/>
              <c:y val="1.851851851851851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bg2">
              <a:lumMod val="75000"/>
            </a:schemeClr>
          </a:solidFill>
          <a:ln w="19050">
            <a:solidFill>
              <a:schemeClr val="lt1"/>
            </a:solidFill>
          </a:ln>
          <a:effectLst/>
        </c:spPr>
        <c:dLbl>
          <c:idx val="0"/>
          <c:layout>
            <c:manualLayout>
              <c:x val="-1.0357695789575588E-16"/>
              <c:y val="9.259259259259258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lumMod val="60000"/>
              <a:lumOff val="4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lumMod val="40000"/>
              <a:lumOff val="6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bg2">
              <a:lumMod val="75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bg2">
              <a:lumMod val="75000"/>
            </a:schemeClr>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bg2">
              <a:lumMod val="75000"/>
            </a:schemeClr>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bg2">
              <a:lumMod val="75000"/>
            </a:schemeClr>
          </a:solidFill>
          <a:ln w="19050">
            <a:solidFill>
              <a:schemeClr val="lt1"/>
            </a:solidFill>
          </a:ln>
          <a:effectLst/>
        </c:spPr>
        <c:dLbl>
          <c:idx val="0"/>
          <c:layout>
            <c:manualLayout>
              <c:x val="0"/>
              <c:y val="1.851851851851851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bg2">
              <a:lumMod val="75000"/>
            </a:schemeClr>
          </a:solidFill>
          <a:ln w="19050">
            <a:solidFill>
              <a:schemeClr val="lt1"/>
            </a:solidFill>
          </a:ln>
          <a:effectLst/>
        </c:spPr>
        <c:dLbl>
          <c:idx val="0"/>
          <c:layout>
            <c:manualLayout>
              <c:x val="-1.0357695789575588E-16"/>
              <c:y val="9.259259259259258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lumMod val="75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lumMod val="75000"/>
            </a:schemeClr>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lumMod val="75000"/>
            </a:schemeClr>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bg2">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bg2">
              <a:lumMod val="25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lumMod val="60000"/>
              <a:lumOff val="4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lumMod val="40000"/>
              <a:lumOff val="6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bg2">
              <a:lumMod val="75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bg2">
              <a:lumMod val="75000"/>
            </a:schemeClr>
          </a:solidFill>
          <a:ln w="19050">
            <a:solidFill>
              <a:schemeClr val="lt1"/>
            </a:solidFill>
          </a:ln>
          <a:effectLst/>
        </c:spPr>
      </c:pivotFmt>
      <c:pivotFmt>
        <c:idx val="35"/>
        <c:spPr>
          <a:solidFill>
            <a:schemeClr val="bg2">
              <a:lumMod val="75000"/>
            </a:schemeClr>
          </a:solidFill>
          <a:ln w="19050">
            <a:solidFill>
              <a:schemeClr val="lt1"/>
            </a:solidFill>
          </a:ln>
          <a:effectLst/>
        </c:spPr>
      </c:pivotFmt>
      <c:pivotFmt>
        <c:idx val="36"/>
        <c:spPr>
          <a:solidFill>
            <a:schemeClr val="bg2">
              <a:lumMod val="75000"/>
            </a:schemeClr>
          </a:solidFill>
          <a:ln w="19050">
            <a:solidFill>
              <a:schemeClr val="lt1"/>
            </a:solidFill>
          </a:ln>
          <a:effectLst/>
        </c:spPr>
      </c:pivotFmt>
      <c:pivotFmt>
        <c:idx val="37"/>
        <c:spPr>
          <a:solidFill>
            <a:schemeClr val="bg2">
              <a:lumMod val="75000"/>
            </a:schemeClr>
          </a:solidFill>
          <a:ln w="19050">
            <a:solidFill>
              <a:schemeClr val="lt1"/>
            </a:solidFill>
          </a:ln>
          <a:effectLst/>
        </c:spPr>
      </c:pivotFmt>
      <c:pivotFmt>
        <c:idx val="38"/>
        <c:spPr>
          <a:solidFill>
            <a:schemeClr val="accent1">
              <a:lumMod val="75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lumMod val="75000"/>
            </a:schemeClr>
          </a:solidFill>
          <a:ln w="19050">
            <a:solidFill>
              <a:schemeClr val="lt1"/>
            </a:solidFill>
          </a:ln>
          <a:effectLst/>
        </c:spPr>
      </c:pivotFmt>
      <c:pivotFmt>
        <c:idx val="40"/>
        <c:spPr>
          <a:solidFill>
            <a:schemeClr val="accent1">
              <a:lumMod val="75000"/>
            </a:schemeClr>
          </a:solidFill>
          <a:ln w="19050">
            <a:solidFill>
              <a:schemeClr val="lt1"/>
            </a:solidFill>
          </a:ln>
          <a:effectLst/>
        </c:spPr>
      </c:pivotFmt>
      <c:pivotFmt>
        <c:idx val="41"/>
        <c:spPr>
          <a:solidFill>
            <a:schemeClr val="bg2">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bg2">
              <a:lumMod val="25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lumMod val="60000"/>
              <a:lumOff val="4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lumMod val="40000"/>
              <a:lumOff val="6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bg2">
              <a:lumMod val="75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lumMod val="75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bg2">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bg2">
              <a:lumMod val="25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lumMod val="60000"/>
              <a:lumOff val="4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lumMod val="40000"/>
              <a:lumOff val="6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bg2">
              <a:lumMod val="75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lumMod val="75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bg2">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bg2">
              <a:lumMod val="25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33680842635373115"/>
          <c:y val="0.14249781277340332"/>
          <c:w val="0.49706505283140234"/>
          <c:h val="0.75010279965004378"/>
        </c:manualLayout>
      </c:layout>
      <c:barChart>
        <c:barDir val="bar"/>
        <c:grouping val="stacked"/>
        <c:varyColors val="0"/>
        <c:ser>
          <c:idx val="0"/>
          <c:order val="0"/>
          <c:tx>
            <c:strRef>
              <c:f>'Addn-Peak watch time vs. Genre'!$B$3:$B$4</c:f>
              <c:strCache>
                <c:ptCount val="1"/>
                <c:pt idx="0">
                  <c:v>Action</c:v>
                </c:pt>
              </c:strCache>
            </c:strRef>
          </c:tx>
          <c:spPr>
            <a:solidFill>
              <a:schemeClr val="accent1">
                <a:lumMod val="50000"/>
              </a:schemeClr>
            </a:solidFill>
            <a:ln w="19050">
              <a:solidFill>
                <a:schemeClr val="lt1"/>
              </a:solidFill>
            </a:ln>
            <a:effectLst/>
          </c:spPr>
          <c:invertIfNegative val="0"/>
          <c:cat>
            <c:strRef>
              <c:f>'Addn-Peak watch time vs. Genre'!$A$5:$A$9</c:f>
              <c:strCache>
                <c:ptCount val="4"/>
                <c:pt idx="0">
                  <c:v>Afternoon</c:v>
                </c:pt>
                <c:pt idx="1">
                  <c:v>Evening</c:v>
                </c:pt>
                <c:pt idx="2">
                  <c:v>Late Night</c:v>
                </c:pt>
                <c:pt idx="3">
                  <c:v>Morning</c:v>
                </c:pt>
              </c:strCache>
            </c:strRef>
          </c:cat>
          <c:val>
            <c:numRef>
              <c:f>'Addn-Peak watch time vs. Genre'!$B$5:$B$9</c:f>
              <c:numCache>
                <c:formatCode>0.0%</c:formatCode>
                <c:ptCount val="4"/>
                <c:pt idx="0">
                  <c:v>4.1000000000000002E-2</c:v>
                </c:pt>
                <c:pt idx="1">
                  <c:v>3.5000000000000003E-2</c:v>
                </c:pt>
                <c:pt idx="2">
                  <c:v>4.1000000000000002E-2</c:v>
                </c:pt>
                <c:pt idx="3">
                  <c:v>3.3000000000000002E-2</c:v>
                </c:pt>
              </c:numCache>
            </c:numRef>
          </c:val>
          <c:extLst>
            <c:ext xmlns:c16="http://schemas.microsoft.com/office/drawing/2014/chart" uri="{C3380CC4-5D6E-409C-BE32-E72D297353CC}">
              <c16:uniqueId val="{00000000-F888-40C3-9F9E-234711C87A21}"/>
            </c:ext>
          </c:extLst>
        </c:ser>
        <c:ser>
          <c:idx val="1"/>
          <c:order val="1"/>
          <c:tx>
            <c:strRef>
              <c:f>'Addn-Peak watch time vs. Genre'!$C$3:$C$4</c:f>
              <c:strCache>
                <c:ptCount val="1"/>
                <c:pt idx="0">
                  <c:v>Comedy</c:v>
                </c:pt>
              </c:strCache>
            </c:strRef>
          </c:tx>
          <c:spPr>
            <a:solidFill>
              <a:schemeClr val="accent1">
                <a:lumMod val="60000"/>
                <a:lumOff val="40000"/>
              </a:schemeClr>
            </a:solidFill>
            <a:ln w="19050">
              <a:solidFill>
                <a:schemeClr val="lt1"/>
              </a:solidFill>
            </a:ln>
            <a:effectLst/>
          </c:spPr>
          <c:invertIfNegative val="0"/>
          <c:cat>
            <c:strRef>
              <c:f>'Addn-Peak watch time vs. Genre'!$A$5:$A$9</c:f>
              <c:strCache>
                <c:ptCount val="4"/>
                <c:pt idx="0">
                  <c:v>Afternoon</c:v>
                </c:pt>
                <c:pt idx="1">
                  <c:v>Evening</c:v>
                </c:pt>
                <c:pt idx="2">
                  <c:v>Late Night</c:v>
                </c:pt>
                <c:pt idx="3">
                  <c:v>Morning</c:v>
                </c:pt>
              </c:strCache>
            </c:strRef>
          </c:cat>
          <c:val>
            <c:numRef>
              <c:f>'Addn-Peak watch time vs. Genre'!$C$5:$C$9</c:f>
              <c:numCache>
                <c:formatCode>0.0%</c:formatCode>
                <c:ptCount val="4"/>
                <c:pt idx="0">
                  <c:v>3.5999999999999997E-2</c:v>
                </c:pt>
                <c:pt idx="1">
                  <c:v>3.7999999999999999E-2</c:v>
                </c:pt>
                <c:pt idx="2">
                  <c:v>3.5000000000000003E-2</c:v>
                </c:pt>
                <c:pt idx="3">
                  <c:v>3.6999999999999998E-2</c:v>
                </c:pt>
              </c:numCache>
            </c:numRef>
          </c:val>
          <c:extLst>
            <c:ext xmlns:c16="http://schemas.microsoft.com/office/drawing/2014/chart" uri="{C3380CC4-5D6E-409C-BE32-E72D297353CC}">
              <c16:uniqueId val="{00000001-F888-40C3-9F9E-234711C87A21}"/>
            </c:ext>
          </c:extLst>
        </c:ser>
        <c:ser>
          <c:idx val="2"/>
          <c:order val="2"/>
          <c:tx>
            <c:strRef>
              <c:f>'Addn-Peak watch time vs. Genre'!$D$3:$D$4</c:f>
              <c:strCache>
                <c:ptCount val="1"/>
                <c:pt idx="0">
                  <c:v>Documentary</c:v>
                </c:pt>
              </c:strCache>
            </c:strRef>
          </c:tx>
          <c:spPr>
            <a:solidFill>
              <a:schemeClr val="accent1">
                <a:lumMod val="40000"/>
                <a:lumOff val="60000"/>
              </a:schemeClr>
            </a:solidFill>
            <a:ln w="19050">
              <a:solidFill>
                <a:schemeClr val="lt1"/>
              </a:solidFill>
            </a:ln>
            <a:effectLst/>
          </c:spPr>
          <c:invertIfNegative val="0"/>
          <c:cat>
            <c:strRef>
              <c:f>'Addn-Peak watch time vs. Genre'!$A$5:$A$9</c:f>
              <c:strCache>
                <c:ptCount val="4"/>
                <c:pt idx="0">
                  <c:v>Afternoon</c:v>
                </c:pt>
                <c:pt idx="1">
                  <c:v>Evening</c:v>
                </c:pt>
                <c:pt idx="2">
                  <c:v>Late Night</c:v>
                </c:pt>
                <c:pt idx="3">
                  <c:v>Morning</c:v>
                </c:pt>
              </c:strCache>
            </c:strRef>
          </c:cat>
          <c:val>
            <c:numRef>
              <c:f>'Addn-Peak watch time vs. Genre'!$D$5:$D$9</c:f>
              <c:numCache>
                <c:formatCode>0.0%</c:formatCode>
                <c:ptCount val="4"/>
                <c:pt idx="0">
                  <c:v>3.1E-2</c:v>
                </c:pt>
                <c:pt idx="1">
                  <c:v>3.1E-2</c:v>
                </c:pt>
                <c:pt idx="2">
                  <c:v>4.2999999999999997E-2</c:v>
                </c:pt>
                <c:pt idx="3">
                  <c:v>2.5000000000000001E-2</c:v>
                </c:pt>
              </c:numCache>
            </c:numRef>
          </c:val>
          <c:extLst>
            <c:ext xmlns:c16="http://schemas.microsoft.com/office/drawing/2014/chart" uri="{C3380CC4-5D6E-409C-BE32-E72D297353CC}">
              <c16:uniqueId val="{00000002-F888-40C3-9F9E-234711C87A21}"/>
            </c:ext>
          </c:extLst>
        </c:ser>
        <c:ser>
          <c:idx val="3"/>
          <c:order val="3"/>
          <c:tx>
            <c:strRef>
              <c:f>'Addn-Peak watch time vs. Genre'!$E$3:$E$4</c:f>
              <c:strCache>
                <c:ptCount val="1"/>
                <c:pt idx="0">
                  <c:v>Drama</c:v>
                </c:pt>
              </c:strCache>
            </c:strRef>
          </c:tx>
          <c:spPr>
            <a:solidFill>
              <a:schemeClr val="bg2">
                <a:lumMod val="75000"/>
              </a:schemeClr>
            </a:solidFill>
            <a:ln w="19050">
              <a:solidFill>
                <a:schemeClr val="lt1"/>
              </a:solidFill>
            </a:ln>
            <a:effectLst/>
          </c:spPr>
          <c:invertIfNegative val="0"/>
          <c:cat>
            <c:strRef>
              <c:f>'Addn-Peak watch time vs. Genre'!$A$5:$A$9</c:f>
              <c:strCache>
                <c:ptCount val="4"/>
                <c:pt idx="0">
                  <c:v>Afternoon</c:v>
                </c:pt>
                <c:pt idx="1">
                  <c:v>Evening</c:v>
                </c:pt>
                <c:pt idx="2">
                  <c:v>Late Night</c:v>
                </c:pt>
                <c:pt idx="3">
                  <c:v>Morning</c:v>
                </c:pt>
              </c:strCache>
            </c:strRef>
          </c:cat>
          <c:val>
            <c:numRef>
              <c:f>'Addn-Peak watch time vs. Genre'!$E$5:$E$9</c:f>
              <c:numCache>
                <c:formatCode>0.0%</c:formatCode>
                <c:ptCount val="4"/>
                <c:pt idx="0">
                  <c:v>2.1000000000000001E-2</c:v>
                </c:pt>
                <c:pt idx="1">
                  <c:v>3.5999999999999997E-2</c:v>
                </c:pt>
                <c:pt idx="2">
                  <c:v>4.5999999999999999E-2</c:v>
                </c:pt>
                <c:pt idx="3">
                  <c:v>3.9E-2</c:v>
                </c:pt>
              </c:numCache>
            </c:numRef>
          </c:val>
          <c:extLst>
            <c:ext xmlns:c16="http://schemas.microsoft.com/office/drawing/2014/chart" uri="{C3380CC4-5D6E-409C-BE32-E72D297353CC}">
              <c16:uniqueId val="{00000003-F888-40C3-9F9E-234711C87A21}"/>
            </c:ext>
          </c:extLst>
        </c:ser>
        <c:ser>
          <c:idx val="4"/>
          <c:order val="4"/>
          <c:tx>
            <c:strRef>
              <c:f>'Addn-Peak watch time vs. Genre'!$F$3:$F$4</c:f>
              <c:strCache>
                <c:ptCount val="1"/>
                <c:pt idx="0">
                  <c:v>Horror</c:v>
                </c:pt>
              </c:strCache>
            </c:strRef>
          </c:tx>
          <c:spPr>
            <a:solidFill>
              <a:schemeClr val="accent1">
                <a:lumMod val="75000"/>
              </a:schemeClr>
            </a:solidFill>
            <a:ln w="19050">
              <a:solidFill>
                <a:schemeClr val="lt1"/>
              </a:solidFill>
            </a:ln>
            <a:effectLst/>
          </c:spPr>
          <c:invertIfNegative val="0"/>
          <c:cat>
            <c:strRef>
              <c:f>'Addn-Peak watch time vs. Genre'!$A$5:$A$9</c:f>
              <c:strCache>
                <c:ptCount val="4"/>
                <c:pt idx="0">
                  <c:v>Afternoon</c:v>
                </c:pt>
                <c:pt idx="1">
                  <c:v>Evening</c:v>
                </c:pt>
                <c:pt idx="2">
                  <c:v>Late Night</c:v>
                </c:pt>
                <c:pt idx="3">
                  <c:v>Morning</c:v>
                </c:pt>
              </c:strCache>
            </c:strRef>
          </c:cat>
          <c:val>
            <c:numRef>
              <c:f>'Addn-Peak watch time vs. Genre'!$F$5:$F$9</c:f>
              <c:numCache>
                <c:formatCode>0.0%</c:formatCode>
                <c:ptCount val="4"/>
                <c:pt idx="0">
                  <c:v>4.5999999999999999E-2</c:v>
                </c:pt>
                <c:pt idx="1">
                  <c:v>4.4999999999999998E-2</c:v>
                </c:pt>
                <c:pt idx="2">
                  <c:v>0.04</c:v>
                </c:pt>
                <c:pt idx="3">
                  <c:v>2.5999999999999999E-2</c:v>
                </c:pt>
              </c:numCache>
            </c:numRef>
          </c:val>
          <c:extLst>
            <c:ext xmlns:c16="http://schemas.microsoft.com/office/drawing/2014/chart" uri="{C3380CC4-5D6E-409C-BE32-E72D297353CC}">
              <c16:uniqueId val="{00000004-F888-40C3-9F9E-234711C87A21}"/>
            </c:ext>
          </c:extLst>
        </c:ser>
        <c:ser>
          <c:idx val="5"/>
          <c:order val="5"/>
          <c:tx>
            <c:strRef>
              <c:f>'Addn-Peak watch time vs. Genre'!$G$3:$G$4</c:f>
              <c:strCache>
                <c:ptCount val="1"/>
                <c:pt idx="0">
                  <c:v>Romance</c:v>
                </c:pt>
              </c:strCache>
            </c:strRef>
          </c:tx>
          <c:spPr>
            <a:solidFill>
              <a:schemeClr val="bg2">
                <a:lumMod val="50000"/>
              </a:schemeClr>
            </a:solidFill>
            <a:ln w="19050">
              <a:solidFill>
                <a:schemeClr val="lt1"/>
              </a:solidFill>
            </a:ln>
            <a:effectLst/>
          </c:spPr>
          <c:invertIfNegative val="0"/>
          <c:cat>
            <c:strRef>
              <c:f>'Addn-Peak watch time vs. Genre'!$A$5:$A$9</c:f>
              <c:strCache>
                <c:ptCount val="4"/>
                <c:pt idx="0">
                  <c:v>Afternoon</c:v>
                </c:pt>
                <c:pt idx="1">
                  <c:v>Evening</c:v>
                </c:pt>
                <c:pt idx="2">
                  <c:v>Late Night</c:v>
                </c:pt>
                <c:pt idx="3">
                  <c:v>Morning</c:v>
                </c:pt>
              </c:strCache>
            </c:strRef>
          </c:cat>
          <c:val>
            <c:numRef>
              <c:f>'Addn-Peak watch time vs. Genre'!$G$5:$G$9</c:f>
              <c:numCache>
                <c:formatCode>0.0%</c:formatCode>
                <c:ptCount val="4"/>
                <c:pt idx="0">
                  <c:v>3.7999999999999999E-2</c:v>
                </c:pt>
                <c:pt idx="1">
                  <c:v>3.6999999999999998E-2</c:v>
                </c:pt>
                <c:pt idx="2">
                  <c:v>3.7999999999999999E-2</c:v>
                </c:pt>
                <c:pt idx="3">
                  <c:v>3.3000000000000002E-2</c:v>
                </c:pt>
              </c:numCache>
            </c:numRef>
          </c:val>
          <c:extLst>
            <c:ext xmlns:c16="http://schemas.microsoft.com/office/drawing/2014/chart" uri="{C3380CC4-5D6E-409C-BE32-E72D297353CC}">
              <c16:uniqueId val="{00000005-F888-40C3-9F9E-234711C87A21}"/>
            </c:ext>
          </c:extLst>
        </c:ser>
        <c:ser>
          <c:idx val="6"/>
          <c:order val="6"/>
          <c:tx>
            <c:strRef>
              <c:f>'Addn-Peak watch time vs. Genre'!$H$3:$H$4</c:f>
              <c:strCache>
                <c:ptCount val="1"/>
                <c:pt idx="0">
                  <c:v>Sci-Fi</c:v>
                </c:pt>
              </c:strCache>
            </c:strRef>
          </c:tx>
          <c:spPr>
            <a:solidFill>
              <a:schemeClr val="bg2">
                <a:lumMod val="25000"/>
              </a:schemeClr>
            </a:solidFill>
            <a:ln w="19050">
              <a:solidFill>
                <a:schemeClr val="lt1"/>
              </a:solidFill>
            </a:ln>
            <a:effectLst/>
          </c:spPr>
          <c:invertIfNegative val="0"/>
          <c:cat>
            <c:strRef>
              <c:f>'Addn-Peak watch time vs. Genre'!$A$5:$A$9</c:f>
              <c:strCache>
                <c:ptCount val="4"/>
                <c:pt idx="0">
                  <c:v>Afternoon</c:v>
                </c:pt>
                <c:pt idx="1">
                  <c:v>Evening</c:v>
                </c:pt>
                <c:pt idx="2">
                  <c:v>Late Night</c:v>
                </c:pt>
                <c:pt idx="3">
                  <c:v>Morning</c:v>
                </c:pt>
              </c:strCache>
            </c:strRef>
          </c:cat>
          <c:val>
            <c:numRef>
              <c:f>'Addn-Peak watch time vs. Genre'!$H$5:$H$9</c:f>
              <c:numCache>
                <c:formatCode>0.0%</c:formatCode>
                <c:ptCount val="4"/>
                <c:pt idx="0">
                  <c:v>3.7999999999999999E-2</c:v>
                </c:pt>
                <c:pt idx="1">
                  <c:v>3.4000000000000002E-2</c:v>
                </c:pt>
                <c:pt idx="2">
                  <c:v>2.8000000000000001E-2</c:v>
                </c:pt>
                <c:pt idx="3">
                  <c:v>2.9000000000000001E-2</c:v>
                </c:pt>
              </c:numCache>
            </c:numRef>
          </c:val>
          <c:extLst>
            <c:ext xmlns:c16="http://schemas.microsoft.com/office/drawing/2014/chart" uri="{C3380CC4-5D6E-409C-BE32-E72D297353CC}">
              <c16:uniqueId val="{00000006-F888-40C3-9F9E-234711C87A21}"/>
            </c:ext>
          </c:extLst>
        </c:ser>
        <c:dLbls>
          <c:showLegendKey val="0"/>
          <c:showVal val="0"/>
          <c:showCatName val="0"/>
          <c:showSerName val="0"/>
          <c:showPercent val="0"/>
          <c:showBubbleSize val="0"/>
        </c:dLbls>
        <c:gapWidth val="150"/>
        <c:overlap val="100"/>
        <c:axId val="1952375152"/>
        <c:axId val="1952371312"/>
      </c:barChart>
      <c:catAx>
        <c:axId val="1952375152"/>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2371312"/>
        <c:crosses val="autoZero"/>
        <c:auto val="1"/>
        <c:lblAlgn val="ctr"/>
        <c:lblOffset val="100"/>
        <c:noMultiLvlLbl val="0"/>
      </c:catAx>
      <c:valAx>
        <c:axId val="1952371312"/>
        <c:scaling>
          <c:orientation val="minMax"/>
        </c:scaling>
        <c:delete val="0"/>
        <c:axPos val="b"/>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2375152"/>
        <c:crosses val="autoZero"/>
        <c:crossBetween val="between"/>
      </c:valAx>
      <c:spPr>
        <a:noFill/>
        <a:ln>
          <a:noFill/>
        </a:ln>
        <a:effectLst/>
      </c:spPr>
    </c:plotArea>
    <c:legend>
      <c:legendPos val="r"/>
      <c:layout>
        <c:manualLayout>
          <c:xMode val="edge"/>
          <c:yMode val="edge"/>
          <c:x val="0.80951826606296284"/>
          <c:y val="0.20630577427821523"/>
          <c:w val="0.16272942833031639"/>
          <c:h val="0.61414515893846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lumMod val="60000"/>
          <a:lumOff val="40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[CPDA_Graded assignment.xlsx]User Engagament-Avg Watch Hr!PivotTable3</c:name>
    <c:fmtId val="7"/>
  </c:pivotSource>
  <c:chart>
    <c:autoTitleDeleted val="1"/>
    <c:pivotFmts>
      <c:pivotFmt>
        <c:idx val="0"/>
        <c:spPr>
          <a:solidFill>
            <a:schemeClr val="tx2">
              <a:lumMod val="60000"/>
              <a:lumOff val="40000"/>
            </a:schemeClr>
          </a:solidFill>
          <a:ln>
            <a:solidFill>
              <a:schemeClr val="tx2">
                <a:lumMod val="60000"/>
                <a:lumOff val="4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tx2">
              <a:lumMod val="60000"/>
              <a:lumOff val="40000"/>
            </a:schemeClr>
          </a:solidFill>
          <a:ln>
            <a:solidFill>
              <a:schemeClr val="tx2">
                <a:lumMod val="60000"/>
                <a:lumOff val="4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tx2">
              <a:lumMod val="60000"/>
              <a:lumOff val="40000"/>
            </a:schemeClr>
          </a:solidFill>
          <a:ln>
            <a:solidFill>
              <a:schemeClr val="tx2">
                <a:lumMod val="60000"/>
                <a:lumOff val="4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tx2">
              <a:lumMod val="60000"/>
              <a:lumOff val="40000"/>
            </a:schemeClr>
          </a:solidFill>
          <a:ln>
            <a:solidFill>
              <a:schemeClr val="tx2">
                <a:lumMod val="60000"/>
                <a:lumOff val="4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tx2">
              <a:lumMod val="60000"/>
              <a:lumOff val="40000"/>
            </a:schemeClr>
          </a:solidFill>
          <a:ln>
            <a:solidFill>
              <a:schemeClr val="tx2">
                <a:lumMod val="60000"/>
                <a:lumOff val="4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'User Engagament-Avg Watch Hr'!$B$3</c:f>
              <c:strCache>
                <c:ptCount val="1"/>
                <c:pt idx="0">
                  <c:v>Total</c:v>
                </c:pt>
              </c:strCache>
            </c:strRef>
          </c:tx>
          <c:spPr>
            <a:solidFill>
              <a:schemeClr val="tx2">
                <a:lumMod val="60000"/>
                <a:lumOff val="40000"/>
              </a:schemeClr>
            </a:solidFill>
            <a:ln>
              <a:solidFill>
                <a:schemeClr val="tx2">
                  <a:lumMod val="60000"/>
                  <a:lumOff val="40000"/>
                </a:schemeClr>
              </a:solidFill>
            </a:ln>
            <a:effectLst/>
          </c:spPr>
          <c:invertIfNegative val="0"/>
          <c:cat>
            <c:strRef>
              <c:f>'User Engagament-Avg Watch Hr'!$A$4:$A$15</c:f>
              <c:strCache>
                <c:ptCount val="11"/>
                <c:pt idx="0">
                  <c:v>1003</c:v>
                </c:pt>
                <c:pt idx="1">
                  <c:v>1035</c:v>
                </c:pt>
                <c:pt idx="2">
                  <c:v>1037</c:v>
                </c:pt>
                <c:pt idx="3">
                  <c:v>1050</c:v>
                </c:pt>
                <c:pt idx="4">
                  <c:v>1062</c:v>
                </c:pt>
                <c:pt idx="5">
                  <c:v>1260</c:v>
                </c:pt>
                <c:pt idx="6">
                  <c:v>1269</c:v>
                </c:pt>
                <c:pt idx="7">
                  <c:v>1539</c:v>
                </c:pt>
                <c:pt idx="8">
                  <c:v>1609</c:v>
                </c:pt>
                <c:pt idx="9">
                  <c:v>1784</c:v>
                </c:pt>
                <c:pt idx="10">
                  <c:v>2154</c:v>
                </c:pt>
              </c:strCache>
            </c:strRef>
          </c:cat>
          <c:val>
            <c:numRef>
              <c:f>'User Engagament-Avg Watch Hr'!$B$4:$B$15</c:f>
              <c:numCache>
                <c:formatCode>0</c:formatCode>
                <c:ptCount val="11"/>
                <c:pt idx="0">
                  <c:v>433</c:v>
                </c:pt>
                <c:pt idx="1">
                  <c:v>395</c:v>
                </c:pt>
                <c:pt idx="2">
                  <c:v>356</c:v>
                </c:pt>
                <c:pt idx="3">
                  <c:v>290</c:v>
                </c:pt>
                <c:pt idx="4">
                  <c:v>209</c:v>
                </c:pt>
                <c:pt idx="5">
                  <c:v>217</c:v>
                </c:pt>
                <c:pt idx="6">
                  <c:v>29</c:v>
                </c:pt>
                <c:pt idx="7">
                  <c:v>348</c:v>
                </c:pt>
                <c:pt idx="8">
                  <c:v>87</c:v>
                </c:pt>
                <c:pt idx="9">
                  <c:v>100</c:v>
                </c:pt>
                <c:pt idx="10">
                  <c:v>454</c:v>
                </c:pt>
              </c:numCache>
            </c:numRef>
          </c:val>
          <c:extLst>
            <c:ext xmlns:c16="http://schemas.microsoft.com/office/drawing/2014/chart" uri="{C3380CC4-5D6E-409C-BE32-E72D297353CC}">
              <c16:uniqueId val="{00000000-F9F9-4FD3-89C8-54A752C8D5C5}"/>
            </c:ext>
          </c:extLst>
        </c:ser>
        <c:dLbls>
          <c:showLegendKey val="0"/>
          <c:showVal val="0"/>
          <c:showCatName val="0"/>
          <c:showSerName val="0"/>
          <c:showPercent val="0"/>
          <c:showBubbleSize val="0"/>
        </c:dLbls>
        <c:gapWidth val="182"/>
        <c:axId val="1763117424"/>
        <c:axId val="1763118864"/>
      </c:barChart>
      <c:catAx>
        <c:axId val="17631174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3118864"/>
        <c:crosses val="autoZero"/>
        <c:auto val="1"/>
        <c:lblAlgn val="ctr"/>
        <c:lblOffset val="100"/>
        <c:noMultiLvlLbl val="0"/>
      </c:catAx>
      <c:valAx>
        <c:axId val="17631188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Avg.</a:t>
                </a:r>
                <a:r>
                  <a:rPr lang="en-IN" baseline="0"/>
                  <a:t> Hour of Content Watched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31174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lumMod val="60000"/>
          <a:lumOff val="40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[CPDA_Graded assignment.xlsx]User Engagement-Movie vs Series!PivotTable1</c:name>
    <c:fmtId val="7"/>
  </c:pivotSource>
  <c:chart>
    <c:autoTitleDeleted val="0"/>
    <c:pivotFmts>
      <c:pivotFmt>
        <c:idx val="0"/>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tx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tx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tx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tx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tx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'User Engagement-Movie vs Series'!$B$3</c:f>
              <c:strCache>
                <c:ptCount val="1"/>
                <c:pt idx="0">
                  <c:v>Sum of Total_Movies_Watched</c:v>
                </c:pt>
              </c:strCache>
            </c:strRef>
          </c:tx>
          <c:spPr>
            <a:solidFill>
              <a:schemeClr val="tx2">
                <a:lumMod val="60000"/>
                <a:lumOff val="40000"/>
              </a:schemeClr>
            </a:solidFill>
            <a:ln>
              <a:noFill/>
            </a:ln>
            <a:effectLst/>
          </c:spPr>
          <c:invertIfNegative val="0"/>
          <c:cat>
            <c:strRef>
              <c:f>'User Engagement-Movie vs Series'!$A$4:$A$9</c:f>
              <c:strCache>
                <c:ptCount val="5"/>
                <c:pt idx="0">
                  <c:v>18-24</c:v>
                </c:pt>
                <c:pt idx="1">
                  <c:v>25-34</c:v>
                </c:pt>
                <c:pt idx="2">
                  <c:v>35-44</c:v>
                </c:pt>
                <c:pt idx="3">
                  <c:v>45-54</c:v>
                </c:pt>
                <c:pt idx="4">
                  <c:v>55+</c:v>
                </c:pt>
              </c:strCache>
            </c:strRef>
          </c:cat>
          <c:val>
            <c:numRef>
              <c:f>'User Engagement-Movie vs Series'!$B$4:$B$9</c:f>
              <c:numCache>
                <c:formatCode>General</c:formatCode>
                <c:ptCount val="5"/>
                <c:pt idx="0">
                  <c:v>94100</c:v>
                </c:pt>
                <c:pt idx="1">
                  <c:v>100542</c:v>
                </c:pt>
                <c:pt idx="2">
                  <c:v>110132</c:v>
                </c:pt>
                <c:pt idx="3">
                  <c:v>104205</c:v>
                </c:pt>
                <c:pt idx="4">
                  <c:v>106918</c:v>
                </c:pt>
              </c:numCache>
            </c:numRef>
          </c:val>
          <c:extLst>
            <c:ext xmlns:c16="http://schemas.microsoft.com/office/drawing/2014/chart" uri="{C3380CC4-5D6E-409C-BE32-E72D297353CC}">
              <c16:uniqueId val="{00000000-6BB6-406A-9182-AF29419848AB}"/>
            </c:ext>
          </c:extLst>
        </c:ser>
        <c:ser>
          <c:idx val="1"/>
          <c:order val="1"/>
          <c:tx>
            <c:strRef>
              <c:f>'User Engagement-Movie vs Series'!$C$3</c:f>
              <c:strCache>
                <c:ptCount val="1"/>
                <c:pt idx="0">
                  <c:v>Sum of Total_Series_Watched</c:v>
                </c:pt>
              </c:strCache>
            </c:strRef>
          </c:tx>
          <c:spPr>
            <a:solidFill>
              <a:schemeClr val="tx2">
                <a:lumMod val="75000"/>
              </a:schemeClr>
            </a:solidFill>
            <a:ln>
              <a:noFill/>
            </a:ln>
            <a:effectLst/>
          </c:spPr>
          <c:invertIfNegative val="0"/>
          <c:cat>
            <c:strRef>
              <c:f>'User Engagement-Movie vs Series'!$A$4:$A$9</c:f>
              <c:strCache>
                <c:ptCount val="5"/>
                <c:pt idx="0">
                  <c:v>18-24</c:v>
                </c:pt>
                <c:pt idx="1">
                  <c:v>25-34</c:v>
                </c:pt>
                <c:pt idx="2">
                  <c:v>35-44</c:v>
                </c:pt>
                <c:pt idx="3">
                  <c:v>45-54</c:v>
                </c:pt>
                <c:pt idx="4">
                  <c:v>55+</c:v>
                </c:pt>
              </c:strCache>
            </c:strRef>
          </c:cat>
          <c:val>
            <c:numRef>
              <c:f>'User Engagement-Movie vs Series'!$C$4:$C$9</c:f>
              <c:numCache>
                <c:formatCode>General</c:formatCode>
                <c:ptCount val="5"/>
                <c:pt idx="0">
                  <c:v>19790</c:v>
                </c:pt>
                <c:pt idx="1">
                  <c:v>18631</c:v>
                </c:pt>
                <c:pt idx="2">
                  <c:v>20452</c:v>
                </c:pt>
                <c:pt idx="3">
                  <c:v>22023</c:v>
                </c:pt>
                <c:pt idx="4">
                  <c:v>18850</c:v>
                </c:pt>
              </c:numCache>
            </c:numRef>
          </c:val>
          <c:extLst>
            <c:ext xmlns:c16="http://schemas.microsoft.com/office/drawing/2014/chart" uri="{C3380CC4-5D6E-409C-BE32-E72D297353CC}">
              <c16:uniqueId val="{00000001-6BB6-406A-9182-AF29419848AB}"/>
            </c:ext>
          </c:extLst>
        </c:ser>
        <c:dLbls>
          <c:showLegendKey val="0"/>
          <c:showVal val="0"/>
          <c:showCatName val="0"/>
          <c:showSerName val="0"/>
          <c:showPercent val="0"/>
          <c:showBubbleSize val="0"/>
        </c:dLbls>
        <c:gapWidth val="219"/>
        <c:overlap val="-27"/>
        <c:axId val="1301817280"/>
        <c:axId val="1301818240"/>
      </c:barChart>
      <c:catAx>
        <c:axId val="1301817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1818240"/>
        <c:crosses val="autoZero"/>
        <c:auto val="1"/>
        <c:lblAlgn val="ctr"/>
        <c:lblOffset val="100"/>
        <c:noMultiLvlLbl val="0"/>
      </c:catAx>
      <c:valAx>
        <c:axId val="13018182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1817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lumMod val="60000"/>
          <a:lumOff val="40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[CPDA_Graded assignment.xlsx]User Engage-Recomd impact!PivotTable2</c:name>
    <c:fmtId val="7"/>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lumMod val="50000"/>
            </a:schemeClr>
          </a:solidFill>
          <a:ln w="19050">
            <a:solidFill>
              <a:schemeClr val="lt1"/>
            </a:solidFill>
          </a:ln>
          <a:effectLst/>
        </c:spPr>
      </c:pivotFmt>
      <c:pivotFmt>
        <c:idx val="2"/>
        <c:spPr>
          <a:solidFill>
            <a:schemeClr val="accent1">
              <a:lumMod val="75000"/>
            </a:schemeClr>
          </a:solidFill>
          <a:ln w="19050">
            <a:solidFill>
              <a:schemeClr val="lt1"/>
            </a:solidFill>
          </a:ln>
          <a:effectLst/>
        </c:spPr>
      </c:pivotFmt>
      <c:pivotFmt>
        <c:idx val="3"/>
        <c:spPr>
          <a:solidFill>
            <a:schemeClr val="accent1">
              <a:lumMod val="60000"/>
              <a:lumOff val="40000"/>
            </a:schemeClr>
          </a:solidFill>
          <a:ln w="19050">
            <a:solidFill>
              <a:schemeClr val="lt1"/>
            </a:solidFill>
          </a:ln>
          <a:effectLst/>
        </c:spPr>
      </c:pivotFmt>
      <c:pivotFmt>
        <c:idx val="4"/>
        <c:spPr>
          <a:solidFill>
            <a:schemeClr val="tx2">
              <a:lumMod val="40000"/>
              <a:lumOff val="60000"/>
            </a:schemeClr>
          </a:solidFill>
          <a:ln w="19050">
            <a:solidFill>
              <a:schemeClr val="lt1"/>
            </a:solidFill>
          </a:ln>
          <a:effectLst/>
        </c:spPr>
      </c:pivotFmt>
      <c:pivotFmt>
        <c:idx val="5"/>
        <c:spPr>
          <a:solidFill>
            <a:schemeClr val="bg2">
              <a:lumMod val="75000"/>
            </a:schemeClr>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lumMod val="75000"/>
            </a:schemeClr>
          </a:solidFill>
          <a:ln w="19050">
            <a:solidFill>
              <a:schemeClr val="lt1"/>
            </a:solidFill>
          </a:ln>
          <a:effectLst/>
        </c:spPr>
      </c:pivotFmt>
      <c:pivotFmt>
        <c:idx val="8"/>
        <c:spPr>
          <a:solidFill>
            <a:schemeClr val="accent1">
              <a:lumMod val="60000"/>
              <a:lumOff val="40000"/>
            </a:schemeClr>
          </a:solidFill>
          <a:ln w="19050">
            <a:solidFill>
              <a:schemeClr val="lt1"/>
            </a:solidFill>
          </a:ln>
          <a:effectLst/>
        </c:spPr>
      </c:pivotFmt>
      <c:pivotFmt>
        <c:idx val="9"/>
        <c:spPr>
          <a:solidFill>
            <a:schemeClr val="tx2">
              <a:lumMod val="40000"/>
              <a:lumOff val="60000"/>
            </a:schemeClr>
          </a:solidFill>
          <a:ln w="19050">
            <a:solidFill>
              <a:schemeClr val="lt1"/>
            </a:solidFill>
          </a:ln>
          <a:effectLst/>
        </c:spPr>
      </c:pivotFmt>
      <c:pivotFmt>
        <c:idx val="10"/>
        <c:spPr>
          <a:solidFill>
            <a:schemeClr val="bg2">
              <a:lumMod val="75000"/>
            </a:schemeClr>
          </a:solidFill>
          <a:ln w="19050">
            <a:solidFill>
              <a:schemeClr val="lt1"/>
            </a:solidFill>
          </a:ln>
          <a:effectLst/>
        </c:spPr>
      </c:pivotFmt>
      <c:pivotFmt>
        <c:idx val="11"/>
        <c:spPr>
          <a:solidFill>
            <a:schemeClr val="accent1">
              <a:lumMod val="50000"/>
            </a:schemeClr>
          </a:solidFill>
          <a:ln w="19050">
            <a:solidFill>
              <a:schemeClr val="lt1"/>
            </a:solidFill>
          </a:ln>
          <a:effectLst/>
        </c:spPr>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lumMod val="75000"/>
            </a:schemeClr>
          </a:solidFill>
          <a:ln w="19050">
            <a:solidFill>
              <a:schemeClr val="lt1"/>
            </a:solidFill>
          </a:ln>
          <a:effectLst/>
        </c:spPr>
      </c:pivotFmt>
      <c:pivotFmt>
        <c:idx val="14"/>
        <c:spPr>
          <a:solidFill>
            <a:schemeClr val="accent1">
              <a:lumMod val="60000"/>
              <a:lumOff val="40000"/>
            </a:schemeClr>
          </a:solidFill>
          <a:ln w="19050">
            <a:solidFill>
              <a:schemeClr val="lt1"/>
            </a:solidFill>
          </a:ln>
          <a:effectLst/>
        </c:spPr>
      </c:pivotFmt>
      <c:pivotFmt>
        <c:idx val="15"/>
        <c:spPr>
          <a:solidFill>
            <a:schemeClr val="tx2">
              <a:lumMod val="40000"/>
              <a:lumOff val="60000"/>
            </a:schemeClr>
          </a:solidFill>
          <a:ln w="19050">
            <a:solidFill>
              <a:schemeClr val="lt1"/>
            </a:solidFill>
          </a:ln>
          <a:effectLst/>
        </c:spPr>
      </c:pivotFmt>
      <c:pivotFmt>
        <c:idx val="16"/>
        <c:spPr>
          <a:solidFill>
            <a:schemeClr val="bg2">
              <a:lumMod val="75000"/>
            </a:schemeClr>
          </a:solidFill>
          <a:ln w="19050">
            <a:solidFill>
              <a:schemeClr val="lt1"/>
            </a:solidFill>
          </a:ln>
          <a:effectLst/>
        </c:spPr>
      </c:pivotFmt>
      <c:pivotFmt>
        <c:idx val="17"/>
        <c:spPr>
          <a:solidFill>
            <a:schemeClr val="accent1">
              <a:lumMod val="50000"/>
            </a:schemeClr>
          </a:solidFill>
          <a:ln w="19050">
            <a:solidFill>
              <a:schemeClr val="lt1"/>
            </a:solidFill>
          </a:ln>
          <a:effectLst/>
        </c:spPr>
      </c:pivotFmt>
      <c:pivotFmt>
        <c:idx val="1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lumMod val="75000"/>
            </a:schemeClr>
          </a:solidFill>
          <a:ln w="19050">
            <a:solidFill>
              <a:schemeClr val="lt1"/>
            </a:solidFill>
          </a:ln>
          <a:effectLst/>
        </c:spPr>
      </c:pivotFmt>
      <c:pivotFmt>
        <c:idx val="20"/>
        <c:spPr>
          <a:solidFill>
            <a:schemeClr val="accent1">
              <a:lumMod val="60000"/>
              <a:lumOff val="40000"/>
            </a:schemeClr>
          </a:solidFill>
          <a:ln w="19050">
            <a:solidFill>
              <a:schemeClr val="lt1"/>
            </a:solidFill>
          </a:ln>
          <a:effectLst/>
        </c:spPr>
      </c:pivotFmt>
      <c:pivotFmt>
        <c:idx val="21"/>
        <c:spPr>
          <a:solidFill>
            <a:schemeClr val="tx2">
              <a:lumMod val="40000"/>
              <a:lumOff val="60000"/>
            </a:schemeClr>
          </a:solidFill>
          <a:ln w="19050">
            <a:solidFill>
              <a:schemeClr val="lt1"/>
            </a:solidFill>
          </a:ln>
          <a:effectLst/>
        </c:spPr>
      </c:pivotFmt>
      <c:pivotFmt>
        <c:idx val="22"/>
        <c:spPr>
          <a:solidFill>
            <a:schemeClr val="bg2">
              <a:lumMod val="75000"/>
            </a:schemeClr>
          </a:solidFill>
          <a:ln w="19050">
            <a:solidFill>
              <a:schemeClr val="lt1"/>
            </a:solidFill>
          </a:ln>
          <a:effectLst/>
        </c:spPr>
      </c:pivotFmt>
      <c:pivotFmt>
        <c:idx val="23"/>
        <c:spPr>
          <a:solidFill>
            <a:schemeClr val="accent1">
              <a:lumMod val="50000"/>
            </a:schemeClr>
          </a:solidFill>
          <a:ln w="19050">
            <a:solidFill>
              <a:schemeClr val="lt1"/>
            </a:solidFill>
          </a:ln>
          <a:effectLst/>
        </c:spPr>
      </c:pivotFmt>
      <c:pivotFmt>
        <c:idx val="2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lumMod val="75000"/>
            </a:schemeClr>
          </a:solidFill>
          <a:ln w="19050">
            <a:solidFill>
              <a:schemeClr val="lt1"/>
            </a:solidFill>
          </a:ln>
          <a:effectLst/>
        </c:spPr>
      </c:pivotFmt>
      <c:pivotFmt>
        <c:idx val="26"/>
        <c:spPr>
          <a:solidFill>
            <a:schemeClr val="accent1">
              <a:lumMod val="60000"/>
              <a:lumOff val="40000"/>
            </a:schemeClr>
          </a:solidFill>
          <a:ln w="19050">
            <a:solidFill>
              <a:schemeClr val="lt1"/>
            </a:solidFill>
          </a:ln>
          <a:effectLst/>
        </c:spPr>
      </c:pivotFmt>
      <c:pivotFmt>
        <c:idx val="27"/>
        <c:spPr>
          <a:solidFill>
            <a:schemeClr val="tx2">
              <a:lumMod val="40000"/>
              <a:lumOff val="60000"/>
            </a:schemeClr>
          </a:solidFill>
          <a:ln w="19050">
            <a:solidFill>
              <a:schemeClr val="lt1"/>
            </a:solidFill>
          </a:ln>
          <a:effectLst/>
        </c:spPr>
      </c:pivotFmt>
      <c:pivotFmt>
        <c:idx val="28"/>
        <c:spPr>
          <a:solidFill>
            <a:schemeClr val="bg2">
              <a:lumMod val="75000"/>
            </a:schemeClr>
          </a:solidFill>
          <a:ln w="19050">
            <a:solidFill>
              <a:schemeClr val="lt1"/>
            </a:solidFill>
          </a:ln>
          <a:effectLst/>
        </c:spPr>
      </c:pivotFmt>
      <c:pivotFmt>
        <c:idx val="29"/>
        <c:spPr>
          <a:solidFill>
            <a:schemeClr val="accent1">
              <a:lumMod val="50000"/>
            </a:schemeClr>
          </a:solidFill>
          <a:ln w="19050">
            <a:solidFill>
              <a:schemeClr val="lt1"/>
            </a:solidFill>
          </a:ln>
          <a:effectLst/>
        </c:spPr>
      </c:pivotFmt>
    </c:pivotFmts>
    <c:plotArea>
      <c:layout/>
      <c:pieChart>
        <c:varyColors val="1"/>
        <c:ser>
          <c:idx val="0"/>
          <c:order val="0"/>
          <c:tx>
            <c:strRef>
              <c:f>'User Engage-Recomd impact'!$B$3</c:f>
              <c:strCache>
                <c:ptCount val="1"/>
                <c:pt idx="0">
                  <c:v>Total</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79F7-4E8D-9CE9-8A36E928A62F}"/>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79F7-4E8D-9CE9-8A36E928A62F}"/>
              </c:ext>
            </c:extLst>
          </c:dPt>
          <c:dPt>
            <c:idx val="2"/>
            <c:bubble3D val="0"/>
            <c:spPr>
              <a:solidFill>
                <a:schemeClr val="tx2">
                  <a:lumMod val="40000"/>
                  <a:lumOff val="60000"/>
                </a:schemeClr>
              </a:solidFill>
              <a:ln w="19050">
                <a:solidFill>
                  <a:schemeClr val="lt1"/>
                </a:solidFill>
              </a:ln>
              <a:effectLst/>
            </c:spPr>
            <c:extLst>
              <c:ext xmlns:c16="http://schemas.microsoft.com/office/drawing/2014/chart" uri="{C3380CC4-5D6E-409C-BE32-E72D297353CC}">
                <c16:uniqueId val="{00000005-79F7-4E8D-9CE9-8A36E928A62F}"/>
              </c:ext>
            </c:extLst>
          </c:dPt>
          <c:dPt>
            <c:idx val="3"/>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7-79F7-4E8D-9CE9-8A36E928A62F}"/>
              </c:ext>
            </c:extLst>
          </c:dPt>
          <c:dPt>
            <c:idx val="4"/>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09-79F7-4E8D-9CE9-8A36E928A62F}"/>
              </c:ext>
            </c:extLst>
          </c:dPt>
          <c:cat>
            <c:strRef>
              <c:f>'User Engage-Recomd impact'!$A$4:$A$9</c:f>
              <c:strCache>
                <c:ptCount val="5"/>
                <c:pt idx="0">
                  <c:v>18-24</c:v>
                </c:pt>
                <c:pt idx="1">
                  <c:v>25-34</c:v>
                </c:pt>
                <c:pt idx="2">
                  <c:v>35-44</c:v>
                </c:pt>
                <c:pt idx="3">
                  <c:v>45-54</c:v>
                </c:pt>
                <c:pt idx="4">
                  <c:v>55+</c:v>
                </c:pt>
              </c:strCache>
            </c:strRef>
          </c:cat>
          <c:val>
            <c:numRef>
              <c:f>'User Engage-Recomd impact'!$B$4:$B$9</c:f>
              <c:numCache>
                <c:formatCode>0</c:formatCode>
                <c:ptCount val="5"/>
                <c:pt idx="0">
                  <c:v>53.555555555555557</c:v>
                </c:pt>
                <c:pt idx="1">
                  <c:v>47.335000000000001</c:v>
                </c:pt>
                <c:pt idx="2">
                  <c:v>51.19806763285024</c:v>
                </c:pt>
                <c:pt idx="3">
                  <c:v>51.46153846153846</c:v>
                </c:pt>
                <c:pt idx="4">
                  <c:v>54.014634146341464</c:v>
                </c:pt>
              </c:numCache>
            </c:numRef>
          </c:val>
          <c:extLst>
            <c:ext xmlns:c16="http://schemas.microsoft.com/office/drawing/2014/chart" uri="{C3380CC4-5D6E-409C-BE32-E72D297353CC}">
              <c16:uniqueId val="{0000000A-79F7-4E8D-9CE9-8A36E928A62F}"/>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lumMod val="60000"/>
          <a:lumOff val="40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[CPDA_Graded assignment.xlsx]Demographic-Preferred Genre!PivotTable3</c:name>
    <c:fmtId val="14"/>
  </c:pivotSource>
  <c:chart>
    <c:autoTitleDeleted val="0"/>
    <c:pivotFmts>
      <c:pivotFmt>
        <c:idx val="0"/>
        <c:spPr>
          <a:solidFill>
            <a:schemeClr val="tx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lumMod val="20000"/>
              <a:lumOff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tx2">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tx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lumMod val="20000"/>
              <a:lumOff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tx2">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tx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lumMod val="20000"/>
              <a:lumOff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tx2">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tx2">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tx2">
              <a:lumMod val="20000"/>
              <a:lumOff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tx2">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tx2">
              <a:lumMod val="20000"/>
              <a:lumOff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tx2">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tx2">
              <a:lumMod val="20000"/>
              <a:lumOff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'Demographic-Preferred Genre'!$B$3:$B$4</c:f>
              <c:strCache>
                <c:ptCount val="1"/>
                <c:pt idx="0">
                  <c:v>Action</c:v>
                </c:pt>
              </c:strCache>
            </c:strRef>
          </c:tx>
          <c:spPr>
            <a:solidFill>
              <a:schemeClr val="accent1">
                <a:lumMod val="50000"/>
              </a:schemeClr>
            </a:solidFill>
            <a:ln>
              <a:noFill/>
            </a:ln>
            <a:effectLst/>
          </c:spPr>
          <c:invertIfNegative val="0"/>
          <c:cat>
            <c:strRef>
              <c:f>'Demographic-Preferred Genre'!$A$5:$A$10</c:f>
              <c:strCache>
                <c:ptCount val="5"/>
                <c:pt idx="0">
                  <c:v>18-24</c:v>
                </c:pt>
                <c:pt idx="1">
                  <c:v>25-34</c:v>
                </c:pt>
                <c:pt idx="2">
                  <c:v>35-44</c:v>
                </c:pt>
                <c:pt idx="3">
                  <c:v>45-54</c:v>
                </c:pt>
                <c:pt idx="4">
                  <c:v>55+</c:v>
                </c:pt>
              </c:strCache>
            </c:strRef>
          </c:cat>
          <c:val>
            <c:numRef>
              <c:f>'Demographic-Preferred Genre'!$B$5:$B$10</c:f>
              <c:numCache>
                <c:formatCode>General</c:formatCode>
                <c:ptCount val="5"/>
                <c:pt idx="0">
                  <c:v>26</c:v>
                </c:pt>
                <c:pt idx="1">
                  <c:v>33</c:v>
                </c:pt>
                <c:pt idx="2">
                  <c:v>32</c:v>
                </c:pt>
                <c:pt idx="3">
                  <c:v>34</c:v>
                </c:pt>
                <c:pt idx="4">
                  <c:v>25</c:v>
                </c:pt>
              </c:numCache>
            </c:numRef>
          </c:val>
          <c:extLst>
            <c:ext xmlns:c16="http://schemas.microsoft.com/office/drawing/2014/chart" uri="{C3380CC4-5D6E-409C-BE32-E72D297353CC}">
              <c16:uniqueId val="{00000000-D911-488F-8276-AC554A3A9656}"/>
            </c:ext>
          </c:extLst>
        </c:ser>
        <c:ser>
          <c:idx val="1"/>
          <c:order val="1"/>
          <c:tx>
            <c:strRef>
              <c:f>'Demographic-Preferred Genre'!$C$3:$C$4</c:f>
              <c:strCache>
                <c:ptCount val="1"/>
                <c:pt idx="0">
                  <c:v>Comedy</c:v>
                </c:pt>
              </c:strCache>
            </c:strRef>
          </c:tx>
          <c:spPr>
            <a:solidFill>
              <a:schemeClr val="accent1">
                <a:lumMod val="75000"/>
              </a:schemeClr>
            </a:solidFill>
            <a:ln>
              <a:noFill/>
            </a:ln>
            <a:effectLst/>
          </c:spPr>
          <c:invertIfNegative val="0"/>
          <c:cat>
            <c:strRef>
              <c:f>'Demographic-Preferred Genre'!$A$5:$A$10</c:f>
              <c:strCache>
                <c:ptCount val="5"/>
                <c:pt idx="0">
                  <c:v>18-24</c:v>
                </c:pt>
                <c:pt idx="1">
                  <c:v>25-34</c:v>
                </c:pt>
                <c:pt idx="2">
                  <c:v>35-44</c:v>
                </c:pt>
                <c:pt idx="3">
                  <c:v>45-54</c:v>
                </c:pt>
                <c:pt idx="4">
                  <c:v>55+</c:v>
                </c:pt>
              </c:strCache>
            </c:strRef>
          </c:cat>
          <c:val>
            <c:numRef>
              <c:f>'Demographic-Preferred Genre'!$C$5:$C$10</c:f>
              <c:numCache>
                <c:formatCode>General</c:formatCode>
                <c:ptCount val="5"/>
                <c:pt idx="0">
                  <c:v>23</c:v>
                </c:pt>
                <c:pt idx="1">
                  <c:v>29</c:v>
                </c:pt>
                <c:pt idx="2">
                  <c:v>29</c:v>
                </c:pt>
                <c:pt idx="3">
                  <c:v>26</c:v>
                </c:pt>
                <c:pt idx="4">
                  <c:v>39</c:v>
                </c:pt>
              </c:numCache>
            </c:numRef>
          </c:val>
          <c:extLst>
            <c:ext xmlns:c16="http://schemas.microsoft.com/office/drawing/2014/chart" uri="{C3380CC4-5D6E-409C-BE32-E72D297353CC}">
              <c16:uniqueId val="{00000001-D911-488F-8276-AC554A3A9656}"/>
            </c:ext>
          </c:extLst>
        </c:ser>
        <c:ser>
          <c:idx val="2"/>
          <c:order val="2"/>
          <c:tx>
            <c:strRef>
              <c:f>'Demographic-Preferred Genre'!$D$3:$D$4</c:f>
              <c:strCache>
                <c:ptCount val="1"/>
                <c:pt idx="0">
                  <c:v>Documentary</c:v>
                </c:pt>
              </c:strCache>
            </c:strRef>
          </c:tx>
          <c:spPr>
            <a:solidFill>
              <a:schemeClr val="accent1">
                <a:lumMod val="60000"/>
                <a:lumOff val="40000"/>
              </a:schemeClr>
            </a:solidFill>
            <a:ln>
              <a:noFill/>
            </a:ln>
            <a:effectLst/>
          </c:spPr>
          <c:invertIfNegative val="0"/>
          <c:cat>
            <c:strRef>
              <c:f>'Demographic-Preferred Genre'!$A$5:$A$10</c:f>
              <c:strCache>
                <c:ptCount val="5"/>
                <c:pt idx="0">
                  <c:v>18-24</c:v>
                </c:pt>
                <c:pt idx="1">
                  <c:v>25-34</c:v>
                </c:pt>
                <c:pt idx="2">
                  <c:v>35-44</c:v>
                </c:pt>
                <c:pt idx="3">
                  <c:v>45-54</c:v>
                </c:pt>
                <c:pt idx="4">
                  <c:v>55+</c:v>
                </c:pt>
              </c:strCache>
            </c:strRef>
          </c:cat>
          <c:val>
            <c:numRef>
              <c:f>'Demographic-Preferred Genre'!$D$5:$D$10</c:f>
              <c:numCache>
                <c:formatCode>General</c:formatCode>
                <c:ptCount val="5"/>
                <c:pt idx="0">
                  <c:v>36</c:v>
                </c:pt>
                <c:pt idx="1">
                  <c:v>21</c:v>
                </c:pt>
                <c:pt idx="2">
                  <c:v>22</c:v>
                </c:pt>
                <c:pt idx="3">
                  <c:v>22</c:v>
                </c:pt>
                <c:pt idx="4">
                  <c:v>29</c:v>
                </c:pt>
              </c:numCache>
            </c:numRef>
          </c:val>
          <c:extLst>
            <c:ext xmlns:c16="http://schemas.microsoft.com/office/drawing/2014/chart" uri="{C3380CC4-5D6E-409C-BE32-E72D297353CC}">
              <c16:uniqueId val="{00000002-D911-488F-8276-AC554A3A9656}"/>
            </c:ext>
          </c:extLst>
        </c:ser>
        <c:ser>
          <c:idx val="3"/>
          <c:order val="3"/>
          <c:tx>
            <c:strRef>
              <c:f>'Demographic-Preferred Genre'!$E$3:$E$4</c:f>
              <c:strCache>
                <c:ptCount val="1"/>
                <c:pt idx="0">
                  <c:v>Drama</c:v>
                </c:pt>
              </c:strCache>
            </c:strRef>
          </c:tx>
          <c:spPr>
            <a:solidFill>
              <a:schemeClr val="accent1">
                <a:lumMod val="40000"/>
                <a:lumOff val="60000"/>
              </a:schemeClr>
            </a:solidFill>
            <a:ln>
              <a:noFill/>
            </a:ln>
            <a:effectLst/>
          </c:spPr>
          <c:invertIfNegative val="0"/>
          <c:cat>
            <c:strRef>
              <c:f>'Demographic-Preferred Genre'!$A$5:$A$10</c:f>
              <c:strCache>
                <c:ptCount val="5"/>
                <c:pt idx="0">
                  <c:v>18-24</c:v>
                </c:pt>
                <c:pt idx="1">
                  <c:v>25-34</c:v>
                </c:pt>
                <c:pt idx="2">
                  <c:v>35-44</c:v>
                </c:pt>
                <c:pt idx="3">
                  <c:v>45-54</c:v>
                </c:pt>
                <c:pt idx="4">
                  <c:v>55+</c:v>
                </c:pt>
              </c:strCache>
            </c:strRef>
          </c:cat>
          <c:val>
            <c:numRef>
              <c:f>'Demographic-Preferred Genre'!$E$5:$E$10</c:f>
              <c:numCache>
                <c:formatCode>General</c:formatCode>
                <c:ptCount val="5"/>
                <c:pt idx="0">
                  <c:v>25</c:v>
                </c:pt>
                <c:pt idx="1">
                  <c:v>31</c:v>
                </c:pt>
                <c:pt idx="2">
                  <c:v>27</c:v>
                </c:pt>
                <c:pt idx="3">
                  <c:v>31</c:v>
                </c:pt>
                <c:pt idx="4">
                  <c:v>28</c:v>
                </c:pt>
              </c:numCache>
            </c:numRef>
          </c:val>
          <c:extLst>
            <c:ext xmlns:c16="http://schemas.microsoft.com/office/drawing/2014/chart" uri="{C3380CC4-5D6E-409C-BE32-E72D297353CC}">
              <c16:uniqueId val="{00000003-D911-488F-8276-AC554A3A9656}"/>
            </c:ext>
          </c:extLst>
        </c:ser>
        <c:ser>
          <c:idx val="4"/>
          <c:order val="4"/>
          <c:tx>
            <c:strRef>
              <c:f>'Demographic-Preferred Genre'!$F$3:$F$4</c:f>
              <c:strCache>
                <c:ptCount val="1"/>
                <c:pt idx="0">
                  <c:v>Horror</c:v>
                </c:pt>
              </c:strCache>
            </c:strRef>
          </c:tx>
          <c:spPr>
            <a:solidFill>
              <a:schemeClr val="tx2">
                <a:lumMod val="60000"/>
                <a:lumOff val="40000"/>
              </a:schemeClr>
            </a:solidFill>
            <a:ln>
              <a:noFill/>
            </a:ln>
            <a:effectLst/>
          </c:spPr>
          <c:invertIfNegative val="0"/>
          <c:cat>
            <c:strRef>
              <c:f>'Demographic-Preferred Genre'!$A$5:$A$10</c:f>
              <c:strCache>
                <c:ptCount val="5"/>
                <c:pt idx="0">
                  <c:v>18-24</c:v>
                </c:pt>
                <c:pt idx="1">
                  <c:v>25-34</c:v>
                </c:pt>
                <c:pt idx="2">
                  <c:v>35-44</c:v>
                </c:pt>
                <c:pt idx="3">
                  <c:v>45-54</c:v>
                </c:pt>
                <c:pt idx="4">
                  <c:v>55+</c:v>
                </c:pt>
              </c:strCache>
            </c:strRef>
          </c:cat>
          <c:val>
            <c:numRef>
              <c:f>'Demographic-Preferred Genre'!$F$5:$F$10</c:f>
              <c:numCache>
                <c:formatCode>General</c:formatCode>
                <c:ptCount val="5"/>
                <c:pt idx="0">
                  <c:v>23</c:v>
                </c:pt>
                <c:pt idx="1">
                  <c:v>36</c:v>
                </c:pt>
                <c:pt idx="2">
                  <c:v>34</c:v>
                </c:pt>
                <c:pt idx="3">
                  <c:v>32</c:v>
                </c:pt>
                <c:pt idx="4">
                  <c:v>32</c:v>
                </c:pt>
              </c:numCache>
            </c:numRef>
          </c:val>
          <c:extLst>
            <c:ext xmlns:c16="http://schemas.microsoft.com/office/drawing/2014/chart" uri="{C3380CC4-5D6E-409C-BE32-E72D297353CC}">
              <c16:uniqueId val="{00000004-D911-488F-8276-AC554A3A9656}"/>
            </c:ext>
          </c:extLst>
        </c:ser>
        <c:ser>
          <c:idx val="5"/>
          <c:order val="5"/>
          <c:tx>
            <c:strRef>
              <c:f>'Demographic-Preferred Genre'!$G$3:$G$4</c:f>
              <c:strCache>
                <c:ptCount val="1"/>
                <c:pt idx="0">
                  <c:v>Romance</c:v>
                </c:pt>
              </c:strCache>
            </c:strRef>
          </c:tx>
          <c:spPr>
            <a:solidFill>
              <a:schemeClr val="tx2">
                <a:lumMod val="40000"/>
                <a:lumOff val="60000"/>
              </a:schemeClr>
            </a:solidFill>
            <a:ln>
              <a:noFill/>
            </a:ln>
            <a:effectLst/>
          </c:spPr>
          <c:invertIfNegative val="0"/>
          <c:cat>
            <c:strRef>
              <c:f>'Demographic-Preferred Genre'!$A$5:$A$10</c:f>
              <c:strCache>
                <c:ptCount val="5"/>
                <c:pt idx="0">
                  <c:v>18-24</c:v>
                </c:pt>
                <c:pt idx="1">
                  <c:v>25-34</c:v>
                </c:pt>
                <c:pt idx="2">
                  <c:v>35-44</c:v>
                </c:pt>
                <c:pt idx="3">
                  <c:v>45-54</c:v>
                </c:pt>
                <c:pt idx="4">
                  <c:v>55+</c:v>
                </c:pt>
              </c:strCache>
            </c:strRef>
          </c:cat>
          <c:val>
            <c:numRef>
              <c:f>'Demographic-Preferred Genre'!$G$5:$G$10</c:f>
              <c:numCache>
                <c:formatCode>General</c:formatCode>
                <c:ptCount val="5"/>
                <c:pt idx="0">
                  <c:v>24</c:v>
                </c:pt>
                <c:pt idx="1">
                  <c:v>27</c:v>
                </c:pt>
                <c:pt idx="2">
                  <c:v>32</c:v>
                </c:pt>
                <c:pt idx="3">
                  <c:v>36</c:v>
                </c:pt>
                <c:pt idx="4">
                  <c:v>27</c:v>
                </c:pt>
              </c:numCache>
            </c:numRef>
          </c:val>
          <c:extLst>
            <c:ext xmlns:c16="http://schemas.microsoft.com/office/drawing/2014/chart" uri="{C3380CC4-5D6E-409C-BE32-E72D297353CC}">
              <c16:uniqueId val="{00000005-D911-488F-8276-AC554A3A9656}"/>
            </c:ext>
          </c:extLst>
        </c:ser>
        <c:ser>
          <c:idx val="6"/>
          <c:order val="6"/>
          <c:tx>
            <c:strRef>
              <c:f>'Demographic-Preferred Genre'!$H$3:$H$4</c:f>
              <c:strCache>
                <c:ptCount val="1"/>
                <c:pt idx="0">
                  <c:v>Sci-Fi</c:v>
                </c:pt>
              </c:strCache>
            </c:strRef>
          </c:tx>
          <c:spPr>
            <a:solidFill>
              <a:schemeClr val="tx2">
                <a:lumMod val="20000"/>
                <a:lumOff val="80000"/>
              </a:schemeClr>
            </a:solidFill>
            <a:ln>
              <a:noFill/>
            </a:ln>
            <a:effectLst/>
          </c:spPr>
          <c:invertIfNegative val="0"/>
          <c:cat>
            <c:strRef>
              <c:f>'Demographic-Preferred Genre'!$A$5:$A$10</c:f>
              <c:strCache>
                <c:ptCount val="5"/>
                <c:pt idx="0">
                  <c:v>18-24</c:v>
                </c:pt>
                <c:pt idx="1">
                  <c:v>25-34</c:v>
                </c:pt>
                <c:pt idx="2">
                  <c:v>35-44</c:v>
                </c:pt>
                <c:pt idx="3">
                  <c:v>45-54</c:v>
                </c:pt>
                <c:pt idx="4">
                  <c:v>55+</c:v>
                </c:pt>
              </c:strCache>
            </c:strRef>
          </c:cat>
          <c:val>
            <c:numRef>
              <c:f>'Demographic-Preferred Genre'!$H$5:$H$10</c:f>
              <c:numCache>
                <c:formatCode>General</c:formatCode>
                <c:ptCount val="5"/>
                <c:pt idx="0">
                  <c:v>23</c:v>
                </c:pt>
                <c:pt idx="1">
                  <c:v>23</c:v>
                </c:pt>
                <c:pt idx="2">
                  <c:v>31</c:v>
                </c:pt>
                <c:pt idx="3">
                  <c:v>27</c:v>
                </c:pt>
                <c:pt idx="4">
                  <c:v>25</c:v>
                </c:pt>
              </c:numCache>
            </c:numRef>
          </c:val>
          <c:extLst>
            <c:ext xmlns:c16="http://schemas.microsoft.com/office/drawing/2014/chart" uri="{C3380CC4-5D6E-409C-BE32-E72D297353CC}">
              <c16:uniqueId val="{00000006-D911-488F-8276-AC554A3A9656}"/>
            </c:ext>
          </c:extLst>
        </c:ser>
        <c:dLbls>
          <c:showLegendKey val="0"/>
          <c:showVal val="0"/>
          <c:showCatName val="0"/>
          <c:showSerName val="0"/>
          <c:showPercent val="0"/>
          <c:showBubbleSize val="0"/>
        </c:dLbls>
        <c:gapWidth val="219"/>
        <c:overlap val="100"/>
        <c:axId val="1222188528"/>
        <c:axId val="1222189008"/>
      </c:barChart>
      <c:catAx>
        <c:axId val="1222188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2189008"/>
        <c:crosses val="autoZero"/>
        <c:auto val="1"/>
        <c:lblAlgn val="ctr"/>
        <c:lblOffset val="100"/>
        <c:noMultiLvlLbl val="0"/>
      </c:catAx>
      <c:valAx>
        <c:axId val="12221890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2188528"/>
        <c:crosses val="autoZero"/>
        <c:crossBetween val="between"/>
      </c:valAx>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lumMod val="60000"/>
          <a:lumOff val="40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[CPDA_Graded assignment.xlsx]Demographic-Device Usage Trends!PivotTable5</c:name>
    <c:fmtId val="12"/>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bg2">
              <a:lumMod val="2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bg2">
              <a:lumMod val="2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bg2">
              <a:lumMod val="2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'Demographic-Device Usage Trends'!$B$3:$B$4</c:f>
              <c:strCache>
                <c:ptCount val="1"/>
                <c:pt idx="0">
                  <c:v>1</c:v>
                </c:pt>
              </c:strCache>
            </c:strRef>
          </c:tx>
          <c:spPr>
            <a:solidFill>
              <a:schemeClr val="bg2">
                <a:lumMod val="25000"/>
              </a:schemeClr>
            </a:solidFill>
            <a:ln>
              <a:noFill/>
            </a:ln>
            <a:effectLst/>
          </c:spPr>
          <c:invertIfNegative val="0"/>
          <c:cat>
            <c:strRef>
              <c:f>'Demographic-Device Usage Trends'!$A$5:$A$10</c:f>
              <c:strCache>
                <c:ptCount val="5"/>
                <c:pt idx="0">
                  <c:v>Desktop</c:v>
                </c:pt>
                <c:pt idx="1">
                  <c:v>Laptop</c:v>
                </c:pt>
                <c:pt idx="2">
                  <c:v>Smart TV</c:v>
                </c:pt>
                <c:pt idx="3">
                  <c:v>Smartphone</c:v>
                </c:pt>
                <c:pt idx="4">
                  <c:v>Tablet</c:v>
                </c:pt>
              </c:strCache>
            </c:strRef>
          </c:cat>
          <c:val>
            <c:numRef>
              <c:f>'Demographic-Device Usage Trends'!$B$5:$B$10</c:f>
              <c:numCache>
                <c:formatCode>General</c:formatCode>
                <c:ptCount val="5"/>
                <c:pt idx="0">
                  <c:v>41</c:v>
                </c:pt>
                <c:pt idx="1">
                  <c:v>31</c:v>
                </c:pt>
                <c:pt idx="2">
                  <c:v>43</c:v>
                </c:pt>
                <c:pt idx="3">
                  <c:v>36</c:v>
                </c:pt>
                <c:pt idx="4">
                  <c:v>39</c:v>
                </c:pt>
              </c:numCache>
            </c:numRef>
          </c:val>
          <c:extLst>
            <c:ext xmlns:c16="http://schemas.microsoft.com/office/drawing/2014/chart" uri="{C3380CC4-5D6E-409C-BE32-E72D297353CC}">
              <c16:uniqueId val="{00000000-6E71-43A9-98CF-401F221B3CC6}"/>
            </c:ext>
          </c:extLst>
        </c:ser>
        <c:ser>
          <c:idx val="1"/>
          <c:order val="1"/>
          <c:tx>
            <c:strRef>
              <c:f>'Demographic-Device Usage Trends'!$C$3:$C$4</c:f>
              <c:strCache>
                <c:ptCount val="1"/>
                <c:pt idx="0">
                  <c:v>2</c:v>
                </c:pt>
              </c:strCache>
            </c:strRef>
          </c:tx>
          <c:spPr>
            <a:solidFill>
              <a:schemeClr val="tx2">
                <a:lumMod val="60000"/>
                <a:lumOff val="40000"/>
              </a:schemeClr>
            </a:solidFill>
            <a:ln>
              <a:noFill/>
            </a:ln>
            <a:effectLst/>
          </c:spPr>
          <c:invertIfNegative val="0"/>
          <c:cat>
            <c:strRef>
              <c:f>'Demographic-Device Usage Trends'!$A$5:$A$10</c:f>
              <c:strCache>
                <c:ptCount val="5"/>
                <c:pt idx="0">
                  <c:v>Desktop</c:v>
                </c:pt>
                <c:pt idx="1">
                  <c:v>Laptop</c:v>
                </c:pt>
                <c:pt idx="2">
                  <c:v>Smart TV</c:v>
                </c:pt>
                <c:pt idx="3">
                  <c:v>Smartphone</c:v>
                </c:pt>
                <c:pt idx="4">
                  <c:v>Tablet</c:v>
                </c:pt>
              </c:strCache>
            </c:strRef>
          </c:cat>
          <c:val>
            <c:numRef>
              <c:f>'Demographic-Device Usage Trends'!$C$5:$C$10</c:f>
              <c:numCache>
                <c:formatCode>General</c:formatCode>
                <c:ptCount val="5"/>
                <c:pt idx="0">
                  <c:v>40</c:v>
                </c:pt>
                <c:pt idx="1">
                  <c:v>42</c:v>
                </c:pt>
                <c:pt idx="2">
                  <c:v>43</c:v>
                </c:pt>
                <c:pt idx="3">
                  <c:v>41</c:v>
                </c:pt>
                <c:pt idx="4">
                  <c:v>42</c:v>
                </c:pt>
              </c:numCache>
            </c:numRef>
          </c:val>
          <c:extLst>
            <c:ext xmlns:c16="http://schemas.microsoft.com/office/drawing/2014/chart" uri="{C3380CC4-5D6E-409C-BE32-E72D297353CC}">
              <c16:uniqueId val="{00000001-6E71-43A9-98CF-401F221B3CC6}"/>
            </c:ext>
          </c:extLst>
        </c:ser>
        <c:ser>
          <c:idx val="2"/>
          <c:order val="2"/>
          <c:tx>
            <c:strRef>
              <c:f>'Demographic-Device Usage Trends'!$D$3:$D$4</c:f>
              <c:strCache>
                <c:ptCount val="1"/>
                <c:pt idx="0">
                  <c:v>3</c:v>
                </c:pt>
              </c:strCache>
            </c:strRef>
          </c:tx>
          <c:spPr>
            <a:solidFill>
              <a:schemeClr val="accent3"/>
            </a:solidFill>
            <a:ln>
              <a:noFill/>
            </a:ln>
            <a:effectLst/>
          </c:spPr>
          <c:invertIfNegative val="0"/>
          <c:cat>
            <c:strRef>
              <c:f>'Demographic-Device Usage Trends'!$A$5:$A$10</c:f>
              <c:strCache>
                <c:ptCount val="5"/>
                <c:pt idx="0">
                  <c:v>Desktop</c:v>
                </c:pt>
                <c:pt idx="1">
                  <c:v>Laptop</c:v>
                </c:pt>
                <c:pt idx="2">
                  <c:v>Smart TV</c:v>
                </c:pt>
                <c:pt idx="3">
                  <c:v>Smartphone</c:v>
                </c:pt>
                <c:pt idx="4">
                  <c:v>Tablet</c:v>
                </c:pt>
              </c:strCache>
            </c:strRef>
          </c:cat>
          <c:val>
            <c:numRef>
              <c:f>'Demographic-Device Usage Trends'!$D$5:$D$10</c:f>
              <c:numCache>
                <c:formatCode>General</c:formatCode>
                <c:ptCount val="5"/>
                <c:pt idx="0">
                  <c:v>29</c:v>
                </c:pt>
                <c:pt idx="1">
                  <c:v>33</c:v>
                </c:pt>
                <c:pt idx="2">
                  <c:v>38</c:v>
                </c:pt>
                <c:pt idx="3">
                  <c:v>43</c:v>
                </c:pt>
                <c:pt idx="4">
                  <c:v>46</c:v>
                </c:pt>
              </c:numCache>
            </c:numRef>
          </c:val>
          <c:extLst>
            <c:ext xmlns:c16="http://schemas.microsoft.com/office/drawing/2014/chart" uri="{C3380CC4-5D6E-409C-BE32-E72D297353CC}">
              <c16:uniqueId val="{00000002-6E71-43A9-98CF-401F221B3CC6}"/>
            </c:ext>
          </c:extLst>
        </c:ser>
        <c:ser>
          <c:idx val="3"/>
          <c:order val="3"/>
          <c:tx>
            <c:strRef>
              <c:f>'Demographic-Device Usage Trends'!$E$3:$E$4</c:f>
              <c:strCache>
                <c:ptCount val="1"/>
                <c:pt idx="0">
                  <c:v>4</c:v>
                </c:pt>
              </c:strCache>
            </c:strRef>
          </c:tx>
          <c:spPr>
            <a:solidFill>
              <a:schemeClr val="accent1">
                <a:lumMod val="60000"/>
                <a:lumOff val="40000"/>
              </a:schemeClr>
            </a:solidFill>
            <a:ln>
              <a:noFill/>
            </a:ln>
            <a:effectLst/>
          </c:spPr>
          <c:invertIfNegative val="0"/>
          <c:cat>
            <c:strRef>
              <c:f>'Demographic-Device Usage Trends'!$A$5:$A$10</c:f>
              <c:strCache>
                <c:ptCount val="5"/>
                <c:pt idx="0">
                  <c:v>Desktop</c:v>
                </c:pt>
                <c:pt idx="1">
                  <c:v>Laptop</c:v>
                </c:pt>
                <c:pt idx="2">
                  <c:v>Smart TV</c:v>
                </c:pt>
                <c:pt idx="3">
                  <c:v>Smartphone</c:v>
                </c:pt>
                <c:pt idx="4">
                  <c:v>Tablet</c:v>
                </c:pt>
              </c:strCache>
            </c:strRef>
          </c:cat>
          <c:val>
            <c:numRef>
              <c:f>'Demographic-Device Usage Trends'!$E$5:$E$10</c:f>
              <c:numCache>
                <c:formatCode>General</c:formatCode>
                <c:ptCount val="5"/>
                <c:pt idx="0">
                  <c:v>41</c:v>
                </c:pt>
                <c:pt idx="1">
                  <c:v>33</c:v>
                </c:pt>
                <c:pt idx="2">
                  <c:v>42</c:v>
                </c:pt>
                <c:pt idx="3">
                  <c:v>41</c:v>
                </c:pt>
                <c:pt idx="4">
                  <c:v>35</c:v>
                </c:pt>
              </c:numCache>
            </c:numRef>
          </c:val>
          <c:extLst>
            <c:ext xmlns:c16="http://schemas.microsoft.com/office/drawing/2014/chart" uri="{C3380CC4-5D6E-409C-BE32-E72D297353CC}">
              <c16:uniqueId val="{00000003-6E71-43A9-98CF-401F221B3CC6}"/>
            </c:ext>
          </c:extLst>
        </c:ser>
        <c:ser>
          <c:idx val="4"/>
          <c:order val="4"/>
          <c:tx>
            <c:strRef>
              <c:f>'Demographic-Device Usage Trends'!$F$3:$F$4</c:f>
              <c:strCache>
                <c:ptCount val="1"/>
                <c:pt idx="0">
                  <c:v>5</c:v>
                </c:pt>
              </c:strCache>
            </c:strRef>
          </c:tx>
          <c:spPr>
            <a:solidFill>
              <a:schemeClr val="accent1">
                <a:lumMod val="50000"/>
              </a:schemeClr>
            </a:solidFill>
            <a:ln>
              <a:noFill/>
            </a:ln>
            <a:effectLst/>
          </c:spPr>
          <c:invertIfNegative val="0"/>
          <c:cat>
            <c:strRef>
              <c:f>'Demographic-Device Usage Trends'!$A$5:$A$10</c:f>
              <c:strCache>
                <c:ptCount val="5"/>
                <c:pt idx="0">
                  <c:v>Desktop</c:v>
                </c:pt>
                <c:pt idx="1">
                  <c:v>Laptop</c:v>
                </c:pt>
                <c:pt idx="2">
                  <c:v>Smart TV</c:v>
                </c:pt>
                <c:pt idx="3">
                  <c:v>Smartphone</c:v>
                </c:pt>
                <c:pt idx="4">
                  <c:v>Tablet</c:v>
                </c:pt>
              </c:strCache>
            </c:strRef>
          </c:cat>
          <c:val>
            <c:numRef>
              <c:f>'Demographic-Device Usage Trends'!$F$5:$F$10</c:f>
              <c:numCache>
                <c:formatCode>General</c:formatCode>
                <c:ptCount val="5"/>
                <c:pt idx="0">
                  <c:v>38</c:v>
                </c:pt>
                <c:pt idx="1">
                  <c:v>39</c:v>
                </c:pt>
                <c:pt idx="2">
                  <c:v>43</c:v>
                </c:pt>
                <c:pt idx="3">
                  <c:v>48</c:v>
                </c:pt>
                <c:pt idx="4">
                  <c:v>53</c:v>
                </c:pt>
              </c:numCache>
            </c:numRef>
          </c:val>
          <c:extLst>
            <c:ext xmlns:c16="http://schemas.microsoft.com/office/drawing/2014/chart" uri="{C3380CC4-5D6E-409C-BE32-E72D297353CC}">
              <c16:uniqueId val="{00000004-6E71-43A9-98CF-401F221B3CC6}"/>
            </c:ext>
          </c:extLst>
        </c:ser>
        <c:dLbls>
          <c:showLegendKey val="0"/>
          <c:showVal val="0"/>
          <c:showCatName val="0"/>
          <c:showSerName val="0"/>
          <c:showPercent val="0"/>
          <c:showBubbleSize val="0"/>
        </c:dLbls>
        <c:gapWidth val="219"/>
        <c:overlap val="-27"/>
        <c:axId val="1547497840"/>
        <c:axId val="1547501200"/>
      </c:barChart>
      <c:catAx>
        <c:axId val="1547497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7501200"/>
        <c:crosses val="autoZero"/>
        <c:auto val="1"/>
        <c:lblAlgn val="ctr"/>
        <c:lblOffset val="100"/>
        <c:noMultiLvlLbl val="0"/>
      </c:catAx>
      <c:valAx>
        <c:axId val="15475012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7497840"/>
        <c:crosses val="autoZero"/>
        <c:crossBetween val="between"/>
      </c:valAx>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lumMod val="60000"/>
          <a:lumOff val="40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[CPDA_Graded assignment.xlsx]Demographic-Peak Watch Time!PivotTable4</c:name>
    <c:fmtId val="12"/>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4"/>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2"/>
          </a:solidFill>
          <a:ln w="19050">
            <a:solidFill>
              <a:schemeClr val="lt1"/>
            </a:solidFill>
          </a:ln>
          <a:effectLst/>
        </c:spPr>
      </c:pivotFmt>
      <c:pivotFmt>
        <c:idx val="4"/>
        <c:spPr>
          <a:solidFill>
            <a:schemeClr val="accent3"/>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lumMod val="75000"/>
            </a:schemeClr>
          </a:solidFill>
          <a:ln w="19050">
            <a:solidFill>
              <a:schemeClr val="lt1"/>
            </a:solidFill>
          </a:ln>
          <a:effectLst/>
        </c:spPr>
      </c:pivotFmt>
      <c:pivotFmt>
        <c:idx val="12"/>
        <c:spPr>
          <a:solidFill>
            <a:schemeClr val="accent1">
              <a:lumMod val="60000"/>
              <a:lumOff val="40000"/>
            </a:schemeClr>
          </a:solidFill>
          <a:ln w="19050">
            <a:solidFill>
              <a:schemeClr val="lt1"/>
            </a:solidFill>
          </a:ln>
          <a:effectLst/>
        </c:spPr>
      </c:pivotFmt>
      <c:pivotFmt>
        <c:idx val="13"/>
        <c:spPr>
          <a:solidFill>
            <a:schemeClr val="tx2">
              <a:lumMod val="40000"/>
              <a:lumOff val="60000"/>
            </a:schemeClr>
          </a:solidFill>
          <a:ln w="19050">
            <a:solidFill>
              <a:schemeClr val="lt1"/>
            </a:solidFill>
          </a:ln>
          <a:effectLst/>
        </c:spPr>
      </c:pivotFmt>
      <c:pivotFmt>
        <c:idx val="14"/>
        <c:spPr>
          <a:solidFill>
            <a:schemeClr val="tx2">
              <a:lumMod val="50000"/>
            </a:schemeClr>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lumMod val="75000"/>
            </a:schemeClr>
          </a:solidFill>
          <a:ln w="19050">
            <a:solidFill>
              <a:schemeClr val="lt1"/>
            </a:solidFill>
          </a:ln>
          <a:effectLst/>
        </c:spPr>
      </c:pivotFmt>
      <c:pivotFmt>
        <c:idx val="17"/>
        <c:spPr>
          <a:solidFill>
            <a:schemeClr val="accent1">
              <a:lumMod val="60000"/>
              <a:lumOff val="40000"/>
            </a:schemeClr>
          </a:solidFill>
          <a:ln w="19050">
            <a:solidFill>
              <a:schemeClr val="lt1"/>
            </a:solidFill>
          </a:ln>
          <a:effectLst/>
        </c:spPr>
      </c:pivotFmt>
      <c:pivotFmt>
        <c:idx val="18"/>
        <c:spPr>
          <a:solidFill>
            <a:schemeClr val="tx2">
              <a:lumMod val="40000"/>
              <a:lumOff val="60000"/>
            </a:schemeClr>
          </a:solidFill>
          <a:ln w="19050">
            <a:solidFill>
              <a:schemeClr val="lt1"/>
            </a:solidFill>
          </a:ln>
          <a:effectLst/>
        </c:spPr>
      </c:pivotFmt>
      <c:pivotFmt>
        <c:idx val="19"/>
        <c:spPr>
          <a:solidFill>
            <a:schemeClr val="tx2">
              <a:lumMod val="50000"/>
            </a:schemeClr>
          </a:solidFill>
          <a:ln w="19050">
            <a:solidFill>
              <a:schemeClr val="lt1"/>
            </a:solidFill>
          </a:ln>
          <a:effectLst/>
        </c:spPr>
      </c:pivotFmt>
      <c:pivotFmt>
        <c:idx val="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lumMod val="75000"/>
            </a:schemeClr>
          </a:solidFill>
          <a:ln w="19050">
            <a:solidFill>
              <a:schemeClr val="lt1"/>
            </a:solidFill>
          </a:ln>
          <a:effectLst/>
        </c:spPr>
      </c:pivotFmt>
      <c:pivotFmt>
        <c:idx val="22"/>
        <c:spPr>
          <a:solidFill>
            <a:schemeClr val="accent1">
              <a:lumMod val="60000"/>
              <a:lumOff val="40000"/>
            </a:schemeClr>
          </a:solidFill>
          <a:ln w="19050">
            <a:solidFill>
              <a:schemeClr val="lt1"/>
            </a:solidFill>
          </a:ln>
          <a:effectLst/>
        </c:spPr>
      </c:pivotFmt>
      <c:pivotFmt>
        <c:idx val="23"/>
        <c:spPr>
          <a:solidFill>
            <a:schemeClr val="tx2">
              <a:lumMod val="40000"/>
              <a:lumOff val="60000"/>
            </a:schemeClr>
          </a:solidFill>
          <a:ln w="19050">
            <a:solidFill>
              <a:schemeClr val="lt1"/>
            </a:solidFill>
          </a:ln>
          <a:effectLst/>
        </c:spPr>
      </c:pivotFmt>
      <c:pivotFmt>
        <c:idx val="24"/>
        <c:spPr>
          <a:solidFill>
            <a:schemeClr val="tx2">
              <a:lumMod val="50000"/>
            </a:schemeClr>
          </a:solidFill>
          <a:ln w="19050">
            <a:solidFill>
              <a:schemeClr val="lt1"/>
            </a:solidFill>
          </a:ln>
          <a:effectLst/>
        </c:spPr>
      </c:pivotFmt>
    </c:pivotFmts>
    <c:plotArea>
      <c:layout/>
      <c:pieChart>
        <c:varyColors val="1"/>
        <c:ser>
          <c:idx val="0"/>
          <c:order val="0"/>
          <c:tx>
            <c:strRef>
              <c:f>'Demographic-Peak Watch Time'!$B$3</c:f>
              <c:strCache>
                <c:ptCount val="1"/>
                <c:pt idx="0">
                  <c:v>Total</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9B8F-40B0-AF76-3D8CF4D182A9}"/>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9B8F-40B0-AF76-3D8CF4D182A9}"/>
              </c:ext>
            </c:extLst>
          </c:dPt>
          <c:dPt>
            <c:idx val="2"/>
            <c:bubble3D val="0"/>
            <c:spPr>
              <a:solidFill>
                <a:schemeClr val="tx2">
                  <a:lumMod val="40000"/>
                  <a:lumOff val="60000"/>
                </a:schemeClr>
              </a:solidFill>
              <a:ln w="19050">
                <a:solidFill>
                  <a:schemeClr val="lt1"/>
                </a:solidFill>
              </a:ln>
              <a:effectLst/>
            </c:spPr>
            <c:extLst>
              <c:ext xmlns:c16="http://schemas.microsoft.com/office/drawing/2014/chart" uri="{C3380CC4-5D6E-409C-BE32-E72D297353CC}">
                <c16:uniqueId val="{00000005-9B8F-40B0-AF76-3D8CF4D182A9}"/>
              </c:ext>
            </c:extLst>
          </c:dPt>
          <c:dPt>
            <c:idx val="3"/>
            <c:bubble3D val="0"/>
            <c:spPr>
              <a:solidFill>
                <a:schemeClr val="tx2">
                  <a:lumMod val="50000"/>
                </a:schemeClr>
              </a:solidFill>
              <a:ln w="19050">
                <a:solidFill>
                  <a:schemeClr val="lt1"/>
                </a:solidFill>
              </a:ln>
              <a:effectLst/>
            </c:spPr>
            <c:extLst>
              <c:ext xmlns:c16="http://schemas.microsoft.com/office/drawing/2014/chart" uri="{C3380CC4-5D6E-409C-BE32-E72D297353CC}">
                <c16:uniqueId val="{00000007-9B8F-40B0-AF76-3D8CF4D182A9}"/>
              </c:ext>
            </c:extLst>
          </c:dPt>
          <c:cat>
            <c:strRef>
              <c:f>'Demographic-Peak Watch Time'!$A$4:$A$8</c:f>
              <c:strCache>
                <c:ptCount val="4"/>
                <c:pt idx="0">
                  <c:v>Afternoon</c:v>
                </c:pt>
                <c:pt idx="1">
                  <c:v>Evening</c:v>
                </c:pt>
                <c:pt idx="2">
                  <c:v>Late Night</c:v>
                </c:pt>
                <c:pt idx="3">
                  <c:v>Morning</c:v>
                </c:pt>
              </c:strCache>
            </c:strRef>
          </c:cat>
          <c:val>
            <c:numRef>
              <c:f>'Demographic-Peak Watch Time'!$B$4:$B$8</c:f>
              <c:numCache>
                <c:formatCode>General</c:formatCode>
                <c:ptCount val="4"/>
                <c:pt idx="0">
                  <c:v>251</c:v>
                </c:pt>
                <c:pt idx="1">
                  <c:v>256</c:v>
                </c:pt>
                <c:pt idx="2">
                  <c:v>271</c:v>
                </c:pt>
                <c:pt idx="3">
                  <c:v>222</c:v>
                </c:pt>
              </c:numCache>
            </c:numRef>
          </c:val>
          <c:extLst>
            <c:ext xmlns:c16="http://schemas.microsoft.com/office/drawing/2014/chart" uri="{C3380CC4-5D6E-409C-BE32-E72D297353CC}">
              <c16:uniqueId val="{00000008-9B8F-40B0-AF76-3D8CF4D182A9}"/>
            </c:ext>
          </c:extLst>
        </c:ser>
        <c:dLbls>
          <c:showLegendKey val="0"/>
          <c:showVal val="0"/>
          <c:showCatName val="0"/>
          <c:showSerName val="0"/>
          <c:showPercent val="0"/>
          <c:showBubbleSize val="0"/>
          <c:showLeaderLines val="1"/>
        </c:dLbls>
        <c:firstSliceAng val="0"/>
      </c:pieChart>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lumMod val="60000"/>
          <a:lumOff val="40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[CPDA_Graded assignment.xlsx]Addnl-Demogrph-Subscrptn by Age!PivotTable6</c:name>
    <c:fmtId val="10"/>
  </c:pivotSource>
  <c:chart>
    <c:autoTitleDeleted val="0"/>
    <c:pivotFmts>
      <c:pivotFmt>
        <c:idx val="0"/>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bg2">
              <a:lumMod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bg2">
              <a:lumMod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bg2">
              <a:lumMod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bg2">
              <a:lumMod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tx2">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bg2">
              <a:lumMod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stacked"/>
        <c:varyColors val="0"/>
        <c:ser>
          <c:idx val="0"/>
          <c:order val="0"/>
          <c:tx>
            <c:strRef>
              <c:f>'Addnl-Demogrph-Subscrptn by Age'!$B$3:$B$4</c:f>
              <c:strCache>
                <c:ptCount val="1"/>
                <c:pt idx="0">
                  <c:v>Basic</c:v>
                </c:pt>
              </c:strCache>
            </c:strRef>
          </c:tx>
          <c:spPr>
            <a:solidFill>
              <a:schemeClr val="accent1">
                <a:lumMod val="50000"/>
              </a:schemeClr>
            </a:solidFill>
            <a:ln>
              <a:noFill/>
            </a:ln>
            <a:effectLst/>
          </c:spPr>
          <c:invertIfNegative val="0"/>
          <c:cat>
            <c:strRef>
              <c:f>'Addnl-Demogrph-Subscrptn by Age'!$A$5:$A$10</c:f>
              <c:strCache>
                <c:ptCount val="5"/>
                <c:pt idx="0">
                  <c:v>18-24</c:v>
                </c:pt>
                <c:pt idx="1">
                  <c:v>25-34</c:v>
                </c:pt>
                <c:pt idx="2">
                  <c:v>35-44</c:v>
                </c:pt>
                <c:pt idx="3">
                  <c:v>45-54</c:v>
                </c:pt>
                <c:pt idx="4">
                  <c:v>55+</c:v>
                </c:pt>
              </c:strCache>
            </c:strRef>
          </c:cat>
          <c:val>
            <c:numRef>
              <c:f>'Addnl-Demogrph-Subscrptn by Age'!$B$5:$B$10</c:f>
              <c:numCache>
                <c:formatCode>0.0%</c:formatCode>
                <c:ptCount val="5"/>
                <c:pt idx="0">
                  <c:v>6.3E-2</c:v>
                </c:pt>
                <c:pt idx="1">
                  <c:v>6.4000000000000001E-2</c:v>
                </c:pt>
                <c:pt idx="2">
                  <c:v>5.8999999999999997E-2</c:v>
                </c:pt>
                <c:pt idx="3">
                  <c:v>6.5000000000000002E-2</c:v>
                </c:pt>
                <c:pt idx="4">
                  <c:v>7.1999999999999995E-2</c:v>
                </c:pt>
              </c:numCache>
            </c:numRef>
          </c:val>
          <c:extLst>
            <c:ext xmlns:c16="http://schemas.microsoft.com/office/drawing/2014/chart" uri="{C3380CC4-5D6E-409C-BE32-E72D297353CC}">
              <c16:uniqueId val="{00000000-B6B1-44A3-8633-17E88D9CE2A5}"/>
            </c:ext>
          </c:extLst>
        </c:ser>
        <c:ser>
          <c:idx val="1"/>
          <c:order val="1"/>
          <c:tx>
            <c:strRef>
              <c:f>'Addnl-Demogrph-Subscrptn by Age'!$C$3:$C$4</c:f>
              <c:strCache>
                <c:ptCount val="1"/>
                <c:pt idx="0">
                  <c:v>Premium</c:v>
                </c:pt>
              </c:strCache>
            </c:strRef>
          </c:tx>
          <c:spPr>
            <a:solidFill>
              <a:schemeClr val="tx2">
                <a:lumMod val="60000"/>
                <a:lumOff val="40000"/>
              </a:schemeClr>
            </a:solidFill>
            <a:ln>
              <a:noFill/>
            </a:ln>
            <a:effectLst/>
          </c:spPr>
          <c:invertIfNegative val="0"/>
          <c:cat>
            <c:strRef>
              <c:f>'Addnl-Demogrph-Subscrptn by Age'!$A$5:$A$10</c:f>
              <c:strCache>
                <c:ptCount val="5"/>
                <c:pt idx="0">
                  <c:v>18-24</c:v>
                </c:pt>
                <c:pt idx="1">
                  <c:v>25-34</c:v>
                </c:pt>
                <c:pt idx="2">
                  <c:v>35-44</c:v>
                </c:pt>
                <c:pt idx="3">
                  <c:v>45-54</c:v>
                </c:pt>
                <c:pt idx="4">
                  <c:v>55+</c:v>
                </c:pt>
              </c:strCache>
            </c:strRef>
          </c:cat>
          <c:val>
            <c:numRef>
              <c:f>'Addnl-Demogrph-Subscrptn by Age'!$C$5:$C$10</c:f>
              <c:numCache>
                <c:formatCode>0.0%</c:formatCode>
                <c:ptCount val="5"/>
                <c:pt idx="0">
                  <c:v>5.0999999999999997E-2</c:v>
                </c:pt>
                <c:pt idx="1">
                  <c:v>6.8000000000000005E-2</c:v>
                </c:pt>
                <c:pt idx="2">
                  <c:v>6.3E-2</c:v>
                </c:pt>
                <c:pt idx="3">
                  <c:v>7.4999999999999997E-2</c:v>
                </c:pt>
                <c:pt idx="4">
                  <c:v>7.4999999999999997E-2</c:v>
                </c:pt>
              </c:numCache>
            </c:numRef>
          </c:val>
          <c:extLst>
            <c:ext xmlns:c16="http://schemas.microsoft.com/office/drawing/2014/chart" uri="{C3380CC4-5D6E-409C-BE32-E72D297353CC}">
              <c16:uniqueId val="{00000001-B6B1-44A3-8633-17E88D9CE2A5}"/>
            </c:ext>
          </c:extLst>
        </c:ser>
        <c:ser>
          <c:idx val="2"/>
          <c:order val="2"/>
          <c:tx>
            <c:strRef>
              <c:f>'Addnl-Demogrph-Subscrptn by Age'!$D$3:$D$4</c:f>
              <c:strCache>
                <c:ptCount val="1"/>
                <c:pt idx="0">
                  <c:v>Standard</c:v>
                </c:pt>
              </c:strCache>
            </c:strRef>
          </c:tx>
          <c:spPr>
            <a:solidFill>
              <a:schemeClr val="bg2">
                <a:lumMod val="90000"/>
              </a:schemeClr>
            </a:solidFill>
            <a:ln>
              <a:noFill/>
            </a:ln>
            <a:effectLst/>
          </c:spPr>
          <c:invertIfNegative val="0"/>
          <c:cat>
            <c:strRef>
              <c:f>'Addnl-Demogrph-Subscrptn by Age'!$A$5:$A$10</c:f>
              <c:strCache>
                <c:ptCount val="5"/>
                <c:pt idx="0">
                  <c:v>18-24</c:v>
                </c:pt>
                <c:pt idx="1">
                  <c:v>25-34</c:v>
                </c:pt>
                <c:pt idx="2">
                  <c:v>35-44</c:v>
                </c:pt>
                <c:pt idx="3">
                  <c:v>45-54</c:v>
                </c:pt>
                <c:pt idx="4">
                  <c:v>55+</c:v>
                </c:pt>
              </c:strCache>
            </c:strRef>
          </c:cat>
          <c:val>
            <c:numRef>
              <c:f>'Addnl-Demogrph-Subscrptn by Age'!$D$5:$D$10</c:f>
              <c:numCache>
                <c:formatCode>0.0%</c:formatCode>
                <c:ptCount val="5"/>
                <c:pt idx="0">
                  <c:v>6.6000000000000003E-2</c:v>
                </c:pt>
                <c:pt idx="1">
                  <c:v>6.8000000000000005E-2</c:v>
                </c:pt>
                <c:pt idx="2">
                  <c:v>8.5000000000000006E-2</c:v>
                </c:pt>
                <c:pt idx="3">
                  <c:v>6.8000000000000005E-2</c:v>
                </c:pt>
                <c:pt idx="4">
                  <c:v>5.8000000000000003E-2</c:v>
                </c:pt>
              </c:numCache>
            </c:numRef>
          </c:val>
          <c:extLst>
            <c:ext xmlns:c16="http://schemas.microsoft.com/office/drawing/2014/chart" uri="{C3380CC4-5D6E-409C-BE32-E72D297353CC}">
              <c16:uniqueId val="{00000002-B6B1-44A3-8633-17E88D9CE2A5}"/>
            </c:ext>
          </c:extLst>
        </c:ser>
        <c:dLbls>
          <c:showLegendKey val="0"/>
          <c:showVal val="0"/>
          <c:showCatName val="0"/>
          <c:showSerName val="0"/>
          <c:showPercent val="0"/>
          <c:showBubbleSize val="0"/>
        </c:dLbls>
        <c:gapWidth val="150"/>
        <c:overlap val="100"/>
        <c:axId val="1488026464"/>
        <c:axId val="1488030784"/>
      </c:barChart>
      <c:catAx>
        <c:axId val="14880264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8030784"/>
        <c:crosses val="autoZero"/>
        <c:auto val="1"/>
        <c:lblAlgn val="ctr"/>
        <c:lblOffset val="100"/>
        <c:noMultiLvlLbl val="0"/>
      </c:catAx>
      <c:valAx>
        <c:axId val="1488030784"/>
        <c:scaling>
          <c:orientation val="minMax"/>
        </c:scaling>
        <c:delete val="0"/>
        <c:axPos val="b"/>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8026464"/>
        <c:crosses val="autoZero"/>
        <c:crossBetween val="between"/>
      </c:valAx>
      <c:spPr>
        <a:noFill/>
        <a:ln>
          <a:noFill/>
        </a:ln>
        <a:effectLst/>
      </c:spPr>
    </c:plotArea>
    <c:legend>
      <c:legendPos val="l"/>
      <c:layout>
        <c:manualLayout>
          <c:xMode val="edge"/>
          <c:yMode val="edge"/>
          <c:x val="2.2916666666666665E-2"/>
          <c:y val="0.1495939049285506"/>
          <c:w val="0.17563365213848953"/>
          <c:h val="0.2729194708680240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lumMod val="60000"/>
          <a:lumOff val="40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[CPDA_Graded assignment.xlsx]Retention-Membership!PivotTable7</c:name>
    <c:fmtId val="7"/>
  </c:pivotSource>
  <c:chart>
    <c:autoTitleDeleted val="1"/>
    <c:pivotFmts>
      <c:pivotFmt>
        <c:idx val="0"/>
        <c:spPr>
          <a:solidFill>
            <a:schemeClr val="tx2">
              <a:lumMod val="60000"/>
              <a:lumOff val="4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tx2">
              <a:lumMod val="60000"/>
              <a:lumOff val="4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tx2">
              <a:lumMod val="60000"/>
              <a:lumOff val="40000"/>
            </a:schemeClr>
          </a:solidFill>
          <a:ln w="19050">
            <a:solidFill>
              <a:schemeClr val="lt1"/>
            </a:solidFill>
          </a:ln>
          <a:effectLst/>
        </c:spPr>
      </c:pivotFmt>
      <c:pivotFmt>
        <c:idx val="3"/>
        <c:spPr>
          <a:solidFill>
            <a:schemeClr val="tx2">
              <a:lumMod val="60000"/>
              <a:lumOff val="4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tx2">
              <a:lumMod val="60000"/>
              <a:lumOff val="40000"/>
            </a:schemeClr>
          </a:solidFill>
          <a:ln w="19050">
            <a:solidFill>
              <a:schemeClr val="lt1"/>
            </a:solidFill>
          </a:ln>
          <a:effectLst/>
        </c:spPr>
      </c:pivotFmt>
      <c:pivotFmt>
        <c:idx val="5"/>
        <c:spPr>
          <a:solidFill>
            <a:schemeClr val="tx2">
              <a:lumMod val="60000"/>
              <a:lumOff val="4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tx2">
              <a:lumMod val="60000"/>
              <a:lumOff val="40000"/>
            </a:schemeClr>
          </a:solidFill>
          <a:ln w="19050">
            <a:solidFill>
              <a:schemeClr val="lt1"/>
            </a:solidFill>
          </a:ln>
          <a:effectLst/>
        </c:spPr>
      </c:pivotFmt>
      <c:pivotFmt>
        <c:idx val="7"/>
        <c:spPr>
          <a:solidFill>
            <a:schemeClr val="tx2">
              <a:lumMod val="60000"/>
              <a:lumOff val="4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tx2">
              <a:lumMod val="60000"/>
              <a:lumOff val="40000"/>
            </a:schemeClr>
          </a:solidFill>
          <a:ln w="19050">
            <a:solidFill>
              <a:schemeClr val="lt1"/>
            </a:solidFill>
          </a:ln>
          <a:effectLst/>
        </c:spPr>
      </c:pivotFmt>
    </c:pivotFmts>
    <c:plotArea>
      <c:layout/>
      <c:pieChart>
        <c:varyColors val="1"/>
        <c:ser>
          <c:idx val="0"/>
          <c:order val="0"/>
          <c:tx>
            <c:strRef>
              <c:f>'Retention-Membership'!$B$3</c:f>
              <c:strCache>
                <c:ptCount val="1"/>
                <c:pt idx="0">
                  <c:v>Total</c:v>
                </c:pt>
              </c:strCache>
            </c:strRef>
          </c:tx>
          <c:spPr>
            <a:solidFill>
              <a:schemeClr val="tx2">
                <a:lumMod val="60000"/>
                <a:lumOff val="40000"/>
              </a:schemeClr>
            </a:solidFill>
          </c:spPr>
          <c:dPt>
            <c:idx val="0"/>
            <c:bubble3D val="0"/>
            <c:spPr>
              <a:solidFill>
                <a:schemeClr val="tx2">
                  <a:lumMod val="60000"/>
                  <a:lumOff val="40000"/>
                </a:schemeClr>
              </a:solidFill>
              <a:ln w="19050">
                <a:solidFill>
                  <a:schemeClr val="lt1"/>
                </a:solidFill>
              </a:ln>
              <a:effectLst/>
            </c:spPr>
            <c:extLst>
              <c:ext xmlns:c16="http://schemas.microsoft.com/office/drawing/2014/chart" uri="{C3380CC4-5D6E-409C-BE32-E72D297353CC}">
                <c16:uniqueId val="{00000001-BDF1-4B7C-A50F-5143FD00E1C7}"/>
              </c:ext>
            </c:extLst>
          </c:dPt>
          <c:cat>
            <c:strRef>
              <c:f>'Retention-Membership'!$A$4:$A$5</c:f>
              <c:strCache>
                <c:ptCount val="1"/>
                <c:pt idx="0">
                  <c:v>Active</c:v>
                </c:pt>
              </c:strCache>
            </c:strRef>
          </c:cat>
          <c:val>
            <c:numRef>
              <c:f>'Retention-Membership'!$B$4:$B$5</c:f>
              <c:numCache>
                <c:formatCode>General</c:formatCode>
                <c:ptCount val="1"/>
                <c:pt idx="0">
                  <c:v>1000</c:v>
                </c:pt>
              </c:numCache>
            </c:numRef>
          </c:val>
          <c:extLst>
            <c:ext xmlns:c16="http://schemas.microsoft.com/office/drawing/2014/chart" uri="{C3380CC4-5D6E-409C-BE32-E72D297353CC}">
              <c16:uniqueId val="{00000002-BDF1-4B7C-A50F-5143FD00E1C7}"/>
            </c:ext>
          </c:extLst>
        </c:ser>
        <c:dLbls>
          <c:showLegendKey val="0"/>
          <c:showVal val="0"/>
          <c:showCatName val="0"/>
          <c:showSerName val="0"/>
          <c:showPercent val="0"/>
          <c:showBubbleSize val="0"/>
          <c:showLeaderLines val="1"/>
        </c:dLbls>
        <c:firstSliceAng val="0"/>
      </c:pieChart>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lumMod val="60000"/>
          <a:lumOff val="40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FD7CC5-3215-4878-BA71-72F5EDD24FD7}" type="datetimeFigureOut">
              <a:rPr lang="en-IN" smtClean="0"/>
              <a:t>04-03-2025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A0335-49C9-4147-B552-275894EFE2DB}" type="slidenum">
              <a:rPr lang="en-IN" smtClean="0"/>
              <a:t>‹#›</a:t>
            </a:fld>
            <a:endParaRPr lang="en-IN"/>
          </a:p>
        </p:txBody>
      </p:sp>
    </p:spTree>
    <p:extLst>
      <p:ext uri="{BB962C8B-B14F-4D97-AF65-F5344CB8AC3E}">
        <p14:creationId xmlns:p14="http://schemas.microsoft.com/office/powerpoint/2010/main" val="3363345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A50B4EB-D9F6-4F2F-973A-15D71B3F505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425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17298-C2F9-CFFF-4B52-86B7E79FAC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C0B294-68E8-27FA-F2FD-606805ACB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F86D86-B599-934D-887E-746B473C6A0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F75F4E-CCAD-0585-F423-756A1022CE80}"/>
              </a:ext>
            </a:extLst>
          </p:cNvPr>
          <p:cNvSpPr>
            <a:spLocks noGrp="1"/>
          </p:cNvSpPr>
          <p:nvPr>
            <p:ph type="sldNum" sz="quarter" idx="5"/>
          </p:nvPr>
        </p:nvSpPr>
        <p:spPr/>
        <p:txBody>
          <a:bodyPr/>
          <a:lstStyle/>
          <a:p>
            <a:fld id="{0A50B4EB-D9F6-4F2F-973A-15D71B3F5057}" type="slidenum">
              <a:rPr lang="en-US" smtClean="0"/>
              <a:t>10</a:t>
            </a:fld>
            <a:endParaRPr lang="en-US"/>
          </a:p>
        </p:txBody>
      </p:sp>
    </p:spTree>
    <p:extLst>
      <p:ext uri="{BB962C8B-B14F-4D97-AF65-F5344CB8AC3E}">
        <p14:creationId xmlns:p14="http://schemas.microsoft.com/office/powerpoint/2010/main" val="1994424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F9A53-65B5-C855-AD0A-BD13EB3A45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EC8EC8-214B-D0B6-DA21-0EA207B42E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3D0599-362E-D6D7-02C5-DCC72E742F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8DC2078-2733-A28E-5E24-581D5990FCAF}"/>
              </a:ext>
            </a:extLst>
          </p:cNvPr>
          <p:cNvSpPr>
            <a:spLocks noGrp="1"/>
          </p:cNvSpPr>
          <p:nvPr>
            <p:ph type="sldNum" sz="quarter" idx="5"/>
          </p:nvPr>
        </p:nvSpPr>
        <p:spPr/>
        <p:txBody>
          <a:bodyPr/>
          <a:lstStyle/>
          <a:p>
            <a:fld id="{0A50B4EB-D9F6-4F2F-973A-15D71B3F5057}" type="slidenum">
              <a:rPr lang="en-US" smtClean="0"/>
              <a:t>11</a:t>
            </a:fld>
            <a:endParaRPr lang="en-US"/>
          </a:p>
        </p:txBody>
      </p:sp>
    </p:spTree>
    <p:extLst>
      <p:ext uri="{BB962C8B-B14F-4D97-AF65-F5344CB8AC3E}">
        <p14:creationId xmlns:p14="http://schemas.microsoft.com/office/powerpoint/2010/main" val="2062497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4AA99-5F8C-BC40-F9DE-D12EE84087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0B979D-D4DD-DA6B-7C4C-C76786A466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3A8F84-201C-E415-633A-0B8E1C04B67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29F4B5C-EE6D-F654-BE2F-4E5F20676053}"/>
              </a:ext>
            </a:extLst>
          </p:cNvPr>
          <p:cNvSpPr>
            <a:spLocks noGrp="1"/>
          </p:cNvSpPr>
          <p:nvPr>
            <p:ph type="sldNum" sz="quarter" idx="5"/>
          </p:nvPr>
        </p:nvSpPr>
        <p:spPr/>
        <p:txBody>
          <a:bodyPr/>
          <a:lstStyle/>
          <a:p>
            <a:fld id="{0A50B4EB-D9F6-4F2F-973A-15D71B3F5057}" type="slidenum">
              <a:rPr lang="en-US" smtClean="0"/>
              <a:t>12</a:t>
            </a:fld>
            <a:endParaRPr lang="en-US"/>
          </a:p>
        </p:txBody>
      </p:sp>
    </p:spTree>
    <p:extLst>
      <p:ext uri="{BB962C8B-B14F-4D97-AF65-F5344CB8AC3E}">
        <p14:creationId xmlns:p14="http://schemas.microsoft.com/office/powerpoint/2010/main" val="2139649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BD80C-1E58-000C-3721-DFCF20B952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CA0E06-618D-D41C-B127-4E6097F597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30450F-26D5-C87A-E556-C05A18BE1B0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3939F1C-F8F0-0B2F-04CE-1149661ADC9D}"/>
              </a:ext>
            </a:extLst>
          </p:cNvPr>
          <p:cNvSpPr>
            <a:spLocks noGrp="1"/>
          </p:cNvSpPr>
          <p:nvPr>
            <p:ph type="sldNum" sz="quarter" idx="5"/>
          </p:nvPr>
        </p:nvSpPr>
        <p:spPr/>
        <p:txBody>
          <a:bodyPr/>
          <a:lstStyle/>
          <a:p>
            <a:fld id="{0A50B4EB-D9F6-4F2F-973A-15D71B3F5057}" type="slidenum">
              <a:rPr lang="en-US" smtClean="0"/>
              <a:t>13</a:t>
            </a:fld>
            <a:endParaRPr lang="en-US"/>
          </a:p>
        </p:txBody>
      </p:sp>
    </p:spTree>
    <p:extLst>
      <p:ext uri="{BB962C8B-B14F-4D97-AF65-F5344CB8AC3E}">
        <p14:creationId xmlns:p14="http://schemas.microsoft.com/office/powerpoint/2010/main" val="1435416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0F94E-6D3E-6660-0114-833D68BB94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553381-CB5E-9024-866D-AE64ACC5C3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44F1C8-C369-B845-CC5F-F4BF2D87188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654CBAA-37BF-C891-83D3-CBD9C51F7B1F}"/>
              </a:ext>
            </a:extLst>
          </p:cNvPr>
          <p:cNvSpPr>
            <a:spLocks noGrp="1"/>
          </p:cNvSpPr>
          <p:nvPr>
            <p:ph type="sldNum" sz="quarter" idx="5"/>
          </p:nvPr>
        </p:nvSpPr>
        <p:spPr/>
        <p:txBody>
          <a:bodyPr/>
          <a:lstStyle/>
          <a:p>
            <a:fld id="{0A50B4EB-D9F6-4F2F-973A-15D71B3F5057}" type="slidenum">
              <a:rPr lang="en-US" smtClean="0"/>
              <a:t>14</a:t>
            </a:fld>
            <a:endParaRPr lang="en-US"/>
          </a:p>
        </p:txBody>
      </p:sp>
    </p:spTree>
    <p:extLst>
      <p:ext uri="{BB962C8B-B14F-4D97-AF65-F5344CB8AC3E}">
        <p14:creationId xmlns:p14="http://schemas.microsoft.com/office/powerpoint/2010/main" val="860177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CDC68-05C4-DDBE-CF76-611C686D4C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BE47C6-C6DD-BFF2-43E4-7141CB91E2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310929-4AFB-CBBD-8A26-307B3044BF7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85443B-2072-FC3F-2602-F247B3F5C01B}"/>
              </a:ext>
            </a:extLst>
          </p:cNvPr>
          <p:cNvSpPr>
            <a:spLocks noGrp="1"/>
          </p:cNvSpPr>
          <p:nvPr>
            <p:ph type="sldNum" sz="quarter" idx="5"/>
          </p:nvPr>
        </p:nvSpPr>
        <p:spPr/>
        <p:txBody>
          <a:bodyPr/>
          <a:lstStyle/>
          <a:p>
            <a:fld id="{0A50B4EB-D9F6-4F2F-973A-15D71B3F5057}" type="slidenum">
              <a:rPr lang="en-US" smtClean="0"/>
              <a:t>15</a:t>
            </a:fld>
            <a:endParaRPr lang="en-US"/>
          </a:p>
        </p:txBody>
      </p:sp>
    </p:spTree>
    <p:extLst>
      <p:ext uri="{BB962C8B-B14F-4D97-AF65-F5344CB8AC3E}">
        <p14:creationId xmlns:p14="http://schemas.microsoft.com/office/powerpoint/2010/main" val="1310176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7ED69D-ED5C-793C-CA61-D5B7821398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9499CF-7C66-5CE8-7F0D-72264CCD7D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32F145-3013-7EC6-EA19-E03654F3F28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2FFD64-A125-8628-614D-0945A39305B7}"/>
              </a:ext>
            </a:extLst>
          </p:cNvPr>
          <p:cNvSpPr>
            <a:spLocks noGrp="1"/>
          </p:cNvSpPr>
          <p:nvPr>
            <p:ph type="sldNum" sz="quarter" idx="5"/>
          </p:nvPr>
        </p:nvSpPr>
        <p:spPr/>
        <p:txBody>
          <a:bodyPr/>
          <a:lstStyle/>
          <a:p>
            <a:fld id="{0A50B4EB-D9F6-4F2F-973A-15D71B3F5057}" type="slidenum">
              <a:rPr lang="en-US" smtClean="0"/>
              <a:t>16</a:t>
            </a:fld>
            <a:endParaRPr lang="en-US"/>
          </a:p>
        </p:txBody>
      </p:sp>
    </p:spTree>
    <p:extLst>
      <p:ext uri="{BB962C8B-B14F-4D97-AF65-F5344CB8AC3E}">
        <p14:creationId xmlns:p14="http://schemas.microsoft.com/office/powerpoint/2010/main" val="2579480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83411-2BA5-368D-646D-39A492A0B9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6D1E6E-00EF-596C-C4F1-5FF46BFB2D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DD87EB-E1E5-DF64-3FC8-035E4BF78DE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9DFE234-24A4-DC76-0F0B-003093F03B94}"/>
              </a:ext>
            </a:extLst>
          </p:cNvPr>
          <p:cNvSpPr>
            <a:spLocks noGrp="1"/>
          </p:cNvSpPr>
          <p:nvPr>
            <p:ph type="sldNum" sz="quarter" idx="5"/>
          </p:nvPr>
        </p:nvSpPr>
        <p:spPr/>
        <p:txBody>
          <a:bodyPr/>
          <a:lstStyle/>
          <a:p>
            <a:fld id="{0A50B4EB-D9F6-4F2F-973A-15D71B3F5057}" type="slidenum">
              <a:rPr lang="en-US" smtClean="0"/>
              <a:t>17</a:t>
            </a:fld>
            <a:endParaRPr lang="en-US"/>
          </a:p>
        </p:txBody>
      </p:sp>
    </p:spTree>
    <p:extLst>
      <p:ext uri="{BB962C8B-B14F-4D97-AF65-F5344CB8AC3E}">
        <p14:creationId xmlns:p14="http://schemas.microsoft.com/office/powerpoint/2010/main" val="718867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t>18</a:t>
            </a:fld>
            <a:endParaRPr lang="en-US"/>
          </a:p>
        </p:txBody>
      </p:sp>
    </p:spTree>
    <p:extLst>
      <p:ext uri="{BB962C8B-B14F-4D97-AF65-F5344CB8AC3E}">
        <p14:creationId xmlns:p14="http://schemas.microsoft.com/office/powerpoint/2010/main" val="4212425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t>2</a:t>
            </a:fld>
            <a:endParaRPr lang="en-US"/>
          </a:p>
        </p:txBody>
      </p:sp>
    </p:spTree>
    <p:extLst>
      <p:ext uri="{BB962C8B-B14F-4D97-AF65-F5344CB8AC3E}">
        <p14:creationId xmlns:p14="http://schemas.microsoft.com/office/powerpoint/2010/main" val="2015490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BA085-0808-E7CA-92BD-892E4CCA0C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19E21E-2298-0714-F8D0-88D2A0BCAD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F7A0D2-653D-DFA9-EAE6-93C5B03863E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526BBD-5080-29C7-AA6C-0320133D4DB3}"/>
              </a:ext>
            </a:extLst>
          </p:cNvPr>
          <p:cNvSpPr>
            <a:spLocks noGrp="1"/>
          </p:cNvSpPr>
          <p:nvPr>
            <p:ph type="sldNum" sz="quarter" idx="5"/>
          </p:nvPr>
        </p:nvSpPr>
        <p:spPr/>
        <p:txBody>
          <a:bodyPr/>
          <a:lstStyle/>
          <a:p>
            <a:fld id="{0A50B4EB-D9F6-4F2F-973A-15D71B3F5057}" type="slidenum">
              <a:rPr lang="en-US" smtClean="0"/>
              <a:t>3</a:t>
            </a:fld>
            <a:endParaRPr lang="en-US"/>
          </a:p>
        </p:txBody>
      </p:sp>
    </p:spTree>
    <p:extLst>
      <p:ext uri="{BB962C8B-B14F-4D97-AF65-F5344CB8AC3E}">
        <p14:creationId xmlns:p14="http://schemas.microsoft.com/office/powerpoint/2010/main" val="3275725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258F46-59C2-C5CB-6191-9735010449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5022BA-BDEA-C44F-B4C6-9F20416C55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C19D43-B94A-7035-5973-8DB06F417E4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AFDAD19-3747-C87F-0130-B8760639372C}"/>
              </a:ext>
            </a:extLst>
          </p:cNvPr>
          <p:cNvSpPr>
            <a:spLocks noGrp="1"/>
          </p:cNvSpPr>
          <p:nvPr>
            <p:ph type="sldNum" sz="quarter" idx="5"/>
          </p:nvPr>
        </p:nvSpPr>
        <p:spPr/>
        <p:txBody>
          <a:bodyPr/>
          <a:lstStyle/>
          <a:p>
            <a:fld id="{0A50B4EB-D9F6-4F2F-973A-15D71B3F5057}" type="slidenum">
              <a:rPr lang="en-US" smtClean="0"/>
              <a:t>4</a:t>
            </a:fld>
            <a:endParaRPr lang="en-US"/>
          </a:p>
        </p:txBody>
      </p:sp>
    </p:spTree>
    <p:extLst>
      <p:ext uri="{BB962C8B-B14F-4D97-AF65-F5344CB8AC3E}">
        <p14:creationId xmlns:p14="http://schemas.microsoft.com/office/powerpoint/2010/main" val="531994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6DA2BC-7BA0-8F55-454E-A380152E63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D51653-5905-77B5-0881-1F4F578930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DB35CC-817B-B768-8722-427A7AC7D5A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37AE44C-7D05-A68B-145A-C85B14386072}"/>
              </a:ext>
            </a:extLst>
          </p:cNvPr>
          <p:cNvSpPr>
            <a:spLocks noGrp="1"/>
          </p:cNvSpPr>
          <p:nvPr>
            <p:ph type="sldNum" sz="quarter" idx="5"/>
          </p:nvPr>
        </p:nvSpPr>
        <p:spPr/>
        <p:txBody>
          <a:bodyPr/>
          <a:lstStyle/>
          <a:p>
            <a:fld id="{0A50B4EB-D9F6-4F2F-973A-15D71B3F5057}" type="slidenum">
              <a:rPr lang="en-US" smtClean="0"/>
              <a:t>5</a:t>
            </a:fld>
            <a:endParaRPr lang="en-US"/>
          </a:p>
        </p:txBody>
      </p:sp>
    </p:spTree>
    <p:extLst>
      <p:ext uri="{BB962C8B-B14F-4D97-AF65-F5344CB8AC3E}">
        <p14:creationId xmlns:p14="http://schemas.microsoft.com/office/powerpoint/2010/main" val="3584670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07AAB2-E565-529B-FF2E-A99DC53102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38D2B0-69B6-0674-A747-6C0CC4F5BA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8376B2-AD30-3FF9-88C4-1F32015029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70BA9ED-9112-5797-B925-B48175AC12C3}"/>
              </a:ext>
            </a:extLst>
          </p:cNvPr>
          <p:cNvSpPr>
            <a:spLocks noGrp="1"/>
          </p:cNvSpPr>
          <p:nvPr>
            <p:ph type="sldNum" sz="quarter" idx="5"/>
          </p:nvPr>
        </p:nvSpPr>
        <p:spPr/>
        <p:txBody>
          <a:bodyPr/>
          <a:lstStyle/>
          <a:p>
            <a:fld id="{0A50B4EB-D9F6-4F2F-973A-15D71B3F5057}" type="slidenum">
              <a:rPr lang="en-US" smtClean="0"/>
              <a:t>6</a:t>
            </a:fld>
            <a:endParaRPr lang="en-US"/>
          </a:p>
        </p:txBody>
      </p:sp>
    </p:spTree>
    <p:extLst>
      <p:ext uri="{BB962C8B-B14F-4D97-AF65-F5344CB8AC3E}">
        <p14:creationId xmlns:p14="http://schemas.microsoft.com/office/powerpoint/2010/main" val="3028763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794611-BBB5-9F21-86BF-B7B9960227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244C84-848A-FCA8-01B6-F9CBF9DB63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9C5A97-A2C2-FD24-2EC3-EB388532C2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078DC1-0AAB-6CB7-B014-F45BE56F9AF1}"/>
              </a:ext>
            </a:extLst>
          </p:cNvPr>
          <p:cNvSpPr>
            <a:spLocks noGrp="1"/>
          </p:cNvSpPr>
          <p:nvPr>
            <p:ph type="sldNum" sz="quarter" idx="5"/>
          </p:nvPr>
        </p:nvSpPr>
        <p:spPr/>
        <p:txBody>
          <a:bodyPr/>
          <a:lstStyle/>
          <a:p>
            <a:fld id="{0A50B4EB-D9F6-4F2F-973A-15D71B3F5057}" type="slidenum">
              <a:rPr lang="en-US" smtClean="0"/>
              <a:t>7</a:t>
            </a:fld>
            <a:endParaRPr lang="en-US"/>
          </a:p>
        </p:txBody>
      </p:sp>
    </p:spTree>
    <p:extLst>
      <p:ext uri="{BB962C8B-B14F-4D97-AF65-F5344CB8AC3E}">
        <p14:creationId xmlns:p14="http://schemas.microsoft.com/office/powerpoint/2010/main" val="3041451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01677-DF54-37B5-C1EB-89BBE95ED3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D51071-124B-928B-4F4A-5F0C987E47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C372AA-42E5-70C2-0C16-B2BB847B886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59014BA-77A4-7843-DD27-7680DA033A09}"/>
              </a:ext>
            </a:extLst>
          </p:cNvPr>
          <p:cNvSpPr>
            <a:spLocks noGrp="1"/>
          </p:cNvSpPr>
          <p:nvPr>
            <p:ph type="sldNum" sz="quarter" idx="5"/>
          </p:nvPr>
        </p:nvSpPr>
        <p:spPr/>
        <p:txBody>
          <a:bodyPr/>
          <a:lstStyle/>
          <a:p>
            <a:fld id="{0A50B4EB-D9F6-4F2F-973A-15D71B3F5057}" type="slidenum">
              <a:rPr lang="en-US" smtClean="0"/>
              <a:t>8</a:t>
            </a:fld>
            <a:endParaRPr lang="en-US"/>
          </a:p>
        </p:txBody>
      </p:sp>
    </p:spTree>
    <p:extLst>
      <p:ext uri="{BB962C8B-B14F-4D97-AF65-F5344CB8AC3E}">
        <p14:creationId xmlns:p14="http://schemas.microsoft.com/office/powerpoint/2010/main" val="1631715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C01FF-365F-8EDA-0F3F-4858566683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F4C942-7120-E0B3-5C8E-3EC0A29119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DF3460-B032-B10A-F871-DE9A1B957B1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19F302-7A0E-7677-C0F3-04F81F2562EA}"/>
              </a:ext>
            </a:extLst>
          </p:cNvPr>
          <p:cNvSpPr>
            <a:spLocks noGrp="1"/>
          </p:cNvSpPr>
          <p:nvPr>
            <p:ph type="sldNum" sz="quarter" idx="5"/>
          </p:nvPr>
        </p:nvSpPr>
        <p:spPr/>
        <p:txBody>
          <a:bodyPr/>
          <a:lstStyle/>
          <a:p>
            <a:fld id="{0A50B4EB-D9F6-4F2F-973A-15D71B3F5057}" type="slidenum">
              <a:rPr lang="en-US" smtClean="0"/>
              <a:t>9</a:t>
            </a:fld>
            <a:endParaRPr lang="en-US"/>
          </a:p>
        </p:txBody>
      </p:sp>
    </p:spTree>
    <p:extLst>
      <p:ext uri="{BB962C8B-B14F-4D97-AF65-F5344CB8AC3E}">
        <p14:creationId xmlns:p14="http://schemas.microsoft.com/office/powerpoint/2010/main" val="703908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B0FC1-6645-F7C8-6FA7-B6636A59A9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A74E9A6-218D-0AB8-6077-9DC5D0C3ED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3A07E8-E54A-80E1-70DF-AF2965D742D4}"/>
              </a:ext>
            </a:extLst>
          </p:cNvPr>
          <p:cNvSpPr>
            <a:spLocks noGrp="1"/>
          </p:cNvSpPr>
          <p:nvPr>
            <p:ph type="dt" sz="half" idx="10"/>
          </p:nvPr>
        </p:nvSpPr>
        <p:spPr/>
        <p:txBody>
          <a:bodyPr/>
          <a:lstStyle/>
          <a:p>
            <a:fld id="{A5DFD4A6-91C7-4AD3-A6E3-0B4D61F3187A}" type="datetimeFigureOut">
              <a:rPr lang="en-IN" smtClean="0"/>
              <a:t>04-03-2025</a:t>
            </a:fld>
            <a:endParaRPr lang="en-IN"/>
          </a:p>
        </p:txBody>
      </p:sp>
      <p:sp>
        <p:nvSpPr>
          <p:cNvPr id="5" name="Footer Placeholder 4">
            <a:extLst>
              <a:ext uri="{FF2B5EF4-FFF2-40B4-BE49-F238E27FC236}">
                <a16:creationId xmlns:a16="http://schemas.microsoft.com/office/drawing/2014/main" id="{AF1B6F78-A886-4F16-87FE-1BB5E9B5CA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E7DE86-C1A6-3D8C-D468-A5278883F408}"/>
              </a:ext>
            </a:extLst>
          </p:cNvPr>
          <p:cNvSpPr>
            <a:spLocks noGrp="1"/>
          </p:cNvSpPr>
          <p:nvPr>
            <p:ph type="sldNum" sz="quarter" idx="12"/>
          </p:nvPr>
        </p:nvSpPr>
        <p:spPr/>
        <p:txBody>
          <a:bodyPr/>
          <a:lstStyle/>
          <a:p>
            <a:fld id="{0E42AC0A-4DED-401B-B778-2B8BF04AC586}" type="slidenum">
              <a:rPr lang="en-IN" smtClean="0"/>
              <a:t>‹#›</a:t>
            </a:fld>
            <a:endParaRPr lang="en-IN"/>
          </a:p>
        </p:txBody>
      </p:sp>
    </p:spTree>
    <p:extLst>
      <p:ext uri="{BB962C8B-B14F-4D97-AF65-F5344CB8AC3E}">
        <p14:creationId xmlns:p14="http://schemas.microsoft.com/office/powerpoint/2010/main" val="2141940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7487E-A11E-A0AA-07BA-3E0F5C3EDB3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1012FB-22EC-7048-ACC4-06CB62E8D3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D70B39-65DF-AF8B-F219-9B669FC139EE}"/>
              </a:ext>
            </a:extLst>
          </p:cNvPr>
          <p:cNvSpPr>
            <a:spLocks noGrp="1"/>
          </p:cNvSpPr>
          <p:nvPr>
            <p:ph type="dt" sz="half" idx="10"/>
          </p:nvPr>
        </p:nvSpPr>
        <p:spPr/>
        <p:txBody>
          <a:bodyPr/>
          <a:lstStyle/>
          <a:p>
            <a:fld id="{A5DFD4A6-91C7-4AD3-A6E3-0B4D61F3187A}" type="datetimeFigureOut">
              <a:rPr lang="en-IN" smtClean="0"/>
              <a:t>04-03-2025</a:t>
            </a:fld>
            <a:endParaRPr lang="en-IN"/>
          </a:p>
        </p:txBody>
      </p:sp>
      <p:sp>
        <p:nvSpPr>
          <p:cNvPr id="5" name="Footer Placeholder 4">
            <a:extLst>
              <a:ext uri="{FF2B5EF4-FFF2-40B4-BE49-F238E27FC236}">
                <a16:creationId xmlns:a16="http://schemas.microsoft.com/office/drawing/2014/main" id="{56F4167E-4A6F-810B-FF92-989CE9673F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755F54-9C24-CAF6-F206-32902B67626C}"/>
              </a:ext>
            </a:extLst>
          </p:cNvPr>
          <p:cNvSpPr>
            <a:spLocks noGrp="1"/>
          </p:cNvSpPr>
          <p:nvPr>
            <p:ph type="sldNum" sz="quarter" idx="12"/>
          </p:nvPr>
        </p:nvSpPr>
        <p:spPr/>
        <p:txBody>
          <a:bodyPr/>
          <a:lstStyle/>
          <a:p>
            <a:fld id="{0E42AC0A-4DED-401B-B778-2B8BF04AC586}" type="slidenum">
              <a:rPr lang="en-IN" smtClean="0"/>
              <a:t>‹#›</a:t>
            </a:fld>
            <a:endParaRPr lang="en-IN"/>
          </a:p>
        </p:txBody>
      </p:sp>
    </p:spTree>
    <p:extLst>
      <p:ext uri="{BB962C8B-B14F-4D97-AF65-F5344CB8AC3E}">
        <p14:creationId xmlns:p14="http://schemas.microsoft.com/office/powerpoint/2010/main" val="1226581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43E97B-3C08-04DA-8C5D-948E08C675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E68475-7A9D-EE94-8AC6-F801083592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7A46A3-8479-6347-1893-C40849388AB5}"/>
              </a:ext>
            </a:extLst>
          </p:cNvPr>
          <p:cNvSpPr>
            <a:spLocks noGrp="1"/>
          </p:cNvSpPr>
          <p:nvPr>
            <p:ph type="dt" sz="half" idx="10"/>
          </p:nvPr>
        </p:nvSpPr>
        <p:spPr/>
        <p:txBody>
          <a:bodyPr/>
          <a:lstStyle/>
          <a:p>
            <a:fld id="{A5DFD4A6-91C7-4AD3-A6E3-0B4D61F3187A}" type="datetimeFigureOut">
              <a:rPr lang="en-IN" smtClean="0"/>
              <a:t>04-03-2025</a:t>
            </a:fld>
            <a:endParaRPr lang="en-IN"/>
          </a:p>
        </p:txBody>
      </p:sp>
      <p:sp>
        <p:nvSpPr>
          <p:cNvPr id="5" name="Footer Placeholder 4">
            <a:extLst>
              <a:ext uri="{FF2B5EF4-FFF2-40B4-BE49-F238E27FC236}">
                <a16:creationId xmlns:a16="http://schemas.microsoft.com/office/drawing/2014/main" id="{82173494-7457-3B70-D95B-7494C28897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73D03B-1521-0F2D-6C6E-4CB6B1470E51}"/>
              </a:ext>
            </a:extLst>
          </p:cNvPr>
          <p:cNvSpPr>
            <a:spLocks noGrp="1"/>
          </p:cNvSpPr>
          <p:nvPr>
            <p:ph type="sldNum" sz="quarter" idx="12"/>
          </p:nvPr>
        </p:nvSpPr>
        <p:spPr/>
        <p:txBody>
          <a:bodyPr/>
          <a:lstStyle/>
          <a:p>
            <a:fld id="{0E42AC0A-4DED-401B-B778-2B8BF04AC586}" type="slidenum">
              <a:rPr lang="en-IN" smtClean="0"/>
              <a:t>‹#›</a:t>
            </a:fld>
            <a:endParaRPr lang="en-IN"/>
          </a:p>
        </p:txBody>
      </p:sp>
    </p:spTree>
    <p:extLst>
      <p:ext uri="{BB962C8B-B14F-4D97-AF65-F5344CB8AC3E}">
        <p14:creationId xmlns:p14="http://schemas.microsoft.com/office/powerpoint/2010/main" val="3915000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pic>
        <p:nvPicPr>
          <p:cNvPr id="3" name="Picture 2" descr="A picture containing sitting, man, white, holding&#10;&#10;Description automatically generated">
            <a:extLst>
              <a:ext uri="{FF2B5EF4-FFF2-40B4-BE49-F238E27FC236}">
                <a16:creationId xmlns:a16="http://schemas.microsoft.com/office/drawing/2014/main" id="{C6CCAEDE-103E-E34D-B2E5-B6D1FB13E2D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1" name="Shape">
            <a:extLst>
              <a:ext uri="{FF2B5EF4-FFF2-40B4-BE49-F238E27FC236}">
                <a16:creationId xmlns:a16="http://schemas.microsoft.com/office/drawing/2014/main" id="{8B7C98C1-D3F6-2249-B08B-4BDDD8F7605F}"/>
              </a:ext>
            </a:extLst>
          </p:cNvPr>
          <p:cNvSpPr/>
          <p:nvPr userDrawn="1"/>
        </p:nvSpPr>
        <p:spPr>
          <a:xfrm>
            <a:off x="441434" y="635637"/>
            <a:ext cx="1262642" cy="1387225"/>
          </a:xfrm>
          <a:custGeom>
            <a:avLst/>
            <a:gdLst/>
            <a:ahLst/>
            <a:cxnLst>
              <a:cxn ang="0">
                <a:pos x="wd2" y="hd2"/>
              </a:cxn>
              <a:cxn ang="5400000">
                <a:pos x="wd2" y="hd2"/>
              </a:cxn>
              <a:cxn ang="10800000">
                <a:pos x="wd2" y="hd2"/>
              </a:cxn>
              <a:cxn ang="16200000">
                <a:pos x="wd2" y="hd2"/>
              </a:cxn>
            </a:cxnLst>
            <a:rect l="0" t="0" r="r" b="b"/>
            <a:pathLst>
              <a:path w="20968" h="19972" extrusionOk="0">
                <a:moveTo>
                  <a:pt x="0" y="10012"/>
                </a:moveTo>
                <a:lnTo>
                  <a:pt x="0" y="3318"/>
                </a:lnTo>
                <a:cubicBezTo>
                  <a:pt x="0" y="755"/>
                  <a:pt x="3189" y="-814"/>
                  <a:pt x="5716" y="441"/>
                </a:cubicBezTo>
                <a:lnTo>
                  <a:pt x="12394" y="3788"/>
                </a:lnTo>
                <a:lnTo>
                  <a:pt x="19073" y="7136"/>
                </a:lnTo>
                <a:cubicBezTo>
                  <a:pt x="21600" y="8391"/>
                  <a:pt x="21600" y="11581"/>
                  <a:pt x="19073" y="12836"/>
                </a:cubicBezTo>
                <a:lnTo>
                  <a:pt x="12394" y="16184"/>
                </a:lnTo>
                <a:lnTo>
                  <a:pt x="5716" y="19531"/>
                </a:lnTo>
                <a:cubicBezTo>
                  <a:pt x="3189" y="20786"/>
                  <a:pt x="0" y="19217"/>
                  <a:pt x="0" y="16654"/>
                </a:cubicBezTo>
                <a:lnTo>
                  <a:pt x="0" y="10012"/>
                </a:lnTo>
                <a:close/>
              </a:path>
            </a:pathLst>
          </a:custGeom>
          <a:solidFill>
            <a:schemeClr val="accent6">
              <a:alpha val="85000"/>
            </a:schemeClr>
          </a:solidFill>
          <a:ln w="12700">
            <a:miter lim="400000"/>
          </a:ln>
        </p:spPr>
        <p:txBody>
          <a:bodyPr lIns="38100" tIns="38100" rIns="38100" bIns="38100" anchor="ctr"/>
          <a:lstStyle/>
          <a:p>
            <a:pPr>
              <a:defRPr sz="3000">
                <a:solidFill>
                  <a:srgbClr val="FFFFFF"/>
                </a:solidFill>
              </a:defRPr>
            </a:pPr>
            <a:endParaRPr dirty="0"/>
          </a:p>
        </p:txBody>
      </p:sp>
      <p:sp>
        <p:nvSpPr>
          <p:cNvPr id="19" name="Freeform: Shape 18">
            <a:extLst>
              <a:ext uri="{FF2B5EF4-FFF2-40B4-BE49-F238E27FC236}">
                <a16:creationId xmlns:a16="http://schemas.microsoft.com/office/drawing/2014/main" id="{430904D0-7E28-4134-81DF-F5FC9619C464}"/>
              </a:ext>
            </a:extLst>
          </p:cNvPr>
          <p:cNvSpPr/>
          <p:nvPr userDrawn="1"/>
        </p:nvSpPr>
        <p:spPr>
          <a:xfrm>
            <a:off x="0" y="-1"/>
            <a:ext cx="2004088" cy="1720332"/>
          </a:xfrm>
          <a:custGeom>
            <a:avLst/>
            <a:gdLst>
              <a:gd name="connsiteX0" fmla="*/ 0 w 2004088"/>
              <a:gd name="connsiteY0" fmla="*/ 0 h 1720332"/>
              <a:gd name="connsiteX1" fmla="*/ 1123335 w 2004088"/>
              <a:gd name="connsiteY1" fmla="*/ 0 h 1720332"/>
              <a:gd name="connsiteX2" fmla="*/ 1937246 w 2004088"/>
              <a:gd name="connsiteY2" fmla="*/ 469642 h 1720332"/>
              <a:gd name="connsiteX3" fmla="*/ 1937246 w 2004088"/>
              <a:gd name="connsiteY3" fmla="*/ 700885 h 1720332"/>
              <a:gd name="connsiteX4" fmla="*/ 1069379 w 2004088"/>
              <a:gd name="connsiteY4" fmla="*/ 1201661 h 1720332"/>
              <a:gd name="connsiteX5" fmla="*/ 201605 w 2004088"/>
              <a:gd name="connsiteY5" fmla="*/ 1702436 h 1720332"/>
              <a:gd name="connsiteX6" fmla="*/ 0 w 2004088"/>
              <a:gd name="connsiteY6" fmla="*/ 1585733 h 1720332"/>
              <a:gd name="connsiteX7" fmla="*/ 0 w 2004088"/>
              <a:gd name="connsiteY7" fmla="*/ 586345 h 172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4088" h="1720332">
                <a:moveTo>
                  <a:pt x="0" y="0"/>
                </a:moveTo>
                <a:lnTo>
                  <a:pt x="1123335" y="0"/>
                </a:lnTo>
                <a:lnTo>
                  <a:pt x="1937246" y="469642"/>
                </a:lnTo>
                <a:cubicBezTo>
                  <a:pt x="2026369" y="520585"/>
                  <a:pt x="2026369" y="649943"/>
                  <a:pt x="1937246" y="700885"/>
                </a:cubicBezTo>
                <a:lnTo>
                  <a:pt x="1069379" y="1201661"/>
                </a:lnTo>
                <a:lnTo>
                  <a:pt x="201605" y="1702436"/>
                </a:lnTo>
                <a:cubicBezTo>
                  <a:pt x="112483" y="1753379"/>
                  <a:pt x="0" y="1689673"/>
                  <a:pt x="0" y="1585733"/>
                </a:cubicBezTo>
                <a:lnTo>
                  <a:pt x="0" y="586345"/>
                </a:lnTo>
                <a:close/>
              </a:path>
            </a:pathLst>
          </a:custGeom>
          <a:solidFill>
            <a:schemeClr val="accent3">
              <a:alpha val="85000"/>
            </a:schemeClr>
          </a:solidFill>
          <a:ln w="12700">
            <a:miter lim="400000"/>
          </a:ln>
        </p:spPr>
        <p:txBody>
          <a:bodyPr wrap="square" lIns="38100" tIns="38100" rIns="38100" bIns="38100" anchor="ctr">
            <a:noAutofit/>
          </a:bodyPr>
          <a:lstStyle/>
          <a:p>
            <a:pPr>
              <a:defRPr sz="3000">
                <a:solidFill>
                  <a:srgbClr val="FFFFFF"/>
                </a:solidFill>
              </a:defRPr>
            </a:pPr>
            <a:endParaRPr/>
          </a:p>
        </p:txBody>
      </p:sp>
      <p:sp>
        <p:nvSpPr>
          <p:cNvPr id="12" name="Title 1">
            <a:extLst>
              <a:ext uri="{FF2B5EF4-FFF2-40B4-BE49-F238E27FC236}">
                <a16:creationId xmlns:a16="http://schemas.microsoft.com/office/drawing/2014/main" id="{0D08B00A-9A13-4AB1-A72D-2F499BA2EBAB}"/>
              </a:ext>
            </a:extLst>
          </p:cNvPr>
          <p:cNvSpPr>
            <a:spLocks noGrp="1"/>
          </p:cNvSpPr>
          <p:nvPr>
            <p:ph type="title"/>
          </p:nvPr>
        </p:nvSpPr>
        <p:spPr>
          <a:xfrm>
            <a:off x="2155370" y="365125"/>
            <a:ext cx="9198429" cy="1325563"/>
          </a:xfrm>
        </p:spPr>
        <p:txBody>
          <a:bodyPr/>
          <a:lstStyle>
            <a:lvl1pPr>
              <a:defRPr>
                <a:solidFill>
                  <a:schemeClr val="accent1"/>
                </a:solidFill>
              </a:defRPr>
            </a:lvl1p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489DC5E6-DDCD-4B67-B47F-0BD6C54B83D2}"/>
              </a:ext>
            </a:extLst>
          </p:cNvPr>
          <p:cNvSpPr>
            <a:spLocks noGrp="1"/>
          </p:cNvSpPr>
          <p:nvPr>
            <p:ph idx="1"/>
          </p:nvPr>
        </p:nvSpPr>
        <p:spPr>
          <a:xfrm>
            <a:off x="1510392" y="1825625"/>
            <a:ext cx="9843407" cy="4351338"/>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Footer Placeholder 4">
            <a:extLst>
              <a:ext uri="{FF2B5EF4-FFF2-40B4-BE49-F238E27FC236}">
                <a16:creationId xmlns:a16="http://schemas.microsoft.com/office/drawing/2014/main" id="{2FB69F9D-87DD-3F44-94E6-911788B26D23}"/>
              </a:ext>
            </a:extLst>
          </p:cNvPr>
          <p:cNvSpPr>
            <a:spLocks noGrp="1"/>
          </p:cNvSpPr>
          <p:nvPr>
            <p:ph type="ftr" sz="quarter" idx="11"/>
          </p:nvPr>
        </p:nvSpPr>
        <p:spPr>
          <a:xfrm>
            <a:off x="2628900" y="6356350"/>
            <a:ext cx="7757703" cy="365125"/>
          </a:xfrm>
        </p:spPr>
        <p:txBody>
          <a:bodyPr/>
          <a:lstStyle>
            <a:lvl1pPr>
              <a:defRPr>
                <a:solidFill>
                  <a:schemeClr val="bg2">
                    <a:lumMod val="90000"/>
                  </a:schemeClr>
                </a:solidFill>
              </a:defRPr>
            </a:lvl1pPr>
          </a:lstStyle>
          <a:p>
            <a:r>
              <a:rPr lang="en-US" dirty="0"/>
              <a:t>Your Footer Here</a:t>
            </a:r>
          </a:p>
        </p:txBody>
      </p:sp>
      <p:sp>
        <p:nvSpPr>
          <p:cNvPr id="15" name="Slide Number Placeholder 5">
            <a:extLst>
              <a:ext uri="{FF2B5EF4-FFF2-40B4-BE49-F238E27FC236}">
                <a16:creationId xmlns:a16="http://schemas.microsoft.com/office/drawing/2014/main" id="{84E37FA5-D460-C240-8CDF-6401F646120E}"/>
              </a:ext>
            </a:extLst>
          </p:cNvPr>
          <p:cNvSpPr>
            <a:spLocks noGrp="1"/>
          </p:cNvSpPr>
          <p:nvPr>
            <p:ph type="sldNum" sz="quarter" idx="12"/>
          </p:nvPr>
        </p:nvSpPr>
        <p:spPr>
          <a:xfrm>
            <a:off x="10549889" y="6356350"/>
            <a:ext cx="803910" cy="365125"/>
          </a:xfrm>
        </p:spPr>
        <p:txBody>
          <a:bodyPr/>
          <a:lstStyle>
            <a:lvl1pPr>
              <a:defRPr>
                <a:solidFill>
                  <a:schemeClr val="bg2">
                    <a:lumMod val="90000"/>
                  </a:schemeClr>
                </a:solidFill>
              </a:defRPr>
            </a:lvl1pPr>
          </a:lstStyle>
          <a:p>
            <a:fld id="{672B7600-67E3-4D97-B453-880E2742B982}" type="slidenum">
              <a:rPr lang="en-US" smtClean="0"/>
              <a:pPr/>
              <a:t>‹#›</a:t>
            </a:fld>
            <a:endParaRPr lang="en-US" dirty="0"/>
          </a:p>
        </p:txBody>
      </p:sp>
      <p:sp>
        <p:nvSpPr>
          <p:cNvPr id="16" name="Date Placeholder 3">
            <a:extLst>
              <a:ext uri="{FF2B5EF4-FFF2-40B4-BE49-F238E27FC236}">
                <a16:creationId xmlns:a16="http://schemas.microsoft.com/office/drawing/2014/main" id="{D2C434A0-C666-9343-A8FF-A21DF74641AE}"/>
              </a:ext>
            </a:extLst>
          </p:cNvPr>
          <p:cNvSpPr>
            <a:spLocks noGrp="1"/>
          </p:cNvSpPr>
          <p:nvPr>
            <p:ph type="dt" sz="half" idx="10"/>
          </p:nvPr>
        </p:nvSpPr>
        <p:spPr>
          <a:xfrm>
            <a:off x="838201" y="6356350"/>
            <a:ext cx="1688578" cy="365125"/>
          </a:xfrm>
        </p:spPr>
        <p:txBody>
          <a:bodyPr/>
          <a:lstStyle>
            <a:lvl1pPr>
              <a:defRPr>
                <a:solidFill>
                  <a:schemeClr val="bg2">
                    <a:lumMod val="90000"/>
                  </a:schemeClr>
                </a:solidFill>
              </a:defRPr>
            </a:lvl1pPr>
          </a:lstStyle>
          <a:p>
            <a:r>
              <a:rPr lang="en-US" dirty="0"/>
              <a:t>Date</a:t>
            </a:r>
          </a:p>
        </p:txBody>
      </p:sp>
    </p:spTree>
    <p:extLst>
      <p:ext uri="{BB962C8B-B14F-4D97-AF65-F5344CB8AC3E}">
        <p14:creationId xmlns:p14="http://schemas.microsoft.com/office/powerpoint/2010/main" val="1545837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2">
    <p:spTree>
      <p:nvGrpSpPr>
        <p:cNvPr id="1" name=""/>
        <p:cNvGrpSpPr/>
        <p:nvPr/>
      </p:nvGrpSpPr>
      <p:grpSpPr>
        <a:xfrm>
          <a:off x="0" y="0"/>
          <a:ext cx="0" cy="0"/>
          <a:chOff x="0" y="0"/>
          <a:chExt cx="0" cy="0"/>
        </a:xfrm>
      </p:grpSpPr>
      <p:pic>
        <p:nvPicPr>
          <p:cNvPr id="3" name="Picture 2" descr="A picture containing person, white, sitting, laptop&#10;&#10;Description automatically generated">
            <a:extLst>
              <a:ext uri="{FF2B5EF4-FFF2-40B4-BE49-F238E27FC236}">
                <a16:creationId xmlns:a16="http://schemas.microsoft.com/office/drawing/2014/main" id="{27A10065-8505-0740-9A30-21995ABE5455}"/>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1" name="Shape">
            <a:extLst>
              <a:ext uri="{FF2B5EF4-FFF2-40B4-BE49-F238E27FC236}">
                <a16:creationId xmlns:a16="http://schemas.microsoft.com/office/drawing/2014/main" id="{331DF3AE-0ED7-7A4F-942B-4EB390DB24FF}"/>
              </a:ext>
            </a:extLst>
          </p:cNvPr>
          <p:cNvSpPr/>
          <p:nvPr userDrawn="1"/>
        </p:nvSpPr>
        <p:spPr>
          <a:xfrm>
            <a:off x="1821926" y="3295677"/>
            <a:ext cx="3035960" cy="3438925"/>
          </a:xfrm>
          <a:custGeom>
            <a:avLst/>
            <a:gdLst/>
            <a:ahLst/>
            <a:cxnLst>
              <a:cxn ang="0">
                <a:pos x="wd2" y="hd2"/>
              </a:cxn>
              <a:cxn ang="5400000">
                <a:pos x="wd2" y="hd2"/>
              </a:cxn>
              <a:cxn ang="10800000">
                <a:pos x="wd2" y="hd2"/>
              </a:cxn>
              <a:cxn ang="16200000">
                <a:pos x="wd2" y="hd2"/>
              </a:cxn>
            </a:cxnLst>
            <a:rect l="0" t="0" r="r" b="b"/>
            <a:pathLst>
              <a:path w="21363" h="20989" extrusionOk="0">
                <a:moveTo>
                  <a:pt x="0" y="10505"/>
                </a:moveTo>
                <a:lnTo>
                  <a:pt x="0" y="1245"/>
                </a:lnTo>
                <a:cubicBezTo>
                  <a:pt x="0" y="284"/>
                  <a:pt x="1199" y="-305"/>
                  <a:pt x="2149" y="166"/>
                </a:cubicBezTo>
                <a:lnTo>
                  <a:pt x="11399" y="4796"/>
                </a:lnTo>
                <a:lnTo>
                  <a:pt x="20650" y="9426"/>
                </a:lnTo>
                <a:cubicBezTo>
                  <a:pt x="21600" y="9897"/>
                  <a:pt x="21600" y="11093"/>
                  <a:pt x="20650" y="11564"/>
                </a:cubicBezTo>
                <a:lnTo>
                  <a:pt x="11399" y="16194"/>
                </a:lnTo>
                <a:lnTo>
                  <a:pt x="2149" y="20824"/>
                </a:lnTo>
                <a:cubicBezTo>
                  <a:pt x="1199" y="21295"/>
                  <a:pt x="0" y="20706"/>
                  <a:pt x="0" y="19745"/>
                </a:cubicBezTo>
                <a:lnTo>
                  <a:pt x="0" y="10505"/>
                </a:lnTo>
                <a:close/>
              </a:path>
            </a:pathLst>
          </a:custGeom>
          <a:solidFill>
            <a:schemeClr val="accent3">
              <a:alpha val="85000"/>
            </a:schemeClr>
          </a:soli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73622B45-EEF1-6D47-B159-756FCC7CA66D}"/>
              </a:ext>
            </a:extLst>
          </p:cNvPr>
          <p:cNvSpPr/>
          <p:nvPr userDrawn="1"/>
        </p:nvSpPr>
        <p:spPr>
          <a:xfrm>
            <a:off x="-1" y="270910"/>
            <a:ext cx="5590309" cy="6309566"/>
          </a:xfrm>
          <a:custGeom>
            <a:avLst/>
            <a:gdLst/>
            <a:ahLst/>
            <a:cxnLst>
              <a:cxn ang="0">
                <a:pos x="wd2" y="hd2"/>
              </a:cxn>
              <a:cxn ang="5400000">
                <a:pos x="wd2" y="hd2"/>
              </a:cxn>
              <a:cxn ang="10800000">
                <a:pos x="wd2" y="hd2"/>
              </a:cxn>
              <a:cxn ang="16200000">
                <a:pos x="wd2" y="hd2"/>
              </a:cxn>
            </a:cxnLst>
            <a:rect l="0" t="0" r="r" b="b"/>
            <a:pathLst>
              <a:path w="21332" h="20909" extrusionOk="0">
                <a:moveTo>
                  <a:pt x="0" y="10487"/>
                </a:moveTo>
                <a:lnTo>
                  <a:pt x="0" y="1408"/>
                </a:lnTo>
                <a:cubicBezTo>
                  <a:pt x="0" y="320"/>
                  <a:pt x="1355" y="-346"/>
                  <a:pt x="2428" y="187"/>
                </a:cubicBezTo>
                <a:lnTo>
                  <a:pt x="11477" y="4715"/>
                </a:lnTo>
                <a:lnTo>
                  <a:pt x="20526" y="9244"/>
                </a:lnTo>
                <a:cubicBezTo>
                  <a:pt x="21600" y="9777"/>
                  <a:pt x="21600" y="11131"/>
                  <a:pt x="20526" y="11664"/>
                </a:cubicBezTo>
                <a:lnTo>
                  <a:pt x="11477" y="16193"/>
                </a:lnTo>
                <a:lnTo>
                  <a:pt x="2428" y="20721"/>
                </a:lnTo>
                <a:cubicBezTo>
                  <a:pt x="1355" y="21254"/>
                  <a:pt x="0" y="20588"/>
                  <a:pt x="0" y="19500"/>
                </a:cubicBezTo>
                <a:lnTo>
                  <a:pt x="0" y="10487"/>
                </a:lnTo>
                <a:close/>
              </a:path>
            </a:pathLst>
          </a:custGeom>
          <a:solidFill>
            <a:schemeClr val="accent6">
              <a:alpha val="85000"/>
            </a:schemeClr>
          </a:solidFill>
          <a:ln w="12700">
            <a:miter lim="400000"/>
          </a:ln>
        </p:spPr>
        <p:txBody>
          <a:bodyPr lIns="38100" tIns="38100" rIns="38100" bIns="38100" anchor="ctr"/>
          <a:lstStyle/>
          <a:p>
            <a:pPr>
              <a:defRPr sz="3000">
                <a:solidFill>
                  <a:srgbClr val="FFFFFF"/>
                </a:solidFill>
              </a:defRPr>
            </a:pPr>
            <a:endParaRPr/>
          </a:p>
        </p:txBody>
      </p:sp>
      <p:sp>
        <p:nvSpPr>
          <p:cNvPr id="18" name="Shape">
            <a:extLst>
              <a:ext uri="{FF2B5EF4-FFF2-40B4-BE49-F238E27FC236}">
                <a16:creationId xmlns:a16="http://schemas.microsoft.com/office/drawing/2014/main" id="{39ECB794-300C-B24F-AD3A-6ACE7561008D}"/>
              </a:ext>
            </a:extLst>
          </p:cNvPr>
          <p:cNvSpPr/>
          <p:nvPr userDrawn="1"/>
        </p:nvSpPr>
        <p:spPr>
          <a:xfrm>
            <a:off x="1754177" y="609758"/>
            <a:ext cx="1183388" cy="1296691"/>
          </a:xfrm>
          <a:custGeom>
            <a:avLst/>
            <a:gdLst/>
            <a:ahLst/>
            <a:cxnLst>
              <a:cxn ang="0">
                <a:pos x="wd2" y="hd2"/>
              </a:cxn>
              <a:cxn ang="5400000">
                <a:pos x="wd2" y="hd2"/>
              </a:cxn>
              <a:cxn ang="10800000">
                <a:pos x="wd2" y="hd2"/>
              </a:cxn>
              <a:cxn ang="16200000">
                <a:pos x="wd2" y="hd2"/>
              </a:cxn>
            </a:cxnLst>
            <a:rect l="0" t="0" r="r" b="b"/>
            <a:pathLst>
              <a:path w="20968" h="19972" extrusionOk="0">
                <a:moveTo>
                  <a:pt x="0" y="10012"/>
                </a:moveTo>
                <a:lnTo>
                  <a:pt x="0" y="3318"/>
                </a:lnTo>
                <a:cubicBezTo>
                  <a:pt x="0" y="755"/>
                  <a:pt x="3189" y="-814"/>
                  <a:pt x="5716" y="441"/>
                </a:cubicBezTo>
                <a:lnTo>
                  <a:pt x="12394" y="3788"/>
                </a:lnTo>
                <a:lnTo>
                  <a:pt x="19073" y="7136"/>
                </a:lnTo>
                <a:cubicBezTo>
                  <a:pt x="21600" y="8391"/>
                  <a:pt x="21600" y="11581"/>
                  <a:pt x="19073" y="12836"/>
                </a:cubicBezTo>
                <a:lnTo>
                  <a:pt x="12394" y="16184"/>
                </a:lnTo>
                <a:lnTo>
                  <a:pt x="5716" y="19531"/>
                </a:lnTo>
                <a:cubicBezTo>
                  <a:pt x="3189" y="20786"/>
                  <a:pt x="0" y="19217"/>
                  <a:pt x="0" y="16654"/>
                </a:cubicBezTo>
                <a:lnTo>
                  <a:pt x="0" y="10012"/>
                </a:lnTo>
                <a:close/>
              </a:path>
            </a:pathLst>
          </a:custGeom>
          <a:solidFill>
            <a:schemeClr val="accent4">
              <a:alpha val="85000"/>
            </a:schemeClr>
          </a:solidFill>
          <a:ln w="12700">
            <a:miter lim="400000"/>
          </a:ln>
        </p:spPr>
        <p:txBody>
          <a:bodyPr lIns="38100" tIns="38100" rIns="38100" bIns="38100" anchor="ctr"/>
          <a:lstStyle/>
          <a:p>
            <a:pPr>
              <a:defRPr sz="3000">
                <a:solidFill>
                  <a:srgbClr val="FFFFFF"/>
                </a:solidFill>
              </a:defRPr>
            </a:pPr>
            <a:endParaRPr dirty="0"/>
          </a:p>
        </p:txBody>
      </p:sp>
      <p:sp>
        <p:nvSpPr>
          <p:cNvPr id="8" name="Title 1">
            <a:extLst>
              <a:ext uri="{FF2B5EF4-FFF2-40B4-BE49-F238E27FC236}">
                <a16:creationId xmlns:a16="http://schemas.microsoft.com/office/drawing/2014/main" id="{74985E82-8BBB-4140-ADE7-3211B76C0426}"/>
              </a:ext>
            </a:extLst>
          </p:cNvPr>
          <p:cNvSpPr>
            <a:spLocks noGrp="1"/>
          </p:cNvSpPr>
          <p:nvPr>
            <p:ph type="title"/>
          </p:nvPr>
        </p:nvSpPr>
        <p:spPr>
          <a:xfrm>
            <a:off x="831850" y="2401435"/>
            <a:ext cx="3691164" cy="1272494"/>
          </a:xfrm>
        </p:spPr>
        <p:txBody>
          <a:bodyPr anchor="b">
            <a:normAutofit/>
          </a:bodyPr>
          <a:lstStyle>
            <a:lvl1pPr>
              <a:defRPr sz="4000">
                <a:solidFill>
                  <a:schemeClr val="bg1"/>
                </a:solidFill>
              </a:defRPr>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BE5281E8-502B-4754-B5F5-7C62E11011CF}"/>
              </a:ext>
            </a:extLst>
          </p:cNvPr>
          <p:cNvSpPr>
            <a:spLocks noGrp="1"/>
          </p:cNvSpPr>
          <p:nvPr>
            <p:ph type="body" idx="1"/>
          </p:nvPr>
        </p:nvSpPr>
        <p:spPr>
          <a:xfrm>
            <a:off x="838200" y="3896004"/>
            <a:ext cx="3015343" cy="909675"/>
          </a:xfrm>
        </p:spPr>
        <p:txBody>
          <a:bodyPr/>
          <a:lstStyle>
            <a:lvl1pPr marL="0" indent="0">
              <a:buNone/>
              <a:defRPr sz="2400">
                <a:solidFill>
                  <a:schemeClr val="accent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5" name="Date Placeholder 3">
            <a:extLst>
              <a:ext uri="{FF2B5EF4-FFF2-40B4-BE49-F238E27FC236}">
                <a16:creationId xmlns:a16="http://schemas.microsoft.com/office/drawing/2014/main" id="{195827C4-4EDD-EB44-AA92-A01C8B950894}"/>
              </a:ext>
            </a:extLst>
          </p:cNvPr>
          <p:cNvSpPr>
            <a:spLocks noGrp="1"/>
          </p:cNvSpPr>
          <p:nvPr>
            <p:ph type="dt" sz="half" idx="10"/>
          </p:nvPr>
        </p:nvSpPr>
        <p:spPr>
          <a:xfrm>
            <a:off x="2630328" y="6356350"/>
            <a:ext cx="1419157" cy="365125"/>
          </a:xfrm>
        </p:spPr>
        <p:txBody>
          <a:bodyPr/>
          <a:lstStyle>
            <a:lvl1pPr>
              <a:defRPr>
                <a:solidFill>
                  <a:schemeClr val="bg2">
                    <a:lumMod val="90000"/>
                  </a:schemeClr>
                </a:solidFill>
              </a:defRPr>
            </a:lvl1pPr>
          </a:lstStyle>
          <a:p>
            <a:r>
              <a:rPr lang="en-US" dirty="0"/>
              <a:t>Date</a:t>
            </a:r>
          </a:p>
        </p:txBody>
      </p:sp>
      <p:sp>
        <p:nvSpPr>
          <p:cNvPr id="16" name="Footer Placeholder 4">
            <a:extLst>
              <a:ext uri="{FF2B5EF4-FFF2-40B4-BE49-F238E27FC236}">
                <a16:creationId xmlns:a16="http://schemas.microsoft.com/office/drawing/2014/main" id="{B0C3F300-88AD-A548-B9C1-8CA76846FB7F}"/>
              </a:ext>
            </a:extLst>
          </p:cNvPr>
          <p:cNvSpPr>
            <a:spLocks noGrp="1"/>
          </p:cNvSpPr>
          <p:nvPr>
            <p:ph type="ftr" sz="quarter" idx="11"/>
          </p:nvPr>
        </p:nvSpPr>
        <p:spPr>
          <a:xfrm>
            <a:off x="4212771" y="6356350"/>
            <a:ext cx="6173832" cy="365125"/>
          </a:xfrm>
        </p:spPr>
        <p:txBody>
          <a:bodyPr/>
          <a:lstStyle>
            <a:lvl1pPr>
              <a:defRPr>
                <a:solidFill>
                  <a:schemeClr val="bg2">
                    <a:lumMod val="90000"/>
                  </a:schemeClr>
                </a:solidFill>
              </a:defRPr>
            </a:lvl1pPr>
          </a:lstStyle>
          <a:p>
            <a:r>
              <a:rPr lang="en-US" dirty="0"/>
              <a:t>Your Footer Here</a:t>
            </a:r>
          </a:p>
        </p:txBody>
      </p:sp>
      <p:sp>
        <p:nvSpPr>
          <p:cNvPr id="17" name="Slide Number Placeholder 5">
            <a:extLst>
              <a:ext uri="{FF2B5EF4-FFF2-40B4-BE49-F238E27FC236}">
                <a16:creationId xmlns:a16="http://schemas.microsoft.com/office/drawing/2014/main" id="{6643A4B1-C9A9-B141-9C48-6565C78A1E95}"/>
              </a:ext>
            </a:extLst>
          </p:cNvPr>
          <p:cNvSpPr>
            <a:spLocks noGrp="1"/>
          </p:cNvSpPr>
          <p:nvPr>
            <p:ph type="sldNum" sz="quarter" idx="12"/>
          </p:nvPr>
        </p:nvSpPr>
        <p:spPr>
          <a:xfrm>
            <a:off x="10549889" y="6356350"/>
            <a:ext cx="803910" cy="365125"/>
          </a:xfrm>
        </p:spPr>
        <p:txBody>
          <a:bodyPr/>
          <a:lstStyle>
            <a:lvl1pPr>
              <a:defRPr>
                <a:solidFill>
                  <a:schemeClr val="bg2">
                    <a:lumMod val="90000"/>
                  </a:schemeClr>
                </a:solidFill>
              </a:defRPr>
            </a:lvl1pPr>
          </a:lstStyle>
          <a:p>
            <a:fld id="{672B7600-67E3-4D97-B453-880E2742B982}" type="slidenum">
              <a:rPr lang="en-US" smtClean="0"/>
              <a:pPr/>
              <a:t>‹#›</a:t>
            </a:fld>
            <a:endParaRPr lang="en-US" dirty="0"/>
          </a:p>
        </p:txBody>
      </p:sp>
    </p:spTree>
    <p:extLst>
      <p:ext uri="{BB962C8B-B14F-4D97-AF65-F5344CB8AC3E}">
        <p14:creationId xmlns:p14="http://schemas.microsoft.com/office/powerpoint/2010/main" val="2828089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2">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DBF4E8F2-6E65-A758-3695-9CE47F8A1AB3}"/>
              </a:ext>
            </a:extLst>
          </p:cNvPr>
          <p:cNvSpPr>
            <a:spLocks noGrp="1"/>
          </p:cNvSpPr>
          <p:nvPr>
            <p:ph type="pic" sz="quarter" idx="13"/>
          </p:nvPr>
        </p:nvSpPr>
        <p:spPr>
          <a:xfrm>
            <a:off x="0" y="0"/>
            <a:ext cx="6718141" cy="6864974"/>
          </a:xfrm>
          <a:custGeom>
            <a:avLst/>
            <a:gdLst>
              <a:gd name="connsiteX0" fmla="*/ 0 w 6718141"/>
              <a:gd name="connsiteY0" fmla="*/ 0 h 6864974"/>
              <a:gd name="connsiteX1" fmla="*/ 2669713 w 6718141"/>
              <a:gd name="connsiteY1" fmla="*/ 0 h 6864974"/>
              <a:gd name="connsiteX2" fmla="*/ 6718141 w 6718141"/>
              <a:gd name="connsiteY2" fmla="*/ 4048428 h 6864974"/>
              <a:gd name="connsiteX3" fmla="*/ 6718141 w 6718141"/>
              <a:gd name="connsiteY3" fmla="*/ 4048430 h 6864974"/>
              <a:gd name="connsiteX4" fmla="*/ 3900644 w 6718141"/>
              <a:gd name="connsiteY4" fmla="*/ 6864974 h 6864974"/>
              <a:gd name="connsiteX5" fmla="*/ 0 w 6718141"/>
              <a:gd name="connsiteY5" fmla="*/ 6864974 h 686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18141" h="6864974">
                <a:moveTo>
                  <a:pt x="0" y="0"/>
                </a:moveTo>
                <a:lnTo>
                  <a:pt x="2669713" y="0"/>
                </a:lnTo>
                <a:lnTo>
                  <a:pt x="6718141" y="4048428"/>
                </a:lnTo>
                <a:lnTo>
                  <a:pt x="6718141" y="4048430"/>
                </a:lnTo>
                <a:lnTo>
                  <a:pt x="3900644" y="6864974"/>
                </a:lnTo>
                <a:lnTo>
                  <a:pt x="0" y="6864974"/>
                </a:lnTo>
                <a:close/>
              </a:path>
            </a:pathLst>
          </a:custGeom>
          <a:noFill/>
        </p:spPr>
        <p:txBody>
          <a:bodyPr wrap="square" anchor="ctr">
            <a:noAutofit/>
          </a:bodyPr>
          <a:lstStyle>
            <a:lvl1pPr marL="0" indent="0" algn="ctr">
              <a:buNone/>
              <a:defRPr/>
            </a:lvl1pPr>
          </a:lstStyle>
          <a:p>
            <a:r>
              <a:rPr lang="en-US"/>
              <a:t>Click icon to add picture</a:t>
            </a:r>
            <a:endParaRPr lang="en-US" dirty="0"/>
          </a:p>
        </p:txBody>
      </p:sp>
      <p:sp>
        <p:nvSpPr>
          <p:cNvPr id="2" name="Date Placeholder 3">
            <a:extLst>
              <a:ext uri="{FF2B5EF4-FFF2-40B4-BE49-F238E27FC236}">
                <a16:creationId xmlns:a16="http://schemas.microsoft.com/office/drawing/2014/main" id="{08A6F9C6-84D1-561D-B117-D97F3735A06B}"/>
              </a:ext>
            </a:extLst>
          </p:cNvPr>
          <p:cNvSpPr>
            <a:spLocks noGrp="1"/>
          </p:cNvSpPr>
          <p:nvPr>
            <p:ph type="dt" sz="half" idx="10"/>
          </p:nvPr>
        </p:nvSpPr>
        <p:spPr>
          <a:xfrm>
            <a:off x="838200" y="6356350"/>
            <a:ext cx="2743200" cy="365125"/>
          </a:xfrm>
        </p:spPr>
        <p:txBody>
          <a:bodyPr/>
          <a:lstStyle/>
          <a:p>
            <a:r>
              <a:rPr lang="en-US"/>
              <a:t>Date</a:t>
            </a:r>
          </a:p>
        </p:txBody>
      </p:sp>
      <p:sp>
        <p:nvSpPr>
          <p:cNvPr id="3" name="Footer Placeholder 4">
            <a:extLst>
              <a:ext uri="{FF2B5EF4-FFF2-40B4-BE49-F238E27FC236}">
                <a16:creationId xmlns:a16="http://schemas.microsoft.com/office/drawing/2014/main" id="{092AC689-5953-34D0-2444-AC89D4AC5400}"/>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4" name="Slide Number Placeholder 5">
            <a:extLst>
              <a:ext uri="{FF2B5EF4-FFF2-40B4-BE49-F238E27FC236}">
                <a16:creationId xmlns:a16="http://schemas.microsoft.com/office/drawing/2014/main" id="{E20C0D48-72D0-9B1C-7F45-71EC7D8EAEB8}"/>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
        <p:nvSpPr>
          <p:cNvPr id="5" name="Title 1">
            <a:extLst>
              <a:ext uri="{FF2B5EF4-FFF2-40B4-BE49-F238E27FC236}">
                <a16:creationId xmlns:a16="http://schemas.microsoft.com/office/drawing/2014/main" id="{B2C795C7-AA77-98C9-C8AD-1664D381C708}"/>
              </a:ext>
            </a:extLst>
          </p:cNvPr>
          <p:cNvSpPr>
            <a:spLocks noGrp="1"/>
          </p:cNvSpPr>
          <p:nvPr>
            <p:ph type="title"/>
          </p:nvPr>
        </p:nvSpPr>
        <p:spPr>
          <a:xfrm>
            <a:off x="7454900" y="1323305"/>
            <a:ext cx="3898900" cy="2368561"/>
          </a:xfrm>
        </p:spPr>
        <p:txBody>
          <a:bodyPr anchor="b"/>
          <a:lstStyle>
            <a:lvl1pPr algn="r">
              <a:defRPr sz="6000"/>
            </a:lvl1pPr>
          </a:lstStyle>
          <a:p>
            <a:r>
              <a:rPr lang="en-US"/>
              <a:t>Click to edit Master title style</a:t>
            </a:r>
            <a:endParaRPr lang="en-US" dirty="0"/>
          </a:p>
        </p:txBody>
      </p:sp>
      <p:sp>
        <p:nvSpPr>
          <p:cNvPr id="6" name="Text Placeholder 2">
            <a:extLst>
              <a:ext uri="{FF2B5EF4-FFF2-40B4-BE49-F238E27FC236}">
                <a16:creationId xmlns:a16="http://schemas.microsoft.com/office/drawing/2014/main" id="{D7EDE4BA-59FC-C803-C965-4306C641A64E}"/>
              </a:ext>
            </a:extLst>
          </p:cNvPr>
          <p:cNvSpPr>
            <a:spLocks noGrp="1"/>
          </p:cNvSpPr>
          <p:nvPr>
            <p:ph type="body" idx="1"/>
          </p:nvPr>
        </p:nvSpPr>
        <p:spPr>
          <a:xfrm>
            <a:off x="7454900" y="3857663"/>
            <a:ext cx="3898900" cy="1374769"/>
          </a:xfrm>
        </p:spPr>
        <p:txBody>
          <a:bodyPr/>
          <a:lstStyle>
            <a:lvl1pPr marL="0" indent="0" algn="r">
              <a:buNone/>
              <a:defRPr sz="2400">
                <a:solidFill>
                  <a:schemeClr val="bg1">
                    <a:lumMod val="9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38858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03810-9DA1-0D7B-B768-BB4D0A8DFB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1576AB-E934-4010-F27C-F322654A0A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6917AF-E119-1438-4010-B09CF16DA924}"/>
              </a:ext>
            </a:extLst>
          </p:cNvPr>
          <p:cNvSpPr>
            <a:spLocks noGrp="1"/>
          </p:cNvSpPr>
          <p:nvPr>
            <p:ph type="dt" sz="half" idx="10"/>
          </p:nvPr>
        </p:nvSpPr>
        <p:spPr/>
        <p:txBody>
          <a:bodyPr/>
          <a:lstStyle/>
          <a:p>
            <a:fld id="{A5DFD4A6-91C7-4AD3-A6E3-0B4D61F3187A}" type="datetimeFigureOut">
              <a:rPr lang="en-IN" smtClean="0"/>
              <a:t>04-03-2025</a:t>
            </a:fld>
            <a:endParaRPr lang="en-IN"/>
          </a:p>
        </p:txBody>
      </p:sp>
      <p:sp>
        <p:nvSpPr>
          <p:cNvPr id="5" name="Footer Placeholder 4">
            <a:extLst>
              <a:ext uri="{FF2B5EF4-FFF2-40B4-BE49-F238E27FC236}">
                <a16:creationId xmlns:a16="http://schemas.microsoft.com/office/drawing/2014/main" id="{B73BA1D4-B3BA-28A1-CABC-00682AFB4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8928BC-005F-E6FF-B8B2-4703B98C1C5F}"/>
              </a:ext>
            </a:extLst>
          </p:cNvPr>
          <p:cNvSpPr>
            <a:spLocks noGrp="1"/>
          </p:cNvSpPr>
          <p:nvPr>
            <p:ph type="sldNum" sz="quarter" idx="12"/>
          </p:nvPr>
        </p:nvSpPr>
        <p:spPr/>
        <p:txBody>
          <a:bodyPr/>
          <a:lstStyle/>
          <a:p>
            <a:fld id="{0E42AC0A-4DED-401B-B778-2B8BF04AC586}" type="slidenum">
              <a:rPr lang="en-IN" smtClean="0"/>
              <a:t>‹#›</a:t>
            </a:fld>
            <a:endParaRPr lang="en-IN"/>
          </a:p>
        </p:txBody>
      </p:sp>
    </p:spTree>
    <p:extLst>
      <p:ext uri="{BB962C8B-B14F-4D97-AF65-F5344CB8AC3E}">
        <p14:creationId xmlns:p14="http://schemas.microsoft.com/office/powerpoint/2010/main" val="3031229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2FD10-3F69-B062-EC91-400E942865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D00426-F97B-6FEB-E66E-C1E2C1EDAB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9DD4B9-16C6-DBA1-36F0-0E958D61124E}"/>
              </a:ext>
            </a:extLst>
          </p:cNvPr>
          <p:cNvSpPr>
            <a:spLocks noGrp="1"/>
          </p:cNvSpPr>
          <p:nvPr>
            <p:ph type="dt" sz="half" idx="10"/>
          </p:nvPr>
        </p:nvSpPr>
        <p:spPr/>
        <p:txBody>
          <a:bodyPr/>
          <a:lstStyle/>
          <a:p>
            <a:fld id="{A5DFD4A6-91C7-4AD3-A6E3-0B4D61F3187A}" type="datetimeFigureOut">
              <a:rPr lang="en-IN" smtClean="0"/>
              <a:t>04-03-2025</a:t>
            </a:fld>
            <a:endParaRPr lang="en-IN"/>
          </a:p>
        </p:txBody>
      </p:sp>
      <p:sp>
        <p:nvSpPr>
          <p:cNvPr id="5" name="Footer Placeholder 4">
            <a:extLst>
              <a:ext uri="{FF2B5EF4-FFF2-40B4-BE49-F238E27FC236}">
                <a16:creationId xmlns:a16="http://schemas.microsoft.com/office/drawing/2014/main" id="{3A4C5CCB-A32D-C329-C873-D6C4D71774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C939A8-8C28-2E07-6611-63929D54D9E8}"/>
              </a:ext>
            </a:extLst>
          </p:cNvPr>
          <p:cNvSpPr>
            <a:spLocks noGrp="1"/>
          </p:cNvSpPr>
          <p:nvPr>
            <p:ph type="sldNum" sz="quarter" idx="12"/>
          </p:nvPr>
        </p:nvSpPr>
        <p:spPr/>
        <p:txBody>
          <a:bodyPr/>
          <a:lstStyle/>
          <a:p>
            <a:fld id="{0E42AC0A-4DED-401B-B778-2B8BF04AC586}" type="slidenum">
              <a:rPr lang="en-IN" smtClean="0"/>
              <a:t>‹#›</a:t>
            </a:fld>
            <a:endParaRPr lang="en-IN"/>
          </a:p>
        </p:txBody>
      </p:sp>
    </p:spTree>
    <p:extLst>
      <p:ext uri="{BB962C8B-B14F-4D97-AF65-F5344CB8AC3E}">
        <p14:creationId xmlns:p14="http://schemas.microsoft.com/office/powerpoint/2010/main" val="3772145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FA568-9CC8-237A-580A-1D0BC0A7C6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E2E337-2BAB-8C1A-6DA4-A1421B4FAC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585A68-BF65-7BEC-671F-1EC7FF9E73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C5292F-F239-7A7F-95DE-08AC91116033}"/>
              </a:ext>
            </a:extLst>
          </p:cNvPr>
          <p:cNvSpPr>
            <a:spLocks noGrp="1"/>
          </p:cNvSpPr>
          <p:nvPr>
            <p:ph type="dt" sz="half" idx="10"/>
          </p:nvPr>
        </p:nvSpPr>
        <p:spPr/>
        <p:txBody>
          <a:bodyPr/>
          <a:lstStyle/>
          <a:p>
            <a:fld id="{A5DFD4A6-91C7-4AD3-A6E3-0B4D61F3187A}" type="datetimeFigureOut">
              <a:rPr lang="en-IN" smtClean="0"/>
              <a:t>04-03-2025</a:t>
            </a:fld>
            <a:endParaRPr lang="en-IN"/>
          </a:p>
        </p:txBody>
      </p:sp>
      <p:sp>
        <p:nvSpPr>
          <p:cNvPr id="6" name="Footer Placeholder 5">
            <a:extLst>
              <a:ext uri="{FF2B5EF4-FFF2-40B4-BE49-F238E27FC236}">
                <a16:creationId xmlns:a16="http://schemas.microsoft.com/office/drawing/2014/main" id="{C006EABB-FEF2-360D-FEA3-2A6989B938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67B745-8B19-E753-D958-A21831E5B333}"/>
              </a:ext>
            </a:extLst>
          </p:cNvPr>
          <p:cNvSpPr>
            <a:spLocks noGrp="1"/>
          </p:cNvSpPr>
          <p:nvPr>
            <p:ph type="sldNum" sz="quarter" idx="12"/>
          </p:nvPr>
        </p:nvSpPr>
        <p:spPr/>
        <p:txBody>
          <a:bodyPr/>
          <a:lstStyle/>
          <a:p>
            <a:fld id="{0E42AC0A-4DED-401B-B778-2B8BF04AC586}" type="slidenum">
              <a:rPr lang="en-IN" smtClean="0"/>
              <a:t>‹#›</a:t>
            </a:fld>
            <a:endParaRPr lang="en-IN"/>
          </a:p>
        </p:txBody>
      </p:sp>
    </p:spTree>
    <p:extLst>
      <p:ext uri="{BB962C8B-B14F-4D97-AF65-F5344CB8AC3E}">
        <p14:creationId xmlns:p14="http://schemas.microsoft.com/office/powerpoint/2010/main" val="2481716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4B877-A402-BFAC-F1FB-041D57F5EA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0A7BCE-1AFB-8D19-BDEF-94DDC4A3FB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82476A-33B3-6CEC-72F8-1364283FBA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02E666-66EE-1389-798A-8C7B08ACE2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4A2DDF-5EFF-875D-B06E-31A5F233F0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5CF3DF-F0F7-4CF8-4B47-B40DF92CB325}"/>
              </a:ext>
            </a:extLst>
          </p:cNvPr>
          <p:cNvSpPr>
            <a:spLocks noGrp="1"/>
          </p:cNvSpPr>
          <p:nvPr>
            <p:ph type="dt" sz="half" idx="10"/>
          </p:nvPr>
        </p:nvSpPr>
        <p:spPr/>
        <p:txBody>
          <a:bodyPr/>
          <a:lstStyle/>
          <a:p>
            <a:fld id="{A5DFD4A6-91C7-4AD3-A6E3-0B4D61F3187A}" type="datetimeFigureOut">
              <a:rPr lang="en-IN" smtClean="0"/>
              <a:t>04-03-2025</a:t>
            </a:fld>
            <a:endParaRPr lang="en-IN"/>
          </a:p>
        </p:txBody>
      </p:sp>
      <p:sp>
        <p:nvSpPr>
          <p:cNvPr id="8" name="Footer Placeholder 7">
            <a:extLst>
              <a:ext uri="{FF2B5EF4-FFF2-40B4-BE49-F238E27FC236}">
                <a16:creationId xmlns:a16="http://schemas.microsoft.com/office/drawing/2014/main" id="{165A5E56-97CB-3E4D-027A-F634B23A7E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9B8F31-E4C8-3EFA-64EF-B7E41AD97C2A}"/>
              </a:ext>
            </a:extLst>
          </p:cNvPr>
          <p:cNvSpPr>
            <a:spLocks noGrp="1"/>
          </p:cNvSpPr>
          <p:nvPr>
            <p:ph type="sldNum" sz="quarter" idx="12"/>
          </p:nvPr>
        </p:nvSpPr>
        <p:spPr/>
        <p:txBody>
          <a:bodyPr/>
          <a:lstStyle/>
          <a:p>
            <a:fld id="{0E42AC0A-4DED-401B-B778-2B8BF04AC586}" type="slidenum">
              <a:rPr lang="en-IN" smtClean="0"/>
              <a:t>‹#›</a:t>
            </a:fld>
            <a:endParaRPr lang="en-IN"/>
          </a:p>
        </p:txBody>
      </p:sp>
    </p:spTree>
    <p:extLst>
      <p:ext uri="{BB962C8B-B14F-4D97-AF65-F5344CB8AC3E}">
        <p14:creationId xmlns:p14="http://schemas.microsoft.com/office/powerpoint/2010/main" val="3093015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3670-6407-1C0B-FF36-4CD5E26985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1C68733-0F0A-19E4-1F0D-21347373D202}"/>
              </a:ext>
            </a:extLst>
          </p:cNvPr>
          <p:cNvSpPr>
            <a:spLocks noGrp="1"/>
          </p:cNvSpPr>
          <p:nvPr>
            <p:ph type="dt" sz="half" idx="10"/>
          </p:nvPr>
        </p:nvSpPr>
        <p:spPr/>
        <p:txBody>
          <a:bodyPr/>
          <a:lstStyle/>
          <a:p>
            <a:fld id="{A5DFD4A6-91C7-4AD3-A6E3-0B4D61F3187A}" type="datetimeFigureOut">
              <a:rPr lang="en-IN" smtClean="0"/>
              <a:t>04-03-2025</a:t>
            </a:fld>
            <a:endParaRPr lang="en-IN"/>
          </a:p>
        </p:txBody>
      </p:sp>
      <p:sp>
        <p:nvSpPr>
          <p:cNvPr id="4" name="Footer Placeholder 3">
            <a:extLst>
              <a:ext uri="{FF2B5EF4-FFF2-40B4-BE49-F238E27FC236}">
                <a16:creationId xmlns:a16="http://schemas.microsoft.com/office/drawing/2014/main" id="{8B5168D8-7D63-CF19-3B68-20AB065BFB3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28A8D3-0C69-BE01-7EA3-C2E8FB5C8AD7}"/>
              </a:ext>
            </a:extLst>
          </p:cNvPr>
          <p:cNvSpPr>
            <a:spLocks noGrp="1"/>
          </p:cNvSpPr>
          <p:nvPr>
            <p:ph type="sldNum" sz="quarter" idx="12"/>
          </p:nvPr>
        </p:nvSpPr>
        <p:spPr/>
        <p:txBody>
          <a:bodyPr/>
          <a:lstStyle/>
          <a:p>
            <a:fld id="{0E42AC0A-4DED-401B-B778-2B8BF04AC586}" type="slidenum">
              <a:rPr lang="en-IN" smtClean="0"/>
              <a:t>‹#›</a:t>
            </a:fld>
            <a:endParaRPr lang="en-IN"/>
          </a:p>
        </p:txBody>
      </p:sp>
    </p:spTree>
    <p:extLst>
      <p:ext uri="{BB962C8B-B14F-4D97-AF65-F5344CB8AC3E}">
        <p14:creationId xmlns:p14="http://schemas.microsoft.com/office/powerpoint/2010/main" val="2051330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3D5248-64BD-3F4A-AFDB-BA0B9795BB13}"/>
              </a:ext>
            </a:extLst>
          </p:cNvPr>
          <p:cNvSpPr>
            <a:spLocks noGrp="1"/>
          </p:cNvSpPr>
          <p:nvPr>
            <p:ph type="dt" sz="half" idx="10"/>
          </p:nvPr>
        </p:nvSpPr>
        <p:spPr/>
        <p:txBody>
          <a:bodyPr/>
          <a:lstStyle/>
          <a:p>
            <a:fld id="{A5DFD4A6-91C7-4AD3-A6E3-0B4D61F3187A}" type="datetimeFigureOut">
              <a:rPr lang="en-IN" smtClean="0"/>
              <a:t>04-03-2025</a:t>
            </a:fld>
            <a:endParaRPr lang="en-IN"/>
          </a:p>
        </p:txBody>
      </p:sp>
      <p:sp>
        <p:nvSpPr>
          <p:cNvPr id="3" name="Footer Placeholder 2">
            <a:extLst>
              <a:ext uri="{FF2B5EF4-FFF2-40B4-BE49-F238E27FC236}">
                <a16:creationId xmlns:a16="http://schemas.microsoft.com/office/drawing/2014/main" id="{2117FAEB-94B8-2048-F259-BDFA3A7127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F97A6C-56FD-8CD6-56B8-2935E36D2EEE}"/>
              </a:ext>
            </a:extLst>
          </p:cNvPr>
          <p:cNvSpPr>
            <a:spLocks noGrp="1"/>
          </p:cNvSpPr>
          <p:nvPr>
            <p:ph type="sldNum" sz="quarter" idx="12"/>
          </p:nvPr>
        </p:nvSpPr>
        <p:spPr/>
        <p:txBody>
          <a:bodyPr/>
          <a:lstStyle/>
          <a:p>
            <a:fld id="{0E42AC0A-4DED-401B-B778-2B8BF04AC586}" type="slidenum">
              <a:rPr lang="en-IN" smtClean="0"/>
              <a:t>‹#›</a:t>
            </a:fld>
            <a:endParaRPr lang="en-IN"/>
          </a:p>
        </p:txBody>
      </p:sp>
    </p:spTree>
    <p:extLst>
      <p:ext uri="{BB962C8B-B14F-4D97-AF65-F5344CB8AC3E}">
        <p14:creationId xmlns:p14="http://schemas.microsoft.com/office/powerpoint/2010/main" val="2834141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60453-998C-D73B-AEF3-28581E8887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A2CD8C-CFA5-7908-8556-18036F1AAA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8F6794-9542-EE2E-7FDE-482D3A361F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A3E8C9-2DC8-C006-E14A-7B9425104C4B}"/>
              </a:ext>
            </a:extLst>
          </p:cNvPr>
          <p:cNvSpPr>
            <a:spLocks noGrp="1"/>
          </p:cNvSpPr>
          <p:nvPr>
            <p:ph type="dt" sz="half" idx="10"/>
          </p:nvPr>
        </p:nvSpPr>
        <p:spPr/>
        <p:txBody>
          <a:bodyPr/>
          <a:lstStyle/>
          <a:p>
            <a:fld id="{A5DFD4A6-91C7-4AD3-A6E3-0B4D61F3187A}" type="datetimeFigureOut">
              <a:rPr lang="en-IN" smtClean="0"/>
              <a:t>04-03-2025</a:t>
            </a:fld>
            <a:endParaRPr lang="en-IN"/>
          </a:p>
        </p:txBody>
      </p:sp>
      <p:sp>
        <p:nvSpPr>
          <p:cNvPr id="6" name="Footer Placeholder 5">
            <a:extLst>
              <a:ext uri="{FF2B5EF4-FFF2-40B4-BE49-F238E27FC236}">
                <a16:creationId xmlns:a16="http://schemas.microsoft.com/office/drawing/2014/main" id="{AC6BF07E-C68F-756A-6034-614B5E6FD2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87617F-EB90-03F8-D46A-D6F7A17AEDD3}"/>
              </a:ext>
            </a:extLst>
          </p:cNvPr>
          <p:cNvSpPr>
            <a:spLocks noGrp="1"/>
          </p:cNvSpPr>
          <p:nvPr>
            <p:ph type="sldNum" sz="quarter" idx="12"/>
          </p:nvPr>
        </p:nvSpPr>
        <p:spPr/>
        <p:txBody>
          <a:bodyPr/>
          <a:lstStyle/>
          <a:p>
            <a:fld id="{0E42AC0A-4DED-401B-B778-2B8BF04AC586}" type="slidenum">
              <a:rPr lang="en-IN" smtClean="0"/>
              <a:t>‹#›</a:t>
            </a:fld>
            <a:endParaRPr lang="en-IN"/>
          </a:p>
        </p:txBody>
      </p:sp>
    </p:spTree>
    <p:extLst>
      <p:ext uri="{BB962C8B-B14F-4D97-AF65-F5344CB8AC3E}">
        <p14:creationId xmlns:p14="http://schemas.microsoft.com/office/powerpoint/2010/main" val="3350898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4A0A9-F350-550B-3764-04ACFCD7C4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7EC418-1298-BDF6-04D6-9E0E98C271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D4CF97-7BA5-0B9E-8A53-7697D2457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301556-255B-6BD6-518C-E354C01C252E}"/>
              </a:ext>
            </a:extLst>
          </p:cNvPr>
          <p:cNvSpPr>
            <a:spLocks noGrp="1"/>
          </p:cNvSpPr>
          <p:nvPr>
            <p:ph type="dt" sz="half" idx="10"/>
          </p:nvPr>
        </p:nvSpPr>
        <p:spPr/>
        <p:txBody>
          <a:bodyPr/>
          <a:lstStyle/>
          <a:p>
            <a:fld id="{A5DFD4A6-91C7-4AD3-A6E3-0B4D61F3187A}" type="datetimeFigureOut">
              <a:rPr lang="en-IN" smtClean="0"/>
              <a:t>04-03-2025</a:t>
            </a:fld>
            <a:endParaRPr lang="en-IN"/>
          </a:p>
        </p:txBody>
      </p:sp>
      <p:sp>
        <p:nvSpPr>
          <p:cNvPr id="6" name="Footer Placeholder 5">
            <a:extLst>
              <a:ext uri="{FF2B5EF4-FFF2-40B4-BE49-F238E27FC236}">
                <a16:creationId xmlns:a16="http://schemas.microsoft.com/office/drawing/2014/main" id="{4414214E-8A8F-C2F0-FB72-3339F3B009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205BE4-9DC1-1C7D-62B8-BB7F3190F7A3}"/>
              </a:ext>
            </a:extLst>
          </p:cNvPr>
          <p:cNvSpPr>
            <a:spLocks noGrp="1"/>
          </p:cNvSpPr>
          <p:nvPr>
            <p:ph type="sldNum" sz="quarter" idx="12"/>
          </p:nvPr>
        </p:nvSpPr>
        <p:spPr/>
        <p:txBody>
          <a:bodyPr/>
          <a:lstStyle/>
          <a:p>
            <a:fld id="{0E42AC0A-4DED-401B-B778-2B8BF04AC586}" type="slidenum">
              <a:rPr lang="en-IN" smtClean="0"/>
              <a:t>‹#›</a:t>
            </a:fld>
            <a:endParaRPr lang="en-IN"/>
          </a:p>
        </p:txBody>
      </p:sp>
    </p:spTree>
    <p:extLst>
      <p:ext uri="{BB962C8B-B14F-4D97-AF65-F5344CB8AC3E}">
        <p14:creationId xmlns:p14="http://schemas.microsoft.com/office/powerpoint/2010/main" val="109893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82D264-9B5A-5975-5D38-792B63DDED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78A221-465D-D4C3-8A90-4A3579735D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869F7-10C2-5170-1EEF-79C0214C0F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FD4A6-91C7-4AD3-A6E3-0B4D61F3187A}" type="datetimeFigureOut">
              <a:rPr lang="en-IN" smtClean="0"/>
              <a:t>04-03-2025</a:t>
            </a:fld>
            <a:endParaRPr lang="en-IN"/>
          </a:p>
        </p:txBody>
      </p:sp>
      <p:sp>
        <p:nvSpPr>
          <p:cNvPr id="5" name="Footer Placeholder 4">
            <a:extLst>
              <a:ext uri="{FF2B5EF4-FFF2-40B4-BE49-F238E27FC236}">
                <a16:creationId xmlns:a16="http://schemas.microsoft.com/office/drawing/2014/main" id="{28C9ACE8-782F-8F25-EC71-86556BBFE0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8BEE59F-6DD8-EECE-F179-D2DA1D5D96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2AC0A-4DED-401B-B778-2B8BF04AC586}" type="slidenum">
              <a:rPr lang="en-IN" smtClean="0"/>
              <a:t>‹#›</a:t>
            </a:fld>
            <a:endParaRPr lang="en-IN"/>
          </a:p>
        </p:txBody>
      </p:sp>
    </p:spTree>
    <p:extLst>
      <p:ext uri="{BB962C8B-B14F-4D97-AF65-F5344CB8AC3E}">
        <p14:creationId xmlns:p14="http://schemas.microsoft.com/office/powerpoint/2010/main" val="34989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1" r:id="rId12"/>
    <p:sldLayoutId id="2147483684" r:id="rId13"/>
    <p:sldLayoutId id="214748368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chart" Target="../charts/chart6.xml"/><Relationship Id="rId4" Type="http://schemas.openxmlformats.org/officeDocument/2006/relationships/chart" Target="../charts/char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chart" Target="../charts/chart8.xml"/><Relationship Id="rId4" Type="http://schemas.openxmlformats.org/officeDocument/2006/relationships/chart" Target="../charts/char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chart" Target="../charts/chart9.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chart" Target="../charts/chart13.xml"/><Relationship Id="rId4" Type="http://schemas.openxmlformats.org/officeDocument/2006/relationships/chart" Target="../charts/char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chart" Target="../charts/chart15.xml"/><Relationship Id="rId5" Type="http://schemas.openxmlformats.org/officeDocument/2006/relationships/image" Target="../media/image19.png"/><Relationship Id="rId4" Type="http://schemas.openxmlformats.org/officeDocument/2006/relationships/chart" Target="../charts/chart1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chart" Target="../charts/chart17.xml"/><Relationship Id="rId4" Type="http://schemas.openxmlformats.org/officeDocument/2006/relationships/chart" Target="../charts/chart1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chart" Target="../charts/chart18.xml"/></Relationships>
</file>

<file path=ppt/slides/_rels/slide17.xml.rels><?xml version="1.0" encoding="UTF-8" standalone="yes"?>
<Relationships xmlns="http://schemas.openxmlformats.org/package/2006/relationships"><Relationship Id="rId3" Type="http://schemas.openxmlformats.org/officeDocument/2006/relationships/hyperlink" Target="CPDA_Graded%20assignment.xlsx"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8.svg"/><Relationship Id="rId11" Type="http://schemas.openxmlformats.org/officeDocument/2006/relationships/image" Target="../media/image4.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CPDA_Graded%20assignment.xlsx"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chart" Target="../charts/char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E1D4D015-3C66-1660-C00E-B6370CB691EF}"/>
              </a:ext>
            </a:extLst>
          </p:cNvPr>
          <p:cNvPicPr>
            <a:picLocks noGrp="1" noChangeAspect="1"/>
          </p:cNvPicPr>
          <p:nvPr>
            <p:ph type="pic" sz="quarter" idx="13"/>
          </p:nvPr>
        </p:nvPicPr>
        <p:blipFill>
          <a:blip r:embed="rId3"/>
          <a:srcRect l="22473" r="22473"/>
          <a:stretch>
            <a:fillRect/>
          </a:stretch>
        </p:blipFill>
        <p:spPr>
          <a:xfrm>
            <a:off x="0" y="0"/>
            <a:ext cx="7099300" cy="6864974"/>
          </a:xfrm>
        </p:spPr>
      </p:pic>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a:xfrm>
            <a:off x="7772400" y="1590005"/>
            <a:ext cx="4470400" cy="2368561"/>
          </a:xfrm>
        </p:spPr>
        <p:txBody>
          <a:bodyPr>
            <a:noAutofit/>
          </a:bodyPr>
          <a:lstStyle/>
          <a:p>
            <a:pPr algn="l"/>
            <a:r>
              <a:rPr lang="en-IN" sz="4000" b="1" dirty="0">
                <a:solidFill>
                  <a:schemeClr val="bg1"/>
                </a:solidFill>
              </a:rPr>
              <a:t>CPDA-Batch 1- Graded Assignment:</a:t>
            </a:r>
            <a:br>
              <a:rPr lang="en-IN" sz="4000" b="1" dirty="0">
                <a:solidFill>
                  <a:schemeClr val="bg1"/>
                </a:solidFill>
              </a:rPr>
            </a:br>
            <a:r>
              <a:rPr lang="en-IN" sz="4000" b="1" dirty="0">
                <a:solidFill>
                  <a:schemeClr val="bg1"/>
                </a:solidFill>
              </a:rPr>
              <a:t>Streaming Services User Analysis</a:t>
            </a:r>
          </a:p>
        </p:txBody>
      </p:sp>
      <p:sp>
        <p:nvSpPr>
          <p:cNvPr id="5" name="Text Placeholder 4">
            <a:extLst>
              <a:ext uri="{FF2B5EF4-FFF2-40B4-BE49-F238E27FC236}">
                <a16:creationId xmlns:a16="http://schemas.microsoft.com/office/drawing/2014/main" id="{11BD888B-972E-42BE-8FD6-806C5A5A3530}"/>
              </a:ext>
            </a:extLst>
          </p:cNvPr>
          <p:cNvSpPr>
            <a:spLocks noGrp="1"/>
          </p:cNvSpPr>
          <p:nvPr>
            <p:ph type="body" idx="1"/>
          </p:nvPr>
        </p:nvSpPr>
        <p:spPr>
          <a:xfrm>
            <a:off x="7912100" y="4467263"/>
            <a:ext cx="3898900" cy="1374769"/>
          </a:xfrm>
        </p:spPr>
        <p:txBody>
          <a:bodyPr/>
          <a:lstStyle/>
          <a:p>
            <a:r>
              <a:rPr lang="en-US" dirty="0"/>
              <a:t>Snigdha Datta</a:t>
            </a:r>
          </a:p>
        </p:txBody>
      </p:sp>
      <p:sp>
        <p:nvSpPr>
          <p:cNvPr id="13" name="Freeform 12">
            <a:extLst>
              <a:ext uri="{FF2B5EF4-FFF2-40B4-BE49-F238E27FC236}">
                <a16:creationId xmlns:a16="http://schemas.microsoft.com/office/drawing/2014/main" id="{94D5727C-D7FE-8BB9-5449-7DE7B50B5F14}"/>
              </a:ext>
            </a:extLst>
          </p:cNvPr>
          <p:cNvSpPr/>
          <p:nvPr/>
        </p:nvSpPr>
        <p:spPr>
          <a:xfrm>
            <a:off x="4648022" y="0"/>
            <a:ext cx="2858502" cy="4328748"/>
          </a:xfrm>
          <a:custGeom>
            <a:avLst/>
            <a:gdLst>
              <a:gd name="connsiteX0" fmla="*/ 0 w 2858502"/>
              <a:gd name="connsiteY0" fmla="*/ 0 h 4328748"/>
              <a:gd name="connsiteX1" fmla="*/ 1684781 w 2858502"/>
              <a:gd name="connsiteY1" fmla="*/ 1684779 h 4328748"/>
              <a:gd name="connsiteX2" fmla="*/ 213576 w 2858502"/>
              <a:gd name="connsiteY2" fmla="*/ 3155982 h 4328748"/>
              <a:gd name="connsiteX3" fmla="*/ 213576 w 2858502"/>
              <a:gd name="connsiteY3" fmla="*/ 4328749 h 4328748"/>
              <a:gd name="connsiteX4" fmla="*/ 2858502 w 2858502"/>
              <a:gd name="connsiteY4" fmla="*/ 1684779 h 4328748"/>
              <a:gd name="connsiteX5" fmla="*/ 1173721 w 2858502"/>
              <a:gd name="connsiteY5" fmla="*/ 0 h 4328748"/>
              <a:gd name="connsiteX6" fmla="*/ 0 w 2858502"/>
              <a:gd name="connsiteY6" fmla="*/ 0 h 432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8502" h="4328748">
                <a:moveTo>
                  <a:pt x="0" y="0"/>
                </a:moveTo>
                <a:lnTo>
                  <a:pt x="1684781" y="1684779"/>
                </a:lnTo>
                <a:lnTo>
                  <a:pt x="213576" y="3155982"/>
                </a:lnTo>
                <a:lnTo>
                  <a:pt x="213576" y="4328749"/>
                </a:lnTo>
                <a:lnTo>
                  <a:pt x="2858502" y="1684779"/>
                </a:lnTo>
                <a:lnTo>
                  <a:pt x="1173721" y="0"/>
                </a:lnTo>
                <a:lnTo>
                  <a:pt x="0" y="0"/>
                </a:lnTo>
                <a:close/>
              </a:path>
            </a:pathLst>
          </a:custGeom>
          <a:solidFill>
            <a:schemeClr val="bg1">
              <a:lumMod val="95000"/>
            </a:schemeClr>
          </a:solidFill>
          <a:ln w="9534" cap="flat">
            <a:noFill/>
            <a:prstDash val="solid"/>
            <a:miter/>
          </a:ln>
        </p:spPr>
        <p:txBody>
          <a:bodyPr rtlCol="0" anchor="ctr"/>
          <a:lstStyle/>
          <a:p>
            <a:endParaRPr lang="en-US" dirty="0"/>
          </a:p>
        </p:txBody>
      </p:sp>
      <p:sp>
        <p:nvSpPr>
          <p:cNvPr id="12" name="Freeform 11">
            <a:extLst>
              <a:ext uri="{FF2B5EF4-FFF2-40B4-BE49-F238E27FC236}">
                <a16:creationId xmlns:a16="http://schemas.microsoft.com/office/drawing/2014/main" id="{E43CA935-AB74-1A99-D060-720C5FF4E6D7}"/>
              </a:ext>
            </a:extLst>
          </p:cNvPr>
          <p:cNvSpPr/>
          <p:nvPr/>
        </p:nvSpPr>
        <p:spPr>
          <a:xfrm>
            <a:off x="4076259" y="404270"/>
            <a:ext cx="3990266" cy="6460705"/>
          </a:xfrm>
          <a:custGeom>
            <a:avLst/>
            <a:gdLst>
              <a:gd name="connsiteX0" fmla="*/ 0 w 3990266"/>
              <a:gd name="connsiteY0" fmla="*/ 6460706 h 6460705"/>
              <a:gd name="connsiteX1" fmla="*/ 1173721 w 3990266"/>
              <a:gd name="connsiteY1" fmla="*/ 6460706 h 6460705"/>
              <a:gd name="connsiteX2" fmla="*/ 3990267 w 3990266"/>
              <a:gd name="connsiteY2" fmla="*/ 3644159 h 6460705"/>
              <a:gd name="connsiteX3" fmla="*/ 347062 w 3990266"/>
              <a:gd name="connsiteY3" fmla="*/ 0 h 6460705"/>
              <a:gd name="connsiteX4" fmla="*/ 347062 w 3990266"/>
              <a:gd name="connsiteY4" fmla="*/ 1173721 h 6460705"/>
              <a:gd name="connsiteX5" fmla="*/ 2817500 w 3990266"/>
              <a:gd name="connsiteY5" fmla="*/ 3644159 h 6460705"/>
              <a:gd name="connsiteX6" fmla="*/ 0 w 3990266"/>
              <a:gd name="connsiteY6" fmla="*/ 6460706 h 646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90266" h="6460705">
                <a:moveTo>
                  <a:pt x="0" y="6460706"/>
                </a:moveTo>
                <a:lnTo>
                  <a:pt x="1173721" y="6460706"/>
                </a:lnTo>
                <a:lnTo>
                  <a:pt x="3990267" y="3644159"/>
                </a:lnTo>
                <a:lnTo>
                  <a:pt x="347062" y="0"/>
                </a:lnTo>
                <a:lnTo>
                  <a:pt x="347062" y="1173721"/>
                </a:lnTo>
                <a:lnTo>
                  <a:pt x="2817500" y="3644159"/>
                </a:lnTo>
                <a:lnTo>
                  <a:pt x="0" y="6460706"/>
                </a:lnTo>
                <a:close/>
              </a:path>
            </a:pathLst>
          </a:custGeom>
          <a:solidFill>
            <a:schemeClr val="accent2">
              <a:lumMod val="20000"/>
              <a:lumOff val="80000"/>
              <a:alpha val="75000"/>
            </a:schemeClr>
          </a:solidFill>
          <a:ln w="9534" cap="flat">
            <a:noFill/>
            <a:prstDash val="solid"/>
            <a:miter/>
          </a:ln>
        </p:spPr>
        <p:txBody>
          <a:bodyPr rtlCol="0" anchor="ctr"/>
          <a:lstStyle/>
          <a:p>
            <a:endParaRPr lang="en-US"/>
          </a:p>
        </p:txBody>
      </p:sp>
      <p:sp>
        <p:nvSpPr>
          <p:cNvPr id="7" name="Slide Number Placeholder 7">
            <a:extLst>
              <a:ext uri="{FF2B5EF4-FFF2-40B4-BE49-F238E27FC236}">
                <a16:creationId xmlns:a16="http://schemas.microsoft.com/office/drawing/2014/main" id="{93C12829-FCD7-178C-14C5-A11F5CE448D9}"/>
              </a:ext>
            </a:extLst>
          </p:cNvPr>
          <p:cNvSpPr>
            <a:spLocks noGrp="1"/>
          </p:cNvSpPr>
          <p:nvPr>
            <p:ph type="sldNum" sz="quarter" idx="12"/>
          </p:nvPr>
        </p:nvSpPr>
        <p:spPr>
          <a:xfrm>
            <a:off x="10667580" y="6356350"/>
            <a:ext cx="1346619" cy="365125"/>
          </a:xfrm>
        </p:spPr>
        <p:txBody>
          <a:bodyPr/>
          <a:lstStyle/>
          <a:p>
            <a:fld id="{672B7600-67E3-4D97-B453-880E2742B982}" type="slidenum">
              <a:rPr lang="en-US" b="1" smtClean="0">
                <a:solidFill>
                  <a:schemeClr val="bg1"/>
                </a:solidFill>
              </a:rPr>
              <a:t>1</a:t>
            </a:fld>
            <a:endParaRPr lang="en-US" b="1" dirty="0">
              <a:solidFill>
                <a:schemeClr val="bg1"/>
              </a:solidFill>
            </a:endParaRPr>
          </a:p>
        </p:txBody>
      </p:sp>
    </p:spTree>
    <p:extLst>
      <p:ext uri="{BB962C8B-B14F-4D97-AF65-F5344CB8AC3E}">
        <p14:creationId xmlns:p14="http://schemas.microsoft.com/office/powerpoint/2010/main" val="250750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326423-FFF7-B2C1-534A-823B7379C72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80A8E6-1B31-1F5E-3556-C2DAA247E9BF}"/>
              </a:ext>
            </a:extLst>
          </p:cNvPr>
          <p:cNvSpPr/>
          <p:nvPr/>
        </p:nvSpPr>
        <p:spPr>
          <a:xfrm>
            <a:off x="1962704" y="-6742"/>
            <a:ext cx="10254696" cy="661499"/>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t>Data Analysis – Demographic &amp; Behavioural Insights</a:t>
            </a:r>
          </a:p>
        </p:txBody>
      </p:sp>
      <p:sp>
        <p:nvSpPr>
          <p:cNvPr id="76" name="Slide Number Placeholder 7">
            <a:extLst>
              <a:ext uri="{FF2B5EF4-FFF2-40B4-BE49-F238E27FC236}">
                <a16:creationId xmlns:a16="http://schemas.microsoft.com/office/drawing/2014/main" id="{A771FC5E-7DBC-65DC-5103-2F09A22FD653}"/>
              </a:ext>
            </a:extLst>
          </p:cNvPr>
          <p:cNvSpPr>
            <a:spLocks noGrp="1"/>
          </p:cNvSpPr>
          <p:nvPr>
            <p:ph type="sldNum" sz="quarter" idx="12"/>
          </p:nvPr>
        </p:nvSpPr>
        <p:spPr>
          <a:xfrm>
            <a:off x="10667580" y="6356350"/>
            <a:ext cx="1346619" cy="365125"/>
          </a:xfrm>
        </p:spPr>
        <p:txBody>
          <a:bodyPr/>
          <a:lstStyle/>
          <a:p>
            <a:fld id="{672B7600-67E3-4D97-B453-880E2742B982}" type="slidenum">
              <a:rPr lang="en-US" b="1" smtClean="0">
                <a:solidFill>
                  <a:schemeClr val="accent1">
                    <a:lumMod val="50000"/>
                  </a:schemeClr>
                </a:solidFill>
              </a:rPr>
              <a:t>10</a:t>
            </a:fld>
            <a:endParaRPr lang="en-US" b="1" dirty="0">
              <a:solidFill>
                <a:schemeClr val="accent1">
                  <a:lumMod val="50000"/>
                </a:schemeClr>
              </a:solidFill>
            </a:endParaRPr>
          </a:p>
        </p:txBody>
      </p:sp>
      <p:pic>
        <p:nvPicPr>
          <p:cNvPr id="22" name="Picture 2" descr="Hero Vired announces Scholarship Advantage for higher education ...">
            <a:extLst>
              <a:ext uri="{FF2B5EF4-FFF2-40B4-BE49-F238E27FC236}">
                <a16:creationId xmlns:a16="http://schemas.microsoft.com/office/drawing/2014/main" id="{478CA9D0-8787-7417-A171-8A977F6031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24" y="6350720"/>
            <a:ext cx="610741" cy="24938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9856EDA7-5070-7186-65F9-3BF6364192FD}"/>
              </a:ext>
            </a:extLst>
          </p:cNvPr>
          <p:cNvSpPr/>
          <p:nvPr/>
        </p:nvSpPr>
        <p:spPr>
          <a:xfrm rot="16200000">
            <a:off x="-662088" y="3112714"/>
            <a:ext cx="2228599" cy="905308"/>
          </a:xfrm>
          <a:prstGeom prst="roundRect">
            <a:avLst/>
          </a:prstGeom>
          <a:solidFill>
            <a:schemeClr val="accent4">
              <a:lumMod val="60000"/>
              <a:lumOff val="4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6" name="Rectangle: Rounded Corners 5">
            <a:extLst>
              <a:ext uri="{FF2B5EF4-FFF2-40B4-BE49-F238E27FC236}">
                <a16:creationId xmlns:a16="http://schemas.microsoft.com/office/drawing/2014/main" id="{C62AF8F2-2A38-71C7-FA1D-F32A5C42F921}"/>
              </a:ext>
            </a:extLst>
          </p:cNvPr>
          <p:cNvSpPr/>
          <p:nvPr/>
        </p:nvSpPr>
        <p:spPr>
          <a:xfrm rot="16200000">
            <a:off x="-611288" y="3570037"/>
            <a:ext cx="2228599" cy="995839"/>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7" name="Rectangle: Rounded Corners 6">
            <a:extLst>
              <a:ext uri="{FF2B5EF4-FFF2-40B4-BE49-F238E27FC236}">
                <a16:creationId xmlns:a16="http://schemas.microsoft.com/office/drawing/2014/main" id="{7E46A2EE-D4FA-A435-3FC4-6EB60EEE0CCF}"/>
              </a:ext>
            </a:extLst>
          </p:cNvPr>
          <p:cNvSpPr/>
          <p:nvPr/>
        </p:nvSpPr>
        <p:spPr>
          <a:xfrm rot="16200000">
            <a:off x="-560488" y="4069953"/>
            <a:ext cx="2228599" cy="1095423"/>
          </a:xfrm>
          <a:prstGeom prst="roundRect">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D</a:t>
            </a:r>
          </a:p>
        </p:txBody>
      </p:sp>
      <p:sp>
        <p:nvSpPr>
          <p:cNvPr id="8" name="Rectangle: Rounded Corners 7">
            <a:extLst>
              <a:ext uri="{FF2B5EF4-FFF2-40B4-BE49-F238E27FC236}">
                <a16:creationId xmlns:a16="http://schemas.microsoft.com/office/drawing/2014/main" id="{C4A4ADEF-EB2C-4451-766D-DBEE75909D4D}"/>
              </a:ext>
            </a:extLst>
          </p:cNvPr>
          <p:cNvSpPr/>
          <p:nvPr/>
        </p:nvSpPr>
        <p:spPr>
          <a:xfrm rot="16200000">
            <a:off x="35762" y="3972019"/>
            <a:ext cx="1137699" cy="1204965"/>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9" name="Rectangle: Rounded Corners 8">
            <a:extLst>
              <a:ext uri="{FF2B5EF4-FFF2-40B4-BE49-F238E27FC236}">
                <a16:creationId xmlns:a16="http://schemas.microsoft.com/office/drawing/2014/main" id="{1EF486B1-52FC-43D8-F7DE-8C8CAB517D8A}"/>
              </a:ext>
            </a:extLst>
          </p:cNvPr>
          <p:cNvSpPr/>
          <p:nvPr/>
        </p:nvSpPr>
        <p:spPr>
          <a:xfrm rot="16200000">
            <a:off x="271447" y="4274604"/>
            <a:ext cx="767929" cy="1325462"/>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10" name="TextBox 9">
            <a:extLst>
              <a:ext uri="{FF2B5EF4-FFF2-40B4-BE49-F238E27FC236}">
                <a16:creationId xmlns:a16="http://schemas.microsoft.com/office/drawing/2014/main" id="{25E44248-D207-891D-23A8-6406A53EB4CD}"/>
              </a:ext>
            </a:extLst>
          </p:cNvPr>
          <p:cNvSpPr txBox="1"/>
          <p:nvPr/>
        </p:nvSpPr>
        <p:spPr>
          <a:xfrm>
            <a:off x="312159" y="2524408"/>
            <a:ext cx="314510" cy="400110"/>
          </a:xfrm>
          <a:prstGeom prst="rect">
            <a:avLst/>
          </a:prstGeom>
          <a:noFill/>
        </p:spPr>
        <p:txBody>
          <a:bodyPr wrap="none" rtlCol="0">
            <a:spAutoFit/>
          </a:bodyPr>
          <a:lstStyle/>
          <a:p>
            <a:r>
              <a:rPr lang="en-IN" sz="2000" b="1" dirty="0">
                <a:solidFill>
                  <a:schemeClr val="bg1"/>
                </a:solidFill>
              </a:rPr>
              <a:t>1</a:t>
            </a:r>
          </a:p>
        </p:txBody>
      </p:sp>
      <p:sp>
        <p:nvSpPr>
          <p:cNvPr id="11" name="TextBox 10">
            <a:extLst>
              <a:ext uri="{FF2B5EF4-FFF2-40B4-BE49-F238E27FC236}">
                <a16:creationId xmlns:a16="http://schemas.microsoft.com/office/drawing/2014/main" id="{E8D18B53-287C-D07B-9EA2-36CE06EDDF7C}"/>
              </a:ext>
            </a:extLst>
          </p:cNvPr>
          <p:cNvSpPr txBox="1"/>
          <p:nvPr/>
        </p:nvSpPr>
        <p:spPr>
          <a:xfrm>
            <a:off x="362959" y="2974303"/>
            <a:ext cx="314510" cy="440121"/>
          </a:xfrm>
          <a:prstGeom prst="rect">
            <a:avLst/>
          </a:prstGeom>
          <a:noFill/>
        </p:spPr>
        <p:txBody>
          <a:bodyPr wrap="none" rtlCol="0">
            <a:spAutoFit/>
          </a:bodyPr>
          <a:lstStyle/>
          <a:p>
            <a:r>
              <a:rPr lang="en-IN" sz="2000" b="1" dirty="0">
                <a:solidFill>
                  <a:schemeClr val="bg1"/>
                </a:solidFill>
              </a:rPr>
              <a:t>2</a:t>
            </a:r>
          </a:p>
        </p:txBody>
      </p:sp>
      <p:sp>
        <p:nvSpPr>
          <p:cNvPr id="12" name="TextBox 11">
            <a:extLst>
              <a:ext uri="{FF2B5EF4-FFF2-40B4-BE49-F238E27FC236}">
                <a16:creationId xmlns:a16="http://schemas.microsoft.com/office/drawing/2014/main" id="{B6487DE0-BC34-4FDD-A57F-A54510B49E8E}"/>
              </a:ext>
            </a:extLst>
          </p:cNvPr>
          <p:cNvSpPr txBox="1"/>
          <p:nvPr/>
        </p:nvSpPr>
        <p:spPr>
          <a:xfrm>
            <a:off x="464559" y="4045620"/>
            <a:ext cx="314510" cy="532546"/>
          </a:xfrm>
          <a:prstGeom prst="rect">
            <a:avLst/>
          </a:prstGeom>
          <a:noFill/>
        </p:spPr>
        <p:txBody>
          <a:bodyPr wrap="none" rtlCol="0">
            <a:spAutoFit/>
          </a:bodyPr>
          <a:lstStyle/>
          <a:p>
            <a:r>
              <a:rPr lang="en-IN" sz="2000" b="1" dirty="0">
                <a:solidFill>
                  <a:schemeClr val="bg1"/>
                </a:solidFill>
              </a:rPr>
              <a:t>4</a:t>
            </a:r>
          </a:p>
        </p:txBody>
      </p:sp>
      <p:sp>
        <p:nvSpPr>
          <p:cNvPr id="13" name="TextBox 12">
            <a:extLst>
              <a:ext uri="{FF2B5EF4-FFF2-40B4-BE49-F238E27FC236}">
                <a16:creationId xmlns:a16="http://schemas.microsoft.com/office/drawing/2014/main" id="{FB937D44-14D3-B147-B11C-0C010A94E523}"/>
              </a:ext>
            </a:extLst>
          </p:cNvPr>
          <p:cNvSpPr txBox="1"/>
          <p:nvPr/>
        </p:nvSpPr>
        <p:spPr>
          <a:xfrm>
            <a:off x="413759" y="3498472"/>
            <a:ext cx="314510" cy="484133"/>
          </a:xfrm>
          <a:prstGeom prst="rect">
            <a:avLst/>
          </a:prstGeom>
          <a:noFill/>
        </p:spPr>
        <p:txBody>
          <a:bodyPr wrap="none" rtlCol="0">
            <a:spAutoFit/>
          </a:bodyPr>
          <a:lstStyle/>
          <a:p>
            <a:r>
              <a:rPr lang="en-IN" sz="2000" b="1" dirty="0">
                <a:solidFill>
                  <a:schemeClr val="bg1"/>
                </a:solidFill>
              </a:rPr>
              <a:t>3</a:t>
            </a:r>
          </a:p>
        </p:txBody>
      </p:sp>
      <p:sp>
        <p:nvSpPr>
          <p:cNvPr id="14" name="TextBox 13">
            <a:extLst>
              <a:ext uri="{FF2B5EF4-FFF2-40B4-BE49-F238E27FC236}">
                <a16:creationId xmlns:a16="http://schemas.microsoft.com/office/drawing/2014/main" id="{F2E57DA6-C06F-69B3-4FBB-643BF55CB9D6}"/>
              </a:ext>
            </a:extLst>
          </p:cNvPr>
          <p:cNvSpPr txBox="1"/>
          <p:nvPr/>
        </p:nvSpPr>
        <p:spPr>
          <a:xfrm>
            <a:off x="515359" y="4609952"/>
            <a:ext cx="314510" cy="585801"/>
          </a:xfrm>
          <a:prstGeom prst="rect">
            <a:avLst/>
          </a:prstGeom>
          <a:noFill/>
        </p:spPr>
        <p:txBody>
          <a:bodyPr wrap="none" rtlCol="0">
            <a:spAutoFit/>
          </a:bodyPr>
          <a:lstStyle/>
          <a:p>
            <a:r>
              <a:rPr lang="en-IN" sz="2000" b="1" dirty="0">
                <a:solidFill>
                  <a:schemeClr val="bg1"/>
                </a:solidFill>
              </a:rPr>
              <a:t>5</a:t>
            </a:r>
          </a:p>
        </p:txBody>
      </p:sp>
      <p:sp>
        <p:nvSpPr>
          <p:cNvPr id="15" name="Rectangle: Rounded Corners 14">
            <a:extLst>
              <a:ext uri="{FF2B5EF4-FFF2-40B4-BE49-F238E27FC236}">
                <a16:creationId xmlns:a16="http://schemas.microsoft.com/office/drawing/2014/main" id="{E32699D1-24D0-5ED4-FB79-BD8AD0ABDC35}"/>
              </a:ext>
            </a:extLst>
          </p:cNvPr>
          <p:cNvSpPr/>
          <p:nvPr/>
        </p:nvSpPr>
        <p:spPr>
          <a:xfrm rot="16200000">
            <a:off x="322246" y="4759428"/>
            <a:ext cx="767930" cy="1458008"/>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16" name="TextBox 15">
            <a:extLst>
              <a:ext uri="{FF2B5EF4-FFF2-40B4-BE49-F238E27FC236}">
                <a16:creationId xmlns:a16="http://schemas.microsoft.com/office/drawing/2014/main" id="{853D9025-F34A-0A24-00FC-7EB4FA30F5E9}"/>
              </a:ext>
            </a:extLst>
          </p:cNvPr>
          <p:cNvSpPr txBox="1"/>
          <p:nvPr/>
        </p:nvSpPr>
        <p:spPr>
          <a:xfrm>
            <a:off x="159759" y="5143352"/>
            <a:ext cx="995941" cy="585801"/>
          </a:xfrm>
          <a:prstGeom prst="rect">
            <a:avLst/>
          </a:prstGeom>
          <a:noFill/>
        </p:spPr>
        <p:txBody>
          <a:bodyPr wrap="square" rtlCol="0">
            <a:spAutoFit/>
          </a:bodyPr>
          <a:lstStyle/>
          <a:p>
            <a:pPr algn="ctr"/>
            <a:r>
              <a:rPr lang="en-IN" sz="2000" b="1" dirty="0">
                <a:solidFill>
                  <a:schemeClr val="bg1"/>
                </a:solidFill>
              </a:rPr>
              <a:t>Extra</a:t>
            </a:r>
          </a:p>
        </p:txBody>
      </p:sp>
      <p:sp>
        <p:nvSpPr>
          <p:cNvPr id="24" name="TextBox 23">
            <a:extLst>
              <a:ext uri="{FF2B5EF4-FFF2-40B4-BE49-F238E27FC236}">
                <a16:creationId xmlns:a16="http://schemas.microsoft.com/office/drawing/2014/main" id="{477F3036-96C3-4CA6-F735-EA897E8E6A5E}"/>
              </a:ext>
            </a:extLst>
          </p:cNvPr>
          <p:cNvSpPr txBox="1"/>
          <p:nvPr/>
        </p:nvSpPr>
        <p:spPr>
          <a:xfrm>
            <a:off x="2225082" y="644366"/>
            <a:ext cx="6375399" cy="1200329"/>
          </a:xfrm>
          <a:prstGeom prst="rect">
            <a:avLst/>
          </a:prstGeom>
          <a:noFill/>
        </p:spPr>
        <p:txBody>
          <a:bodyPr wrap="square" rtlCol="0">
            <a:spAutoFit/>
          </a:bodyPr>
          <a:lstStyle/>
          <a:p>
            <a:r>
              <a:rPr lang="en-IN" b="1" dirty="0"/>
              <a:t>Objective 3:</a:t>
            </a:r>
          </a:p>
          <a:p>
            <a:pPr marL="285750" indent="-285750">
              <a:buFont typeface="Arial" panose="020B0604020202020204" pitchFamily="34" charset="0"/>
              <a:buChar char="•"/>
            </a:pPr>
            <a:r>
              <a:rPr lang="en-US" dirty="0"/>
              <a:t>Preferred genres by age group</a:t>
            </a:r>
          </a:p>
          <a:p>
            <a:pPr marL="285750" indent="-285750">
              <a:buFont typeface="Arial" panose="020B0604020202020204" pitchFamily="34" charset="0"/>
              <a:buChar char="•"/>
            </a:pPr>
            <a:r>
              <a:rPr lang="en-US" dirty="0"/>
              <a:t>Device usage trends</a:t>
            </a:r>
          </a:p>
          <a:p>
            <a:pPr marL="285750" indent="-285750">
              <a:buFont typeface="Arial" panose="020B0604020202020204" pitchFamily="34" charset="0"/>
              <a:buChar char="•"/>
            </a:pPr>
            <a:r>
              <a:rPr lang="en-US" dirty="0"/>
              <a:t>Peak watch time trends (Morning, Evening, Late Night)</a:t>
            </a:r>
            <a:endParaRPr lang="en-IN" dirty="0"/>
          </a:p>
        </p:txBody>
      </p:sp>
      <p:graphicFrame>
        <p:nvGraphicFramePr>
          <p:cNvPr id="29" name="Chart 28">
            <a:extLst>
              <a:ext uri="{FF2B5EF4-FFF2-40B4-BE49-F238E27FC236}">
                <a16:creationId xmlns:a16="http://schemas.microsoft.com/office/drawing/2014/main" id="{708B38C3-2160-809C-1927-645055AFB7A6}"/>
              </a:ext>
            </a:extLst>
          </p:cNvPr>
          <p:cNvGraphicFramePr>
            <a:graphicFrameLocks/>
          </p:cNvGraphicFramePr>
          <p:nvPr>
            <p:extLst>
              <p:ext uri="{D42A27DB-BD31-4B8C-83A1-F6EECF244321}">
                <p14:modId xmlns:p14="http://schemas.microsoft.com/office/powerpoint/2010/main" val="2837441570"/>
              </p:ext>
            </p:extLst>
          </p:nvPr>
        </p:nvGraphicFramePr>
        <p:xfrm>
          <a:off x="1749462" y="1970442"/>
          <a:ext cx="4657103" cy="201216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8BE15773-12B3-49B2-8184-683730DE078D}"/>
              </a:ext>
            </a:extLst>
          </p:cNvPr>
          <p:cNvGraphicFramePr>
            <a:graphicFrameLocks/>
          </p:cNvGraphicFramePr>
          <p:nvPr>
            <p:extLst>
              <p:ext uri="{D42A27DB-BD31-4B8C-83A1-F6EECF244321}">
                <p14:modId xmlns:p14="http://schemas.microsoft.com/office/powerpoint/2010/main" val="2928433929"/>
              </p:ext>
            </p:extLst>
          </p:nvPr>
        </p:nvGraphicFramePr>
        <p:xfrm>
          <a:off x="1749461" y="4483908"/>
          <a:ext cx="4657101" cy="2012164"/>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CCAE923A-BB4D-DF42-C709-3CC41238A79A}"/>
              </a:ext>
            </a:extLst>
          </p:cNvPr>
          <p:cNvSpPr txBox="1"/>
          <p:nvPr/>
        </p:nvSpPr>
        <p:spPr>
          <a:xfrm>
            <a:off x="6946900" y="1985799"/>
            <a:ext cx="4473850" cy="1754326"/>
          </a:xfrm>
          <a:prstGeom prst="rect">
            <a:avLst/>
          </a:prstGeom>
          <a:noFill/>
          <a:ln w="19050">
            <a:solidFill>
              <a:srgbClr val="8FAADC"/>
            </a:solidFill>
            <a:prstDash val="sysDot"/>
          </a:ln>
        </p:spPr>
        <p:txBody>
          <a:bodyPr wrap="square" rtlCol="0">
            <a:spAutoFit/>
          </a:bodyPr>
          <a:lstStyle/>
          <a:p>
            <a:r>
              <a:rPr lang="en-US" sz="1800" b="1" i="0" u="none" strike="noStrike" dirty="0">
                <a:solidFill>
                  <a:srgbClr val="000000"/>
                </a:solidFill>
                <a:effectLst/>
                <a:latin typeface="Calibri" panose="020F0502020204030204" pitchFamily="34" charset="0"/>
              </a:rPr>
              <a:t>Output 3.1:</a:t>
            </a:r>
          </a:p>
          <a:p>
            <a:r>
              <a:rPr lang="en-US" sz="1800" b="0" i="0" u="none" strike="noStrike" dirty="0">
                <a:solidFill>
                  <a:srgbClr val="000000"/>
                </a:solidFill>
                <a:effectLst/>
                <a:latin typeface="Calibri" panose="020F0502020204030204" pitchFamily="34" charset="0"/>
              </a:rPr>
              <a:t>This graph highlights the preferred Genre per Age Group. </a:t>
            </a:r>
          </a:p>
          <a:p>
            <a:r>
              <a:rPr lang="en-US" sz="1800" b="0" i="0" u="none" strike="noStrike" dirty="0">
                <a:solidFill>
                  <a:srgbClr val="000000"/>
                </a:solidFill>
                <a:effectLst/>
                <a:latin typeface="Calibri" panose="020F0502020204030204" pitchFamily="34" charset="0"/>
              </a:rPr>
              <a:t>The most popular within a particular age group is highlighted in the pivot table within the workbook.</a:t>
            </a:r>
            <a:r>
              <a:rPr lang="en-US" dirty="0"/>
              <a:t> </a:t>
            </a:r>
            <a:endParaRPr lang="en-IN" dirty="0"/>
          </a:p>
        </p:txBody>
      </p:sp>
      <p:sp>
        <p:nvSpPr>
          <p:cNvPr id="17" name="Arrow: Chevron 16">
            <a:extLst>
              <a:ext uri="{FF2B5EF4-FFF2-40B4-BE49-F238E27FC236}">
                <a16:creationId xmlns:a16="http://schemas.microsoft.com/office/drawing/2014/main" id="{DEAE750C-2979-87D3-D8B1-17467A317BF5}"/>
              </a:ext>
            </a:extLst>
          </p:cNvPr>
          <p:cNvSpPr/>
          <p:nvPr/>
        </p:nvSpPr>
        <p:spPr>
          <a:xfrm>
            <a:off x="6477156" y="2680238"/>
            <a:ext cx="304800" cy="369332"/>
          </a:xfrm>
          <a:prstGeom prst="chevron">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TextBox 17">
            <a:extLst>
              <a:ext uri="{FF2B5EF4-FFF2-40B4-BE49-F238E27FC236}">
                <a16:creationId xmlns:a16="http://schemas.microsoft.com/office/drawing/2014/main" id="{78A8DA8A-24BF-805C-6C97-D4BC5B031E8E}"/>
              </a:ext>
            </a:extLst>
          </p:cNvPr>
          <p:cNvSpPr txBox="1"/>
          <p:nvPr/>
        </p:nvSpPr>
        <p:spPr>
          <a:xfrm>
            <a:off x="6946900" y="4483908"/>
            <a:ext cx="4473850" cy="1477328"/>
          </a:xfrm>
          <a:prstGeom prst="rect">
            <a:avLst/>
          </a:prstGeom>
          <a:noFill/>
          <a:ln w="19050">
            <a:solidFill>
              <a:srgbClr val="8FAADC"/>
            </a:solidFill>
            <a:prstDash val="sysDot"/>
          </a:ln>
        </p:spPr>
        <p:txBody>
          <a:bodyPr wrap="square" rtlCol="0">
            <a:spAutoFit/>
          </a:bodyPr>
          <a:lstStyle/>
          <a:p>
            <a:r>
              <a:rPr lang="en-US" sz="1800" b="1" i="0" u="none" strike="noStrike" dirty="0">
                <a:solidFill>
                  <a:srgbClr val="000000"/>
                </a:solidFill>
                <a:effectLst/>
                <a:latin typeface="Calibri" panose="020F0502020204030204" pitchFamily="34" charset="0"/>
              </a:rPr>
              <a:t>Output 3.2:</a:t>
            </a:r>
          </a:p>
          <a:p>
            <a:r>
              <a:rPr lang="en-US" sz="1800" b="0" i="0" u="none" strike="noStrike" dirty="0">
                <a:solidFill>
                  <a:srgbClr val="000000"/>
                </a:solidFill>
                <a:effectLst/>
                <a:latin typeface="Calibri" panose="020F0502020204030204" pitchFamily="34" charset="0"/>
              </a:rPr>
              <a:t>This graph highlights the device usage trend wherein the first device used by the user and the number of currently active devices are indicated.</a:t>
            </a:r>
            <a:r>
              <a:rPr lang="en-US" dirty="0"/>
              <a:t> </a:t>
            </a:r>
            <a:endParaRPr lang="en-IN" dirty="0"/>
          </a:p>
        </p:txBody>
      </p:sp>
      <p:sp>
        <p:nvSpPr>
          <p:cNvPr id="19" name="Arrow: Chevron 18">
            <a:extLst>
              <a:ext uri="{FF2B5EF4-FFF2-40B4-BE49-F238E27FC236}">
                <a16:creationId xmlns:a16="http://schemas.microsoft.com/office/drawing/2014/main" id="{65355E33-C6FF-6E49-C5D6-64319A54F423}"/>
              </a:ext>
            </a:extLst>
          </p:cNvPr>
          <p:cNvSpPr/>
          <p:nvPr/>
        </p:nvSpPr>
        <p:spPr>
          <a:xfrm>
            <a:off x="6464456" y="4851938"/>
            <a:ext cx="304800" cy="369332"/>
          </a:xfrm>
          <a:prstGeom prst="chevron">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460028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93BC6C-1354-865C-AFD0-BC8E8390A8C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6B9B89C-C65C-CD49-FE23-D119862CC13D}"/>
              </a:ext>
            </a:extLst>
          </p:cNvPr>
          <p:cNvSpPr/>
          <p:nvPr/>
        </p:nvSpPr>
        <p:spPr>
          <a:xfrm>
            <a:off x="1962704" y="-6742"/>
            <a:ext cx="10254696" cy="661499"/>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t>Data Analysis – Demographic &amp; Behavioural Insights</a:t>
            </a:r>
          </a:p>
        </p:txBody>
      </p:sp>
      <p:sp>
        <p:nvSpPr>
          <p:cNvPr id="76" name="Slide Number Placeholder 7">
            <a:extLst>
              <a:ext uri="{FF2B5EF4-FFF2-40B4-BE49-F238E27FC236}">
                <a16:creationId xmlns:a16="http://schemas.microsoft.com/office/drawing/2014/main" id="{FFCA4978-2396-6A90-C2E2-4968F367ED36}"/>
              </a:ext>
            </a:extLst>
          </p:cNvPr>
          <p:cNvSpPr>
            <a:spLocks noGrp="1"/>
          </p:cNvSpPr>
          <p:nvPr>
            <p:ph type="sldNum" sz="quarter" idx="12"/>
          </p:nvPr>
        </p:nvSpPr>
        <p:spPr>
          <a:xfrm>
            <a:off x="10667580" y="6356350"/>
            <a:ext cx="1346619" cy="365125"/>
          </a:xfrm>
        </p:spPr>
        <p:txBody>
          <a:bodyPr/>
          <a:lstStyle/>
          <a:p>
            <a:fld id="{672B7600-67E3-4D97-B453-880E2742B982}" type="slidenum">
              <a:rPr lang="en-US" b="1" smtClean="0">
                <a:solidFill>
                  <a:schemeClr val="accent1">
                    <a:lumMod val="50000"/>
                  </a:schemeClr>
                </a:solidFill>
              </a:rPr>
              <a:t>11</a:t>
            </a:fld>
            <a:endParaRPr lang="en-US" b="1" dirty="0">
              <a:solidFill>
                <a:schemeClr val="accent1">
                  <a:lumMod val="50000"/>
                </a:schemeClr>
              </a:solidFill>
            </a:endParaRPr>
          </a:p>
        </p:txBody>
      </p:sp>
      <p:pic>
        <p:nvPicPr>
          <p:cNvPr id="22" name="Picture 2" descr="Hero Vired announces Scholarship Advantage for higher education ...">
            <a:extLst>
              <a:ext uri="{FF2B5EF4-FFF2-40B4-BE49-F238E27FC236}">
                <a16:creationId xmlns:a16="http://schemas.microsoft.com/office/drawing/2014/main" id="{E5FC3552-6C68-6F9A-6643-310AE14D6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24" y="6350720"/>
            <a:ext cx="610741" cy="24938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196A865C-7155-6540-B243-BCD595FA4A44}"/>
              </a:ext>
            </a:extLst>
          </p:cNvPr>
          <p:cNvSpPr/>
          <p:nvPr/>
        </p:nvSpPr>
        <p:spPr>
          <a:xfrm rot="16200000">
            <a:off x="-662088" y="3112714"/>
            <a:ext cx="2228599" cy="905308"/>
          </a:xfrm>
          <a:prstGeom prst="roundRect">
            <a:avLst/>
          </a:prstGeom>
          <a:solidFill>
            <a:schemeClr val="accent4">
              <a:lumMod val="60000"/>
              <a:lumOff val="4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6" name="Rectangle: Rounded Corners 5">
            <a:extLst>
              <a:ext uri="{FF2B5EF4-FFF2-40B4-BE49-F238E27FC236}">
                <a16:creationId xmlns:a16="http://schemas.microsoft.com/office/drawing/2014/main" id="{67631003-80BF-E47E-E987-95EE5934B2F9}"/>
              </a:ext>
            </a:extLst>
          </p:cNvPr>
          <p:cNvSpPr/>
          <p:nvPr/>
        </p:nvSpPr>
        <p:spPr>
          <a:xfrm rot="16200000">
            <a:off x="-611288" y="3570037"/>
            <a:ext cx="2228599" cy="995839"/>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7" name="Rectangle: Rounded Corners 6">
            <a:extLst>
              <a:ext uri="{FF2B5EF4-FFF2-40B4-BE49-F238E27FC236}">
                <a16:creationId xmlns:a16="http://schemas.microsoft.com/office/drawing/2014/main" id="{095AAB08-7219-6E17-EBD8-80024BDE9805}"/>
              </a:ext>
            </a:extLst>
          </p:cNvPr>
          <p:cNvSpPr/>
          <p:nvPr/>
        </p:nvSpPr>
        <p:spPr>
          <a:xfrm rot="16200000">
            <a:off x="-560488" y="4069953"/>
            <a:ext cx="2228599" cy="1095423"/>
          </a:xfrm>
          <a:prstGeom prst="roundRect">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D</a:t>
            </a:r>
          </a:p>
        </p:txBody>
      </p:sp>
      <p:sp>
        <p:nvSpPr>
          <p:cNvPr id="8" name="Rectangle: Rounded Corners 7">
            <a:extLst>
              <a:ext uri="{FF2B5EF4-FFF2-40B4-BE49-F238E27FC236}">
                <a16:creationId xmlns:a16="http://schemas.microsoft.com/office/drawing/2014/main" id="{833E0BEA-8933-F1B0-5F0E-329366F4F5D0}"/>
              </a:ext>
            </a:extLst>
          </p:cNvPr>
          <p:cNvSpPr/>
          <p:nvPr/>
        </p:nvSpPr>
        <p:spPr>
          <a:xfrm rot="16200000">
            <a:off x="35762" y="3972019"/>
            <a:ext cx="1137699" cy="1204965"/>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9" name="Rectangle: Rounded Corners 8">
            <a:extLst>
              <a:ext uri="{FF2B5EF4-FFF2-40B4-BE49-F238E27FC236}">
                <a16:creationId xmlns:a16="http://schemas.microsoft.com/office/drawing/2014/main" id="{2E1ACF92-ECDB-B6B9-0BDB-4370FA73BA8C}"/>
              </a:ext>
            </a:extLst>
          </p:cNvPr>
          <p:cNvSpPr/>
          <p:nvPr/>
        </p:nvSpPr>
        <p:spPr>
          <a:xfrm rot="16200000">
            <a:off x="271447" y="4274604"/>
            <a:ext cx="767929" cy="1325462"/>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10" name="TextBox 9">
            <a:extLst>
              <a:ext uri="{FF2B5EF4-FFF2-40B4-BE49-F238E27FC236}">
                <a16:creationId xmlns:a16="http://schemas.microsoft.com/office/drawing/2014/main" id="{D9BC46F1-C9C1-B6EC-4FBC-EBE011E3F15E}"/>
              </a:ext>
            </a:extLst>
          </p:cNvPr>
          <p:cNvSpPr txBox="1"/>
          <p:nvPr/>
        </p:nvSpPr>
        <p:spPr>
          <a:xfrm>
            <a:off x="312159" y="2524408"/>
            <a:ext cx="314510" cy="400110"/>
          </a:xfrm>
          <a:prstGeom prst="rect">
            <a:avLst/>
          </a:prstGeom>
          <a:noFill/>
        </p:spPr>
        <p:txBody>
          <a:bodyPr wrap="none" rtlCol="0">
            <a:spAutoFit/>
          </a:bodyPr>
          <a:lstStyle/>
          <a:p>
            <a:r>
              <a:rPr lang="en-IN" sz="2000" b="1" dirty="0">
                <a:solidFill>
                  <a:schemeClr val="bg1"/>
                </a:solidFill>
              </a:rPr>
              <a:t>1</a:t>
            </a:r>
          </a:p>
        </p:txBody>
      </p:sp>
      <p:sp>
        <p:nvSpPr>
          <p:cNvPr id="11" name="TextBox 10">
            <a:extLst>
              <a:ext uri="{FF2B5EF4-FFF2-40B4-BE49-F238E27FC236}">
                <a16:creationId xmlns:a16="http://schemas.microsoft.com/office/drawing/2014/main" id="{65B5CEA3-FA2C-F67C-A1D9-5D34136ACAF9}"/>
              </a:ext>
            </a:extLst>
          </p:cNvPr>
          <p:cNvSpPr txBox="1"/>
          <p:nvPr/>
        </p:nvSpPr>
        <p:spPr>
          <a:xfrm>
            <a:off x="362959" y="2974303"/>
            <a:ext cx="314510" cy="440121"/>
          </a:xfrm>
          <a:prstGeom prst="rect">
            <a:avLst/>
          </a:prstGeom>
          <a:noFill/>
        </p:spPr>
        <p:txBody>
          <a:bodyPr wrap="none" rtlCol="0">
            <a:spAutoFit/>
          </a:bodyPr>
          <a:lstStyle/>
          <a:p>
            <a:r>
              <a:rPr lang="en-IN" sz="2000" b="1" dirty="0">
                <a:solidFill>
                  <a:schemeClr val="bg1"/>
                </a:solidFill>
              </a:rPr>
              <a:t>2</a:t>
            </a:r>
          </a:p>
        </p:txBody>
      </p:sp>
      <p:sp>
        <p:nvSpPr>
          <p:cNvPr id="12" name="TextBox 11">
            <a:extLst>
              <a:ext uri="{FF2B5EF4-FFF2-40B4-BE49-F238E27FC236}">
                <a16:creationId xmlns:a16="http://schemas.microsoft.com/office/drawing/2014/main" id="{14FF858F-5C43-BA41-6182-F0317EB1EA58}"/>
              </a:ext>
            </a:extLst>
          </p:cNvPr>
          <p:cNvSpPr txBox="1"/>
          <p:nvPr/>
        </p:nvSpPr>
        <p:spPr>
          <a:xfrm>
            <a:off x="464559" y="4045620"/>
            <a:ext cx="314510" cy="532546"/>
          </a:xfrm>
          <a:prstGeom prst="rect">
            <a:avLst/>
          </a:prstGeom>
          <a:noFill/>
        </p:spPr>
        <p:txBody>
          <a:bodyPr wrap="none" rtlCol="0">
            <a:spAutoFit/>
          </a:bodyPr>
          <a:lstStyle/>
          <a:p>
            <a:r>
              <a:rPr lang="en-IN" sz="2000" b="1" dirty="0">
                <a:solidFill>
                  <a:schemeClr val="bg1"/>
                </a:solidFill>
              </a:rPr>
              <a:t>4</a:t>
            </a:r>
          </a:p>
        </p:txBody>
      </p:sp>
      <p:sp>
        <p:nvSpPr>
          <p:cNvPr id="13" name="TextBox 12">
            <a:extLst>
              <a:ext uri="{FF2B5EF4-FFF2-40B4-BE49-F238E27FC236}">
                <a16:creationId xmlns:a16="http://schemas.microsoft.com/office/drawing/2014/main" id="{A2EB866F-52A7-47DA-10BC-03D16A5D191E}"/>
              </a:ext>
            </a:extLst>
          </p:cNvPr>
          <p:cNvSpPr txBox="1"/>
          <p:nvPr/>
        </p:nvSpPr>
        <p:spPr>
          <a:xfrm>
            <a:off x="413759" y="3498472"/>
            <a:ext cx="314510" cy="484133"/>
          </a:xfrm>
          <a:prstGeom prst="rect">
            <a:avLst/>
          </a:prstGeom>
          <a:noFill/>
        </p:spPr>
        <p:txBody>
          <a:bodyPr wrap="none" rtlCol="0">
            <a:spAutoFit/>
          </a:bodyPr>
          <a:lstStyle/>
          <a:p>
            <a:r>
              <a:rPr lang="en-IN" sz="2000" b="1" dirty="0">
                <a:solidFill>
                  <a:schemeClr val="bg1"/>
                </a:solidFill>
              </a:rPr>
              <a:t>3</a:t>
            </a:r>
          </a:p>
        </p:txBody>
      </p:sp>
      <p:sp>
        <p:nvSpPr>
          <p:cNvPr id="14" name="TextBox 13">
            <a:extLst>
              <a:ext uri="{FF2B5EF4-FFF2-40B4-BE49-F238E27FC236}">
                <a16:creationId xmlns:a16="http://schemas.microsoft.com/office/drawing/2014/main" id="{2229498D-ECC9-877D-2D19-9E1F9B8DA7C6}"/>
              </a:ext>
            </a:extLst>
          </p:cNvPr>
          <p:cNvSpPr txBox="1"/>
          <p:nvPr/>
        </p:nvSpPr>
        <p:spPr>
          <a:xfrm>
            <a:off x="515359" y="4609952"/>
            <a:ext cx="314510" cy="585801"/>
          </a:xfrm>
          <a:prstGeom prst="rect">
            <a:avLst/>
          </a:prstGeom>
          <a:noFill/>
        </p:spPr>
        <p:txBody>
          <a:bodyPr wrap="none" rtlCol="0">
            <a:spAutoFit/>
          </a:bodyPr>
          <a:lstStyle/>
          <a:p>
            <a:r>
              <a:rPr lang="en-IN" sz="2000" b="1" dirty="0">
                <a:solidFill>
                  <a:schemeClr val="bg1"/>
                </a:solidFill>
              </a:rPr>
              <a:t>5</a:t>
            </a:r>
          </a:p>
        </p:txBody>
      </p:sp>
      <p:sp>
        <p:nvSpPr>
          <p:cNvPr id="15" name="Rectangle: Rounded Corners 14">
            <a:extLst>
              <a:ext uri="{FF2B5EF4-FFF2-40B4-BE49-F238E27FC236}">
                <a16:creationId xmlns:a16="http://schemas.microsoft.com/office/drawing/2014/main" id="{91BD3700-6B82-84A7-0F1C-C329D78B2B82}"/>
              </a:ext>
            </a:extLst>
          </p:cNvPr>
          <p:cNvSpPr/>
          <p:nvPr/>
        </p:nvSpPr>
        <p:spPr>
          <a:xfrm rot="16200000">
            <a:off x="322246" y="4759428"/>
            <a:ext cx="767930" cy="1458008"/>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16" name="TextBox 15">
            <a:extLst>
              <a:ext uri="{FF2B5EF4-FFF2-40B4-BE49-F238E27FC236}">
                <a16:creationId xmlns:a16="http://schemas.microsoft.com/office/drawing/2014/main" id="{04FCCE87-AC2A-D9E3-42FA-E983F8C15E7E}"/>
              </a:ext>
            </a:extLst>
          </p:cNvPr>
          <p:cNvSpPr txBox="1"/>
          <p:nvPr/>
        </p:nvSpPr>
        <p:spPr>
          <a:xfrm>
            <a:off x="159759" y="5143352"/>
            <a:ext cx="995941" cy="585801"/>
          </a:xfrm>
          <a:prstGeom prst="rect">
            <a:avLst/>
          </a:prstGeom>
          <a:noFill/>
        </p:spPr>
        <p:txBody>
          <a:bodyPr wrap="square" rtlCol="0">
            <a:spAutoFit/>
          </a:bodyPr>
          <a:lstStyle/>
          <a:p>
            <a:pPr algn="ctr"/>
            <a:r>
              <a:rPr lang="en-IN" sz="2000" b="1" dirty="0">
                <a:solidFill>
                  <a:schemeClr val="bg1"/>
                </a:solidFill>
              </a:rPr>
              <a:t>Extra</a:t>
            </a:r>
          </a:p>
        </p:txBody>
      </p:sp>
      <p:sp>
        <p:nvSpPr>
          <p:cNvPr id="24" name="TextBox 23">
            <a:extLst>
              <a:ext uri="{FF2B5EF4-FFF2-40B4-BE49-F238E27FC236}">
                <a16:creationId xmlns:a16="http://schemas.microsoft.com/office/drawing/2014/main" id="{C3C558BB-4820-F268-2666-99C8C99E4CDD}"/>
              </a:ext>
            </a:extLst>
          </p:cNvPr>
          <p:cNvSpPr txBox="1"/>
          <p:nvPr/>
        </p:nvSpPr>
        <p:spPr>
          <a:xfrm>
            <a:off x="2225082" y="644366"/>
            <a:ext cx="6375399" cy="1200329"/>
          </a:xfrm>
          <a:prstGeom prst="rect">
            <a:avLst/>
          </a:prstGeom>
          <a:noFill/>
        </p:spPr>
        <p:txBody>
          <a:bodyPr wrap="square" rtlCol="0">
            <a:spAutoFit/>
          </a:bodyPr>
          <a:lstStyle/>
          <a:p>
            <a:r>
              <a:rPr lang="en-IN" b="1" dirty="0"/>
              <a:t>Objective 3:</a:t>
            </a:r>
          </a:p>
          <a:p>
            <a:pPr marL="285750" indent="-285750">
              <a:buFont typeface="Arial" panose="020B0604020202020204" pitchFamily="34" charset="0"/>
              <a:buChar char="•"/>
            </a:pPr>
            <a:r>
              <a:rPr lang="en-US" dirty="0"/>
              <a:t>Preferred genres by age group</a:t>
            </a:r>
          </a:p>
          <a:p>
            <a:pPr marL="285750" indent="-285750">
              <a:buFont typeface="Arial" panose="020B0604020202020204" pitchFamily="34" charset="0"/>
              <a:buChar char="•"/>
            </a:pPr>
            <a:r>
              <a:rPr lang="en-US" dirty="0"/>
              <a:t>Device usage trends</a:t>
            </a:r>
          </a:p>
          <a:p>
            <a:pPr marL="285750" indent="-285750">
              <a:buFont typeface="Arial" panose="020B0604020202020204" pitchFamily="34" charset="0"/>
              <a:buChar char="•"/>
            </a:pPr>
            <a:r>
              <a:rPr lang="en-US" dirty="0"/>
              <a:t>Peak watch time trends (Morning, Evening, Late Night)</a:t>
            </a:r>
            <a:endParaRPr lang="en-IN" dirty="0"/>
          </a:p>
        </p:txBody>
      </p:sp>
      <p:graphicFrame>
        <p:nvGraphicFramePr>
          <p:cNvPr id="30" name="Chart 29">
            <a:extLst>
              <a:ext uri="{FF2B5EF4-FFF2-40B4-BE49-F238E27FC236}">
                <a16:creationId xmlns:a16="http://schemas.microsoft.com/office/drawing/2014/main" id="{AB0710CB-D4F3-4CB2-BA14-4BF744FA6B99}"/>
              </a:ext>
            </a:extLst>
          </p:cNvPr>
          <p:cNvGraphicFramePr>
            <a:graphicFrameLocks/>
          </p:cNvGraphicFramePr>
          <p:nvPr>
            <p:extLst>
              <p:ext uri="{D42A27DB-BD31-4B8C-83A1-F6EECF244321}">
                <p14:modId xmlns:p14="http://schemas.microsoft.com/office/powerpoint/2010/main" val="566911520"/>
              </p:ext>
            </p:extLst>
          </p:nvPr>
        </p:nvGraphicFramePr>
        <p:xfrm>
          <a:off x="1997282" y="1992366"/>
          <a:ext cx="4389527" cy="207126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1" name="Chart 30">
            <a:extLst>
              <a:ext uri="{FF2B5EF4-FFF2-40B4-BE49-F238E27FC236}">
                <a16:creationId xmlns:a16="http://schemas.microsoft.com/office/drawing/2014/main" id="{A8BA9150-338B-4F3A-A2CD-131EF707F515}"/>
              </a:ext>
            </a:extLst>
          </p:cNvPr>
          <p:cNvGraphicFramePr>
            <a:graphicFrameLocks/>
          </p:cNvGraphicFramePr>
          <p:nvPr>
            <p:extLst>
              <p:ext uri="{D42A27DB-BD31-4B8C-83A1-F6EECF244321}">
                <p14:modId xmlns:p14="http://schemas.microsoft.com/office/powerpoint/2010/main" val="3741683065"/>
              </p:ext>
            </p:extLst>
          </p:nvPr>
        </p:nvGraphicFramePr>
        <p:xfrm>
          <a:off x="1995275" y="4356756"/>
          <a:ext cx="4392537" cy="2158563"/>
        </p:xfrm>
        <a:graphic>
          <a:graphicData uri="http://schemas.openxmlformats.org/drawingml/2006/chart">
            <c:chart xmlns:c="http://schemas.openxmlformats.org/drawingml/2006/chart" xmlns:r="http://schemas.openxmlformats.org/officeDocument/2006/relationships" r:id="rId5"/>
          </a:graphicData>
        </a:graphic>
      </p:graphicFrame>
      <p:sp>
        <p:nvSpPr>
          <p:cNvPr id="32" name="TextBox 31">
            <a:extLst>
              <a:ext uri="{FF2B5EF4-FFF2-40B4-BE49-F238E27FC236}">
                <a16:creationId xmlns:a16="http://schemas.microsoft.com/office/drawing/2014/main" id="{A0047F7B-F989-6B07-C7EF-48A5C966E7EA}"/>
              </a:ext>
            </a:extLst>
          </p:cNvPr>
          <p:cNvSpPr txBox="1"/>
          <p:nvPr/>
        </p:nvSpPr>
        <p:spPr>
          <a:xfrm>
            <a:off x="6946900" y="1992366"/>
            <a:ext cx="4473850" cy="1477328"/>
          </a:xfrm>
          <a:prstGeom prst="rect">
            <a:avLst/>
          </a:prstGeom>
          <a:noFill/>
          <a:ln w="19050">
            <a:solidFill>
              <a:srgbClr val="8FAADC"/>
            </a:solidFill>
            <a:prstDash val="sysDot"/>
          </a:ln>
        </p:spPr>
        <p:txBody>
          <a:bodyPr wrap="square" rtlCol="0">
            <a:spAutoFit/>
          </a:bodyPr>
          <a:lstStyle/>
          <a:p>
            <a:r>
              <a:rPr lang="en-US" sz="1800" b="1" i="0" u="none" strike="noStrike" dirty="0">
                <a:solidFill>
                  <a:srgbClr val="000000"/>
                </a:solidFill>
                <a:effectLst/>
                <a:latin typeface="Calibri" panose="020F0502020204030204" pitchFamily="34" charset="0"/>
              </a:rPr>
              <a:t>Output 3.3:</a:t>
            </a:r>
          </a:p>
          <a:p>
            <a:r>
              <a:rPr lang="en-US" sz="1800" b="0" i="0" u="none" strike="noStrike" dirty="0">
                <a:solidFill>
                  <a:srgbClr val="000000"/>
                </a:solidFill>
                <a:effectLst/>
                <a:latin typeface="Calibri" panose="020F0502020204030204" pitchFamily="34" charset="0"/>
              </a:rPr>
              <a:t>This graph highlights the peak watch time by the users.</a:t>
            </a:r>
          </a:p>
          <a:p>
            <a:r>
              <a:rPr lang="en-US" dirty="0">
                <a:solidFill>
                  <a:srgbClr val="000000"/>
                </a:solidFill>
                <a:latin typeface="Calibri" panose="020F0502020204030204" pitchFamily="34" charset="0"/>
              </a:rPr>
              <a:t>It is categorized by the Most Viewing time and the Age Group of the users.</a:t>
            </a:r>
            <a:endParaRPr lang="en-IN" dirty="0"/>
          </a:p>
        </p:txBody>
      </p:sp>
      <p:sp>
        <p:nvSpPr>
          <p:cNvPr id="33" name="Arrow: Chevron 32">
            <a:extLst>
              <a:ext uri="{FF2B5EF4-FFF2-40B4-BE49-F238E27FC236}">
                <a16:creationId xmlns:a16="http://schemas.microsoft.com/office/drawing/2014/main" id="{A465C924-72C1-A23B-CBB3-6B9FAB7783B6}"/>
              </a:ext>
            </a:extLst>
          </p:cNvPr>
          <p:cNvSpPr/>
          <p:nvPr/>
        </p:nvSpPr>
        <p:spPr>
          <a:xfrm>
            <a:off x="6477156" y="2680238"/>
            <a:ext cx="304800" cy="369332"/>
          </a:xfrm>
          <a:prstGeom prst="chevron">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TextBox 33">
            <a:extLst>
              <a:ext uri="{FF2B5EF4-FFF2-40B4-BE49-F238E27FC236}">
                <a16:creationId xmlns:a16="http://schemas.microsoft.com/office/drawing/2014/main" id="{1DA0BC3E-8264-9530-0921-8674A51B34DB}"/>
              </a:ext>
            </a:extLst>
          </p:cNvPr>
          <p:cNvSpPr txBox="1"/>
          <p:nvPr/>
        </p:nvSpPr>
        <p:spPr>
          <a:xfrm>
            <a:off x="6946900" y="4356756"/>
            <a:ext cx="4473850" cy="1754326"/>
          </a:xfrm>
          <a:prstGeom prst="rect">
            <a:avLst/>
          </a:prstGeom>
          <a:noFill/>
          <a:ln w="19050">
            <a:solidFill>
              <a:srgbClr val="8FAADC"/>
            </a:solidFill>
            <a:prstDash val="sysDot"/>
          </a:ln>
        </p:spPr>
        <p:txBody>
          <a:bodyPr wrap="square" rtlCol="0">
            <a:spAutoFit/>
          </a:bodyPr>
          <a:lstStyle/>
          <a:p>
            <a:r>
              <a:rPr lang="en-US" sz="1800" b="1" i="0" u="none" strike="noStrike" dirty="0">
                <a:solidFill>
                  <a:srgbClr val="000000"/>
                </a:solidFill>
                <a:effectLst/>
                <a:latin typeface="Calibri" panose="020F0502020204030204" pitchFamily="34" charset="0"/>
              </a:rPr>
              <a:t>Additional Output 3.4:</a:t>
            </a:r>
          </a:p>
          <a:p>
            <a:r>
              <a:rPr lang="en-US" sz="1800" b="0" i="0" u="none" strike="noStrike" dirty="0">
                <a:solidFill>
                  <a:srgbClr val="000000"/>
                </a:solidFill>
                <a:effectLst/>
                <a:latin typeface="Calibri" panose="020F0502020204030204" pitchFamily="34" charset="0"/>
              </a:rPr>
              <a:t>This is an additional graph highlighting the Subscription plans opted by different age group. </a:t>
            </a:r>
          </a:p>
          <a:p>
            <a:r>
              <a:rPr lang="en-US" sz="1800" b="0" i="0" u="none" strike="noStrike" dirty="0">
                <a:solidFill>
                  <a:srgbClr val="000000"/>
                </a:solidFill>
                <a:effectLst/>
                <a:latin typeface="Calibri" panose="020F0502020204030204" pitchFamily="34" charset="0"/>
              </a:rPr>
              <a:t>This helps identify which plan can be pitched to which age group.</a:t>
            </a:r>
            <a:endParaRPr lang="en-IN" dirty="0"/>
          </a:p>
        </p:txBody>
      </p:sp>
      <p:sp>
        <p:nvSpPr>
          <p:cNvPr id="35" name="Arrow: Chevron 34">
            <a:extLst>
              <a:ext uri="{FF2B5EF4-FFF2-40B4-BE49-F238E27FC236}">
                <a16:creationId xmlns:a16="http://schemas.microsoft.com/office/drawing/2014/main" id="{B6CA787C-2C06-22B4-0D53-262CE21A2245}"/>
              </a:ext>
            </a:extLst>
          </p:cNvPr>
          <p:cNvSpPr/>
          <p:nvPr/>
        </p:nvSpPr>
        <p:spPr>
          <a:xfrm>
            <a:off x="6464456" y="4851938"/>
            <a:ext cx="304800" cy="369332"/>
          </a:xfrm>
          <a:prstGeom prst="chevron">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848126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2EE38-4B3B-1A8F-CDC4-4885B320743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2BF4F47-958B-F555-A7AF-7BD722BBD077}"/>
              </a:ext>
            </a:extLst>
          </p:cNvPr>
          <p:cNvSpPr/>
          <p:nvPr/>
        </p:nvSpPr>
        <p:spPr>
          <a:xfrm>
            <a:off x="1962704" y="-6742"/>
            <a:ext cx="10254696" cy="661499"/>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t>Data Analysis – Retention &amp; Loyalty</a:t>
            </a:r>
          </a:p>
        </p:txBody>
      </p:sp>
      <p:sp>
        <p:nvSpPr>
          <p:cNvPr id="76" name="Slide Number Placeholder 7">
            <a:extLst>
              <a:ext uri="{FF2B5EF4-FFF2-40B4-BE49-F238E27FC236}">
                <a16:creationId xmlns:a16="http://schemas.microsoft.com/office/drawing/2014/main" id="{A7635608-3680-42D8-1ABA-72ACB48933D0}"/>
              </a:ext>
            </a:extLst>
          </p:cNvPr>
          <p:cNvSpPr>
            <a:spLocks noGrp="1"/>
          </p:cNvSpPr>
          <p:nvPr>
            <p:ph type="sldNum" sz="quarter" idx="12"/>
          </p:nvPr>
        </p:nvSpPr>
        <p:spPr>
          <a:xfrm>
            <a:off x="10667580" y="6356350"/>
            <a:ext cx="1346619" cy="365125"/>
          </a:xfrm>
        </p:spPr>
        <p:txBody>
          <a:bodyPr/>
          <a:lstStyle/>
          <a:p>
            <a:fld id="{672B7600-67E3-4D97-B453-880E2742B982}" type="slidenum">
              <a:rPr lang="en-US" b="1" smtClean="0">
                <a:solidFill>
                  <a:schemeClr val="accent1">
                    <a:lumMod val="50000"/>
                  </a:schemeClr>
                </a:solidFill>
              </a:rPr>
              <a:t>12</a:t>
            </a:fld>
            <a:endParaRPr lang="en-US" b="1" dirty="0">
              <a:solidFill>
                <a:schemeClr val="accent1">
                  <a:lumMod val="50000"/>
                </a:schemeClr>
              </a:solidFill>
            </a:endParaRPr>
          </a:p>
        </p:txBody>
      </p:sp>
      <p:pic>
        <p:nvPicPr>
          <p:cNvPr id="22" name="Picture 2" descr="Hero Vired announces Scholarship Advantage for higher education ...">
            <a:extLst>
              <a:ext uri="{FF2B5EF4-FFF2-40B4-BE49-F238E27FC236}">
                <a16:creationId xmlns:a16="http://schemas.microsoft.com/office/drawing/2014/main" id="{03C147CE-55EF-3D48-7AA1-C653A1773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24" y="6350720"/>
            <a:ext cx="610741" cy="2493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6F2DF1C-DD5C-1FB8-6631-15347CE1F6AB}"/>
              </a:ext>
            </a:extLst>
          </p:cNvPr>
          <p:cNvSpPr txBox="1"/>
          <p:nvPr/>
        </p:nvSpPr>
        <p:spPr>
          <a:xfrm>
            <a:off x="2225082" y="644366"/>
            <a:ext cx="6375399" cy="1200329"/>
          </a:xfrm>
          <a:prstGeom prst="rect">
            <a:avLst/>
          </a:prstGeom>
          <a:noFill/>
        </p:spPr>
        <p:txBody>
          <a:bodyPr wrap="square" rtlCol="0">
            <a:spAutoFit/>
          </a:bodyPr>
          <a:lstStyle/>
          <a:p>
            <a:r>
              <a:rPr lang="en-IN" b="1" dirty="0"/>
              <a:t>Objective 4:</a:t>
            </a:r>
          </a:p>
          <a:p>
            <a:pPr marL="285750" indent="-285750">
              <a:buFont typeface="Arial" panose="020B0604020202020204" pitchFamily="34" charset="0"/>
              <a:buChar char="•"/>
            </a:pPr>
            <a:r>
              <a:rPr lang="en-US" dirty="0"/>
              <a:t>Membership status (Active vs. Inactive)</a:t>
            </a:r>
          </a:p>
          <a:p>
            <a:pPr marL="285750" indent="-285750">
              <a:buFont typeface="Arial" panose="020B0604020202020204" pitchFamily="34" charset="0"/>
              <a:buChar char="•"/>
            </a:pPr>
            <a:r>
              <a:rPr lang="en-US" dirty="0"/>
              <a:t>Loyalty points distribution</a:t>
            </a:r>
          </a:p>
          <a:p>
            <a:pPr marL="285750" indent="-285750">
              <a:buFont typeface="Arial" panose="020B0604020202020204" pitchFamily="34" charset="0"/>
              <a:buChar char="•"/>
            </a:pPr>
            <a:r>
              <a:rPr lang="en-US" dirty="0"/>
              <a:t>Frequency of logins and content downloads </a:t>
            </a:r>
            <a:endParaRPr lang="en-IN" dirty="0"/>
          </a:p>
        </p:txBody>
      </p:sp>
      <p:sp>
        <p:nvSpPr>
          <p:cNvPr id="6" name="Rectangle: Rounded Corners 5">
            <a:extLst>
              <a:ext uri="{FF2B5EF4-FFF2-40B4-BE49-F238E27FC236}">
                <a16:creationId xmlns:a16="http://schemas.microsoft.com/office/drawing/2014/main" id="{8140BE94-8581-C383-DBAC-2E9CA9020F89}"/>
              </a:ext>
            </a:extLst>
          </p:cNvPr>
          <p:cNvSpPr/>
          <p:nvPr/>
        </p:nvSpPr>
        <p:spPr>
          <a:xfrm rot="16200000">
            <a:off x="-662088" y="3112714"/>
            <a:ext cx="2228599" cy="905308"/>
          </a:xfrm>
          <a:prstGeom prst="roundRect">
            <a:avLst/>
          </a:prstGeom>
          <a:solidFill>
            <a:schemeClr val="accent4">
              <a:lumMod val="60000"/>
              <a:lumOff val="4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7" name="Rectangle: Rounded Corners 6">
            <a:extLst>
              <a:ext uri="{FF2B5EF4-FFF2-40B4-BE49-F238E27FC236}">
                <a16:creationId xmlns:a16="http://schemas.microsoft.com/office/drawing/2014/main" id="{BEF040D3-3FF6-CAC7-673F-A0BFE80A8FBC}"/>
              </a:ext>
            </a:extLst>
          </p:cNvPr>
          <p:cNvSpPr/>
          <p:nvPr/>
        </p:nvSpPr>
        <p:spPr>
          <a:xfrm rot="16200000">
            <a:off x="-611288" y="3570037"/>
            <a:ext cx="2228599" cy="995839"/>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8" name="Rectangle: Rounded Corners 7">
            <a:extLst>
              <a:ext uri="{FF2B5EF4-FFF2-40B4-BE49-F238E27FC236}">
                <a16:creationId xmlns:a16="http://schemas.microsoft.com/office/drawing/2014/main" id="{D6ABF171-E428-7256-E5A7-2D0C6D92FBA9}"/>
              </a:ext>
            </a:extLst>
          </p:cNvPr>
          <p:cNvSpPr/>
          <p:nvPr/>
        </p:nvSpPr>
        <p:spPr>
          <a:xfrm rot="16200000">
            <a:off x="-560488" y="4069953"/>
            <a:ext cx="2228599" cy="1095423"/>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D</a:t>
            </a:r>
          </a:p>
        </p:txBody>
      </p:sp>
      <p:sp>
        <p:nvSpPr>
          <p:cNvPr id="9" name="Rectangle: Rounded Corners 8">
            <a:extLst>
              <a:ext uri="{FF2B5EF4-FFF2-40B4-BE49-F238E27FC236}">
                <a16:creationId xmlns:a16="http://schemas.microsoft.com/office/drawing/2014/main" id="{8AAB80E4-AE2E-939E-BD9C-4DC985829028}"/>
              </a:ext>
            </a:extLst>
          </p:cNvPr>
          <p:cNvSpPr/>
          <p:nvPr/>
        </p:nvSpPr>
        <p:spPr>
          <a:xfrm rot="16200000">
            <a:off x="35762" y="3972019"/>
            <a:ext cx="1137699" cy="1204965"/>
          </a:xfrm>
          <a:prstGeom prst="roundRect">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10" name="Rectangle: Rounded Corners 9">
            <a:extLst>
              <a:ext uri="{FF2B5EF4-FFF2-40B4-BE49-F238E27FC236}">
                <a16:creationId xmlns:a16="http://schemas.microsoft.com/office/drawing/2014/main" id="{0FB10E3E-E40F-0658-6FCD-9DB9CF33C2C0}"/>
              </a:ext>
            </a:extLst>
          </p:cNvPr>
          <p:cNvSpPr/>
          <p:nvPr/>
        </p:nvSpPr>
        <p:spPr>
          <a:xfrm rot="16200000">
            <a:off x="271447" y="4274604"/>
            <a:ext cx="767929" cy="1325462"/>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11" name="TextBox 10">
            <a:extLst>
              <a:ext uri="{FF2B5EF4-FFF2-40B4-BE49-F238E27FC236}">
                <a16:creationId xmlns:a16="http://schemas.microsoft.com/office/drawing/2014/main" id="{BC960BD9-5257-3720-7C90-1108D828CF60}"/>
              </a:ext>
            </a:extLst>
          </p:cNvPr>
          <p:cNvSpPr txBox="1"/>
          <p:nvPr/>
        </p:nvSpPr>
        <p:spPr>
          <a:xfrm>
            <a:off x="312159" y="2524408"/>
            <a:ext cx="314510" cy="400110"/>
          </a:xfrm>
          <a:prstGeom prst="rect">
            <a:avLst/>
          </a:prstGeom>
          <a:noFill/>
        </p:spPr>
        <p:txBody>
          <a:bodyPr wrap="none" rtlCol="0">
            <a:spAutoFit/>
          </a:bodyPr>
          <a:lstStyle/>
          <a:p>
            <a:r>
              <a:rPr lang="en-IN" sz="2000" b="1" dirty="0">
                <a:solidFill>
                  <a:schemeClr val="bg1"/>
                </a:solidFill>
              </a:rPr>
              <a:t>1</a:t>
            </a:r>
          </a:p>
        </p:txBody>
      </p:sp>
      <p:sp>
        <p:nvSpPr>
          <p:cNvPr id="12" name="TextBox 11">
            <a:extLst>
              <a:ext uri="{FF2B5EF4-FFF2-40B4-BE49-F238E27FC236}">
                <a16:creationId xmlns:a16="http://schemas.microsoft.com/office/drawing/2014/main" id="{5FAF24CA-7A22-FEDE-E4DE-3B1ED3A20472}"/>
              </a:ext>
            </a:extLst>
          </p:cNvPr>
          <p:cNvSpPr txBox="1"/>
          <p:nvPr/>
        </p:nvSpPr>
        <p:spPr>
          <a:xfrm>
            <a:off x="362959" y="2974303"/>
            <a:ext cx="314510" cy="440121"/>
          </a:xfrm>
          <a:prstGeom prst="rect">
            <a:avLst/>
          </a:prstGeom>
          <a:noFill/>
        </p:spPr>
        <p:txBody>
          <a:bodyPr wrap="none" rtlCol="0">
            <a:spAutoFit/>
          </a:bodyPr>
          <a:lstStyle/>
          <a:p>
            <a:r>
              <a:rPr lang="en-IN" sz="2000" b="1" dirty="0">
                <a:solidFill>
                  <a:schemeClr val="bg1"/>
                </a:solidFill>
              </a:rPr>
              <a:t>2</a:t>
            </a:r>
          </a:p>
        </p:txBody>
      </p:sp>
      <p:sp>
        <p:nvSpPr>
          <p:cNvPr id="13" name="TextBox 12">
            <a:extLst>
              <a:ext uri="{FF2B5EF4-FFF2-40B4-BE49-F238E27FC236}">
                <a16:creationId xmlns:a16="http://schemas.microsoft.com/office/drawing/2014/main" id="{31F0522C-E50D-B04F-C2F6-C6F5BB1BCE7A}"/>
              </a:ext>
            </a:extLst>
          </p:cNvPr>
          <p:cNvSpPr txBox="1"/>
          <p:nvPr/>
        </p:nvSpPr>
        <p:spPr>
          <a:xfrm>
            <a:off x="464559" y="4045620"/>
            <a:ext cx="314510" cy="532546"/>
          </a:xfrm>
          <a:prstGeom prst="rect">
            <a:avLst/>
          </a:prstGeom>
          <a:noFill/>
        </p:spPr>
        <p:txBody>
          <a:bodyPr wrap="none" rtlCol="0">
            <a:spAutoFit/>
          </a:bodyPr>
          <a:lstStyle/>
          <a:p>
            <a:r>
              <a:rPr lang="en-IN" sz="2000" b="1" dirty="0">
                <a:solidFill>
                  <a:schemeClr val="bg1"/>
                </a:solidFill>
              </a:rPr>
              <a:t>4</a:t>
            </a:r>
          </a:p>
        </p:txBody>
      </p:sp>
      <p:sp>
        <p:nvSpPr>
          <p:cNvPr id="14" name="TextBox 13">
            <a:extLst>
              <a:ext uri="{FF2B5EF4-FFF2-40B4-BE49-F238E27FC236}">
                <a16:creationId xmlns:a16="http://schemas.microsoft.com/office/drawing/2014/main" id="{A4243F14-5344-B1FE-0008-106FD0EB8730}"/>
              </a:ext>
            </a:extLst>
          </p:cNvPr>
          <p:cNvSpPr txBox="1"/>
          <p:nvPr/>
        </p:nvSpPr>
        <p:spPr>
          <a:xfrm>
            <a:off x="413759" y="3498472"/>
            <a:ext cx="314510" cy="484133"/>
          </a:xfrm>
          <a:prstGeom prst="rect">
            <a:avLst/>
          </a:prstGeom>
          <a:noFill/>
        </p:spPr>
        <p:txBody>
          <a:bodyPr wrap="none" rtlCol="0">
            <a:spAutoFit/>
          </a:bodyPr>
          <a:lstStyle/>
          <a:p>
            <a:r>
              <a:rPr lang="en-IN" sz="2000" b="1" dirty="0">
                <a:solidFill>
                  <a:schemeClr val="bg1"/>
                </a:solidFill>
              </a:rPr>
              <a:t>3</a:t>
            </a:r>
          </a:p>
        </p:txBody>
      </p:sp>
      <p:sp>
        <p:nvSpPr>
          <p:cNvPr id="15" name="TextBox 14">
            <a:extLst>
              <a:ext uri="{FF2B5EF4-FFF2-40B4-BE49-F238E27FC236}">
                <a16:creationId xmlns:a16="http://schemas.microsoft.com/office/drawing/2014/main" id="{CC400EB8-2228-EF43-244E-440BB6CCA1A5}"/>
              </a:ext>
            </a:extLst>
          </p:cNvPr>
          <p:cNvSpPr txBox="1"/>
          <p:nvPr/>
        </p:nvSpPr>
        <p:spPr>
          <a:xfrm>
            <a:off x="515359" y="4609952"/>
            <a:ext cx="314510" cy="585801"/>
          </a:xfrm>
          <a:prstGeom prst="rect">
            <a:avLst/>
          </a:prstGeom>
          <a:noFill/>
        </p:spPr>
        <p:txBody>
          <a:bodyPr wrap="none" rtlCol="0">
            <a:spAutoFit/>
          </a:bodyPr>
          <a:lstStyle/>
          <a:p>
            <a:r>
              <a:rPr lang="en-IN" sz="2000" b="1" dirty="0">
                <a:solidFill>
                  <a:schemeClr val="bg1"/>
                </a:solidFill>
              </a:rPr>
              <a:t>5</a:t>
            </a:r>
          </a:p>
        </p:txBody>
      </p:sp>
      <p:sp>
        <p:nvSpPr>
          <p:cNvPr id="16" name="Rectangle: Rounded Corners 15">
            <a:extLst>
              <a:ext uri="{FF2B5EF4-FFF2-40B4-BE49-F238E27FC236}">
                <a16:creationId xmlns:a16="http://schemas.microsoft.com/office/drawing/2014/main" id="{ED360B0B-171B-B414-DB7E-E5910FF98C44}"/>
              </a:ext>
            </a:extLst>
          </p:cNvPr>
          <p:cNvSpPr/>
          <p:nvPr/>
        </p:nvSpPr>
        <p:spPr>
          <a:xfrm rot="16200000">
            <a:off x="322246" y="4759428"/>
            <a:ext cx="767930" cy="1458008"/>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21" name="TextBox 20">
            <a:extLst>
              <a:ext uri="{FF2B5EF4-FFF2-40B4-BE49-F238E27FC236}">
                <a16:creationId xmlns:a16="http://schemas.microsoft.com/office/drawing/2014/main" id="{EC2026E0-1443-6120-D7C2-E08303C22147}"/>
              </a:ext>
            </a:extLst>
          </p:cNvPr>
          <p:cNvSpPr txBox="1"/>
          <p:nvPr/>
        </p:nvSpPr>
        <p:spPr>
          <a:xfrm>
            <a:off x="159759" y="5143352"/>
            <a:ext cx="995941" cy="585801"/>
          </a:xfrm>
          <a:prstGeom prst="rect">
            <a:avLst/>
          </a:prstGeom>
          <a:noFill/>
        </p:spPr>
        <p:txBody>
          <a:bodyPr wrap="square" rtlCol="0">
            <a:spAutoFit/>
          </a:bodyPr>
          <a:lstStyle/>
          <a:p>
            <a:pPr algn="ctr"/>
            <a:r>
              <a:rPr lang="en-IN" sz="2000" b="1" dirty="0">
                <a:solidFill>
                  <a:schemeClr val="bg1"/>
                </a:solidFill>
              </a:rPr>
              <a:t>Extra</a:t>
            </a:r>
          </a:p>
        </p:txBody>
      </p:sp>
      <p:graphicFrame>
        <p:nvGraphicFramePr>
          <p:cNvPr id="25" name="Chart 24">
            <a:extLst>
              <a:ext uri="{FF2B5EF4-FFF2-40B4-BE49-F238E27FC236}">
                <a16:creationId xmlns:a16="http://schemas.microsoft.com/office/drawing/2014/main" id="{15DCB7BD-83B5-45DF-AA82-2BC537BFA686}"/>
              </a:ext>
            </a:extLst>
          </p:cNvPr>
          <p:cNvGraphicFramePr>
            <a:graphicFrameLocks/>
          </p:cNvGraphicFramePr>
          <p:nvPr>
            <p:extLst>
              <p:ext uri="{D42A27DB-BD31-4B8C-83A1-F6EECF244321}">
                <p14:modId xmlns:p14="http://schemas.microsoft.com/office/powerpoint/2010/main" val="4027577590"/>
              </p:ext>
            </p:extLst>
          </p:nvPr>
        </p:nvGraphicFramePr>
        <p:xfrm>
          <a:off x="1603366" y="1900176"/>
          <a:ext cx="2541549" cy="203114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6" name="Chart 25">
            <a:extLst>
              <a:ext uri="{FF2B5EF4-FFF2-40B4-BE49-F238E27FC236}">
                <a16:creationId xmlns:a16="http://schemas.microsoft.com/office/drawing/2014/main" id="{AC1A6497-B9CC-490B-B1B9-C93E4F7DDC1B}"/>
              </a:ext>
            </a:extLst>
          </p:cNvPr>
          <p:cNvGraphicFramePr>
            <a:graphicFrameLocks/>
          </p:cNvGraphicFramePr>
          <p:nvPr>
            <p:extLst>
              <p:ext uri="{D42A27DB-BD31-4B8C-83A1-F6EECF244321}">
                <p14:modId xmlns:p14="http://schemas.microsoft.com/office/powerpoint/2010/main" val="1655596522"/>
              </p:ext>
            </p:extLst>
          </p:nvPr>
        </p:nvGraphicFramePr>
        <p:xfrm>
          <a:off x="4563099" y="1900176"/>
          <a:ext cx="3466418" cy="190174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7" name="Chart 26">
            <a:extLst>
              <a:ext uri="{FF2B5EF4-FFF2-40B4-BE49-F238E27FC236}">
                <a16:creationId xmlns:a16="http://schemas.microsoft.com/office/drawing/2014/main" id="{21114AE9-3881-49B2-998B-4E7FA016C212}"/>
              </a:ext>
            </a:extLst>
          </p:cNvPr>
          <p:cNvGraphicFramePr>
            <a:graphicFrameLocks/>
          </p:cNvGraphicFramePr>
          <p:nvPr>
            <p:extLst>
              <p:ext uri="{D42A27DB-BD31-4B8C-83A1-F6EECF244321}">
                <p14:modId xmlns:p14="http://schemas.microsoft.com/office/powerpoint/2010/main" val="3538907130"/>
              </p:ext>
            </p:extLst>
          </p:nvPr>
        </p:nvGraphicFramePr>
        <p:xfrm>
          <a:off x="4544037" y="4117555"/>
          <a:ext cx="3731181" cy="2177807"/>
        </p:xfrm>
        <a:graphic>
          <a:graphicData uri="http://schemas.openxmlformats.org/drawingml/2006/chart">
            <c:chart xmlns:c="http://schemas.openxmlformats.org/drawingml/2006/chart" xmlns:r="http://schemas.openxmlformats.org/officeDocument/2006/relationships" r:id="rId6"/>
          </a:graphicData>
        </a:graphic>
      </p:graphicFrame>
      <p:sp>
        <p:nvSpPr>
          <p:cNvPr id="28" name="TextBox 27">
            <a:extLst>
              <a:ext uri="{FF2B5EF4-FFF2-40B4-BE49-F238E27FC236}">
                <a16:creationId xmlns:a16="http://schemas.microsoft.com/office/drawing/2014/main" id="{70BCAA74-B3DA-76B9-8183-319C5B9DEC86}"/>
              </a:ext>
            </a:extLst>
          </p:cNvPr>
          <p:cNvSpPr txBox="1"/>
          <p:nvPr/>
        </p:nvSpPr>
        <p:spPr>
          <a:xfrm>
            <a:off x="1603365" y="4379688"/>
            <a:ext cx="2541548" cy="1477328"/>
          </a:xfrm>
          <a:prstGeom prst="rect">
            <a:avLst/>
          </a:prstGeom>
          <a:noFill/>
          <a:ln w="19050">
            <a:solidFill>
              <a:srgbClr val="8FAADC"/>
            </a:solidFill>
            <a:prstDash val="sysDot"/>
          </a:ln>
        </p:spPr>
        <p:txBody>
          <a:bodyPr wrap="square" rtlCol="0">
            <a:spAutoFit/>
          </a:bodyPr>
          <a:lstStyle/>
          <a:p>
            <a:r>
              <a:rPr lang="en-US" sz="1800" b="1" i="0" u="none" strike="noStrike" dirty="0">
                <a:solidFill>
                  <a:srgbClr val="000000"/>
                </a:solidFill>
                <a:effectLst/>
                <a:latin typeface="Calibri" panose="020F0502020204030204" pitchFamily="34" charset="0"/>
              </a:rPr>
              <a:t>Output 4.1:</a:t>
            </a:r>
          </a:p>
          <a:p>
            <a:r>
              <a:rPr lang="en-US" sz="1800" b="0" i="0" u="none" strike="noStrike" dirty="0">
                <a:solidFill>
                  <a:srgbClr val="000000"/>
                </a:solidFill>
                <a:effectLst/>
                <a:latin typeface="Calibri" panose="020F0502020204030204" pitchFamily="34" charset="0"/>
              </a:rPr>
              <a:t>This graph highlights the active subscribers and currently all the users are active.</a:t>
            </a:r>
            <a:endParaRPr lang="en-IN" dirty="0"/>
          </a:p>
        </p:txBody>
      </p:sp>
      <p:sp>
        <p:nvSpPr>
          <p:cNvPr id="29" name="Arrow: Chevron 28">
            <a:extLst>
              <a:ext uri="{FF2B5EF4-FFF2-40B4-BE49-F238E27FC236}">
                <a16:creationId xmlns:a16="http://schemas.microsoft.com/office/drawing/2014/main" id="{313FA3EA-9D4E-3884-0CD2-3E2E1CD71140}"/>
              </a:ext>
            </a:extLst>
          </p:cNvPr>
          <p:cNvSpPr/>
          <p:nvPr/>
        </p:nvSpPr>
        <p:spPr>
          <a:xfrm rot="5400000">
            <a:off x="2755899" y="3951150"/>
            <a:ext cx="304800" cy="369332"/>
          </a:xfrm>
          <a:prstGeom prst="chevron">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TextBox 29">
            <a:extLst>
              <a:ext uri="{FF2B5EF4-FFF2-40B4-BE49-F238E27FC236}">
                <a16:creationId xmlns:a16="http://schemas.microsoft.com/office/drawing/2014/main" id="{34EBAB59-D2E8-115B-7EF8-2BC0B54C5AC2}"/>
              </a:ext>
            </a:extLst>
          </p:cNvPr>
          <p:cNvSpPr txBox="1"/>
          <p:nvPr/>
        </p:nvSpPr>
        <p:spPr>
          <a:xfrm>
            <a:off x="8600481" y="1900176"/>
            <a:ext cx="3255219" cy="2031325"/>
          </a:xfrm>
          <a:prstGeom prst="rect">
            <a:avLst/>
          </a:prstGeom>
          <a:noFill/>
          <a:ln w="19050">
            <a:solidFill>
              <a:srgbClr val="8FAADC"/>
            </a:solidFill>
            <a:prstDash val="sysDot"/>
          </a:ln>
        </p:spPr>
        <p:txBody>
          <a:bodyPr wrap="square" rtlCol="0">
            <a:spAutoFit/>
          </a:bodyPr>
          <a:lstStyle/>
          <a:p>
            <a:r>
              <a:rPr lang="en-US" sz="1800" b="1" i="0" u="none" strike="noStrike" dirty="0">
                <a:solidFill>
                  <a:srgbClr val="000000"/>
                </a:solidFill>
                <a:effectLst/>
                <a:latin typeface="Calibri" panose="020F0502020204030204" pitchFamily="34" charset="0"/>
              </a:rPr>
              <a:t>Output 4.2:</a:t>
            </a:r>
          </a:p>
          <a:p>
            <a:r>
              <a:rPr lang="en-US" sz="1800" b="0" i="0" u="none" strike="noStrike" dirty="0">
                <a:solidFill>
                  <a:srgbClr val="000000"/>
                </a:solidFill>
                <a:effectLst/>
                <a:latin typeface="Calibri" panose="020F0502020204030204" pitchFamily="34" charset="0"/>
              </a:rPr>
              <a:t>This graph highlights the loyalty points grouped by the users' age. Separately, we have also calculated the High and Low engagement users by using the "Quartile" function.</a:t>
            </a:r>
            <a:endParaRPr lang="en-IN" dirty="0"/>
          </a:p>
        </p:txBody>
      </p:sp>
      <p:sp>
        <p:nvSpPr>
          <p:cNvPr id="31" name="Arrow: Chevron 30">
            <a:extLst>
              <a:ext uri="{FF2B5EF4-FFF2-40B4-BE49-F238E27FC236}">
                <a16:creationId xmlns:a16="http://schemas.microsoft.com/office/drawing/2014/main" id="{92D3616A-3E6D-C0CD-7D7F-F2AEE65CCF0F}"/>
              </a:ext>
            </a:extLst>
          </p:cNvPr>
          <p:cNvSpPr/>
          <p:nvPr/>
        </p:nvSpPr>
        <p:spPr>
          <a:xfrm>
            <a:off x="8210803" y="2701752"/>
            <a:ext cx="304800" cy="369332"/>
          </a:xfrm>
          <a:prstGeom prst="chevron">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TextBox 31">
            <a:extLst>
              <a:ext uri="{FF2B5EF4-FFF2-40B4-BE49-F238E27FC236}">
                <a16:creationId xmlns:a16="http://schemas.microsoft.com/office/drawing/2014/main" id="{1528A3D6-2352-20E4-D66B-6932ACC88840}"/>
              </a:ext>
            </a:extLst>
          </p:cNvPr>
          <p:cNvSpPr txBox="1"/>
          <p:nvPr/>
        </p:nvSpPr>
        <p:spPr>
          <a:xfrm>
            <a:off x="8674343" y="4117555"/>
            <a:ext cx="3181357" cy="2308324"/>
          </a:xfrm>
          <a:prstGeom prst="rect">
            <a:avLst/>
          </a:prstGeom>
          <a:noFill/>
          <a:ln w="19050">
            <a:solidFill>
              <a:srgbClr val="8FAADC"/>
            </a:solidFill>
            <a:prstDash val="sysDot"/>
          </a:ln>
        </p:spPr>
        <p:txBody>
          <a:bodyPr wrap="square" rtlCol="0">
            <a:spAutoFit/>
          </a:bodyPr>
          <a:lstStyle/>
          <a:p>
            <a:r>
              <a:rPr lang="en-US" sz="1800" b="1" i="0" u="none" strike="noStrike" dirty="0">
                <a:solidFill>
                  <a:srgbClr val="000000"/>
                </a:solidFill>
                <a:effectLst/>
                <a:latin typeface="Calibri" panose="020F0502020204030204" pitchFamily="34" charset="0"/>
              </a:rPr>
              <a:t>Additional Output 4.2:</a:t>
            </a:r>
          </a:p>
          <a:p>
            <a:r>
              <a:rPr lang="en-US" sz="1800" b="0" i="0" u="none" strike="noStrike" dirty="0">
                <a:solidFill>
                  <a:srgbClr val="000000"/>
                </a:solidFill>
                <a:effectLst/>
                <a:latin typeface="Calibri" panose="020F0502020204030204" pitchFamily="34" charset="0"/>
              </a:rPr>
              <a:t>This graph shows the distribution of loyalty points across users using regression analysis to predict the loyalty points earned, given the watch hours, and thereby arrive at the line of best fit (predicted Y).</a:t>
            </a:r>
            <a:r>
              <a:rPr lang="en-US" dirty="0"/>
              <a:t> </a:t>
            </a:r>
            <a:endParaRPr lang="en-IN" dirty="0"/>
          </a:p>
        </p:txBody>
      </p:sp>
      <p:sp>
        <p:nvSpPr>
          <p:cNvPr id="33" name="Arrow: Chevron 32">
            <a:extLst>
              <a:ext uri="{FF2B5EF4-FFF2-40B4-BE49-F238E27FC236}">
                <a16:creationId xmlns:a16="http://schemas.microsoft.com/office/drawing/2014/main" id="{C7F2EE02-0589-B029-F485-C4FC2C0683AB}"/>
              </a:ext>
            </a:extLst>
          </p:cNvPr>
          <p:cNvSpPr/>
          <p:nvPr/>
        </p:nvSpPr>
        <p:spPr>
          <a:xfrm>
            <a:off x="8299703" y="5051252"/>
            <a:ext cx="304800" cy="369332"/>
          </a:xfrm>
          <a:prstGeom prst="chevron">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516312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4B3AD-A4FF-5262-354F-DB069B0228A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23DECA2-AE32-3AFE-2B62-059E39448668}"/>
              </a:ext>
            </a:extLst>
          </p:cNvPr>
          <p:cNvSpPr/>
          <p:nvPr/>
        </p:nvSpPr>
        <p:spPr>
          <a:xfrm>
            <a:off x="1962704" y="-6742"/>
            <a:ext cx="10254696" cy="661499"/>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t>Data Analysis – Retention &amp; Loyalty</a:t>
            </a:r>
          </a:p>
        </p:txBody>
      </p:sp>
      <p:sp>
        <p:nvSpPr>
          <p:cNvPr id="76" name="Slide Number Placeholder 7">
            <a:extLst>
              <a:ext uri="{FF2B5EF4-FFF2-40B4-BE49-F238E27FC236}">
                <a16:creationId xmlns:a16="http://schemas.microsoft.com/office/drawing/2014/main" id="{C384CD50-9972-CE66-6E65-6EFAACB0A425}"/>
              </a:ext>
            </a:extLst>
          </p:cNvPr>
          <p:cNvSpPr>
            <a:spLocks noGrp="1"/>
          </p:cNvSpPr>
          <p:nvPr>
            <p:ph type="sldNum" sz="quarter" idx="12"/>
          </p:nvPr>
        </p:nvSpPr>
        <p:spPr>
          <a:xfrm>
            <a:off x="10667580" y="6356350"/>
            <a:ext cx="1346619" cy="365125"/>
          </a:xfrm>
        </p:spPr>
        <p:txBody>
          <a:bodyPr/>
          <a:lstStyle/>
          <a:p>
            <a:fld id="{672B7600-67E3-4D97-B453-880E2742B982}" type="slidenum">
              <a:rPr lang="en-US" b="1" smtClean="0">
                <a:solidFill>
                  <a:schemeClr val="accent1">
                    <a:lumMod val="50000"/>
                  </a:schemeClr>
                </a:solidFill>
              </a:rPr>
              <a:t>13</a:t>
            </a:fld>
            <a:endParaRPr lang="en-US" b="1" dirty="0">
              <a:solidFill>
                <a:schemeClr val="accent1">
                  <a:lumMod val="50000"/>
                </a:schemeClr>
              </a:solidFill>
            </a:endParaRPr>
          </a:p>
        </p:txBody>
      </p:sp>
      <p:pic>
        <p:nvPicPr>
          <p:cNvPr id="22" name="Picture 2" descr="Hero Vired announces Scholarship Advantage for higher education ...">
            <a:extLst>
              <a:ext uri="{FF2B5EF4-FFF2-40B4-BE49-F238E27FC236}">
                <a16:creationId xmlns:a16="http://schemas.microsoft.com/office/drawing/2014/main" id="{E35AD56B-FF88-99F8-EF02-71AE77A98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24" y="6350720"/>
            <a:ext cx="610741" cy="2493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FDBA39B-68B2-D1B7-3424-0BD618E88C2E}"/>
              </a:ext>
            </a:extLst>
          </p:cNvPr>
          <p:cNvSpPr txBox="1"/>
          <p:nvPr/>
        </p:nvSpPr>
        <p:spPr>
          <a:xfrm>
            <a:off x="2225082" y="644366"/>
            <a:ext cx="6375399" cy="1200329"/>
          </a:xfrm>
          <a:prstGeom prst="rect">
            <a:avLst/>
          </a:prstGeom>
          <a:noFill/>
        </p:spPr>
        <p:txBody>
          <a:bodyPr wrap="square" rtlCol="0">
            <a:spAutoFit/>
          </a:bodyPr>
          <a:lstStyle/>
          <a:p>
            <a:r>
              <a:rPr lang="en-IN" b="1" dirty="0"/>
              <a:t>Objective 4:</a:t>
            </a:r>
          </a:p>
          <a:p>
            <a:pPr marL="285750" indent="-285750">
              <a:buFont typeface="Arial" panose="020B0604020202020204" pitchFamily="34" charset="0"/>
              <a:buChar char="•"/>
            </a:pPr>
            <a:r>
              <a:rPr lang="en-US" dirty="0"/>
              <a:t>Membership status (Active vs. Inactive)</a:t>
            </a:r>
          </a:p>
          <a:p>
            <a:pPr marL="285750" indent="-285750">
              <a:buFont typeface="Arial" panose="020B0604020202020204" pitchFamily="34" charset="0"/>
              <a:buChar char="•"/>
            </a:pPr>
            <a:r>
              <a:rPr lang="en-US" dirty="0"/>
              <a:t>Loyalty points distribution</a:t>
            </a:r>
          </a:p>
          <a:p>
            <a:pPr marL="285750" indent="-285750">
              <a:buFont typeface="Arial" panose="020B0604020202020204" pitchFamily="34" charset="0"/>
              <a:buChar char="•"/>
            </a:pPr>
            <a:r>
              <a:rPr lang="en-US" dirty="0"/>
              <a:t>Frequency of logins and content downloads </a:t>
            </a:r>
            <a:endParaRPr lang="en-IN" dirty="0"/>
          </a:p>
        </p:txBody>
      </p:sp>
      <p:sp>
        <p:nvSpPr>
          <p:cNvPr id="6" name="Rectangle: Rounded Corners 5">
            <a:extLst>
              <a:ext uri="{FF2B5EF4-FFF2-40B4-BE49-F238E27FC236}">
                <a16:creationId xmlns:a16="http://schemas.microsoft.com/office/drawing/2014/main" id="{80D756FB-A4B4-57D0-79A5-31385CCC9142}"/>
              </a:ext>
            </a:extLst>
          </p:cNvPr>
          <p:cNvSpPr/>
          <p:nvPr/>
        </p:nvSpPr>
        <p:spPr>
          <a:xfrm rot="16200000">
            <a:off x="-662088" y="3112714"/>
            <a:ext cx="2228599" cy="905308"/>
          </a:xfrm>
          <a:prstGeom prst="roundRect">
            <a:avLst/>
          </a:prstGeom>
          <a:solidFill>
            <a:schemeClr val="accent4">
              <a:lumMod val="60000"/>
              <a:lumOff val="4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7" name="Rectangle: Rounded Corners 6">
            <a:extLst>
              <a:ext uri="{FF2B5EF4-FFF2-40B4-BE49-F238E27FC236}">
                <a16:creationId xmlns:a16="http://schemas.microsoft.com/office/drawing/2014/main" id="{DDB1267F-EC50-EDAB-6F9B-F0A6586899AD}"/>
              </a:ext>
            </a:extLst>
          </p:cNvPr>
          <p:cNvSpPr/>
          <p:nvPr/>
        </p:nvSpPr>
        <p:spPr>
          <a:xfrm rot="16200000">
            <a:off x="-611288" y="3570037"/>
            <a:ext cx="2228599" cy="995839"/>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8" name="Rectangle: Rounded Corners 7">
            <a:extLst>
              <a:ext uri="{FF2B5EF4-FFF2-40B4-BE49-F238E27FC236}">
                <a16:creationId xmlns:a16="http://schemas.microsoft.com/office/drawing/2014/main" id="{9F8C090B-507A-179B-DE43-08AE9A504261}"/>
              </a:ext>
            </a:extLst>
          </p:cNvPr>
          <p:cNvSpPr/>
          <p:nvPr/>
        </p:nvSpPr>
        <p:spPr>
          <a:xfrm rot="16200000">
            <a:off x="-560488" y="4069953"/>
            <a:ext cx="2228599" cy="1095423"/>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D</a:t>
            </a:r>
          </a:p>
        </p:txBody>
      </p:sp>
      <p:sp>
        <p:nvSpPr>
          <p:cNvPr id="9" name="Rectangle: Rounded Corners 8">
            <a:extLst>
              <a:ext uri="{FF2B5EF4-FFF2-40B4-BE49-F238E27FC236}">
                <a16:creationId xmlns:a16="http://schemas.microsoft.com/office/drawing/2014/main" id="{AAF62453-BFE2-BFF9-0073-3E42CBCF0638}"/>
              </a:ext>
            </a:extLst>
          </p:cNvPr>
          <p:cNvSpPr/>
          <p:nvPr/>
        </p:nvSpPr>
        <p:spPr>
          <a:xfrm rot="16200000">
            <a:off x="35762" y="3972019"/>
            <a:ext cx="1137699" cy="1204965"/>
          </a:xfrm>
          <a:prstGeom prst="roundRect">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10" name="Rectangle: Rounded Corners 9">
            <a:extLst>
              <a:ext uri="{FF2B5EF4-FFF2-40B4-BE49-F238E27FC236}">
                <a16:creationId xmlns:a16="http://schemas.microsoft.com/office/drawing/2014/main" id="{D093134D-372C-D07E-3EEE-3B692DC7BB4B}"/>
              </a:ext>
            </a:extLst>
          </p:cNvPr>
          <p:cNvSpPr/>
          <p:nvPr/>
        </p:nvSpPr>
        <p:spPr>
          <a:xfrm rot="16200000">
            <a:off x="271447" y="4274604"/>
            <a:ext cx="767929" cy="1325462"/>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11" name="TextBox 10">
            <a:extLst>
              <a:ext uri="{FF2B5EF4-FFF2-40B4-BE49-F238E27FC236}">
                <a16:creationId xmlns:a16="http://schemas.microsoft.com/office/drawing/2014/main" id="{B7946B6A-CA72-16C6-22A8-28016E630686}"/>
              </a:ext>
            </a:extLst>
          </p:cNvPr>
          <p:cNvSpPr txBox="1"/>
          <p:nvPr/>
        </p:nvSpPr>
        <p:spPr>
          <a:xfrm>
            <a:off x="312159" y="2524408"/>
            <a:ext cx="314510" cy="400110"/>
          </a:xfrm>
          <a:prstGeom prst="rect">
            <a:avLst/>
          </a:prstGeom>
          <a:noFill/>
        </p:spPr>
        <p:txBody>
          <a:bodyPr wrap="none" rtlCol="0">
            <a:spAutoFit/>
          </a:bodyPr>
          <a:lstStyle/>
          <a:p>
            <a:r>
              <a:rPr lang="en-IN" sz="2000" b="1" dirty="0">
                <a:solidFill>
                  <a:schemeClr val="bg1"/>
                </a:solidFill>
              </a:rPr>
              <a:t>1</a:t>
            </a:r>
          </a:p>
        </p:txBody>
      </p:sp>
      <p:sp>
        <p:nvSpPr>
          <p:cNvPr id="12" name="TextBox 11">
            <a:extLst>
              <a:ext uri="{FF2B5EF4-FFF2-40B4-BE49-F238E27FC236}">
                <a16:creationId xmlns:a16="http://schemas.microsoft.com/office/drawing/2014/main" id="{EA5B9647-0DDB-7DB0-0AE8-AA768314DCB0}"/>
              </a:ext>
            </a:extLst>
          </p:cNvPr>
          <p:cNvSpPr txBox="1"/>
          <p:nvPr/>
        </p:nvSpPr>
        <p:spPr>
          <a:xfrm>
            <a:off x="362959" y="2974303"/>
            <a:ext cx="314510" cy="440121"/>
          </a:xfrm>
          <a:prstGeom prst="rect">
            <a:avLst/>
          </a:prstGeom>
          <a:noFill/>
        </p:spPr>
        <p:txBody>
          <a:bodyPr wrap="none" rtlCol="0">
            <a:spAutoFit/>
          </a:bodyPr>
          <a:lstStyle/>
          <a:p>
            <a:r>
              <a:rPr lang="en-IN" sz="2000" b="1" dirty="0">
                <a:solidFill>
                  <a:schemeClr val="bg1"/>
                </a:solidFill>
              </a:rPr>
              <a:t>2</a:t>
            </a:r>
          </a:p>
        </p:txBody>
      </p:sp>
      <p:sp>
        <p:nvSpPr>
          <p:cNvPr id="13" name="TextBox 12">
            <a:extLst>
              <a:ext uri="{FF2B5EF4-FFF2-40B4-BE49-F238E27FC236}">
                <a16:creationId xmlns:a16="http://schemas.microsoft.com/office/drawing/2014/main" id="{14278041-A794-1A42-45AE-5368E2545CDE}"/>
              </a:ext>
            </a:extLst>
          </p:cNvPr>
          <p:cNvSpPr txBox="1"/>
          <p:nvPr/>
        </p:nvSpPr>
        <p:spPr>
          <a:xfrm>
            <a:off x="464559" y="4045620"/>
            <a:ext cx="314510" cy="532546"/>
          </a:xfrm>
          <a:prstGeom prst="rect">
            <a:avLst/>
          </a:prstGeom>
          <a:noFill/>
        </p:spPr>
        <p:txBody>
          <a:bodyPr wrap="none" rtlCol="0">
            <a:spAutoFit/>
          </a:bodyPr>
          <a:lstStyle/>
          <a:p>
            <a:r>
              <a:rPr lang="en-IN" sz="2000" b="1" dirty="0">
                <a:solidFill>
                  <a:schemeClr val="bg1"/>
                </a:solidFill>
              </a:rPr>
              <a:t>4</a:t>
            </a:r>
          </a:p>
        </p:txBody>
      </p:sp>
      <p:sp>
        <p:nvSpPr>
          <p:cNvPr id="14" name="TextBox 13">
            <a:extLst>
              <a:ext uri="{FF2B5EF4-FFF2-40B4-BE49-F238E27FC236}">
                <a16:creationId xmlns:a16="http://schemas.microsoft.com/office/drawing/2014/main" id="{B751B8C4-6F68-CA9A-FA9D-3ACD1F9A998B}"/>
              </a:ext>
            </a:extLst>
          </p:cNvPr>
          <p:cNvSpPr txBox="1"/>
          <p:nvPr/>
        </p:nvSpPr>
        <p:spPr>
          <a:xfrm>
            <a:off x="413759" y="3498472"/>
            <a:ext cx="314510" cy="484133"/>
          </a:xfrm>
          <a:prstGeom prst="rect">
            <a:avLst/>
          </a:prstGeom>
          <a:noFill/>
        </p:spPr>
        <p:txBody>
          <a:bodyPr wrap="none" rtlCol="0">
            <a:spAutoFit/>
          </a:bodyPr>
          <a:lstStyle/>
          <a:p>
            <a:r>
              <a:rPr lang="en-IN" sz="2000" b="1" dirty="0">
                <a:solidFill>
                  <a:schemeClr val="bg1"/>
                </a:solidFill>
              </a:rPr>
              <a:t>3</a:t>
            </a:r>
          </a:p>
        </p:txBody>
      </p:sp>
      <p:sp>
        <p:nvSpPr>
          <p:cNvPr id="15" name="TextBox 14">
            <a:extLst>
              <a:ext uri="{FF2B5EF4-FFF2-40B4-BE49-F238E27FC236}">
                <a16:creationId xmlns:a16="http://schemas.microsoft.com/office/drawing/2014/main" id="{6DB1EF24-4135-8393-2333-24EBA94D2C6B}"/>
              </a:ext>
            </a:extLst>
          </p:cNvPr>
          <p:cNvSpPr txBox="1"/>
          <p:nvPr/>
        </p:nvSpPr>
        <p:spPr>
          <a:xfrm>
            <a:off x="515359" y="4609952"/>
            <a:ext cx="314510" cy="585801"/>
          </a:xfrm>
          <a:prstGeom prst="rect">
            <a:avLst/>
          </a:prstGeom>
          <a:noFill/>
        </p:spPr>
        <p:txBody>
          <a:bodyPr wrap="none" rtlCol="0">
            <a:spAutoFit/>
          </a:bodyPr>
          <a:lstStyle/>
          <a:p>
            <a:r>
              <a:rPr lang="en-IN" sz="2000" b="1" dirty="0">
                <a:solidFill>
                  <a:schemeClr val="bg1"/>
                </a:solidFill>
              </a:rPr>
              <a:t>5</a:t>
            </a:r>
          </a:p>
        </p:txBody>
      </p:sp>
      <p:sp>
        <p:nvSpPr>
          <p:cNvPr id="16" name="Rectangle: Rounded Corners 15">
            <a:extLst>
              <a:ext uri="{FF2B5EF4-FFF2-40B4-BE49-F238E27FC236}">
                <a16:creationId xmlns:a16="http://schemas.microsoft.com/office/drawing/2014/main" id="{AB6F9F59-E5BC-162E-108C-577415726A68}"/>
              </a:ext>
            </a:extLst>
          </p:cNvPr>
          <p:cNvSpPr/>
          <p:nvPr/>
        </p:nvSpPr>
        <p:spPr>
          <a:xfrm rot="16200000">
            <a:off x="322246" y="4759428"/>
            <a:ext cx="767930" cy="1458008"/>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21" name="TextBox 20">
            <a:extLst>
              <a:ext uri="{FF2B5EF4-FFF2-40B4-BE49-F238E27FC236}">
                <a16:creationId xmlns:a16="http://schemas.microsoft.com/office/drawing/2014/main" id="{37A8150D-197A-5D01-073C-169B942972DF}"/>
              </a:ext>
            </a:extLst>
          </p:cNvPr>
          <p:cNvSpPr txBox="1"/>
          <p:nvPr/>
        </p:nvSpPr>
        <p:spPr>
          <a:xfrm>
            <a:off x="159759" y="5143352"/>
            <a:ext cx="995941" cy="585801"/>
          </a:xfrm>
          <a:prstGeom prst="rect">
            <a:avLst/>
          </a:prstGeom>
          <a:noFill/>
        </p:spPr>
        <p:txBody>
          <a:bodyPr wrap="square" rtlCol="0">
            <a:spAutoFit/>
          </a:bodyPr>
          <a:lstStyle/>
          <a:p>
            <a:pPr algn="ctr"/>
            <a:r>
              <a:rPr lang="en-IN" sz="2000" b="1" dirty="0">
                <a:solidFill>
                  <a:schemeClr val="bg1"/>
                </a:solidFill>
              </a:rPr>
              <a:t>Extra</a:t>
            </a:r>
          </a:p>
        </p:txBody>
      </p:sp>
      <p:sp>
        <p:nvSpPr>
          <p:cNvPr id="30" name="TextBox 29">
            <a:extLst>
              <a:ext uri="{FF2B5EF4-FFF2-40B4-BE49-F238E27FC236}">
                <a16:creationId xmlns:a16="http://schemas.microsoft.com/office/drawing/2014/main" id="{85CFDB24-0B9B-0DFA-D86D-B44AB06146A6}"/>
              </a:ext>
            </a:extLst>
          </p:cNvPr>
          <p:cNvSpPr txBox="1"/>
          <p:nvPr/>
        </p:nvSpPr>
        <p:spPr>
          <a:xfrm>
            <a:off x="7393981" y="2154176"/>
            <a:ext cx="3255219" cy="1200329"/>
          </a:xfrm>
          <a:prstGeom prst="rect">
            <a:avLst/>
          </a:prstGeom>
          <a:noFill/>
          <a:ln w="19050">
            <a:solidFill>
              <a:srgbClr val="8FAADC"/>
            </a:solidFill>
            <a:prstDash val="sysDot"/>
          </a:ln>
        </p:spPr>
        <p:txBody>
          <a:bodyPr wrap="square" rtlCol="0">
            <a:spAutoFit/>
          </a:bodyPr>
          <a:lstStyle/>
          <a:p>
            <a:r>
              <a:rPr lang="en-US" sz="1800" b="1" i="0" u="none" strike="noStrike" dirty="0">
                <a:solidFill>
                  <a:srgbClr val="000000"/>
                </a:solidFill>
                <a:effectLst/>
                <a:latin typeface="Calibri" panose="020F0502020204030204" pitchFamily="34" charset="0"/>
              </a:rPr>
              <a:t>Output 4.3:</a:t>
            </a:r>
          </a:p>
          <a:p>
            <a:r>
              <a:rPr lang="en-US" sz="1800" b="0" i="0" u="none" strike="noStrike" dirty="0">
                <a:solidFill>
                  <a:srgbClr val="000000"/>
                </a:solidFill>
                <a:effectLst/>
                <a:latin typeface="Calibri" panose="020F0502020204030204" pitchFamily="34" charset="0"/>
              </a:rPr>
              <a:t>This graph highlights the login trend based on the subscription plan opted b</a:t>
            </a:r>
            <a:r>
              <a:rPr lang="en-US" dirty="0">
                <a:solidFill>
                  <a:srgbClr val="000000"/>
                </a:solidFill>
                <a:latin typeface="Calibri" panose="020F0502020204030204" pitchFamily="34" charset="0"/>
              </a:rPr>
              <a:t>y the users.</a:t>
            </a:r>
            <a:endParaRPr lang="en-IN" dirty="0"/>
          </a:p>
        </p:txBody>
      </p:sp>
      <p:sp>
        <p:nvSpPr>
          <p:cNvPr id="31" name="Arrow: Chevron 30">
            <a:extLst>
              <a:ext uri="{FF2B5EF4-FFF2-40B4-BE49-F238E27FC236}">
                <a16:creationId xmlns:a16="http://schemas.microsoft.com/office/drawing/2014/main" id="{98996475-85C3-7F17-B669-3E2D9DD5153B}"/>
              </a:ext>
            </a:extLst>
          </p:cNvPr>
          <p:cNvSpPr/>
          <p:nvPr/>
        </p:nvSpPr>
        <p:spPr>
          <a:xfrm>
            <a:off x="6801103" y="2600152"/>
            <a:ext cx="304800" cy="369332"/>
          </a:xfrm>
          <a:prstGeom prst="chevron">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TextBox 31">
            <a:extLst>
              <a:ext uri="{FF2B5EF4-FFF2-40B4-BE49-F238E27FC236}">
                <a16:creationId xmlns:a16="http://schemas.microsoft.com/office/drawing/2014/main" id="{B95A0EF3-6DAC-701E-9FBA-BA46D7BF2A0A}"/>
              </a:ext>
            </a:extLst>
          </p:cNvPr>
          <p:cNvSpPr txBox="1"/>
          <p:nvPr/>
        </p:nvSpPr>
        <p:spPr>
          <a:xfrm>
            <a:off x="7467843" y="4590236"/>
            <a:ext cx="3181357" cy="1200329"/>
          </a:xfrm>
          <a:prstGeom prst="rect">
            <a:avLst/>
          </a:prstGeom>
          <a:noFill/>
          <a:ln w="19050">
            <a:solidFill>
              <a:srgbClr val="8FAADC"/>
            </a:solidFill>
            <a:prstDash val="sysDot"/>
          </a:ln>
        </p:spPr>
        <p:txBody>
          <a:bodyPr wrap="square" rtlCol="0">
            <a:spAutoFit/>
          </a:bodyPr>
          <a:lstStyle/>
          <a:p>
            <a:r>
              <a:rPr lang="en-US" sz="1800" b="1" i="0" u="none" strike="noStrike" dirty="0">
                <a:solidFill>
                  <a:srgbClr val="000000"/>
                </a:solidFill>
                <a:effectLst/>
                <a:latin typeface="Calibri" panose="020F0502020204030204" pitchFamily="34" charset="0"/>
              </a:rPr>
              <a:t>Output 4.3:</a:t>
            </a:r>
          </a:p>
          <a:p>
            <a:r>
              <a:rPr lang="en-US" sz="1800" b="0" i="0" u="none" strike="noStrike" dirty="0">
                <a:solidFill>
                  <a:srgbClr val="000000"/>
                </a:solidFill>
                <a:effectLst/>
                <a:latin typeface="Calibri" panose="020F0502020204030204" pitchFamily="34" charset="0"/>
              </a:rPr>
              <a:t>This graph highlights whether the user has downloaded content or not.</a:t>
            </a:r>
            <a:endParaRPr lang="en-IN" dirty="0"/>
          </a:p>
        </p:txBody>
      </p:sp>
      <p:sp>
        <p:nvSpPr>
          <p:cNvPr id="33" name="Arrow: Chevron 32">
            <a:extLst>
              <a:ext uri="{FF2B5EF4-FFF2-40B4-BE49-F238E27FC236}">
                <a16:creationId xmlns:a16="http://schemas.microsoft.com/office/drawing/2014/main" id="{D137F4C0-353C-5F30-46D6-CBE7BF08FB1B}"/>
              </a:ext>
            </a:extLst>
          </p:cNvPr>
          <p:cNvSpPr/>
          <p:nvPr/>
        </p:nvSpPr>
        <p:spPr>
          <a:xfrm>
            <a:off x="6801103" y="4987752"/>
            <a:ext cx="304800" cy="369332"/>
          </a:xfrm>
          <a:prstGeom prst="chevron">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aphicFrame>
        <p:nvGraphicFramePr>
          <p:cNvPr id="2" name="Chart 1">
            <a:extLst>
              <a:ext uri="{FF2B5EF4-FFF2-40B4-BE49-F238E27FC236}">
                <a16:creationId xmlns:a16="http://schemas.microsoft.com/office/drawing/2014/main" id="{FA109C0E-3795-4D8B-8AA6-7046D6462E29}"/>
              </a:ext>
            </a:extLst>
          </p:cNvPr>
          <p:cNvGraphicFramePr>
            <a:graphicFrameLocks/>
          </p:cNvGraphicFramePr>
          <p:nvPr>
            <p:extLst>
              <p:ext uri="{D42A27DB-BD31-4B8C-83A1-F6EECF244321}">
                <p14:modId xmlns:p14="http://schemas.microsoft.com/office/powerpoint/2010/main" val="1139855203"/>
              </p:ext>
            </p:extLst>
          </p:nvPr>
        </p:nvGraphicFramePr>
        <p:xfrm>
          <a:off x="2348103" y="2141477"/>
          <a:ext cx="4219004" cy="211099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a:extLst>
              <a:ext uri="{FF2B5EF4-FFF2-40B4-BE49-F238E27FC236}">
                <a16:creationId xmlns:a16="http://schemas.microsoft.com/office/drawing/2014/main" id="{6FACD4EA-0CCB-469E-AD60-F9D5A3FA9459}"/>
              </a:ext>
            </a:extLst>
          </p:cNvPr>
          <p:cNvGraphicFramePr>
            <a:graphicFrameLocks/>
          </p:cNvGraphicFramePr>
          <p:nvPr>
            <p:extLst>
              <p:ext uri="{D42A27DB-BD31-4B8C-83A1-F6EECF244321}">
                <p14:modId xmlns:p14="http://schemas.microsoft.com/office/powerpoint/2010/main" val="290904111"/>
              </p:ext>
            </p:extLst>
          </p:nvPr>
        </p:nvGraphicFramePr>
        <p:xfrm>
          <a:off x="2359788" y="4590236"/>
          <a:ext cx="4002912" cy="188470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818489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0C8D5-AE4E-F662-CDD2-AA935011A5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3B5C68B-EA13-7104-F01D-DE5CB116F7B1}"/>
              </a:ext>
            </a:extLst>
          </p:cNvPr>
          <p:cNvSpPr/>
          <p:nvPr/>
        </p:nvSpPr>
        <p:spPr>
          <a:xfrm>
            <a:off x="1962704" y="-6742"/>
            <a:ext cx="10254696" cy="661499"/>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t>Data Analysis – </a:t>
            </a:r>
            <a:r>
              <a:rPr lang="en-IN" sz="3600" b="1" dirty="0">
                <a:solidFill>
                  <a:schemeClr val="bg1"/>
                </a:solidFill>
              </a:rPr>
              <a:t>Payment &amp; Regional Trends</a:t>
            </a:r>
          </a:p>
        </p:txBody>
      </p:sp>
      <p:sp>
        <p:nvSpPr>
          <p:cNvPr id="76" name="Slide Number Placeholder 7">
            <a:extLst>
              <a:ext uri="{FF2B5EF4-FFF2-40B4-BE49-F238E27FC236}">
                <a16:creationId xmlns:a16="http://schemas.microsoft.com/office/drawing/2014/main" id="{C1D60731-E5AA-84AE-30F7-BCDB7D34792B}"/>
              </a:ext>
            </a:extLst>
          </p:cNvPr>
          <p:cNvSpPr>
            <a:spLocks noGrp="1"/>
          </p:cNvSpPr>
          <p:nvPr>
            <p:ph type="sldNum" sz="quarter" idx="12"/>
          </p:nvPr>
        </p:nvSpPr>
        <p:spPr>
          <a:xfrm>
            <a:off x="10667580" y="6356350"/>
            <a:ext cx="1346619" cy="365125"/>
          </a:xfrm>
        </p:spPr>
        <p:txBody>
          <a:bodyPr/>
          <a:lstStyle/>
          <a:p>
            <a:fld id="{672B7600-67E3-4D97-B453-880E2742B982}" type="slidenum">
              <a:rPr lang="en-US" b="1" smtClean="0">
                <a:solidFill>
                  <a:schemeClr val="accent1">
                    <a:lumMod val="50000"/>
                  </a:schemeClr>
                </a:solidFill>
              </a:rPr>
              <a:t>14</a:t>
            </a:fld>
            <a:endParaRPr lang="en-US" b="1" dirty="0">
              <a:solidFill>
                <a:schemeClr val="accent1">
                  <a:lumMod val="50000"/>
                </a:schemeClr>
              </a:solidFill>
            </a:endParaRPr>
          </a:p>
        </p:txBody>
      </p:sp>
      <p:pic>
        <p:nvPicPr>
          <p:cNvPr id="22" name="Picture 2" descr="Hero Vired announces Scholarship Advantage for higher education ...">
            <a:extLst>
              <a:ext uri="{FF2B5EF4-FFF2-40B4-BE49-F238E27FC236}">
                <a16:creationId xmlns:a16="http://schemas.microsoft.com/office/drawing/2014/main" id="{1BC656CD-5C86-D00A-D9CC-33803D380E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24" y="6350720"/>
            <a:ext cx="610741" cy="2493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70AB10A-F575-1BFF-1A72-5B9D2EEDB174}"/>
              </a:ext>
            </a:extLst>
          </p:cNvPr>
          <p:cNvSpPr txBox="1"/>
          <p:nvPr/>
        </p:nvSpPr>
        <p:spPr>
          <a:xfrm>
            <a:off x="2225082" y="644366"/>
            <a:ext cx="6375399" cy="1200329"/>
          </a:xfrm>
          <a:prstGeom prst="rect">
            <a:avLst/>
          </a:prstGeom>
          <a:noFill/>
        </p:spPr>
        <p:txBody>
          <a:bodyPr wrap="square" rtlCol="0">
            <a:spAutoFit/>
          </a:bodyPr>
          <a:lstStyle/>
          <a:p>
            <a:r>
              <a:rPr lang="en-IN" b="1" dirty="0"/>
              <a:t>Objective 5:</a:t>
            </a:r>
          </a:p>
          <a:p>
            <a:pPr marL="285750" indent="-285750">
              <a:buFont typeface="Arial" panose="020B0604020202020204" pitchFamily="34" charset="0"/>
              <a:buChar char="•"/>
            </a:pPr>
            <a:r>
              <a:rPr lang="en-US" dirty="0"/>
              <a:t>Preferred payment methods by region</a:t>
            </a:r>
          </a:p>
          <a:p>
            <a:pPr marL="285750" indent="-285750">
              <a:buFont typeface="Arial" panose="020B0604020202020204" pitchFamily="34" charset="0"/>
              <a:buChar char="•"/>
            </a:pPr>
            <a:r>
              <a:rPr lang="en-US" dirty="0"/>
              <a:t>Subscription trends by country</a:t>
            </a:r>
          </a:p>
          <a:p>
            <a:pPr marL="285750" indent="-285750">
              <a:buFont typeface="Arial" panose="020B0604020202020204" pitchFamily="34" charset="0"/>
              <a:buChar char="•"/>
            </a:pPr>
            <a:r>
              <a:rPr lang="en-US" dirty="0"/>
              <a:t>Language preferences and their correlation with engagement</a:t>
            </a:r>
            <a:endParaRPr lang="en-IN" dirty="0"/>
          </a:p>
        </p:txBody>
      </p:sp>
      <p:sp>
        <p:nvSpPr>
          <p:cNvPr id="7" name="Rectangle: Rounded Corners 6">
            <a:extLst>
              <a:ext uri="{FF2B5EF4-FFF2-40B4-BE49-F238E27FC236}">
                <a16:creationId xmlns:a16="http://schemas.microsoft.com/office/drawing/2014/main" id="{A95B921E-66D5-DD63-9E9D-99D18258544B}"/>
              </a:ext>
            </a:extLst>
          </p:cNvPr>
          <p:cNvSpPr/>
          <p:nvPr/>
        </p:nvSpPr>
        <p:spPr>
          <a:xfrm rot="16200000">
            <a:off x="-662088" y="3112714"/>
            <a:ext cx="2228599" cy="905308"/>
          </a:xfrm>
          <a:prstGeom prst="roundRect">
            <a:avLst/>
          </a:prstGeom>
          <a:solidFill>
            <a:schemeClr val="accent4">
              <a:lumMod val="60000"/>
              <a:lumOff val="4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8" name="Rectangle: Rounded Corners 7">
            <a:extLst>
              <a:ext uri="{FF2B5EF4-FFF2-40B4-BE49-F238E27FC236}">
                <a16:creationId xmlns:a16="http://schemas.microsoft.com/office/drawing/2014/main" id="{34119732-A7FA-6B20-78EC-A6324A87F650}"/>
              </a:ext>
            </a:extLst>
          </p:cNvPr>
          <p:cNvSpPr/>
          <p:nvPr/>
        </p:nvSpPr>
        <p:spPr>
          <a:xfrm rot="16200000">
            <a:off x="-611288" y="3570037"/>
            <a:ext cx="2228599" cy="995839"/>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9" name="Rectangle: Rounded Corners 8">
            <a:extLst>
              <a:ext uri="{FF2B5EF4-FFF2-40B4-BE49-F238E27FC236}">
                <a16:creationId xmlns:a16="http://schemas.microsoft.com/office/drawing/2014/main" id="{FB09647F-9943-439E-397D-19778D21AFCE}"/>
              </a:ext>
            </a:extLst>
          </p:cNvPr>
          <p:cNvSpPr/>
          <p:nvPr/>
        </p:nvSpPr>
        <p:spPr>
          <a:xfrm rot="16200000">
            <a:off x="-560488" y="4069953"/>
            <a:ext cx="2228599" cy="1095423"/>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D</a:t>
            </a:r>
          </a:p>
        </p:txBody>
      </p:sp>
      <p:sp>
        <p:nvSpPr>
          <p:cNvPr id="10" name="Rectangle: Rounded Corners 9">
            <a:extLst>
              <a:ext uri="{FF2B5EF4-FFF2-40B4-BE49-F238E27FC236}">
                <a16:creationId xmlns:a16="http://schemas.microsoft.com/office/drawing/2014/main" id="{BD6177F2-385B-E301-8577-34C687A59456}"/>
              </a:ext>
            </a:extLst>
          </p:cNvPr>
          <p:cNvSpPr/>
          <p:nvPr/>
        </p:nvSpPr>
        <p:spPr>
          <a:xfrm rot="16200000">
            <a:off x="35762" y="3972019"/>
            <a:ext cx="1137699" cy="1204965"/>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11" name="Rectangle: Rounded Corners 10">
            <a:extLst>
              <a:ext uri="{FF2B5EF4-FFF2-40B4-BE49-F238E27FC236}">
                <a16:creationId xmlns:a16="http://schemas.microsoft.com/office/drawing/2014/main" id="{E776CC02-6CC0-5326-B21C-626DBD512287}"/>
              </a:ext>
            </a:extLst>
          </p:cNvPr>
          <p:cNvSpPr/>
          <p:nvPr/>
        </p:nvSpPr>
        <p:spPr>
          <a:xfrm rot="16200000">
            <a:off x="271447" y="4274604"/>
            <a:ext cx="767929" cy="1325462"/>
          </a:xfrm>
          <a:prstGeom prst="roundRect">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12" name="TextBox 11">
            <a:extLst>
              <a:ext uri="{FF2B5EF4-FFF2-40B4-BE49-F238E27FC236}">
                <a16:creationId xmlns:a16="http://schemas.microsoft.com/office/drawing/2014/main" id="{2AB13548-34D9-BCD5-4CB6-C37A8367C0B5}"/>
              </a:ext>
            </a:extLst>
          </p:cNvPr>
          <p:cNvSpPr txBox="1"/>
          <p:nvPr/>
        </p:nvSpPr>
        <p:spPr>
          <a:xfrm>
            <a:off x="312159" y="2524408"/>
            <a:ext cx="314510" cy="400110"/>
          </a:xfrm>
          <a:prstGeom prst="rect">
            <a:avLst/>
          </a:prstGeom>
          <a:noFill/>
        </p:spPr>
        <p:txBody>
          <a:bodyPr wrap="none" rtlCol="0">
            <a:spAutoFit/>
          </a:bodyPr>
          <a:lstStyle/>
          <a:p>
            <a:r>
              <a:rPr lang="en-IN" sz="2000" b="1" dirty="0">
                <a:solidFill>
                  <a:schemeClr val="bg1"/>
                </a:solidFill>
              </a:rPr>
              <a:t>1</a:t>
            </a:r>
          </a:p>
        </p:txBody>
      </p:sp>
      <p:sp>
        <p:nvSpPr>
          <p:cNvPr id="13" name="TextBox 12">
            <a:extLst>
              <a:ext uri="{FF2B5EF4-FFF2-40B4-BE49-F238E27FC236}">
                <a16:creationId xmlns:a16="http://schemas.microsoft.com/office/drawing/2014/main" id="{AC82C887-A3A0-8231-CA98-A2B94F66B477}"/>
              </a:ext>
            </a:extLst>
          </p:cNvPr>
          <p:cNvSpPr txBox="1"/>
          <p:nvPr/>
        </p:nvSpPr>
        <p:spPr>
          <a:xfrm>
            <a:off x="362959" y="2974303"/>
            <a:ext cx="314510" cy="440121"/>
          </a:xfrm>
          <a:prstGeom prst="rect">
            <a:avLst/>
          </a:prstGeom>
          <a:noFill/>
        </p:spPr>
        <p:txBody>
          <a:bodyPr wrap="none" rtlCol="0">
            <a:spAutoFit/>
          </a:bodyPr>
          <a:lstStyle/>
          <a:p>
            <a:r>
              <a:rPr lang="en-IN" sz="2000" b="1" dirty="0">
                <a:solidFill>
                  <a:schemeClr val="bg1"/>
                </a:solidFill>
              </a:rPr>
              <a:t>2</a:t>
            </a:r>
          </a:p>
        </p:txBody>
      </p:sp>
      <p:sp>
        <p:nvSpPr>
          <p:cNvPr id="14" name="TextBox 13">
            <a:extLst>
              <a:ext uri="{FF2B5EF4-FFF2-40B4-BE49-F238E27FC236}">
                <a16:creationId xmlns:a16="http://schemas.microsoft.com/office/drawing/2014/main" id="{262F85CE-136C-43B9-D9E3-A61AB06DB8B1}"/>
              </a:ext>
            </a:extLst>
          </p:cNvPr>
          <p:cNvSpPr txBox="1"/>
          <p:nvPr/>
        </p:nvSpPr>
        <p:spPr>
          <a:xfrm>
            <a:off x="464559" y="4045620"/>
            <a:ext cx="314510" cy="532546"/>
          </a:xfrm>
          <a:prstGeom prst="rect">
            <a:avLst/>
          </a:prstGeom>
          <a:noFill/>
        </p:spPr>
        <p:txBody>
          <a:bodyPr wrap="none" rtlCol="0">
            <a:spAutoFit/>
          </a:bodyPr>
          <a:lstStyle/>
          <a:p>
            <a:r>
              <a:rPr lang="en-IN" sz="2000" b="1" dirty="0">
                <a:solidFill>
                  <a:schemeClr val="bg1"/>
                </a:solidFill>
              </a:rPr>
              <a:t>4</a:t>
            </a:r>
          </a:p>
        </p:txBody>
      </p:sp>
      <p:sp>
        <p:nvSpPr>
          <p:cNvPr id="15" name="TextBox 14">
            <a:extLst>
              <a:ext uri="{FF2B5EF4-FFF2-40B4-BE49-F238E27FC236}">
                <a16:creationId xmlns:a16="http://schemas.microsoft.com/office/drawing/2014/main" id="{434156C2-A0AC-5960-6A1C-E08497C9B254}"/>
              </a:ext>
            </a:extLst>
          </p:cNvPr>
          <p:cNvSpPr txBox="1"/>
          <p:nvPr/>
        </p:nvSpPr>
        <p:spPr>
          <a:xfrm>
            <a:off x="413759" y="3498472"/>
            <a:ext cx="314510" cy="484133"/>
          </a:xfrm>
          <a:prstGeom prst="rect">
            <a:avLst/>
          </a:prstGeom>
          <a:noFill/>
        </p:spPr>
        <p:txBody>
          <a:bodyPr wrap="none" rtlCol="0">
            <a:spAutoFit/>
          </a:bodyPr>
          <a:lstStyle/>
          <a:p>
            <a:r>
              <a:rPr lang="en-IN" sz="2000" b="1" dirty="0">
                <a:solidFill>
                  <a:schemeClr val="bg1"/>
                </a:solidFill>
              </a:rPr>
              <a:t>3</a:t>
            </a:r>
          </a:p>
        </p:txBody>
      </p:sp>
      <p:sp>
        <p:nvSpPr>
          <p:cNvPr id="16" name="TextBox 15">
            <a:extLst>
              <a:ext uri="{FF2B5EF4-FFF2-40B4-BE49-F238E27FC236}">
                <a16:creationId xmlns:a16="http://schemas.microsoft.com/office/drawing/2014/main" id="{7EE5D805-AF3A-79CD-5E59-5D7A23408A45}"/>
              </a:ext>
            </a:extLst>
          </p:cNvPr>
          <p:cNvSpPr txBox="1"/>
          <p:nvPr/>
        </p:nvSpPr>
        <p:spPr>
          <a:xfrm>
            <a:off x="515359" y="4609952"/>
            <a:ext cx="314510" cy="585801"/>
          </a:xfrm>
          <a:prstGeom prst="rect">
            <a:avLst/>
          </a:prstGeom>
          <a:noFill/>
        </p:spPr>
        <p:txBody>
          <a:bodyPr wrap="none" rtlCol="0">
            <a:spAutoFit/>
          </a:bodyPr>
          <a:lstStyle/>
          <a:p>
            <a:r>
              <a:rPr lang="en-IN" sz="2000" b="1" dirty="0">
                <a:solidFill>
                  <a:schemeClr val="bg1"/>
                </a:solidFill>
              </a:rPr>
              <a:t>5</a:t>
            </a:r>
          </a:p>
        </p:txBody>
      </p:sp>
      <p:sp>
        <p:nvSpPr>
          <p:cNvPr id="21" name="Rectangle: Rounded Corners 20">
            <a:extLst>
              <a:ext uri="{FF2B5EF4-FFF2-40B4-BE49-F238E27FC236}">
                <a16:creationId xmlns:a16="http://schemas.microsoft.com/office/drawing/2014/main" id="{DE79106F-40F8-5F2A-6AAB-4F7BAAB7563A}"/>
              </a:ext>
            </a:extLst>
          </p:cNvPr>
          <p:cNvSpPr/>
          <p:nvPr/>
        </p:nvSpPr>
        <p:spPr>
          <a:xfrm rot="16200000">
            <a:off x="322246" y="4759428"/>
            <a:ext cx="767930" cy="1458008"/>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24" name="TextBox 23">
            <a:extLst>
              <a:ext uri="{FF2B5EF4-FFF2-40B4-BE49-F238E27FC236}">
                <a16:creationId xmlns:a16="http://schemas.microsoft.com/office/drawing/2014/main" id="{8FA929AB-4E71-E5E2-12D7-1F7D16CDA11A}"/>
              </a:ext>
            </a:extLst>
          </p:cNvPr>
          <p:cNvSpPr txBox="1"/>
          <p:nvPr/>
        </p:nvSpPr>
        <p:spPr>
          <a:xfrm>
            <a:off x="159759" y="5143352"/>
            <a:ext cx="995941" cy="585801"/>
          </a:xfrm>
          <a:prstGeom prst="rect">
            <a:avLst/>
          </a:prstGeom>
          <a:noFill/>
        </p:spPr>
        <p:txBody>
          <a:bodyPr wrap="square" rtlCol="0">
            <a:spAutoFit/>
          </a:bodyPr>
          <a:lstStyle/>
          <a:p>
            <a:pPr algn="ctr"/>
            <a:r>
              <a:rPr lang="en-IN" sz="2000" b="1" dirty="0">
                <a:solidFill>
                  <a:schemeClr val="bg1"/>
                </a:solidFill>
              </a:rPr>
              <a:t>Extra</a:t>
            </a:r>
          </a:p>
        </p:txBody>
      </p:sp>
      <p:graphicFrame>
        <p:nvGraphicFramePr>
          <p:cNvPr id="26" name="Chart 25">
            <a:extLst>
              <a:ext uri="{FF2B5EF4-FFF2-40B4-BE49-F238E27FC236}">
                <a16:creationId xmlns:a16="http://schemas.microsoft.com/office/drawing/2014/main" id="{19689A77-1AF1-49BA-849D-11EFAC56C2E4}"/>
              </a:ext>
            </a:extLst>
          </p:cNvPr>
          <p:cNvGraphicFramePr>
            <a:graphicFrameLocks/>
          </p:cNvGraphicFramePr>
          <p:nvPr>
            <p:extLst>
              <p:ext uri="{D42A27DB-BD31-4B8C-83A1-F6EECF244321}">
                <p14:modId xmlns:p14="http://schemas.microsoft.com/office/powerpoint/2010/main" val="3295826246"/>
              </p:ext>
            </p:extLst>
          </p:nvPr>
        </p:nvGraphicFramePr>
        <p:xfrm>
          <a:off x="1725117" y="2432077"/>
          <a:ext cx="3624725" cy="2036323"/>
        </p:xfrm>
        <a:graphic>
          <a:graphicData uri="http://schemas.openxmlformats.org/drawingml/2006/chart">
            <c:chart xmlns:c="http://schemas.openxmlformats.org/drawingml/2006/chart" xmlns:r="http://schemas.openxmlformats.org/officeDocument/2006/relationships" r:id="rId4"/>
          </a:graphicData>
        </a:graphic>
      </p:graphicFrame>
      <p:sp>
        <p:nvSpPr>
          <p:cNvPr id="27" name="TextBox 26">
            <a:extLst>
              <a:ext uri="{FF2B5EF4-FFF2-40B4-BE49-F238E27FC236}">
                <a16:creationId xmlns:a16="http://schemas.microsoft.com/office/drawing/2014/main" id="{1853A272-6841-40C4-DCEE-A61369A97237}"/>
              </a:ext>
            </a:extLst>
          </p:cNvPr>
          <p:cNvSpPr txBox="1"/>
          <p:nvPr/>
        </p:nvSpPr>
        <p:spPr>
          <a:xfrm>
            <a:off x="1753860" y="5063256"/>
            <a:ext cx="3584346" cy="1200329"/>
          </a:xfrm>
          <a:prstGeom prst="rect">
            <a:avLst/>
          </a:prstGeom>
          <a:noFill/>
          <a:ln w="19050">
            <a:solidFill>
              <a:srgbClr val="8FAADC"/>
            </a:solidFill>
            <a:prstDash val="sysDot"/>
          </a:ln>
        </p:spPr>
        <p:txBody>
          <a:bodyPr wrap="square" rtlCol="0">
            <a:spAutoFit/>
          </a:bodyPr>
          <a:lstStyle/>
          <a:p>
            <a:r>
              <a:rPr lang="en-US" sz="1800" b="1" i="0" u="none" strike="noStrike" dirty="0">
                <a:solidFill>
                  <a:srgbClr val="000000"/>
                </a:solidFill>
                <a:effectLst/>
                <a:latin typeface="Calibri" panose="020F0502020204030204" pitchFamily="34" charset="0"/>
              </a:rPr>
              <a:t>Output 5.1:</a:t>
            </a:r>
          </a:p>
          <a:p>
            <a:r>
              <a:rPr lang="en-US" sz="1800" b="0" i="0" u="none" strike="noStrike" dirty="0">
                <a:solidFill>
                  <a:srgbClr val="000000"/>
                </a:solidFill>
                <a:effectLst/>
                <a:latin typeface="Calibri" panose="020F0502020204030204" pitchFamily="34" charset="0"/>
              </a:rPr>
              <a:t>This graph highlights the preferred payment method by country/ region. </a:t>
            </a:r>
            <a:endParaRPr lang="en-IN" dirty="0"/>
          </a:p>
        </p:txBody>
      </p:sp>
      <p:sp>
        <p:nvSpPr>
          <p:cNvPr id="28" name="Arrow: Chevron 27">
            <a:extLst>
              <a:ext uri="{FF2B5EF4-FFF2-40B4-BE49-F238E27FC236}">
                <a16:creationId xmlns:a16="http://schemas.microsoft.com/office/drawing/2014/main" id="{4BDB7ADB-5C39-0F72-2427-5617D69E9681}"/>
              </a:ext>
            </a:extLst>
          </p:cNvPr>
          <p:cNvSpPr/>
          <p:nvPr/>
        </p:nvSpPr>
        <p:spPr>
          <a:xfrm rot="5400000">
            <a:off x="3403120" y="4588384"/>
            <a:ext cx="304800" cy="369332"/>
          </a:xfrm>
          <a:prstGeom prst="chevron">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p>
        </p:txBody>
      </p:sp>
      <p:sp>
        <p:nvSpPr>
          <p:cNvPr id="29" name="TextBox 28">
            <a:extLst>
              <a:ext uri="{FF2B5EF4-FFF2-40B4-BE49-F238E27FC236}">
                <a16:creationId xmlns:a16="http://schemas.microsoft.com/office/drawing/2014/main" id="{3F060CCF-95F0-9658-94F9-9DFC7C07E9A8}"/>
              </a:ext>
            </a:extLst>
          </p:cNvPr>
          <p:cNvSpPr txBox="1"/>
          <p:nvPr/>
        </p:nvSpPr>
        <p:spPr>
          <a:xfrm>
            <a:off x="9944105" y="3036801"/>
            <a:ext cx="2025010" cy="2308324"/>
          </a:xfrm>
          <a:prstGeom prst="rect">
            <a:avLst/>
          </a:prstGeom>
          <a:noFill/>
          <a:ln w="19050">
            <a:solidFill>
              <a:srgbClr val="8FAADC"/>
            </a:solidFill>
            <a:prstDash val="sysDot"/>
          </a:ln>
        </p:spPr>
        <p:txBody>
          <a:bodyPr wrap="square" rtlCol="0">
            <a:spAutoFit/>
          </a:bodyPr>
          <a:lstStyle/>
          <a:p>
            <a:r>
              <a:rPr lang="en-US" sz="1800" b="1" i="0" u="none" strike="noStrike" dirty="0">
                <a:solidFill>
                  <a:srgbClr val="000000"/>
                </a:solidFill>
                <a:effectLst/>
                <a:latin typeface="Calibri" panose="020F0502020204030204" pitchFamily="34" charset="0"/>
              </a:rPr>
              <a:t>Output 5.2:</a:t>
            </a:r>
          </a:p>
          <a:p>
            <a:r>
              <a:rPr lang="en-US" sz="1800" b="0" i="0" u="none" strike="noStrike" dirty="0">
                <a:solidFill>
                  <a:srgbClr val="000000"/>
                </a:solidFill>
                <a:effectLst/>
                <a:latin typeface="Calibri" panose="020F0502020204030204" pitchFamily="34" charset="0"/>
              </a:rPr>
              <a:t>These two graphs highlight</a:t>
            </a:r>
            <a:r>
              <a:rPr lang="en-US" sz="1800" i="0" u="none" strike="noStrike" dirty="0">
                <a:solidFill>
                  <a:srgbClr val="000000"/>
                </a:solidFill>
                <a:effectLst/>
                <a:latin typeface="Calibri" panose="020F0502020204030204" pitchFamily="34" charset="0"/>
              </a:rPr>
              <a:t> the subscription trend i.e. the popular subscription plan in a particular country.</a:t>
            </a:r>
            <a:endParaRPr lang="en-IN" dirty="0"/>
          </a:p>
        </p:txBody>
      </p:sp>
      <p:sp>
        <p:nvSpPr>
          <p:cNvPr id="30" name="Arrow: Chevron 29">
            <a:extLst>
              <a:ext uri="{FF2B5EF4-FFF2-40B4-BE49-F238E27FC236}">
                <a16:creationId xmlns:a16="http://schemas.microsoft.com/office/drawing/2014/main" id="{01627567-8278-B2CE-BC14-765313B5193A}"/>
              </a:ext>
            </a:extLst>
          </p:cNvPr>
          <p:cNvSpPr/>
          <p:nvPr/>
        </p:nvSpPr>
        <p:spPr>
          <a:xfrm>
            <a:off x="9567498" y="4130065"/>
            <a:ext cx="304800" cy="369332"/>
          </a:xfrm>
          <a:prstGeom prst="chevron">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31" name="Picture 30">
            <a:extLst>
              <a:ext uri="{FF2B5EF4-FFF2-40B4-BE49-F238E27FC236}">
                <a16:creationId xmlns:a16="http://schemas.microsoft.com/office/drawing/2014/main" id="{7519F163-CB19-B286-12B1-5CFD30EA7E37}"/>
              </a:ext>
            </a:extLst>
          </p:cNvPr>
          <p:cNvPicPr>
            <a:picLocks noChangeAspect="1"/>
          </p:cNvPicPr>
          <p:nvPr/>
        </p:nvPicPr>
        <p:blipFill>
          <a:blip r:embed="rId5"/>
          <a:stretch>
            <a:fillRect/>
          </a:stretch>
        </p:blipFill>
        <p:spPr>
          <a:xfrm>
            <a:off x="5654358" y="1989927"/>
            <a:ext cx="3845531" cy="2194045"/>
          </a:xfrm>
          <a:prstGeom prst="rect">
            <a:avLst/>
          </a:prstGeom>
        </p:spPr>
      </p:pic>
      <p:graphicFrame>
        <p:nvGraphicFramePr>
          <p:cNvPr id="32" name="Chart 31">
            <a:extLst>
              <a:ext uri="{FF2B5EF4-FFF2-40B4-BE49-F238E27FC236}">
                <a16:creationId xmlns:a16="http://schemas.microsoft.com/office/drawing/2014/main" id="{9E232294-C927-4284-823C-F6FE144984C7}"/>
              </a:ext>
            </a:extLst>
          </p:cNvPr>
          <p:cNvGraphicFramePr>
            <a:graphicFrameLocks/>
          </p:cNvGraphicFramePr>
          <p:nvPr>
            <p:extLst>
              <p:ext uri="{D42A27DB-BD31-4B8C-83A1-F6EECF244321}">
                <p14:modId xmlns:p14="http://schemas.microsoft.com/office/powerpoint/2010/main" val="2138411209"/>
              </p:ext>
            </p:extLst>
          </p:nvPr>
        </p:nvGraphicFramePr>
        <p:xfrm>
          <a:off x="5642720" y="4392050"/>
          <a:ext cx="3857171" cy="217698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839793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CAE02C-8EF9-7E11-EC96-996DFFF8196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CF5A467-6322-7A27-241B-B2CFFF5E0404}"/>
              </a:ext>
            </a:extLst>
          </p:cNvPr>
          <p:cNvSpPr/>
          <p:nvPr/>
        </p:nvSpPr>
        <p:spPr>
          <a:xfrm>
            <a:off x="1962704" y="-6742"/>
            <a:ext cx="10254696" cy="661499"/>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t>Data Analysis – </a:t>
            </a:r>
            <a:r>
              <a:rPr lang="en-IN" sz="3600" b="1" dirty="0">
                <a:solidFill>
                  <a:schemeClr val="bg1"/>
                </a:solidFill>
              </a:rPr>
              <a:t>Payment &amp; Regional Trends</a:t>
            </a:r>
          </a:p>
        </p:txBody>
      </p:sp>
      <p:sp>
        <p:nvSpPr>
          <p:cNvPr id="76" name="Slide Number Placeholder 7">
            <a:extLst>
              <a:ext uri="{FF2B5EF4-FFF2-40B4-BE49-F238E27FC236}">
                <a16:creationId xmlns:a16="http://schemas.microsoft.com/office/drawing/2014/main" id="{8FA376B7-3646-E80B-2A71-92EE00826C7A}"/>
              </a:ext>
            </a:extLst>
          </p:cNvPr>
          <p:cNvSpPr>
            <a:spLocks noGrp="1"/>
          </p:cNvSpPr>
          <p:nvPr>
            <p:ph type="sldNum" sz="quarter" idx="12"/>
          </p:nvPr>
        </p:nvSpPr>
        <p:spPr>
          <a:xfrm>
            <a:off x="10667580" y="6356350"/>
            <a:ext cx="1346619" cy="365125"/>
          </a:xfrm>
        </p:spPr>
        <p:txBody>
          <a:bodyPr/>
          <a:lstStyle/>
          <a:p>
            <a:fld id="{672B7600-67E3-4D97-B453-880E2742B982}" type="slidenum">
              <a:rPr lang="en-US" b="1" smtClean="0">
                <a:solidFill>
                  <a:schemeClr val="accent1">
                    <a:lumMod val="50000"/>
                  </a:schemeClr>
                </a:solidFill>
              </a:rPr>
              <a:t>15</a:t>
            </a:fld>
            <a:endParaRPr lang="en-US" b="1" dirty="0">
              <a:solidFill>
                <a:schemeClr val="accent1">
                  <a:lumMod val="50000"/>
                </a:schemeClr>
              </a:solidFill>
            </a:endParaRPr>
          </a:p>
        </p:txBody>
      </p:sp>
      <p:pic>
        <p:nvPicPr>
          <p:cNvPr id="22" name="Picture 2" descr="Hero Vired announces Scholarship Advantage for higher education ...">
            <a:extLst>
              <a:ext uri="{FF2B5EF4-FFF2-40B4-BE49-F238E27FC236}">
                <a16:creationId xmlns:a16="http://schemas.microsoft.com/office/drawing/2014/main" id="{139ABB4B-0A13-D153-B299-9558B97A2C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24" y="6350720"/>
            <a:ext cx="610741" cy="2493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F4EED7E-A473-7434-144A-85A1593B1260}"/>
              </a:ext>
            </a:extLst>
          </p:cNvPr>
          <p:cNvSpPr txBox="1"/>
          <p:nvPr/>
        </p:nvSpPr>
        <p:spPr>
          <a:xfrm>
            <a:off x="2225082" y="644366"/>
            <a:ext cx="6375399" cy="1200329"/>
          </a:xfrm>
          <a:prstGeom prst="rect">
            <a:avLst/>
          </a:prstGeom>
          <a:noFill/>
        </p:spPr>
        <p:txBody>
          <a:bodyPr wrap="square" rtlCol="0">
            <a:spAutoFit/>
          </a:bodyPr>
          <a:lstStyle/>
          <a:p>
            <a:r>
              <a:rPr lang="en-IN" b="1" dirty="0"/>
              <a:t>Objective 5:</a:t>
            </a:r>
          </a:p>
          <a:p>
            <a:pPr marL="285750" indent="-285750">
              <a:buFont typeface="Arial" panose="020B0604020202020204" pitchFamily="34" charset="0"/>
              <a:buChar char="•"/>
            </a:pPr>
            <a:r>
              <a:rPr lang="en-US" dirty="0"/>
              <a:t>Preferred payment methods by region</a:t>
            </a:r>
          </a:p>
          <a:p>
            <a:pPr marL="285750" indent="-285750">
              <a:buFont typeface="Arial" panose="020B0604020202020204" pitchFamily="34" charset="0"/>
              <a:buChar char="•"/>
            </a:pPr>
            <a:r>
              <a:rPr lang="en-US" dirty="0"/>
              <a:t>Subscription trends by country</a:t>
            </a:r>
          </a:p>
          <a:p>
            <a:pPr marL="285750" indent="-285750">
              <a:buFont typeface="Arial" panose="020B0604020202020204" pitchFamily="34" charset="0"/>
              <a:buChar char="•"/>
            </a:pPr>
            <a:r>
              <a:rPr lang="en-US" dirty="0"/>
              <a:t>Language preferences and their correlation with engagement</a:t>
            </a:r>
            <a:endParaRPr lang="en-IN" dirty="0"/>
          </a:p>
        </p:txBody>
      </p:sp>
      <p:sp>
        <p:nvSpPr>
          <p:cNvPr id="7" name="Rectangle: Rounded Corners 6">
            <a:extLst>
              <a:ext uri="{FF2B5EF4-FFF2-40B4-BE49-F238E27FC236}">
                <a16:creationId xmlns:a16="http://schemas.microsoft.com/office/drawing/2014/main" id="{C6CC4760-DFA8-E5B4-3B3E-1CFF4C6A3078}"/>
              </a:ext>
            </a:extLst>
          </p:cNvPr>
          <p:cNvSpPr/>
          <p:nvPr/>
        </p:nvSpPr>
        <p:spPr>
          <a:xfrm rot="16200000">
            <a:off x="-662088" y="3112714"/>
            <a:ext cx="2228599" cy="905308"/>
          </a:xfrm>
          <a:prstGeom prst="roundRect">
            <a:avLst/>
          </a:prstGeom>
          <a:solidFill>
            <a:schemeClr val="accent4">
              <a:lumMod val="60000"/>
              <a:lumOff val="4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8" name="Rectangle: Rounded Corners 7">
            <a:extLst>
              <a:ext uri="{FF2B5EF4-FFF2-40B4-BE49-F238E27FC236}">
                <a16:creationId xmlns:a16="http://schemas.microsoft.com/office/drawing/2014/main" id="{32A82926-04A0-4E49-ABC7-208F2C5A91D7}"/>
              </a:ext>
            </a:extLst>
          </p:cNvPr>
          <p:cNvSpPr/>
          <p:nvPr/>
        </p:nvSpPr>
        <p:spPr>
          <a:xfrm rot="16200000">
            <a:off x="-611288" y="3570037"/>
            <a:ext cx="2228599" cy="995839"/>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9" name="Rectangle: Rounded Corners 8">
            <a:extLst>
              <a:ext uri="{FF2B5EF4-FFF2-40B4-BE49-F238E27FC236}">
                <a16:creationId xmlns:a16="http://schemas.microsoft.com/office/drawing/2014/main" id="{39EA3D35-7938-64E9-D5FF-DA896D0AA8CC}"/>
              </a:ext>
            </a:extLst>
          </p:cNvPr>
          <p:cNvSpPr/>
          <p:nvPr/>
        </p:nvSpPr>
        <p:spPr>
          <a:xfrm rot="16200000">
            <a:off x="-560488" y="4069953"/>
            <a:ext cx="2228599" cy="1095423"/>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D</a:t>
            </a:r>
          </a:p>
        </p:txBody>
      </p:sp>
      <p:sp>
        <p:nvSpPr>
          <p:cNvPr id="10" name="Rectangle: Rounded Corners 9">
            <a:extLst>
              <a:ext uri="{FF2B5EF4-FFF2-40B4-BE49-F238E27FC236}">
                <a16:creationId xmlns:a16="http://schemas.microsoft.com/office/drawing/2014/main" id="{5FB14435-DA19-D27D-AB3E-3CF4FC7AF71E}"/>
              </a:ext>
            </a:extLst>
          </p:cNvPr>
          <p:cNvSpPr/>
          <p:nvPr/>
        </p:nvSpPr>
        <p:spPr>
          <a:xfrm rot="16200000">
            <a:off x="35762" y="3972019"/>
            <a:ext cx="1137699" cy="1204965"/>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11" name="Rectangle: Rounded Corners 10">
            <a:extLst>
              <a:ext uri="{FF2B5EF4-FFF2-40B4-BE49-F238E27FC236}">
                <a16:creationId xmlns:a16="http://schemas.microsoft.com/office/drawing/2014/main" id="{FFB65CA0-2A9B-BD13-74E7-5F67463C48F8}"/>
              </a:ext>
            </a:extLst>
          </p:cNvPr>
          <p:cNvSpPr/>
          <p:nvPr/>
        </p:nvSpPr>
        <p:spPr>
          <a:xfrm rot="16200000">
            <a:off x="271447" y="4274604"/>
            <a:ext cx="767929" cy="1325462"/>
          </a:xfrm>
          <a:prstGeom prst="roundRect">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12" name="TextBox 11">
            <a:extLst>
              <a:ext uri="{FF2B5EF4-FFF2-40B4-BE49-F238E27FC236}">
                <a16:creationId xmlns:a16="http://schemas.microsoft.com/office/drawing/2014/main" id="{8B559C4A-DAF2-037A-766D-053F498CE5DA}"/>
              </a:ext>
            </a:extLst>
          </p:cNvPr>
          <p:cNvSpPr txBox="1"/>
          <p:nvPr/>
        </p:nvSpPr>
        <p:spPr>
          <a:xfrm>
            <a:off x="312159" y="2524408"/>
            <a:ext cx="314510" cy="400110"/>
          </a:xfrm>
          <a:prstGeom prst="rect">
            <a:avLst/>
          </a:prstGeom>
          <a:noFill/>
        </p:spPr>
        <p:txBody>
          <a:bodyPr wrap="none" rtlCol="0">
            <a:spAutoFit/>
          </a:bodyPr>
          <a:lstStyle/>
          <a:p>
            <a:r>
              <a:rPr lang="en-IN" sz="2000" b="1" dirty="0">
                <a:solidFill>
                  <a:schemeClr val="bg1"/>
                </a:solidFill>
              </a:rPr>
              <a:t>1</a:t>
            </a:r>
          </a:p>
        </p:txBody>
      </p:sp>
      <p:sp>
        <p:nvSpPr>
          <p:cNvPr id="13" name="TextBox 12">
            <a:extLst>
              <a:ext uri="{FF2B5EF4-FFF2-40B4-BE49-F238E27FC236}">
                <a16:creationId xmlns:a16="http://schemas.microsoft.com/office/drawing/2014/main" id="{809000D2-4E49-0C00-630C-A42AAB242F28}"/>
              </a:ext>
            </a:extLst>
          </p:cNvPr>
          <p:cNvSpPr txBox="1"/>
          <p:nvPr/>
        </p:nvSpPr>
        <p:spPr>
          <a:xfrm>
            <a:off x="362959" y="2974303"/>
            <a:ext cx="314510" cy="440121"/>
          </a:xfrm>
          <a:prstGeom prst="rect">
            <a:avLst/>
          </a:prstGeom>
          <a:noFill/>
        </p:spPr>
        <p:txBody>
          <a:bodyPr wrap="none" rtlCol="0">
            <a:spAutoFit/>
          </a:bodyPr>
          <a:lstStyle/>
          <a:p>
            <a:r>
              <a:rPr lang="en-IN" sz="2000" b="1" dirty="0">
                <a:solidFill>
                  <a:schemeClr val="bg1"/>
                </a:solidFill>
              </a:rPr>
              <a:t>2</a:t>
            </a:r>
          </a:p>
        </p:txBody>
      </p:sp>
      <p:sp>
        <p:nvSpPr>
          <p:cNvPr id="14" name="TextBox 13">
            <a:extLst>
              <a:ext uri="{FF2B5EF4-FFF2-40B4-BE49-F238E27FC236}">
                <a16:creationId xmlns:a16="http://schemas.microsoft.com/office/drawing/2014/main" id="{FAABFF52-1ADB-D952-ED3B-9283D8B92DD4}"/>
              </a:ext>
            </a:extLst>
          </p:cNvPr>
          <p:cNvSpPr txBox="1"/>
          <p:nvPr/>
        </p:nvSpPr>
        <p:spPr>
          <a:xfrm>
            <a:off x="464559" y="4045620"/>
            <a:ext cx="314510" cy="532546"/>
          </a:xfrm>
          <a:prstGeom prst="rect">
            <a:avLst/>
          </a:prstGeom>
          <a:noFill/>
        </p:spPr>
        <p:txBody>
          <a:bodyPr wrap="none" rtlCol="0">
            <a:spAutoFit/>
          </a:bodyPr>
          <a:lstStyle/>
          <a:p>
            <a:r>
              <a:rPr lang="en-IN" sz="2000" b="1" dirty="0">
                <a:solidFill>
                  <a:schemeClr val="bg1"/>
                </a:solidFill>
              </a:rPr>
              <a:t>4</a:t>
            </a:r>
          </a:p>
        </p:txBody>
      </p:sp>
      <p:sp>
        <p:nvSpPr>
          <p:cNvPr id="15" name="TextBox 14">
            <a:extLst>
              <a:ext uri="{FF2B5EF4-FFF2-40B4-BE49-F238E27FC236}">
                <a16:creationId xmlns:a16="http://schemas.microsoft.com/office/drawing/2014/main" id="{3C7AE375-ABF2-F770-6671-3E28D4037505}"/>
              </a:ext>
            </a:extLst>
          </p:cNvPr>
          <p:cNvSpPr txBox="1"/>
          <p:nvPr/>
        </p:nvSpPr>
        <p:spPr>
          <a:xfrm>
            <a:off x="413759" y="3498472"/>
            <a:ext cx="314510" cy="484133"/>
          </a:xfrm>
          <a:prstGeom prst="rect">
            <a:avLst/>
          </a:prstGeom>
          <a:noFill/>
        </p:spPr>
        <p:txBody>
          <a:bodyPr wrap="none" rtlCol="0">
            <a:spAutoFit/>
          </a:bodyPr>
          <a:lstStyle/>
          <a:p>
            <a:r>
              <a:rPr lang="en-IN" sz="2000" b="1" dirty="0">
                <a:solidFill>
                  <a:schemeClr val="bg1"/>
                </a:solidFill>
              </a:rPr>
              <a:t>3</a:t>
            </a:r>
          </a:p>
        </p:txBody>
      </p:sp>
      <p:sp>
        <p:nvSpPr>
          <p:cNvPr id="16" name="TextBox 15">
            <a:extLst>
              <a:ext uri="{FF2B5EF4-FFF2-40B4-BE49-F238E27FC236}">
                <a16:creationId xmlns:a16="http://schemas.microsoft.com/office/drawing/2014/main" id="{F3BB284D-9F9C-C15E-4D41-1CB3FBF1E8D2}"/>
              </a:ext>
            </a:extLst>
          </p:cNvPr>
          <p:cNvSpPr txBox="1"/>
          <p:nvPr/>
        </p:nvSpPr>
        <p:spPr>
          <a:xfrm>
            <a:off x="515359" y="4609952"/>
            <a:ext cx="314510" cy="585801"/>
          </a:xfrm>
          <a:prstGeom prst="rect">
            <a:avLst/>
          </a:prstGeom>
          <a:noFill/>
        </p:spPr>
        <p:txBody>
          <a:bodyPr wrap="none" rtlCol="0">
            <a:spAutoFit/>
          </a:bodyPr>
          <a:lstStyle/>
          <a:p>
            <a:r>
              <a:rPr lang="en-IN" sz="2000" b="1" dirty="0">
                <a:solidFill>
                  <a:schemeClr val="bg1"/>
                </a:solidFill>
              </a:rPr>
              <a:t>5</a:t>
            </a:r>
          </a:p>
        </p:txBody>
      </p:sp>
      <p:sp>
        <p:nvSpPr>
          <p:cNvPr id="21" name="Rectangle: Rounded Corners 20">
            <a:extLst>
              <a:ext uri="{FF2B5EF4-FFF2-40B4-BE49-F238E27FC236}">
                <a16:creationId xmlns:a16="http://schemas.microsoft.com/office/drawing/2014/main" id="{338F152A-5DBC-1E1E-CBFB-65323D082F3A}"/>
              </a:ext>
            </a:extLst>
          </p:cNvPr>
          <p:cNvSpPr/>
          <p:nvPr/>
        </p:nvSpPr>
        <p:spPr>
          <a:xfrm rot="16200000">
            <a:off x="322246" y="4759428"/>
            <a:ext cx="767930" cy="1458008"/>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24" name="TextBox 23">
            <a:extLst>
              <a:ext uri="{FF2B5EF4-FFF2-40B4-BE49-F238E27FC236}">
                <a16:creationId xmlns:a16="http://schemas.microsoft.com/office/drawing/2014/main" id="{407293DC-47F8-DABB-D6A2-31B84AE099DC}"/>
              </a:ext>
            </a:extLst>
          </p:cNvPr>
          <p:cNvSpPr txBox="1"/>
          <p:nvPr/>
        </p:nvSpPr>
        <p:spPr>
          <a:xfrm>
            <a:off x="159759" y="5143352"/>
            <a:ext cx="995941" cy="585801"/>
          </a:xfrm>
          <a:prstGeom prst="rect">
            <a:avLst/>
          </a:prstGeom>
          <a:noFill/>
        </p:spPr>
        <p:txBody>
          <a:bodyPr wrap="square" rtlCol="0">
            <a:spAutoFit/>
          </a:bodyPr>
          <a:lstStyle/>
          <a:p>
            <a:pPr algn="ctr"/>
            <a:r>
              <a:rPr lang="en-IN" sz="2000" b="1" dirty="0">
                <a:solidFill>
                  <a:schemeClr val="bg1"/>
                </a:solidFill>
              </a:rPr>
              <a:t>Extra</a:t>
            </a:r>
          </a:p>
        </p:txBody>
      </p:sp>
      <p:sp>
        <p:nvSpPr>
          <p:cNvPr id="27" name="TextBox 26">
            <a:extLst>
              <a:ext uri="{FF2B5EF4-FFF2-40B4-BE49-F238E27FC236}">
                <a16:creationId xmlns:a16="http://schemas.microsoft.com/office/drawing/2014/main" id="{85A7A6AE-ED8E-DF5A-145D-F565E9CF9264}"/>
              </a:ext>
            </a:extLst>
          </p:cNvPr>
          <p:cNvSpPr txBox="1"/>
          <p:nvPr/>
        </p:nvSpPr>
        <p:spPr>
          <a:xfrm>
            <a:off x="2346408" y="4854476"/>
            <a:ext cx="4172436" cy="1754326"/>
          </a:xfrm>
          <a:prstGeom prst="rect">
            <a:avLst/>
          </a:prstGeom>
          <a:noFill/>
          <a:ln w="19050">
            <a:solidFill>
              <a:srgbClr val="8FAADC"/>
            </a:solidFill>
            <a:prstDash val="sysDot"/>
          </a:ln>
        </p:spPr>
        <p:txBody>
          <a:bodyPr wrap="square" rtlCol="0">
            <a:spAutoFit/>
          </a:bodyPr>
          <a:lstStyle/>
          <a:p>
            <a:r>
              <a:rPr lang="en-US" sz="1800" b="1" i="0" u="none" strike="noStrike" dirty="0">
                <a:solidFill>
                  <a:srgbClr val="000000"/>
                </a:solidFill>
                <a:effectLst/>
                <a:latin typeface="Calibri" panose="020F0502020204030204" pitchFamily="34" charset="0"/>
              </a:rPr>
              <a:t>Output 5.3:</a:t>
            </a:r>
          </a:p>
          <a:p>
            <a:r>
              <a:rPr lang="en-US" sz="1800" b="0" i="0" u="none" strike="noStrike" dirty="0">
                <a:solidFill>
                  <a:srgbClr val="000000"/>
                </a:solidFill>
                <a:effectLst/>
                <a:latin typeface="Calibri" panose="020F0502020204030204" pitchFamily="34" charset="0"/>
              </a:rPr>
              <a:t>This graph highlights the </a:t>
            </a:r>
            <a:r>
              <a:rPr lang="en-US" dirty="0">
                <a:solidFill>
                  <a:srgbClr val="000000"/>
                </a:solidFill>
                <a:latin typeface="Calibri" panose="020F0502020204030204" pitchFamily="34" charset="0"/>
              </a:rPr>
              <a:t>e</a:t>
            </a:r>
            <a:r>
              <a:rPr lang="en-US" sz="1800" b="0" i="0" u="none" strike="noStrike" dirty="0">
                <a:solidFill>
                  <a:srgbClr val="000000"/>
                </a:solidFill>
                <a:effectLst/>
                <a:latin typeface="Calibri" panose="020F0502020204030204" pitchFamily="34" charset="0"/>
              </a:rPr>
              <a:t>ngagement level of the users based on the preferred language.</a:t>
            </a:r>
          </a:p>
          <a:p>
            <a:r>
              <a:rPr lang="en-US" dirty="0">
                <a:solidFill>
                  <a:srgbClr val="000000"/>
                </a:solidFill>
                <a:latin typeface="Calibri" panose="020F0502020204030204" pitchFamily="34" charset="0"/>
              </a:rPr>
              <a:t>The</a:t>
            </a:r>
            <a:r>
              <a:rPr lang="en-US" sz="1800" b="0" i="0" u="none" strike="noStrike" dirty="0">
                <a:solidFill>
                  <a:srgbClr val="000000"/>
                </a:solidFill>
                <a:effectLst/>
                <a:latin typeface="Calibri" panose="020F0502020204030204" pitchFamily="34" charset="0"/>
              </a:rPr>
              <a:t> engagement level can be observed from the average watch hours.</a:t>
            </a:r>
            <a:endParaRPr lang="en-IN" dirty="0"/>
          </a:p>
        </p:txBody>
      </p:sp>
      <p:sp>
        <p:nvSpPr>
          <p:cNvPr id="28" name="Arrow: Chevron 27">
            <a:extLst>
              <a:ext uri="{FF2B5EF4-FFF2-40B4-BE49-F238E27FC236}">
                <a16:creationId xmlns:a16="http://schemas.microsoft.com/office/drawing/2014/main" id="{7815A306-CF55-9A41-E4F2-3965DAB56EC7}"/>
              </a:ext>
            </a:extLst>
          </p:cNvPr>
          <p:cNvSpPr/>
          <p:nvPr/>
        </p:nvSpPr>
        <p:spPr>
          <a:xfrm rot="5400000">
            <a:off x="4275681" y="4395119"/>
            <a:ext cx="304800" cy="369332"/>
          </a:xfrm>
          <a:prstGeom prst="chevron">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p>
        </p:txBody>
      </p:sp>
      <p:sp>
        <p:nvSpPr>
          <p:cNvPr id="29" name="TextBox 28">
            <a:extLst>
              <a:ext uri="{FF2B5EF4-FFF2-40B4-BE49-F238E27FC236}">
                <a16:creationId xmlns:a16="http://schemas.microsoft.com/office/drawing/2014/main" id="{462E3D95-DF26-79CE-C9FD-100576F7C09A}"/>
              </a:ext>
            </a:extLst>
          </p:cNvPr>
          <p:cNvSpPr txBox="1"/>
          <p:nvPr/>
        </p:nvSpPr>
        <p:spPr>
          <a:xfrm>
            <a:off x="7229639" y="4850606"/>
            <a:ext cx="4213045" cy="1200329"/>
          </a:xfrm>
          <a:prstGeom prst="rect">
            <a:avLst/>
          </a:prstGeom>
          <a:noFill/>
          <a:ln w="19050">
            <a:solidFill>
              <a:srgbClr val="8FAADC"/>
            </a:solidFill>
            <a:prstDash val="sysDot"/>
          </a:ln>
        </p:spPr>
        <p:txBody>
          <a:bodyPr wrap="square" rtlCol="0">
            <a:spAutoFit/>
          </a:bodyPr>
          <a:lstStyle/>
          <a:p>
            <a:r>
              <a:rPr lang="en-US" sz="1800" b="1" i="0" u="none" strike="noStrike" dirty="0">
                <a:solidFill>
                  <a:srgbClr val="000000"/>
                </a:solidFill>
                <a:effectLst/>
                <a:latin typeface="Calibri" panose="020F0502020204030204" pitchFamily="34" charset="0"/>
              </a:rPr>
              <a:t>Additional Output 5.4:</a:t>
            </a:r>
          </a:p>
          <a:p>
            <a:r>
              <a:rPr lang="en-US" sz="1800" b="0" i="0" u="none" strike="noStrike" dirty="0">
                <a:solidFill>
                  <a:srgbClr val="000000"/>
                </a:solidFill>
                <a:effectLst/>
                <a:latin typeface="Calibri" panose="020F0502020204030204" pitchFamily="34" charset="0"/>
              </a:rPr>
              <a:t>This is an additional graph highlighting the language preference by the users across different countries.</a:t>
            </a:r>
            <a:endParaRPr lang="en-IN" dirty="0"/>
          </a:p>
        </p:txBody>
      </p:sp>
      <p:sp>
        <p:nvSpPr>
          <p:cNvPr id="30" name="Arrow: Chevron 29">
            <a:extLst>
              <a:ext uri="{FF2B5EF4-FFF2-40B4-BE49-F238E27FC236}">
                <a16:creationId xmlns:a16="http://schemas.microsoft.com/office/drawing/2014/main" id="{5284132A-5962-2BD3-EB79-B9CDA44858FD}"/>
              </a:ext>
            </a:extLst>
          </p:cNvPr>
          <p:cNvSpPr/>
          <p:nvPr/>
        </p:nvSpPr>
        <p:spPr>
          <a:xfrm rot="5400000">
            <a:off x="9368427" y="4400352"/>
            <a:ext cx="304800" cy="369332"/>
          </a:xfrm>
          <a:prstGeom prst="chevron">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aphicFrame>
        <p:nvGraphicFramePr>
          <p:cNvPr id="2" name="Chart 1">
            <a:extLst>
              <a:ext uri="{FF2B5EF4-FFF2-40B4-BE49-F238E27FC236}">
                <a16:creationId xmlns:a16="http://schemas.microsoft.com/office/drawing/2014/main" id="{69568F17-CD39-415A-8B73-0D7ED2024E34}"/>
              </a:ext>
            </a:extLst>
          </p:cNvPr>
          <p:cNvGraphicFramePr>
            <a:graphicFrameLocks/>
          </p:cNvGraphicFramePr>
          <p:nvPr>
            <p:extLst>
              <p:ext uri="{D42A27DB-BD31-4B8C-83A1-F6EECF244321}">
                <p14:modId xmlns:p14="http://schemas.microsoft.com/office/powerpoint/2010/main" val="76007778"/>
              </p:ext>
            </p:extLst>
          </p:nvPr>
        </p:nvGraphicFramePr>
        <p:xfrm>
          <a:off x="2371644" y="2035686"/>
          <a:ext cx="4112875" cy="232770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Chart 2">
            <a:extLst>
              <a:ext uri="{FF2B5EF4-FFF2-40B4-BE49-F238E27FC236}">
                <a16:creationId xmlns:a16="http://schemas.microsoft.com/office/drawing/2014/main" id="{DE9804F2-5CF9-4A21-81BB-CF869B968C49}"/>
              </a:ext>
            </a:extLst>
          </p:cNvPr>
          <p:cNvGraphicFramePr>
            <a:graphicFrameLocks/>
          </p:cNvGraphicFramePr>
          <p:nvPr>
            <p:extLst>
              <p:ext uri="{D42A27DB-BD31-4B8C-83A1-F6EECF244321}">
                <p14:modId xmlns:p14="http://schemas.microsoft.com/office/powerpoint/2010/main" val="987771301"/>
              </p:ext>
            </p:extLst>
          </p:nvPr>
        </p:nvGraphicFramePr>
        <p:xfrm>
          <a:off x="7229639" y="2035686"/>
          <a:ext cx="4213046" cy="232184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984187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3FF026-006B-8C90-FCED-6275FBAB74D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D8962AB-F35D-1F56-55CF-6A3E53CDF6F2}"/>
              </a:ext>
            </a:extLst>
          </p:cNvPr>
          <p:cNvSpPr/>
          <p:nvPr/>
        </p:nvSpPr>
        <p:spPr>
          <a:xfrm>
            <a:off x="1962704" y="-6742"/>
            <a:ext cx="10254696" cy="661499"/>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t>Data Analysis – </a:t>
            </a:r>
            <a:r>
              <a:rPr lang="en-IN" sz="3600" b="1" dirty="0">
                <a:solidFill>
                  <a:schemeClr val="bg1"/>
                </a:solidFill>
              </a:rPr>
              <a:t>Additional Parameters</a:t>
            </a:r>
          </a:p>
        </p:txBody>
      </p:sp>
      <p:sp>
        <p:nvSpPr>
          <p:cNvPr id="76" name="Slide Number Placeholder 7">
            <a:extLst>
              <a:ext uri="{FF2B5EF4-FFF2-40B4-BE49-F238E27FC236}">
                <a16:creationId xmlns:a16="http://schemas.microsoft.com/office/drawing/2014/main" id="{85B2F496-3C4F-8108-B787-BC3D238515E2}"/>
              </a:ext>
            </a:extLst>
          </p:cNvPr>
          <p:cNvSpPr>
            <a:spLocks noGrp="1"/>
          </p:cNvSpPr>
          <p:nvPr>
            <p:ph type="sldNum" sz="quarter" idx="12"/>
          </p:nvPr>
        </p:nvSpPr>
        <p:spPr>
          <a:xfrm>
            <a:off x="10667580" y="6356350"/>
            <a:ext cx="1346619" cy="365125"/>
          </a:xfrm>
        </p:spPr>
        <p:txBody>
          <a:bodyPr/>
          <a:lstStyle/>
          <a:p>
            <a:fld id="{672B7600-67E3-4D97-B453-880E2742B982}" type="slidenum">
              <a:rPr lang="en-US" b="1" smtClean="0">
                <a:solidFill>
                  <a:schemeClr val="accent1">
                    <a:lumMod val="50000"/>
                  </a:schemeClr>
                </a:solidFill>
              </a:rPr>
              <a:t>16</a:t>
            </a:fld>
            <a:endParaRPr lang="en-US" b="1" dirty="0">
              <a:solidFill>
                <a:schemeClr val="accent1">
                  <a:lumMod val="50000"/>
                </a:schemeClr>
              </a:solidFill>
            </a:endParaRPr>
          </a:p>
        </p:txBody>
      </p:sp>
      <p:pic>
        <p:nvPicPr>
          <p:cNvPr id="22" name="Picture 2" descr="Hero Vired announces Scholarship Advantage for higher education ...">
            <a:extLst>
              <a:ext uri="{FF2B5EF4-FFF2-40B4-BE49-F238E27FC236}">
                <a16:creationId xmlns:a16="http://schemas.microsoft.com/office/drawing/2014/main" id="{DA0D5826-008D-71EB-A260-6BB84728A5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24" y="6350720"/>
            <a:ext cx="610741" cy="24938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55CB0A38-54A8-2109-9E4A-FF6FBAC03F17}"/>
              </a:ext>
            </a:extLst>
          </p:cNvPr>
          <p:cNvSpPr/>
          <p:nvPr/>
        </p:nvSpPr>
        <p:spPr>
          <a:xfrm rot="16200000">
            <a:off x="-662088" y="3112714"/>
            <a:ext cx="2228599" cy="905308"/>
          </a:xfrm>
          <a:prstGeom prst="roundRect">
            <a:avLst/>
          </a:prstGeom>
          <a:solidFill>
            <a:schemeClr val="accent4">
              <a:lumMod val="60000"/>
              <a:lumOff val="4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8" name="Rectangle: Rounded Corners 7">
            <a:extLst>
              <a:ext uri="{FF2B5EF4-FFF2-40B4-BE49-F238E27FC236}">
                <a16:creationId xmlns:a16="http://schemas.microsoft.com/office/drawing/2014/main" id="{C2A3ACD5-AAEC-B182-A27B-F83CC4A6D117}"/>
              </a:ext>
            </a:extLst>
          </p:cNvPr>
          <p:cNvSpPr/>
          <p:nvPr/>
        </p:nvSpPr>
        <p:spPr>
          <a:xfrm rot="16200000">
            <a:off x="-611288" y="3570037"/>
            <a:ext cx="2228599" cy="995839"/>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9" name="Rectangle: Rounded Corners 8">
            <a:extLst>
              <a:ext uri="{FF2B5EF4-FFF2-40B4-BE49-F238E27FC236}">
                <a16:creationId xmlns:a16="http://schemas.microsoft.com/office/drawing/2014/main" id="{29A859E6-537B-FF17-EA6D-A9D96DB8B59F}"/>
              </a:ext>
            </a:extLst>
          </p:cNvPr>
          <p:cNvSpPr/>
          <p:nvPr/>
        </p:nvSpPr>
        <p:spPr>
          <a:xfrm rot="16200000">
            <a:off x="-560488" y="4069953"/>
            <a:ext cx="2228599" cy="1095423"/>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D</a:t>
            </a:r>
          </a:p>
        </p:txBody>
      </p:sp>
      <p:sp>
        <p:nvSpPr>
          <p:cNvPr id="10" name="Rectangle: Rounded Corners 9">
            <a:extLst>
              <a:ext uri="{FF2B5EF4-FFF2-40B4-BE49-F238E27FC236}">
                <a16:creationId xmlns:a16="http://schemas.microsoft.com/office/drawing/2014/main" id="{DEE48913-4ECB-651F-29D9-D774041EEF3F}"/>
              </a:ext>
            </a:extLst>
          </p:cNvPr>
          <p:cNvSpPr/>
          <p:nvPr/>
        </p:nvSpPr>
        <p:spPr>
          <a:xfrm rot="16200000">
            <a:off x="35762" y="3972019"/>
            <a:ext cx="1137699" cy="1204965"/>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11" name="Rectangle: Rounded Corners 10">
            <a:extLst>
              <a:ext uri="{FF2B5EF4-FFF2-40B4-BE49-F238E27FC236}">
                <a16:creationId xmlns:a16="http://schemas.microsoft.com/office/drawing/2014/main" id="{B2630B99-F2DC-139D-A090-2A758466DE02}"/>
              </a:ext>
            </a:extLst>
          </p:cNvPr>
          <p:cNvSpPr/>
          <p:nvPr/>
        </p:nvSpPr>
        <p:spPr>
          <a:xfrm rot="16200000">
            <a:off x="271447" y="4274604"/>
            <a:ext cx="767929" cy="1325462"/>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12" name="TextBox 11">
            <a:extLst>
              <a:ext uri="{FF2B5EF4-FFF2-40B4-BE49-F238E27FC236}">
                <a16:creationId xmlns:a16="http://schemas.microsoft.com/office/drawing/2014/main" id="{ED01ADB8-3549-FA63-5CE5-90019DB00DF1}"/>
              </a:ext>
            </a:extLst>
          </p:cNvPr>
          <p:cNvSpPr txBox="1"/>
          <p:nvPr/>
        </p:nvSpPr>
        <p:spPr>
          <a:xfrm>
            <a:off x="312159" y="2524408"/>
            <a:ext cx="314510" cy="400110"/>
          </a:xfrm>
          <a:prstGeom prst="rect">
            <a:avLst/>
          </a:prstGeom>
          <a:noFill/>
        </p:spPr>
        <p:txBody>
          <a:bodyPr wrap="none" rtlCol="0">
            <a:spAutoFit/>
          </a:bodyPr>
          <a:lstStyle/>
          <a:p>
            <a:r>
              <a:rPr lang="en-IN" sz="2000" b="1" dirty="0">
                <a:solidFill>
                  <a:schemeClr val="bg1"/>
                </a:solidFill>
              </a:rPr>
              <a:t>1</a:t>
            </a:r>
          </a:p>
        </p:txBody>
      </p:sp>
      <p:sp>
        <p:nvSpPr>
          <p:cNvPr id="13" name="TextBox 12">
            <a:extLst>
              <a:ext uri="{FF2B5EF4-FFF2-40B4-BE49-F238E27FC236}">
                <a16:creationId xmlns:a16="http://schemas.microsoft.com/office/drawing/2014/main" id="{B667B3A5-0119-67AB-1276-25A1A64DA765}"/>
              </a:ext>
            </a:extLst>
          </p:cNvPr>
          <p:cNvSpPr txBox="1"/>
          <p:nvPr/>
        </p:nvSpPr>
        <p:spPr>
          <a:xfrm>
            <a:off x="362959" y="2974303"/>
            <a:ext cx="314510" cy="440121"/>
          </a:xfrm>
          <a:prstGeom prst="rect">
            <a:avLst/>
          </a:prstGeom>
          <a:noFill/>
        </p:spPr>
        <p:txBody>
          <a:bodyPr wrap="none" rtlCol="0">
            <a:spAutoFit/>
          </a:bodyPr>
          <a:lstStyle/>
          <a:p>
            <a:r>
              <a:rPr lang="en-IN" sz="2000" b="1" dirty="0">
                <a:solidFill>
                  <a:schemeClr val="bg1"/>
                </a:solidFill>
              </a:rPr>
              <a:t>2</a:t>
            </a:r>
          </a:p>
        </p:txBody>
      </p:sp>
      <p:sp>
        <p:nvSpPr>
          <p:cNvPr id="14" name="TextBox 13">
            <a:extLst>
              <a:ext uri="{FF2B5EF4-FFF2-40B4-BE49-F238E27FC236}">
                <a16:creationId xmlns:a16="http://schemas.microsoft.com/office/drawing/2014/main" id="{09F6ED5B-BA4D-86CA-2A5C-C51C815C01E6}"/>
              </a:ext>
            </a:extLst>
          </p:cNvPr>
          <p:cNvSpPr txBox="1"/>
          <p:nvPr/>
        </p:nvSpPr>
        <p:spPr>
          <a:xfrm>
            <a:off x="464559" y="4045620"/>
            <a:ext cx="314510" cy="532546"/>
          </a:xfrm>
          <a:prstGeom prst="rect">
            <a:avLst/>
          </a:prstGeom>
          <a:noFill/>
        </p:spPr>
        <p:txBody>
          <a:bodyPr wrap="none" rtlCol="0">
            <a:spAutoFit/>
          </a:bodyPr>
          <a:lstStyle/>
          <a:p>
            <a:r>
              <a:rPr lang="en-IN" sz="2000" b="1" dirty="0">
                <a:solidFill>
                  <a:schemeClr val="bg1"/>
                </a:solidFill>
              </a:rPr>
              <a:t>4</a:t>
            </a:r>
          </a:p>
        </p:txBody>
      </p:sp>
      <p:sp>
        <p:nvSpPr>
          <p:cNvPr id="15" name="TextBox 14">
            <a:extLst>
              <a:ext uri="{FF2B5EF4-FFF2-40B4-BE49-F238E27FC236}">
                <a16:creationId xmlns:a16="http://schemas.microsoft.com/office/drawing/2014/main" id="{13C1BA10-5B66-C1D6-693C-63C631DE43D5}"/>
              </a:ext>
            </a:extLst>
          </p:cNvPr>
          <p:cNvSpPr txBox="1"/>
          <p:nvPr/>
        </p:nvSpPr>
        <p:spPr>
          <a:xfrm>
            <a:off x="413759" y="3498472"/>
            <a:ext cx="314510" cy="484133"/>
          </a:xfrm>
          <a:prstGeom prst="rect">
            <a:avLst/>
          </a:prstGeom>
          <a:noFill/>
        </p:spPr>
        <p:txBody>
          <a:bodyPr wrap="none" rtlCol="0">
            <a:spAutoFit/>
          </a:bodyPr>
          <a:lstStyle/>
          <a:p>
            <a:r>
              <a:rPr lang="en-IN" sz="2000" b="1" dirty="0">
                <a:solidFill>
                  <a:schemeClr val="bg1"/>
                </a:solidFill>
              </a:rPr>
              <a:t>3</a:t>
            </a:r>
          </a:p>
        </p:txBody>
      </p:sp>
      <p:sp>
        <p:nvSpPr>
          <p:cNvPr id="16" name="TextBox 15">
            <a:extLst>
              <a:ext uri="{FF2B5EF4-FFF2-40B4-BE49-F238E27FC236}">
                <a16:creationId xmlns:a16="http://schemas.microsoft.com/office/drawing/2014/main" id="{6AA18354-8CDB-538F-A5C1-2A301BDDE847}"/>
              </a:ext>
            </a:extLst>
          </p:cNvPr>
          <p:cNvSpPr txBox="1"/>
          <p:nvPr/>
        </p:nvSpPr>
        <p:spPr>
          <a:xfrm>
            <a:off x="515359" y="4609952"/>
            <a:ext cx="314510" cy="585801"/>
          </a:xfrm>
          <a:prstGeom prst="rect">
            <a:avLst/>
          </a:prstGeom>
          <a:noFill/>
        </p:spPr>
        <p:txBody>
          <a:bodyPr wrap="none" rtlCol="0">
            <a:spAutoFit/>
          </a:bodyPr>
          <a:lstStyle/>
          <a:p>
            <a:r>
              <a:rPr lang="en-IN" sz="2000" b="1" dirty="0">
                <a:solidFill>
                  <a:schemeClr val="bg1"/>
                </a:solidFill>
              </a:rPr>
              <a:t>5</a:t>
            </a:r>
          </a:p>
        </p:txBody>
      </p:sp>
      <p:sp>
        <p:nvSpPr>
          <p:cNvPr id="21" name="Rectangle: Rounded Corners 20">
            <a:extLst>
              <a:ext uri="{FF2B5EF4-FFF2-40B4-BE49-F238E27FC236}">
                <a16:creationId xmlns:a16="http://schemas.microsoft.com/office/drawing/2014/main" id="{E8E4098B-9B5F-B4D7-94C8-93F330FC1E1B}"/>
              </a:ext>
            </a:extLst>
          </p:cNvPr>
          <p:cNvSpPr/>
          <p:nvPr/>
        </p:nvSpPr>
        <p:spPr>
          <a:xfrm rot="16200000">
            <a:off x="322246" y="4759428"/>
            <a:ext cx="767930" cy="1458008"/>
          </a:xfrm>
          <a:prstGeom prst="roundRect">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24" name="TextBox 23">
            <a:extLst>
              <a:ext uri="{FF2B5EF4-FFF2-40B4-BE49-F238E27FC236}">
                <a16:creationId xmlns:a16="http://schemas.microsoft.com/office/drawing/2014/main" id="{4EA24E39-EA60-1DF7-92D1-855805153BD5}"/>
              </a:ext>
            </a:extLst>
          </p:cNvPr>
          <p:cNvSpPr txBox="1"/>
          <p:nvPr/>
        </p:nvSpPr>
        <p:spPr>
          <a:xfrm>
            <a:off x="159759" y="5143352"/>
            <a:ext cx="995941" cy="585801"/>
          </a:xfrm>
          <a:prstGeom prst="rect">
            <a:avLst/>
          </a:prstGeom>
          <a:noFill/>
        </p:spPr>
        <p:txBody>
          <a:bodyPr wrap="square" rtlCol="0">
            <a:spAutoFit/>
          </a:bodyPr>
          <a:lstStyle/>
          <a:p>
            <a:pPr algn="ctr"/>
            <a:r>
              <a:rPr lang="en-IN" sz="2000" b="1" dirty="0">
                <a:solidFill>
                  <a:schemeClr val="bg1"/>
                </a:solidFill>
              </a:rPr>
              <a:t>Extra</a:t>
            </a:r>
          </a:p>
        </p:txBody>
      </p:sp>
      <p:graphicFrame>
        <p:nvGraphicFramePr>
          <p:cNvPr id="2" name="Chart 1">
            <a:extLst>
              <a:ext uri="{FF2B5EF4-FFF2-40B4-BE49-F238E27FC236}">
                <a16:creationId xmlns:a16="http://schemas.microsoft.com/office/drawing/2014/main" id="{265F5016-002B-4CB6-9776-4E7769308F4A}"/>
              </a:ext>
            </a:extLst>
          </p:cNvPr>
          <p:cNvGraphicFramePr>
            <a:graphicFrameLocks/>
          </p:cNvGraphicFramePr>
          <p:nvPr>
            <p:extLst>
              <p:ext uri="{D42A27DB-BD31-4B8C-83A1-F6EECF244321}">
                <p14:modId xmlns:p14="http://schemas.microsoft.com/office/powerpoint/2010/main" val="3508026582"/>
              </p:ext>
            </p:extLst>
          </p:nvPr>
        </p:nvGraphicFramePr>
        <p:xfrm>
          <a:off x="2085880" y="1418792"/>
          <a:ext cx="4492720" cy="2499578"/>
        </p:xfrm>
        <a:graphic>
          <a:graphicData uri="http://schemas.openxmlformats.org/drawingml/2006/chart">
            <c:chart xmlns:c="http://schemas.openxmlformats.org/drawingml/2006/chart" xmlns:r="http://schemas.openxmlformats.org/officeDocument/2006/relationships" r:id="rId4"/>
          </a:graphicData>
        </a:graphic>
      </p:graphicFrame>
      <p:pic>
        <p:nvPicPr>
          <p:cNvPr id="3" name="Picture 2">
            <a:extLst>
              <a:ext uri="{FF2B5EF4-FFF2-40B4-BE49-F238E27FC236}">
                <a16:creationId xmlns:a16="http://schemas.microsoft.com/office/drawing/2014/main" id="{ECA5A58C-7158-C34A-FB94-7F1617FB8D80}"/>
              </a:ext>
            </a:extLst>
          </p:cNvPr>
          <p:cNvPicPr>
            <a:picLocks noChangeAspect="1"/>
          </p:cNvPicPr>
          <p:nvPr/>
        </p:nvPicPr>
        <p:blipFill>
          <a:blip r:embed="rId5"/>
          <a:stretch>
            <a:fillRect/>
          </a:stretch>
        </p:blipFill>
        <p:spPr>
          <a:xfrm>
            <a:off x="6956115" y="1418792"/>
            <a:ext cx="4720526" cy="2493236"/>
          </a:xfrm>
          <a:prstGeom prst="rect">
            <a:avLst/>
          </a:prstGeom>
        </p:spPr>
      </p:pic>
      <p:sp>
        <p:nvSpPr>
          <p:cNvPr id="5" name="TextBox 4">
            <a:extLst>
              <a:ext uri="{FF2B5EF4-FFF2-40B4-BE49-F238E27FC236}">
                <a16:creationId xmlns:a16="http://schemas.microsoft.com/office/drawing/2014/main" id="{5224C584-E152-443E-B70B-8DCB2B45E981}"/>
              </a:ext>
            </a:extLst>
          </p:cNvPr>
          <p:cNvSpPr txBox="1"/>
          <p:nvPr/>
        </p:nvSpPr>
        <p:spPr>
          <a:xfrm>
            <a:off x="2130507" y="4397276"/>
            <a:ext cx="4431901" cy="1200329"/>
          </a:xfrm>
          <a:prstGeom prst="rect">
            <a:avLst/>
          </a:prstGeom>
          <a:noFill/>
          <a:ln w="19050">
            <a:solidFill>
              <a:srgbClr val="8FAADC"/>
            </a:solidFill>
            <a:prstDash val="sysDot"/>
          </a:ln>
        </p:spPr>
        <p:txBody>
          <a:bodyPr wrap="square" rtlCol="0">
            <a:spAutoFit/>
          </a:bodyPr>
          <a:lstStyle/>
          <a:p>
            <a:r>
              <a:rPr lang="en-US" sz="1800" b="1" i="0" u="none" strike="noStrike" dirty="0">
                <a:solidFill>
                  <a:srgbClr val="000000"/>
                </a:solidFill>
                <a:effectLst/>
                <a:latin typeface="Calibri" panose="020F0502020204030204" pitchFamily="34" charset="0"/>
              </a:rPr>
              <a:t>Additional Output:</a:t>
            </a:r>
          </a:p>
          <a:p>
            <a:r>
              <a:rPr lang="en-US" sz="1800" b="0" i="0" u="none" strike="noStrike" dirty="0">
                <a:solidFill>
                  <a:srgbClr val="000000"/>
                </a:solidFill>
                <a:effectLst/>
                <a:latin typeface="Calibri" panose="020F0502020204030204" pitchFamily="34" charset="0"/>
              </a:rPr>
              <a:t>This additional graph highlights the preferred genre watched by the users at the peak watch time.</a:t>
            </a:r>
            <a:endParaRPr lang="en-IN" dirty="0"/>
          </a:p>
        </p:txBody>
      </p:sp>
      <p:sp>
        <p:nvSpPr>
          <p:cNvPr id="17" name="Arrow: Chevron 16">
            <a:extLst>
              <a:ext uri="{FF2B5EF4-FFF2-40B4-BE49-F238E27FC236}">
                <a16:creationId xmlns:a16="http://schemas.microsoft.com/office/drawing/2014/main" id="{38D89032-87D1-C822-6467-8D5CECA5881B}"/>
              </a:ext>
            </a:extLst>
          </p:cNvPr>
          <p:cNvSpPr/>
          <p:nvPr/>
        </p:nvSpPr>
        <p:spPr>
          <a:xfrm rot="5400000">
            <a:off x="4275681" y="3937919"/>
            <a:ext cx="304800" cy="369332"/>
          </a:xfrm>
          <a:prstGeom prst="chevron">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p>
        </p:txBody>
      </p:sp>
      <p:sp>
        <p:nvSpPr>
          <p:cNvPr id="18" name="TextBox 17">
            <a:extLst>
              <a:ext uri="{FF2B5EF4-FFF2-40B4-BE49-F238E27FC236}">
                <a16:creationId xmlns:a16="http://schemas.microsoft.com/office/drawing/2014/main" id="{4CD78682-1A8D-32A1-A442-446FB595F130}"/>
              </a:ext>
            </a:extLst>
          </p:cNvPr>
          <p:cNvSpPr txBox="1"/>
          <p:nvPr/>
        </p:nvSpPr>
        <p:spPr>
          <a:xfrm>
            <a:off x="6950239" y="4368006"/>
            <a:ext cx="4720523" cy="2031325"/>
          </a:xfrm>
          <a:prstGeom prst="rect">
            <a:avLst/>
          </a:prstGeom>
          <a:noFill/>
          <a:ln w="19050">
            <a:solidFill>
              <a:srgbClr val="8FAADC"/>
            </a:solidFill>
            <a:prstDash val="sysDot"/>
          </a:ln>
        </p:spPr>
        <p:txBody>
          <a:bodyPr wrap="square" rtlCol="0">
            <a:spAutoFit/>
          </a:bodyPr>
          <a:lstStyle/>
          <a:p>
            <a:r>
              <a:rPr lang="en-US" sz="1800" b="1" i="0" u="none" strike="noStrike" dirty="0">
                <a:solidFill>
                  <a:srgbClr val="000000"/>
                </a:solidFill>
                <a:effectLst/>
                <a:latin typeface="Calibri" panose="020F0502020204030204" pitchFamily="34" charset="0"/>
              </a:rPr>
              <a:t>Additional Output:</a:t>
            </a:r>
          </a:p>
          <a:p>
            <a:r>
              <a:rPr lang="en-US" sz="1800" b="0" i="0" u="none" strike="noStrike" dirty="0">
                <a:solidFill>
                  <a:srgbClr val="000000"/>
                </a:solidFill>
                <a:effectLst/>
                <a:latin typeface="Calibri" panose="020F0502020204030204" pitchFamily="34" charset="0"/>
              </a:rPr>
              <a:t>This is an additional graph highlighting the average watch time of a user over their subscribed duration. The pareto graph indicates the watch hours of the users in descending order and the cumulative of watch time over the subscribed duration.</a:t>
            </a:r>
            <a:endParaRPr lang="en-IN" dirty="0"/>
          </a:p>
        </p:txBody>
      </p:sp>
      <p:sp>
        <p:nvSpPr>
          <p:cNvPr id="19" name="Arrow: Chevron 18">
            <a:extLst>
              <a:ext uri="{FF2B5EF4-FFF2-40B4-BE49-F238E27FC236}">
                <a16:creationId xmlns:a16="http://schemas.microsoft.com/office/drawing/2014/main" id="{BA9B9811-6F43-D721-9D83-B4CB111FA590}"/>
              </a:ext>
            </a:extLst>
          </p:cNvPr>
          <p:cNvSpPr/>
          <p:nvPr/>
        </p:nvSpPr>
        <p:spPr>
          <a:xfrm rot="5400000">
            <a:off x="9368427" y="3943152"/>
            <a:ext cx="304800" cy="369332"/>
          </a:xfrm>
          <a:prstGeom prst="chevron">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TextBox 19">
            <a:extLst>
              <a:ext uri="{FF2B5EF4-FFF2-40B4-BE49-F238E27FC236}">
                <a16:creationId xmlns:a16="http://schemas.microsoft.com/office/drawing/2014/main" id="{BD1B4E26-55D8-C6EE-000E-D5DE228289D2}"/>
              </a:ext>
            </a:extLst>
          </p:cNvPr>
          <p:cNvSpPr txBox="1"/>
          <p:nvPr/>
        </p:nvSpPr>
        <p:spPr>
          <a:xfrm>
            <a:off x="2225083" y="659723"/>
            <a:ext cx="9636718" cy="369332"/>
          </a:xfrm>
          <a:prstGeom prst="rect">
            <a:avLst/>
          </a:prstGeom>
          <a:noFill/>
        </p:spPr>
        <p:txBody>
          <a:bodyPr wrap="square" rtlCol="0">
            <a:spAutoFit/>
          </a:bodyPr>
          <a:lstStyle/>
          <a:p>
            <a:pPr algn="just"/>
            <a:r>
              <a:rPr lang="en-US" dirty="0"/>
              <a:t>Below are analyses performed on additional parameters with the given data.</a:t>
            </a:r>
            <a:endParaRPr lang="en-IN" dirty="0"/>
          </a:p>
        </p:txBody>
      </p:sp>
    </p:spTree>
    <p:extLst>
      <p:ext uri="{BB962C8B-B14F-4D97-AF65-F5344CB8AC3E}">
        <p14:creationId xmlns:p14="http://schemas.microsoft.com/office/powerpoint/2010/main" val="88926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3B3F4-1379-514E-768E-4949A17811A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20DED3E-A7CB-DF6B-F169-FF15CE324BBF}"/>
              </a:ext>
            </a:extLst>
          </p:cNvPr>
          <p:cNvSpPr/>
          <p:nvPr/>
        </p:nvSpPr>
        <p:spPr>
          <a:xfrm>
            <a:off x="1962704" y="-6742"/>
            <a:ext cx="10254696" cy="661499"/>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t>Data Analysis – Comprehensive Dashboard</a:t>
            </a:r>
          </a:p>
        </p:txBody>
      </p:sp>
      <p:sp>
        <p:nvSpPr>
          <p:cNvPr id="5" name="TextBox 4">
            <a:extLst>
              <a:ext uri="{FF2B5EF4-FFF2-40B4-BE49-F238E27FC236}">
                <a16:creationId xmlns:a16="http://schemas.microsoft.com/office/drawing/2014/main" id="{326F2E5B-8193-DCB4-509C-BE869C20CD99}"/>
              </a:ext>
            </a:extLst>
          </p:cNvPr>
          <p:cNvSpPr txBox="1"/>
          <p:nvPr/>
        </p:nvSpPr>
        <p:spPr>
          <a:xfrm>
            <a:off x="2225083" y="659723"/>
            <a:ext cx="9636718" cy="923330"/>
          </a:xfrm>
          <a:prstGeom prst="rect">
            <a:avLst/>
          </a:prstGeom>
          <a:noFill/>
        </p:spPr>
        <p:txBody>
          <a:bodyPr wrap="square" rtlCol="0">
            <a:spAutoFit/>
          </a:bodyPr>
          <a:lstStyle/>
          <a:p>
            <a:pPr algn="just"/>
            <a:r>
              <a:rPr lang="en-US" dirty="0"/>
              <a:t>Below is the comprehensive dashboard created after analyzing each of the project objectives and additional parameters. This report has been generated from the data analysis performed in the </a:t>
            </a:r>
            <a:r>
              <a:rPr lang="en-US" dirty="0">
                <a:hlinkClick r:id="rId3" action="ppaction://hlinkfile"/>
              </a:rPr>
              <a:t>CPDA Graded Assignment</a:t>
            </a:r>
            <a:r>
              <a:rPr lang="en-US" dirty="0"/>
              <a:t> workbook.</a:t>
            </a:r>
            <a:endParaRPr lang="en-IN" dirty="0"/>
          </a:p>
        </p:txBody>
      </p:sp>
      <p:sp>
        <p:nvSpPr>
          <p:cNvPr id="76" name="Slide Number Placeholder 7">
            <a:extLst>
              <a:ext uri="{FF2B5EF4-FFF2-40B4-BE49-F238E27FC236}">
                <a16:creationId xmlns:a16="http://schemas.microsoft.com/office/drawing/2014/main" id="{40CF6164-32C9-CD6C-4458-E1640F5E2671}"/>
              </a:ext>
            </a:extLst>
          </p:cNvPr>
          <p:cNvSpPr>
            <a:spLocks noGrp="1"/>
          </p:cNvSpPr>
          <p:nvPr>
            <p:ph type="sldNum" sz="quarter" idx="12"/>
          </p:nvPr>
        </p:nvSpPr>
        <p:spPr>
          <a:xfrm>
            <a:off x="10667580" y="6356350"/>
            <a:ext cx="1346619" cy="365125"/>
          </a:xfrm>
        </p:spPr>
        <p:txBody>
          <a:bodyPr/>
          <a:lstStyle/>
          <a:p>
            <a:fld id="{672B7600-67E3-4D97-B453-880E2742B982}" type="slidenum">
              <a:rPr lang="en-US" b="1" smtClean="0">
                <a:solidFill>
                  <a:schemeClr val="accent1">
                    <a:lumMod val="50000"/>
                  </a:schemeClr>
                </a:solidFill>
              </a:rPr>
              <a:t>17</a:t>
            </a:fld>
            <a:endParaRPr lang="en-US" b="1" dirty="0">
              <a:solidFill>
                <a:schemeClr val="accent1">
                  <a:lumMod val="50000"/>
                </a:schemeClr>
              </a:solidFill>
            </a:endParaRPr>
          </a:p>
        </p:txBody>
      </p:sp>
      <p:pic>
        <p:nvPicPr>
          <p:cNvPr id="18" name="Picture 17">
            <a:extLst>
              <a:ext uri="{FF2B5EF4-FFF2-40B4-BE49-F238E27FC236}">
                <a16:creationId xmlns:a16="http://schemas.microsoft.com/office/drawing/2014/main" id="{0FAC32E6-FB3F-DA60-8668-FCEB24148CAA}"/>
              </a:ext>
            </a:extLst>
          </p:cNvPr>
          <p:cNvPicPr>
            <a:picLocks noChangeAspect="1"/>
          </p:cNvPicPr>
          <p:nvPr/>
        </p:nvPicPr>
        <p:blipFill>
          <a:blip r:embed="rId4"/>
          <a:stretch>
            <a:fillRect/>
          </a:stretch>
        </p:blipFill>
        <p:spPr>
          <a:xfrm>
            <a:off x="2781300" y="3329902"/>
            <a:ext cx="8852017" cy="3236676"/>
          </a:xfrm>
          <a:prstGeom prst="rect">
            <a:avLst/>
          </a:prstGeom>
        </p:spPr>
      </p:pic>
      <p:sp>
        <p:nvSpPr>
          <p:cNvPr id="19" name="TextBox 18">
            <a:extLst>
              <a:ext uri="{FF2B5EF4-FFF2-40B4-BE49-F238E27FC236}">
                <a16:creationId xmlns:a16="http://schemas.microsoft.com/office/drawing/2014/main" id="{AA0F9852-F842-F1BE-930D-CA24986D924A}"/>
              </a:ext>
            </a:extLst>
          </p:cNvPr>
          <p:cNvSpPr txBox="1"/>
          <p:nvPr/>
        </p:nvSpPr>
        <p:spPr>
          <a:xfrm>
            <a:off x="270806" y="2450204"/>
            <a:ext cx="2179216" cy="3046988"/>
          </a:xfrm>
          <a:prstGeom prst="rect">
            <a:avLst/>
          </a:prstGeom>
          <a:noFill/>
          <a:ln w="19050">
            <a:solidFill>
              <a:srgbClr val="8FAADC"/>
            </a:solidFill>
            <a:prstDash val="sysDot"/>
          </a:ln>
        </p:spPr>
        <p:txBody>
          <a:bodyPr wrap="square" rtlCol="0">
            <a:spAutoFit/>
          </a:bodyPr>
          <a:lstStyle/>
          <a:p>
            <a:r>
              <a:rPr lang="en-US" sz="1600" b="1" i="0" u="none" strike="noStrike" dirty="0">
                <a:solidFill>
                  <a:srgbClr val="000000"/>
                </a:solidFill>
                <a:effectLst/>
                <a:latin typeface="Calibri" panose="020F0502020204030204" pitchFamily="34" charset="0"/>
              </a:rPr>
              <a:t>Navigation Panel: </a:t>
            </a:r>
            <a:r>
              <a:rPr lang="en-US" sz="1600" i="0" u="none" strike="noStrike" dirty="0">
                <a:solidFill>
                  <a:srgbClr val="000000"/>
                </a:solidFill>
                <a:effectLst/>
                <a:latin typeface="Calibri" panose="020F0502020204030204" pitchFamily="34" charset="0"/>
              </a:rPr>
              <a:t>Users can interact with the dashboar</a:t>
            </a:r>
            <a:r>
              <a:rPr lang="en-US" sz="1600" dirty="0">
                <a:solidFill>
                  <a:srgbClr val="000000"/>
                </a:solidFill>
                <a:latin typeface="Calibri" panose="020F0502020204030204" pitchFamily="34" charset="0"/>
              </a:rPr>
              <a:t>d using the slicers within the Navigation Panel.</a:t>
            </a:r>
          </a:p>
          <a:p>
            <a:endParaRPr lang="en-US" sz="1600" b="1" dirty="0">
              <a:solidFill>
                <a:srgbClr val="000000"/>
              </a:solidFill>
              <a:latin typeface="Calibri" panose="020F0502020204030204" pitchFamily="34" charset="0"/>
            </a:endParaRPr>
          </a:p>
          <a:p>
            <a:r>
              <a:rPr lang="en-US" sz="1600" b="1" dirty="0">
                <a:solidFill>
                  <a:srgbClr val="000000"/>
                </a:solidFill>
                <a:latin typeface="Calibri" panose="020F0502020204030204" pitchFamily="34" charset="0"/>
              </a:rPr>
              <a:t>Note: </a:t>
            </a:r>
            <a:r>
              <a:rPr lang="en-US" sz="1600" dirty="0">
                <a:solidFill>
                  <a:srgbClr val="000000"/>
                </a:solidFill>
                <a:latin typeface="Calibri" panose="020F0502020204030204" pitchFamily="34" charset="0"/>
              </a:rPr>
              <a:t>A few of the slicers help toggle multiple outputs, which are highlighted in the </a:t>
            </a:r>
            <a:r>
              <a:rPr lang="en-US" sz="1600" dirty="0">
                <a:hlinkClick r:id="rId3" action="ppaction://hlinkfile"/>
              </a:rPr>
              <a:t>CPDA Graded Assignment</a:t>
            </a:r>
            <a:r>
              <a:rPr lang="en-US" sz="1600" dirty="0"/>
              <a:t> workbook.</a:t>
            </a:r>
            <a:endParaRPr lang="en-IN" sz="1600" dirty="0"/>
          </a:p>
        </p:txBody>
      </p:sp>
      <p:cxnSp>
        <p:nvCxnSpPr>
          <p:cNvPr id="20" name="Connector: Elbow 19">
            <a:extLst>
              <a:ext uri="{FF2B5EF4-FFF2-40B4-BE49-F238E27FC236}">
                <a16:creationId xmlns:a16="http://schemas.microsoft.com/office/drawing/2014/main" id="{822D09F4-49F3-44CD-1C13-E69AF219C212}"/>
              </a:ext>
            </a:extLst>
          </p:cNvPr>
          <p:cNvCxnSpPr>
            <a:cxnSpLocks/>
          </p:cNvCxnSpPr>
          <p:nvPr/>
        </p:nvCxnSpPr>
        <p:spPr>
          <a:xfrm rot="16200000" flipH="1">
            <a:off x="2409069" y="2815288"/>
            <a:ext cx="869904" cy="781827"/>
          </a:xfrm>
          <a:prstGeom prst="bentConnector3">
            <a:avLst>
              <a:gd name="adj1" fmla="val 64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2EFD54E-5811-7EA0-DA6E-14D285EE9ED8}"/>
              </a:ext>
            </a:extLst>
          </p:cNvPr>
          <p:cNvSpPr txBox="1"/>
          <p:nvPr/>
        </p:nvSpPr>
        <p:spPr>
          <a:xfrm>
            <a:off x="4621224" y="1810291"/>
            <a:ext cx="5473403" cy="1323439"/>
          </a:xfrm>
          <a:prstGeom prst="rect">
            <a:avLst/>
          </a:prstGeom>
          <a:noFill/>
          <a:ln w="19050">
            <a:solidFill>
              <a:srgbClr val="8FAADC"/>
            </a:solidFill>
            <a:prstDash val="sysDot"/>
          </a:ln>
        </p:spPr>
        <p:txBody>
          <a:bodyPr wrap="square" rtlCol="0">
            <a:spAutoFit/>
          </a:bodyPr>
          <a:lstStyle/>
          <a:p>
            <a:r>
              <a:rPr lang="en-US" sz="1600" b="1" i="0" u="none" strike="noStrike" dirty="0">
                <a:solidFill>
                  <a:srgbClr val="000000"/>
                </a:solidFill>
                <a:effectLst/>
                <a:latin typeface="Calibri" panose="020F0502020204030204" pitchFamily="34" charset="0"/>
              </a:rPr>
              <a:t>Output Panel:  </a:t>
            </a:r>
            <a:r>
              <a:rPr lang="en-US" sz="1600" i="0" u="none" strike="noStrike" dirty="0">
                <a:solidFill>
                  <a:srgbClr val="000000"/>
                </a:solidFill>
                <a:effectLst/>
                <a:latin typeface="Calibri" panose="020F0502020204030204" pitchFamily="34" charset="0"/>
              </a:rPr>
              <a:t>The result of the user interactions, through the navigation panel, is displayed here. The outputs are arranged chronologically; additionally, each of the Pivot Table is linked to the respective chart/ graph, for ease of navigation from the tables to the Dashboard.</a:t>
            </a:r>
            <a:endParaRPr lang="en-IN" sz="1600" dirty="0"/>
          </a:p>
        </p:txBody>
      </p:sp>
      <p:cxnSp>
        <p:nvCxnSpPr>
          <p:cNvPr id="55" name="Connector: Elbow 54">
            <a:extLst>
              <a:ext uri="{FF2B5EF4-FFF2-40B4-BE49-F238E27FC236}">
                <a16:creationId xmlns:a16="http://schemas.microsoft.com/office/drawing/2014/main" id="{958382CF-9FE2-6589-EB50-2F970BBCB351}"/>
              </a:ext>
            </a:extLst>
          </p:cNvPr>
          <p:cNvCxnSpPr>
            <a:cxnSpLocks/>
          </p:cNvCxnSpPr>
          <p:nvPr/>
        </p:nvCxnSpPr>
        <p:spPr>
          <a:xfrm rot="16200000" flipH="1">
            <a:off x="9963114" y="2742933"/>
            <a:ext cx="1052583" cy="781827"/>
          </a:xfrm>
          <a:prstGeom prst="bentConnector3">
            <a:avLst>
              <a:gd name="adj1" fmla="val 64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56" name="Picture 2" descr="Hero Vired announces Scholarship Advantage for higher education ...">
            <a:extLst>
              <a:ext uri="{FF2B5EF4-FFF2-40B4-BE49-F238E27FC236}">
                <a16:creationId xmlns:a16="http://schemas.microsoft.com/office/drawing/2014/main" id="{5E029EE3-CCCB-20A2-95FA-708B537593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524" y="6350720"/>
            <a:ext cx="610741" cy="249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507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a:xfrm>
            <a:off x="7651750" y="3392035"/>
            <a:ext cx="3691164" cy="1272494"/>
          </a:xfrm>
        </p:spPr>
        <p:txBody>
          <a:bodyPr/>
          <a:lstStyle/>
          <a:p>
            <a:r>
              <a:rPr lang="en-US" b="1" dirty="0">
                <a:solidFill>
                  <a:schemeClr val="accent1">
                    <a:lumMod val="75000"/>
                  </a:schemeClr>
                </a:solidFill>
              </a:rPr>
              <a:t>Thank You!</a:t>
            </a:r>
          </a:p>
        </p:txBody>
      </p:sp>
      <p:sp>
        <p:nvSpPr>
          <p:cNvPr id="5" name="Text Placeholder 4">
            <a:extLst>
              <a:ext uri="{FF2B5EF4-FFF2-40B4-BE49-F238E27FC236}">
                <a16:creationId xmlns:a16="http://schemas.microsoft.com/office/drawing/2014/main" id="{11BD888B-972E-42BE-8FD6-806C5A5A3530}"/>
              </a:ext>
            </a:extLst>
          </p:cNvPr>
          <p:cNvSpPr>
            <a:spLocks noGrp="1"/>
          </p:cNvSpPr>
          <p:nvPr>
            <p:ph type="body" idx="1"/>
          </p:nvPr>
        </p:nvSpPr>
        <p:spPr>
          <a:xfrm>
            <a:off x="6896100" y="4886604"/>
            <a:ext cx="3891644" cy="909675"/>
          </a:xfrm>
        </p:spPr>
        <p:txBody>
          <a:bodyPr>
            <a:normAutofit fontScale="92500"/>
          </a:bodyPr>
          <a:lstStyle/>
          <a:p>
            <a:pPr algn="ctr"/>
            <a:r>
              <a:rPr lang="en-US" dirty="0">
                <a:solidFill>
                  <a:schemeClr val="tx2"/>
                </a:solidFill>
              </a:rPr>
              <a:t>Please feel free to reach out in case of any queries or feedback.</a:t>
            </a:r>
            <a:r>
              <a:rPr lang="en-US" dirty="0"/>
              <a:t>  </a:t>
            </a:r>
          </a:p>
        </p:txBody>
      </p:sp>
      <p:sp>
        <p:nvSpPr>
          <p:cNvPr id="7" name="Slide Number Placeholder 7">
            <a:extLst>
              <a:ext uri="{FF2B5EF4-FFF2-40B4-BE49-F238E27FC236}">
                <a16:creationId xmlns:a16="http://schemas.microsoft.com/office/drawing/2014/main" id="{D28EF0D8-CC83-1451-1565-A4E5BC4719F3}"/>
              </a:ext>
            </a:extLst>
          </p:cNvPr>
          <p:cNvSpPr>
            <a:spLocks noGrp="1"/>
          </p:cNvSpPr>
          <p:nvPr>
            <p:ph type="sldNum" sz="quarter" idx="12"/>
          </p:nvPr>
        </p:nvSpPr>
        <p:spPr>
          <a:xfrm>
            <a:off x="10667580" y="6356350"/>
            <a:ext cx="1346619" cy="365125"/>
          </a:xfrm>
        </p:spPr>
        <p:txBody>
          <a:bodyPr/>
          <a:lstStyle/>
          <a:p>
            <a:fld id="{672B7600-67E3-4D97-B453-880E2742B982}" type="slidenum">
              <a:rPr lang="en-US" b="1" smtClean="0">
                <a:solidFill>
                  <a:schemeClr val="accent1">
                    <a:lumMod val="50000"/>
                  </a:schemeClr>
                </a:solidFill>
              </a:rPr>
              <a:t>18</a:t>
            </a:fld>
            <a:endParaRPr lang="en-US" b="1" dirty="0">
              <a:solidFill>
                <a:schemeClr val="accent1">
                  <a:lumMod val="50000"/>
                </a:schemeClr>
              </a:solidFill>
            </a:endParaRPr>
          </a:p>
        </p:txBody>
      </p:sp>
    </p:spTree>
    <p:extLst>
      <p:ext uri="{BB962C8B-B14F-4D97-AF65-F5344CB8AC3E}">
        <p14:creationId xmlns:p14="http://schemas.microsoft.com/office/powerpoint/2010/main" val="1571397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FD5DD1-6B2D-812F-D258-83A133CB4FA4}"/>
              </a:ext>
            </a:extLst>
          </p:cNvPr>
          <p:cNvSpPr/>
          <p:nvPr/>
        </p:nvSpPr>
        <p:spPr>
          <a:xfrm>
            <a:off x="1962704" y="-6742"/>
            <a:ext cx="10254696" cy="661499"/>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t>Table of Contents</a:t>
            </a:r>
          </a:p>
        </p:txBody>
      </p:sp>
      <p:grpSp>
        <p:nvGrpSpPr>
          <p:cNvPr id="31" name="Group 30">
            <a:extLst>
              <a:ext uri="{FF2B5EF4-FFF2-40B4-BE49-F238E27FC236}">
                <a16:creationId xmlns:a16="http://schemas.microsoft.com/office/drawing/2014/main" id="{680F1FBD-227A-D859-04C5-44BA5D644168}"/>
              </a:ext>
            </a:extLst>
          </p:cNvPr>
          <p:cNvGrpSpPr/>
          <p:nvPr/>
        </p:nvGrpSpPr>
        <p:grpSpPr>
          <a:xfrm>
            <a:off x="1117600" y="1652758"/>
            <a:ext cx="10515600" cy="1200329"/>
            <a:chOff x="838200" y="1395383"/>
            <a:chExt cx="10515600" cy="1420454"/>
          </a:xfrm>
        </p:grpSpPr>
        <p:sp>
          <p:nvSpPr>
            <p:cNvPr id="32" name="Rectangle: Rounded Corners 31">
              <a:extLst>
                <a:ext uri="{FF2B5EF4-FFF2-40B4-BE49-F238E27FC236}">
                  <a16:creationId xmlns:a16="http://schemas.microsoft.com/office/drawing/2014/main" id="{C973325D-44BE-F38F-5427-167E986E50BE}"/>
                </a:ext>
              </a:extLst>
            </p:cNvPr>
            <p:cNvSpPr/>
            <p:nvPr/>
          </p:nvSpPr>
          <p:spPr>
            <a:xfrm>
              <a:off x="838200" y="1499118"/>
              <a:ext cx="10515600" cy="1212980"/>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6A3E0B8-DD25-053B-8F5C-6AEB8A6A18D1}"/>
                </a:ext>
              </a:extLst>
            </p:cNvPr>
            <p:cNvSpPr/>
            <p:nvPr/>
          </p:nvSpPr>
          <p:spPr>
            <a:xfrm rot="10800000">
              <a:off x="3037081" y="1499118"/>
              <a:ext cx="483575" cy="1212980"/>
            </a:xfrm>
            <a:prstGeom prst="rect">
              <a:avLst/>
            </a:prstGeom>
            <a:gradFill flip="none" rotWithShape="1">
              <a:gsLst>
                <a:gs pos="0">
                  <a:schemeClr val="tx1">
                    <a:alpha val="0"/>
                  </a:schemeClr>
                </a:gs>
                <a:gs pos="74000">
                  <a:schemeClr val="tx1">
                    <a:alpha val="30000"/>
                  </a:schemeClr>
                </a:gs>
                <a:gs pos="10000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5BAC1F8-B8BE-3B9F-C2B1-9E4BD1EE6E6C}"/>
                </a:ext>
              </a:extLst>
            </p:cNvPr>
            <p:cNvSpPr/>
            <p:nvPr/>
          </p:nvSpPr>
          <p:spPr>
            <a:xfrm>
              <a:off x="1695853" y="1499118"/>
              <a:ext cx="483575" cy="1212980"/>
            </a:xfrm>
            <a:prstGeom prst="rect">
              <a:avLst/>
            </a:prstGeom>
            <a:gradFill flip="none" rotWithShape="1">
              <a:gsLst>
                <a:gs pos="0">
                  <a:schemeClr val="tx1">
                    <a:alpha val="0"/>
                  </a:schemeClr>
                </a:gs>
                <a:gs pos="74000">
                  <a:schemeClr val="tx1">
                    <a:alpha val="20000"/>
                  </a:schemeClr>
                </a:gs>
                <a:gs pos="10000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7A71551-9508-1436-F63A-790C3D234A3D}"/>
                </a:ext>
              </a:extLst>
            </p:cNvPr>
            <p:cNvSpPr/>
            <p:nvPr/>
          </p:nvSpPr>
          <p:spPr>
            <a:xfrm>
              <a:off x="2054352" y="1499118"/>
              <a:ext cx="1127449" cy="1212980"/>
            </a:xfrm>
            <a:prstGeom prst="rect">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u="sng" dirty="0">
                  <a:solidFill>
                    <a:schemeClr val="tx1"/>
                  </a:solidFill>
                  <a:hlinkClick r:id="rId3" action="ppaction://hlinksldjump">
                    <a:extLst>
                      <a:ext uri="{A12FA001-AC4F-418D-AE19-62706E023703}">
                        <ahyp:hlinkClr xmlns:ahyp="http://schemas.microsoft.com/office/drawing/2018/hyperlinkcolor" val="tx"/>
                      </a:ext>
                    </a:extLst>
                  </a:hlinkClick>
                </a:rPr>
                <a:t>01</a:t>
              </a:r>
              <a:endParaRPr lang="en-US" sz="4800" b="1" u="sng" dirty="0">
                <a:solidFill>
                  <a:schemeClr val="tx1"/>
                </a:solidFill>
              </a:endParaRPr>
            </a:p>
          </p:txBody>
        </p:sp>
        <p:sp>
          <p:nvSpPr>
            <p:cNvPr id="36" name="Rectangle 35">
              <a:extLst>
                <a:ext uri="{FF2B5EF4-FFF2-40B4-BE49-F238E27FC236}">
                  <a16:creationId xmlns:a16="http://schemas.microsoft.com/office/drawing/2014/main" id="{6F7392A1-2A58-CD3D-1010-B1837BD6F2FC}"/>
                </a:ext>
              </a:extLst>
            </p:cNvPr>
            <p:cNvSpPr/>
            <p:nvPr/>
          </p:nvSpPr>
          <p:spPr>
            <a:xfrm>
              <a:off x="6242049" y="1395383"/>
              <a:ext cx="4867275" cy="1420454"/>
            </a:xfrm>
            <a:prstGeom prst="rect">
              <a:avLst/>
            </a:prstGeom>
          </p:spPr>
          <p:txBody>
            <a:bodyPr wrap="square" anchor="ctr">
              <a:spAutoFit/>
            </a:bodyPr>
            <a:lstStyle/>
            <a:p>
              <a:pPr algn="just"/>
              <a:r>
                <a:rPr lang="en-US" noProof="1">
                  <a:solidFill>
                    <a:schemeClr val="bg2">
                      <a:lumMod val="10000"/>
                    </a:schemeClr>
                  </a:solidFill>
                </a:rPr>
                <a:t>This section highlights the business model of streaming services companies, their revenue streams, and the relevance of the revenue streams on the overall business objective.</a:t>
              </a:r>
            </a:p>
          </p:txBody>
        </p:sp>
        <p:sp>
          <p:nvSpPr>
            <p:cNvPr id="37" name="Rectangle 36">
              <a:extLst>
                <a:ext uri="{FF2B5EF4-FFF2-40B4-BE49-F238E27FC236}">
                  <a16:creationId xmlns:a16="http://schemas.microsoft.com/office/drawing/2014/main" id="{BED325BE-A263-8EF9-8D33-8E48B6450511}"/>
                </a:ext>
              </a:extLst>
            </p:cNvPr>
            <p:cNvSpPr/>
            <p:nvPr/>
          </p:nvSpPr>
          <p:spPr>
            <a:xfrm>
              <a:off x="3457155" y="1664337"/>
              <a:ext cx="2734093" cy="837703"/>
            </a:xfrm>
            <a:prstGeom prst="rect">
              <a:avLst/>
            </a:prstGeom>
          </p:spPr>
          <p:txBody>
            <a:bodyPr wrap="square" anchor="ctr">
              <a:spAutoFit/>
            </a:bodyPr>
            <a:lstStyle/>
            <a:p>
              <a:r>
                <a:rPr lang="en-US" sz="2000" b="1" cap="all" dirty="0">
                  <a:solidFill>
                    <a:schemeClr val="bg2">
                      <a:lumMod val="10000"/>
                    </a:schemeClr>
                  </a:solidFill>
                </a:rPr>
                <a:t>Understanding the Business Model</a:t>
              </a:r>
            </a:p>
          </p:txBody>
        </p:sp>
      </p:grpSp>
      <p:grpSp>
        <p:nvGrpSpPr>
          <p:cNvPr id="38" name="Group 37">
            <a:extLst>
              <a:ext uri="{FF2B5EF4-FFF2-40B4-BE49-F238E27FC236}">
                <a16:creationId xmlns:a16="http://schemas.microsoft.com/office/drawing/2014/main" id="{646080CD-ABD5-8B69-CC58-4826DF5754B5}"/>
              </a:ext>
            </a:extLst>
          </p:cNvPr>
          <p:cNvGrpSpPr/>
          <p:nvPr/>
        </p:nvGrpSpPr>
        <p:grpSpPr>
          <a:xfrm>
            <a:off x="1117600" y="2952816"/>
            <a:ext cx="10515600" cy="1025007"/>
            <a:chOff x="838200" y="1499118"/>
            <a:chExt cx="10515600" cy="1212980"/>
          </a:xfrm>
        </p:grpSpPr>
        <p:sp>
          <p:nvSpPr>
            <p:cNvPr id="39" name="Rectangle: Rounded Corners 38">
              <a:extLst>
                <a:ext uri="{FF2B5EF4-FFF2-40B4-BE49-F238E27FC236}">
                  <a16:creationId xmlns:a16="http://schemas.microsoft.com/office/drawing/2014/main" id="{FD08774B-F243-65D4-61FC-C648D7E98860}"/>
                </a:ext>
              </a:extLst>
            </p:cNvPr>
            <p:cNvSpPr/>
            <p:nvPr/>
          </p:nvSpPr>
          <p:spPr>
            <a:xfrm>
              <a:off x="838200" y="1499118"/>
              <a:ext cx="10515600" cy="1212980"/>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35FBE98-BA02-6CE6-1F04-4B18A51C833D}"/>
                </a:ext>
              </a:extLst>
            </p:cNvPr>
            <p:cNvSpPr/>
            <p:nvPr/>
          </p:nvSpPr>
          <p:spPr>
            <a:xfrm rot="10800000">
              <a:off x="3037081" y="1499118"/>
              <a:ext cx="483575" cy="1212980"/>
            </a:xfrm>
            <a:prstGeom prst="rect">
              <a:avLst/>
            </a:prstGeom>
            <a:gradFill flip="none" rotWithShape="1">
              <a:gsLst>
                <a:gs pos="0">
                  <a:schemeClr val="tx1">
                    <a:alpha val="0"/>
                  </a:schemeClr>
                </a:gs>
                <a:gs pos="74000">
                  <a:schemeClr val="tx1">
                    <a:alpha val="30000"/>
                  </a:schemeClr>
                </a:gs>
                <a:gs pos="10000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07AA779-0A94-5B38-688F-E39B6FB78751}"/>
                </a:ext>
              </a:extLst>
            </p:cNvPr>
            <p:cNvSpPr/>
            <p:nvPr/>
          </p:nvSpPr>
          <p:spPr>
            <a:xfrm>
              <a:off x="1695853" y="1499118"/>
              <a:ext cx="483575" cy="1212980"/>
            </a:xfrm>
            <a:prstGeom prst="rect">
              <a:avLst/>
            </a:prstGeom>
            <a:gradFill flip="none" rotWithShape="1">
              <a:gsLst>
                <a:gs pos="0">
                  <a:schemeClr val="tx1">
                    <a:alpha val="0"/>
                  </a:schemeClr>
                </a:gs>
                <a:gs pos="74000">
                  <a:schemeClr val="tx1">
                    <a:alpha val="20000"/>
                  </a:schemeClr>
                </a:gs>
                <a:gs pos="10000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147C833-BB5C-0A59-38E3-B032AB95C57F}"/>
                </a:ext>
              </a:extLst>
            </p:cNvPr>
            <p:cNvSpPr/>
            <p:nvPr/>
          </p:nvSpPr>
          <p:spPr>
            <a:xfrm>
              <a:off x="2054352" y="1499118"/>
              <a:ext cx="1127449" cy="1212980"/>
            </a:xfrm>
            <a:prstGeom prst="rect">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hlinkClick r:id="rId4" action="ppaction://hlinksldjump">
                    <a:extLst>
                      <a:ext uri="{A12FA001-AC4F-418D-AE19-62706E023703}">
                        <ahyp:hlinkClr xmlns:ahyp="http://schemas.microsoft.com/office/drawing/2018/hyperlinkcolor" val="tx"/>
                      </a:ext>
                    </a:extLst>
                  </a:hlinkClick>
                </a:rPr>
                <a:t>02</a:t>
              </a:r>
              <a:endParaRPr lang="en-US" sz="4800" b="1" dirty="0">
                <a:solidFill>
                  <a:schemeClr val="tx1"/>
                </a:solidFill>
              </a:endParaRPr>
            </a:p>
          </p:txBody>
        </p:sp>
        <p:sp>
          <p:nvSpPr>
            <p:cNvPr id="43" name="Rectangle 42">
              <a:extLst>
                <a:ext uri="{FF2B5EF4-FFF2-40B4-BE49-F238E27FC236}">
                  <a16:creationId xmlns:a16="http://schemas.microsoft.com/office/drawing/2014/main" id="{8A390150-7707-9EFB-5A00-ED24987BAC9F}"/>
                </a:ext>
              </a:extLst>
            </p:cNvPr>
            <p:cNvSpPr/>
            <p:nvPr/>
          </p:nvSpPr>
          <p:spPr>
            <a:xfrm>
              <a:off x="6242049" y="1544252"/>
              <a:ext cx="4867275" cy="1092657"/>
            </a:xfrm>
            <a:prstGeom prst="rect">
              <a:avLst/>
            </a:prstGeom>
          </p:spPr>
          <p:txBody>
            <a:bodyPr wrap="square" anchor="ctr">
              <a:spAutoFit/>
            </a:bodyPr>
            <a:lstStyle/>
            <a:p>
              <a:pPr algn="just"/>
              <a:r>
                <a:rPr lang="en-US" noProof="1">
                  <a:solidFill>
                    <a:schemeClr val="bg2">
                      <a:lumMod val="10000"/>
                    </a:schemeClr>
                  </a:solidFill>
                </a:rPr>
                <a:t>This section provids an overview and key highlights and statistics of the data source, followed by highlighting areas with opportunities.</a:t>
              </a:r>
            </a:p>
          </p:txBody>
        </p:sp>
        <p:sp>
          <p:nvSpPr>
            <p:cNvPr id="44" name="Rectangle 43">
              <a:extLst>
                <a:ext uri="{FF2B5EF4-FFF2-40B4-BE49-F238E27FC236}">
                  <a16:creationId xmlns:a16="http://schemas.microsoft.com/office/drawing/2014/main" id="{5D3DC421-4419-A89F-6436-6CBDEBD05ADF}"/>
                </a:ext>
              </a:extLst>
            </p:cNvPr>
            <p:cNvSpPr/>
            <p:nvPr/>
          </p:nvSpPr>
          <p:spPr>
            <a:xfrm>
              <a:off x="3497372" y="1722378"/>
              <a:ext cx="2604976" cy="837703"/>
            </a:xfrm>
            <a:prstGeom prst="rect">
              <a:avLst/>
            </a:prstGeom>
          </p:spPr>
          <p:txBody>
            <a:bodyPr wrap="square" anchor="ctr">
              <a:spAutoFit/>
            </a:bodyPr>
            <a:lstStyle/>
            <a:p>
              <a:r>
                <a:rPr lang="en-US" sz="2000" b="1" cap="all" dirty="0">
                  <a:solidFill>
                    <a:schemeClr val="bg2">
                      <a:lumMod val="10000"/>
                    </a:schemeClr>
                  </a:solidFill>
                </a:rPr>
                <a:t>Understanding the Data</a:t>
              </a:r>
            </a:p>
          </p:txBody>
        </p:sp>
      </p:grpSp>
      <p:grpSp>
        <p:nvGrpSpPr>
          <p:cNvPr id="45" name="Group 44">
            <a:extLst>
              <a:ext uri="{FF2B5EF4-FFF2-40B4-BE49-F238E27FC236}">
                <a16:creationId xmlns:a16="http://schemas.microsoft.com/office/drawing/2014/main" id="{2AFDAC89-2B97-BE4D-A400-4D14B533E82F}"/>
              </a:ext>
            </a:extLst>
          </p:cNvPr>
          <p:cNvGrpSpPr/>
          <p:nvPr/>
        </p:nvGrpSpPr>
        <p:grpSpPr>
          <a:xfrm>
            <a:off x="1117600" y="4165214"/>
            <a:ext cx="10515600" cy="1025007"/>
            <a:chOff x="838200" y="1499118"/>
            <a:chExt cx="10515600" cy="1212980"/>
          </a:xfrm>
        </p:grpSpPr>
        <p:sp>
          <p:nvSpPr>
            <p:cNvPr id="46" name="Rectangle: Rounded Corners 45">
              <a:extLst>
                <a:ext uri="{FF2B5EF4-FFF2-40B4-BE49-F238E27FC236}">
                  <a16:creationId xmlns:a16="http://schemas.microsoft.com/office/drawing/2014/main" id="{73C3C008-81A4-0F0B-1351-EE7F01621F49}"/>
                </a:ext>
              </a:extLst>
            </p:cNvPr>
            <p:cNvSpPr/>
            <p:nvPr/>
          </p:nvSpPr>
          <p:spPr>
            <a:xfrm>
              <a:off x="838200" y="1499118"/>
              <a:ext cx="10515600" cy="121298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0A9FCBE9-83BC-E0A1-2511-047F31CE1E1E}"/>
                </a:ext>
              </a:extLst>
            </p:cNvPr>
            <p:cNvSpPr/>
            <p:nvPr/>
          </p:nvSpPr>
          <p:spPr>
            <a:xfrm rot="10800000">
              <a:off x="3037081" y="1499118"/>
              <a:ext cx="483575" cy="1212980"/>
            </a:xfrm>
            <a:prstGeom prst="rect">
              <a:avLst/>
            </a:prstGeom>
            <a:gradFill flip="none" rotWithShape="1">
              <a:gsLst>
                <a:gs pos="0">
                  <a:schemeClr val="tx1">
                    <a:alpha val="0"/>
                  </a:schemeClr>
                </a:gs>
                <a:gs pos="74000">
                  <a:schemeClr val="tx1">
                    <a:alpha val="30000"/>
                  </a:schemeClr>
                </a:gs>
                <a:gs pos="10000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E77EAF0-7261-72B3-F564-9B50DFB92B72}"/>
                </a:ext>
              </a:extLst>
            </p:cNvPr>
            <p:cNvSpPr/>
            <p:nvPr/>
          </p:nvSpPr>
          <p:spPr>
            <a:xfrm>
              <a:off x="1695853" y="1499118"/>
              <a:ext cx="483575" cy="1212980"/>
            </a:xfrm>
            <a:prstGeom prst="rect">
              <a:avLst/>
            </a:prstGeom>
            <a:gradFill flip="none" rotWithShape="1">
              <a:gsLst>
                <a:gs pos="0">
                  <a:schemeClr val="tx1">
                    <a:alpha val="0"/>
                  </a:schemeClr>
                </a:gs>
                <a:gs pos="74000">
                  <a:schemeClr val="tx1">
                    <a:alpha val="20000"/>
                  </a:schemeClr>
                </a:gs>
                <a:gs pos="10000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01D9179-B579-C127-8F5C-9139D8ACD96D}"/>
                </a:ext>
              </a:extLst>
            </p:cNvPr>
            <p:cNvSpPr/>
            <p:nvPr/>
          </p:nvSpPr>
          <p:spPr>
            <a:xfrm>
              <a:off x="2054352" y="1499118"/>
              <a:ext cx="1127449" cy="1212980"/>
            </a:xfrm>
            <a:prstGeom prst="rect">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hlinkClick r:id="rId5" action="ppaction://hlinksldjump">
                    <a:extLst>
                      <a:ext uri="{A12FA001-AC4F-418D-AE19-62706E023703}">
                        <ahyp:hlinkClr xmlns:ahyp="http://schemas.microsoft.com/office/drawing/2018/hyperlinkcolor" val="tx"/>
                      </a:ext>
                    </a:extLst>
                  </a:hlinkClick>
                </a:rPr>
                <a:t>03</a:t>
              </a:r>
              <a:endParaRPr lang="en-US" sz="4800" b="1" dirty="0">
                <a:solidFill>
                  <a:schemeClr val="tx1"/>
                </a:solidFill>
              </a:endParaRPr>
            </a:p>
          </p:txBody>
        </p:sp>
        <p:sp>
          <p:nvSpPr>
            <p:cNvPr id="50" name="Rectangle 49">
              <a:extLst>
                <a:ext uri="{FF2B5EF4-FFF2-40B4-BE49-F238E27FC236}">
                  <a16:creationId xmlns:a16="http://schemas.microsoft.com/office/drawing/2014/main" id="{EF4376D9-66D3-65DE-1331-D2DADACD3A90}"/>
                </a:ext>
              </a:extLst>
            </p:cNvPr>
            <p:cNvSpPr/>
            <p:nvPr/>
          </p:nvSpPr>
          <p:spPr>
            <a:xfrm>
              <a:off x="6242049" y="1559280"/>
              <a:ext cx="4867275" cy="1092657"/>
            </a:xfrm>
            <a:prstGeom prst="rect">
              <a:avLst/>
            </a:prstGeom>
          </p:spPr>
          <p:txBody>
            <a:bodyPr wrap="square" anchor="ctr">
              <a:spAutoFit/>
            </a:bodyPr>
            <a:lstStyle/>
            <a:p>
              <a:pPr algn="just"/>
              <a:r>
                <a:rPr lang="en-US" dirty="0">
                  <a:solidFill>
                    <a:schemeClr val="bg1"/>
                  </a:solidFill>
                </a:rPr>
                <a:t>This section provides the steps undertaken for cleaning and manipulating the raw data before beginning the analysis.</a:t>
              </a:r>
              <a:endParaRPr lang="en-IN" dirty="0">
                <a:solidFill>
                  <a:schemeClr val="bg1"/>
                </a:solidFill>
              </a:endParaRPr>
            </a:p>
          </p:txBody>
        </p:sp>
        <p:sp>
          <p:nvSpPr>
            <p:cNvPr id="51" name="Rectangle 50">
              <a:extLst>
                <a:ext uri="{FF2B5EF4-FFF2-40B4-BE49-F238E27FC236}">
                  <a16:creationId xmlns:a16="http://schemas.microsoft.com/office/drawing/2014/main" id="{672F1A85-A345-3BCD-C97C-80F9F385179F}"/>
                </a:ext>
              </a:extLst>
            </p:cNvPr>
            <p:cNvSpPr/>
            <p:nvPr/>
          </p:nvSpPr>
          <p:spPr>
            <a:xfrm>
              <a:off x="3530830" y="1694660"/>
              <a:ext cx="2609620" cy="837703"/>
            </a:xfrm>
            <a:prstGeom prst="rect">
              <a:avLst/>
            </a:prstGeom>
          </p:spPr>
          <p:txBody>
            <a:bodyPr wrap="square" anchor="ctr">
              <a:spAutoFit/>
            </a:bodyPr>
            <a:lstStyle/>
            <a:p>
              <a:r>
                <a:rPr lang="en-US" sz="2000" b="1" cap="all" dirty="0">
                  <a:solidFill>
                    <a:schemeClr val="bg1"/>
                  </a:solidFill>
                </a:rPr>
                <a:t>Data cleaning &amp; manipulation</a:t>
              </a:r>
            </a:p>
          </p:txBody>
        </p:sp>
      </p:grpSp>
      <p:grpSp>
        <p:nvGrpSpPr>
          <p:cNvPr id="52" name="Group 51">
            <a:extLst>
              <a:ext uri="{FF2B5EF4-FFF2-40B4-BE49-F238E27FC236}">
                <a16:creationId xmlns:a16="http://schemas.microsoft.com/office/drawing/2014/main" id="{C4559C34-C651-B181-3432-3887282420AC}"/>
              </a:ext>
            </a:extLst>
          </p:cNvPr>
          <p:cNvGrpSpPr/>
          <p:nvPr/>
        </p:nvGrpSpPr>
        <p:grpSpPr>
          <a:xfrm>
            <a:off x="1117600" y="5277251"/>
            <a:ext cx="10515600" cy="1200329"/>
            <a:chOff x="838200" y="1380353"/>
            <a:chExt cx="10515600" cy="1420454"/>
          </a:xfrm>
        </p:grpSpPr>
        <p:sp>
          <p:nvSpPr>
            <p:cNvPr id="53" name="Rectangle: Rounded Corners 52">
              <a:extLst>
                <a:ext uri="{FF2B5EF4-FFF2-40B4-BE49-F238E27FC236}">
                  <a16:creationId xmlns:a16="http://schemas.microsoft.com/office/drawing/2014/main" id="{D207305D-8177-43F3-0471-ECA4203A3588}"/>
                </a:ext>
              </a:extLst>
            </p:cNvPr>
            <p:cNvSpPr/>
            <p:nvPr/>
          </p:nvSpPr>
          <p:spPr>
            <a:xfrm>
              <a:off x="838200" y="1499118"/>
              <a:ext cx="10515600" cy="121298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E58B5DA-35DD-7C6E-298C-C7FD8795A625}"/>
                </a:ext>
              </a:extLst>
            </p:cNvPr>
            <p:cNvSpPr/>
            <p:nvPr/>
          </p:nvSpPr>
          <p:spPr>
            <a:xfrm rot="10800000">
              <a:off x="3037081" y="1499118"/>
              <a:ext cx="483575" cy="1212980"/>
            </a:xfrm>
            <a:prstGeom prst="rect">
              <a:avLst/>
            </a:prstGeom>
            <a:gradFill flip="none" rotWithShape="1">
              <a:gsLst>
                <a:gs pos="0">
                  <a:schemeClr val="tx1">
                    <a:alpha val="0"/>
                  </a:schemeClr>
                </a:gs>
                <a:gs pos="74000">
                  <a:schemeClr val="tx1">
                    <a:alpha val="30000"/>
                  </a:schemeClr>
                </a:gs>
                <a:gs pos="10000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7C6DFE5B-A66B-4084-CABC-2545EF57E483}"/>
                </a:ext>
              </a:extLst>
            </p:cNvPr>
            <p:cNvSpPr/>
            <p:nvPr/>
          </p:nvSpPr>
          <p:spPr>
            <a:xfrm>
              <a:off x="1695853" y="1499118"/>
              <a:ext cx="483575" cy="1212980"/>
            </a:xfrm>
            <a:prstGeom prst="rect">
              <a:avLst/>
            </a:prstGeom>
            <a:gradFill flip="none" rotWithShape="1">
              <a:gsLst>
                <a:gs pos="0">
                  <a:schemeClr val="tx1">
                    <a:alpha val="0"/>
                  </a:schemeClr>
                </a:gs>
                <a:gs pos="74000">
                  <a:schemeClr val="tx1">
                    <a:alpha val="20000"/>
                  </a:schemeClr>
                </a:gs>
                <a:gs pos="10000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C1A0E90-0926-C580-F13A-FB959F17DABA}"/>
                </a:ext>
              </a:extLst>
            </p:cNvPr>
            <p:cNvSpPr/>
            <p:nvPr/>
          </p:nvSpPr>
          <p:spPr>
            <a:xfrm>
              <a:off x="2054352" y="1499118"/>
              <a:ext cx="1127449" cy="1212980"/>
            </a:xfrm>
            <a:prstGeom prst="rect">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hlinkClick r:id="rId6" action="ppaction://hlinksldjump">
                    <a:extLst>
                      <a:ext uri="{A12FA001-AC4F-418D-AE19-62706E023703}">
                        <ahyp:hlinkClr xmlns:ahyp="http://schemas.microsoft.com/office/drawing/2018/hyperlinkcolor" val="tx"/>
                      </a:ext>
                    </a:extLst>
                  </a:hlinkClick>
                </a:rPr>
                <a:t>04</a:t>
              </a:r>
              <a:endParaRPr lang="en-US" sz="4800" b="1" dirty="0">
                <a:solidFill>
                  <a:schemeClr val="tx1"/>
                </a:solidFill>
              </a:endParaRPr>
            </a:p>
          </p:txBody>
        </p:sp>
        <p:sp>
          <p:nvSpPr>
            <p:cNvPr id="57" name="Rectangle 56">
              <a:extLst>
                <a:ext uri="{FF2B5EF4-FFF2-40B4-BE49-F238E27FC236}">
                  <a16:creationId xmlns:a16="http://schemas.microsoft.com/office/drawing/2014/main" id="{9A6FEEE6-B923-AD2E-4CAB-33731573AFC4}"/>
                </a:ext>
              </a:extLst>
            </p:cNvPr>
            <p:cNvSpPr/>
            <p:nvPr/>
          </p:nvSpPr>
          <p:spPr>
            <a:xfrm>
              <a:off x="6242049" y="1380353"/>
              <a:ext cx="4867275" cy="1420454"/>
            </a:xfrm>
            <a:prstGeom prst="rect">
              <a:avLst/>
            </a:prstGeom>
          </p:spPr>
          <p:txBody>
            <a:bodyPr wrap="square" anchor="ctr">
              <a:spAutoFit/>
            </a:bodyPr>
            <a:lstStyle/>
            <a:p>
              <a:pPr algn="just"/>
              <a:r>
                <a:rPr lang="en-US" noProof="1">
                  <a:solidFill>
                    <a:schemeClr val="bg1"/>
                  </a:solidFill>
                </a:rPr>
                <a:t>This section provides details of the analyses performed and links to the underlying workbook for the user to navigate through a comprehensive dashboard.</a:t>
              </a:r>
            </a:p>
          </p:txBody>
        </p:sp>
        <p:sp>
          <p:nvSpPr>
            <p:cNvPr id="58" name="Rectangle 57">
              <a:extLst>
                <a:ext uri="{FF2B5EF4-FFF2-40B4-BE49-F238E27FC236}">
                  <a16:creationId xmlns:a16="http://schemas.microsoft.com/office/drawing/2014/main" id="{472C31F2-F9D6-129E-E209-4FCED5B7B4C6}"/>
                </a:ext>
              </a:extLst>
            </p:cNvPr>
            <p:cNvSpPr/>
            <p:nvPr/>
          </p:nvSpPr>
          <p:spPr>
            <a:xfrm>
              <a:off x="3575715" y="1853837"/>
              <a:ext cx="1803251" cy="473485"/>
            </a:xfrm>
            <a:prstGeom prst="rect">
              <a:avLst/>
            </a:prstGeom>
          </p:spPr>
          <p:txBody>
            <a:bodyPr wrap="none" anchor="ctr">
              <a:spAutoFit/>
            </a:bodyPr>
            <a:lstStyle/>
            <a:p>
              <a:r>
                <a:rPr lang="en-US" sz="2000" b="1" cap="all" dirty="0">
                  <a:solidFill>
                    <a:schemeClr val="bg1"/>
                  </a:solidFill>
                </a:rPr>
                <a:t>Data Analysis</a:t>
              </a:r>
            </a:p>
          </p:txBody>
        </p:sp>
      </p:grpSp>
      <p:sp>
        <p:nvSpPr>
          <p:cNvPr id="59" name="Graphic 94" descr="Puzzle">
            <a:extLst>
              <a:ext uri="{FF2B5EF4-FFF2-40B4-BE49-F238E27FC236}">
                <a16:creationId xmlns:a16="http://schemas.microsoft.com/office/drawing/2014/main" id="{A5A01B44-856A-5F39-B27B-D93D63EC254A}"/>
              </a:ext>
            </a:extLst>
          </p:cNvPr>
          <p:cNvSpPr/>
          <p:nvPr/>
        </p:nvSpPr>
        <p:spPr>
          <a:xfrm>
            <a:off x="1407107" y="5548825"/>
            <a:ext cx="651095" cy="651095"/>
          </a:xfrm>
          <a:custGeom>
            <a:avLst/>
            <a:gdLst>
              <a:gd name="connsiteX0" fmla="*/ 420770 w 651095"/>
              <a:gd name="connsiteY0" fmla="*/ 494018 h 651095"/>
              <a:gd name="connsiteX1" fmla="*/ 385774 w 651095"/>
              <a:gd name="connsiteY1" fmla="*/ 386588 h 651095"/>
              <a:gd name="connsiteX2" fmla="*/ 391471 w 651095"/>
              <a:gd name="connsiteY2" fmla="*/ 380891 h 651095"/>
              <a:gd name="connsiteX3" fmla="*/ 500529 w 651095"/>
              <a:gd name="connsiteY3" fmla="*/ 414259 h 651095"/>
              <a:gd name="connsiteX4" fmla="*/ 558314 w 651095"/>
              <a:gd name="connsiteY4" fmla="*/ 460650 h 651095"/>
              <a:gd name="connsiteX5" fmla="*/ 651095 w 651095"/>
              <a:gd name="connsiteY5" fmla="*/ 367869 h 651095"/>
              <a:gd name="connsiteX6" fmla="*/ 512737 w 651095"/>
              <a:gd name="connsiteY6" fmla="*/ 229511 h 651095"/>
              <a:gd name="connsiteX7" fmla="*/ 559128 w 651095"/>
              <a:gd name="connsiteY7" fmla="*/ 171726 h 651095"/>
              <a:gd name="connsiteX8" fmla="*/ 592497 w 651095"/>
              <a:gd name="connsiteY8" fmla="*/ 62668 h 651095"/>
              <a:gd name="connsiteX9" fmla="*/ 586799 w 651095"/>
              <a:gd name="connsiteY9" fmla="*/ 56971 h 651095"/>
              <a:gd name="connsiteX10" fmla="*/ 479369 w 651095"/>
              <a:gd name="connsiteY10" fmla="*/ 91967 h 651095"/>
              <a:gd name="connsiteX11" fmla="*/ 421584 w 651095"/>
              <a:gd name="connsiteY11" fmla="*/ 138358 h 651095"/>
              <a:gd name="connsiteX12" fmla="*/ 283226 w 651095"/>
              <a:gd name="connsiteY12" fmla="*/ 0 h 651095"/>
              <a:gd name="connsiteX13" fmla="*/ 189631 w 651095"/>
              <a:gd name="connsiteY13" fmla="*/ 92781 h 651095"/>
              <a:gd name="connsiteX14" fmla="*/ 236022 w 651095"/>
              <a:gd name="connsiteY14" fmla="*/ 150566 h 651095"/>
              <a:gd name="connsiteX15" fmla="*/ 271018 w 651095"/>
              <a:gd name="connsiteY15" fmla="*/ 257996 h 651095"/>
              <a:gd name="connsiteX16" fmla="*/ 265321 w 651095"/>
              <a:gd name="connsiteY16" fmla="*/ 263694 h 651095"/>
              <a:gd name="connsiteX17" fmla="*/ 156263 w 651095"/>
              <a:gd name="connsiteY17" fmla="*/ 230325 h 651095"/>
              <a:gd name="connsiteX18" fmla="*/ 98478 w 651095"/>
              <a:gd name="connsiteY18" fmla="*/ 183934 h 651095"/>
              <a:gd name="connsiteX19" fmla="*/ 0 w 651095"/>
              <a:gd name="connsiteY19" fmla="*/ 283226 h 651095"/>
              <a:gd name="connsiteX20" fmla="*/ 138358 w 651095"/>
              <a:gd name="connsiteY20" fmla="*/ 421584 h 651095"/>
              <a:gd name="connsiteX21" fmla="*/ 91967 w 651095"/>
              <a:gd name="connsiteY21" fmla="*/ 479369 h 651095"/>
              <a:gd name="connsiteX22" fmla="*/ 58599 w 651095"/>
              <a:gd name="connsiteY22" fmla="*/ 588427 h 651095"/>
              <a:gd name="connsiteX23" fmla="*/ 64296 w 651095"/>
              <a:gd name="connsiteY23" fmla="*/ 594124 h 651095"/>
              <a:gd name="connsiteX24" fmla="*/ 171726 w 651095"/>
              <a:gd name="connsiteY24" fmla="*/ 559128 h 651095"/>
              <a:gd name="connsiteX25" fmla="*/ 229511 w 651095"/>
              <a:gd name="connsiteY25" fmla="*/ 512737 h 651095"/>
              <a:gd name="connsiteX26" fmla="*/ 367869 w 651095"/>
              <a:gd name="connsiteY26" fmla="*/ 651095 h 651095"/>
              <a:gd name="connsiteX27" fmla="*/ 467161 w 651095"/>
              <a:gd name="connsiteY27" fmla="*/ 551803 h 651095"/>
              <a:gd name="connsiteX28" fmla="*/ 420770 w 651095"/>
              <a:gd name="connsiteY28" fmla="*/ 494018 h 651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51095" h="651095">
                <a:moveTo>
                  <a:pt x="420770" y="494018"/>
                </a:moveTo>
                <a:cubicBezTo>
                  <a:pt x="367055" y="495646"/>
                  <a:pt x="347522" y="426467"/>
                  <a:pt x="385774" y="386588"/>
                </a:cubicBezTo>
                <a:lnTo>
                  <a:pt x="391471" y="380891"/>
                </a:lnTo>
                <a:cubicBezTo>
                  <a:pt x="431350" y="342639"/>
                  <a:pt x="502157" y="360544"/>
                  <a:pt x="500529" y="414259"/>
                </a:cubicBezTo>
                <a:cubicBezTo>
                  <a:pt x="499715" y="445186"/>
                  <a:pt x="536340" y="482624"/>
                  <a:pt x="558314" y="460650"/>
                </a:cubicBezTo>
                <a:lnTo>
                  <a:pt x="651095" y="367869"/>
                </a:lnTo>
                <a:lnTo>
                  <a:pt x="512737" y="229511"/>
                </a:lnTo>
                <a:cubicBezTo>
                  <a:pt x="490763" y="207537"/>
                  <a:pt x="528201" y="170912"/>
                  <a:pt x="559128" y="171726"/>
                </a:cubicBezTo>
                <a:cubicBezTo>
                  <a:pt x="612843" y="173354"/>
                  <a:pt x="630748" y="102547"/>
                  <a:pt x="592497" y="62668"/>
                </a:cubicBezTo>
                <a:lnTo>
                  <a:pt x="586799" y="56971"/>
                </a:lnTo>
                <a:cubicBezTo>
                  <a:pt x="546920" y="18719"/>
                  <a:pt x="477741" y="38252"/>
                  <a:pt x="479369" y="91967"/>
                </a:cubicBezTo>
                <a:cubicBezTo>
                  <a:pt x="480183" y="122894"/>
                  <a:pt x="443558" y="160332"/>
                  <a:pt x="421584" y="138358"/>
                </a:cubicBezTo>
                <a:lnTo>
                  <a:pt x="283226" y="0"/>
                </a:lnTo>
                <a:lnTo>
                  <a:pt x="189631" y="92781"/>
                </a:lnTo>
                <a:cubicBezTo>
                  <a:pt x="167657" y="114756"/>
                  <a:pt x="205095" y="151380"/>
                  <a:pt x="236022" y="150566"/>
                </a:cubicBezTo>
                <a:cubicBezTo>
                  <a:pt x="289737" y="148938"/>
                  <a:pt x="309270" y="218117"/>
                  <a:pt x="271018" y="257996"/>
                </a:cubicBezTo>
                <a:lnTo>
                  <a:pt x="265321" y="263694"/>
                </a:lnTo>
                <a:cubicBezTo>
                  <a:pt x="225442" y="301945"/>
                  <a:pt x="154635" y="284040"/>
                  <a:pt x="156263" y="230325"/>
                </a:cubicBezTo>
                <a:cubicBezTo>
                  <a:pt x="157077" y="199398"/>
                  <a:pt x="120453" y="161960"/>
                  <a:pt x="98478" y="183934"/>
                </a:cubicBezTo>
                <a:lnTo>
                  <a:pt x="0" y="283226"/>
                </a:lnTo>
                <a:lnTo>
                  <a:pt x="138358" y="421584"/>
                </a:lnTo>
                <a:cubicBezTo>
                  <a:pt x="160332" y="443558"/>
                  <a:pt x="122894" y="480183"/>
                  <a:pt x="91967" y="479369"/>
                </a:cubicBezTo>
                <a:cubicBezTo>
                  <a:pt x="38252" y="477741"/>
                  <a:pt x="20347" y="548548"/>
                  <a:pt x="58599" y="588427"/>
                </a:cubicBezTo>
                <a:lnTo>
                  <a:pt x="64296" y="594124"/>
                </a:lnTo>
                <a:cubicBezTo>
                  <a:pt x="104175" y="632376"/>
                  <a:pt x="173354" y="612843"/>
                  <a:pt x="171726" y="559128"/>
                </a:cubicBezTo>
                <a:cubicBezTo>
                  <a:pt x="170912" y="528201"/>
                  <a:pt x="207537" y="490763"/>
                  <a:pt x="229511" y="512737"/>
                </a:cubicBezTo>
                <a:lnTo>
                  <a:pt x="367869" y="651095"/>
                </a:lnTo>
                <a:lnTo>
                  <a:pt x="467161" y="551803"/>
                </a:lnTo>
                <a:cubicBezTo>
                  <a:pt x="489135" y="529829"/>
                  <a:pt x="452511" y="493204"/>
                  <a:pt x="420770" y="494018"/>
                </a:cubicBezTo>
                <a:close/>
              </a:path>
            </a:pathLst>
          </a:custGeom>
          <a:solidFill>
            <a:schemeClr val="bg1"/>
          </a:solidFill>
          <a:ln w="8136" cap="flat">
            <a:noFill/>
            <a:prstDash val="solid"/>
            <a:miter/>
          </a:ln>
        </p:spPr>
        <p:txBody>
          <a:bodyPr rtlCol="0" anchor="ctr"/>
          <a:lstStyle/>
          <a:p>
            <a:endParaRPr lang="en-US"/>
          </a:p>
        </p:txBody>
      </p:sp>
      <p:grpSp>
        <p:nvGrpSpPr>
          <p:cNvPr id="60" name="Graphic 93" descr="Users">
            <a:extLst>
              <a:ext uri="{FF2B5EF4-FFF2-40B4-BE49-F238E27FC236}">
                <a16:creationId xmlns:a16="http://schemas.microsoft.com/office/drawing/2014/main" id="{01A27BA7-9D4A-CDD1-FE23-342046345B59}"/>
              </a:ext>
            </a:extLst>
          </p:cNvPr>
          <p:cNvGrpSpPr/>
          <p:nvPr/>
        </p:nvGrpSpPr>
        <p:grpSpPr>
          <a:xfrm>
            <a:off x="1390830" y="4464662"/>
            <a:ext cx="683649" cy="426467"/>
            <a:chOff x="1111430" y="4137637"/>
            <a:chExt cx="683649" cy="426467"/>
          </a:xfrm>
          <a:solidFill>
            <a:schemeClr val="bg1"/>
          </a:solidFill>
        </p:grpSpPr>
        <p:sp>
          <p:nvSpPr>
            <p:cNvPr id="61" name="Freeform: Shape 60">
              <a:extLst>
                <a:ext uri="{FF2B5EF4-FFF2-40B4-BE49-F238E27FC236}">
                  <a16:creationId xmlns:a16="http://schemas.microsoft.com/office/drawing/2014/main" id="{BD577135-87C4-1BA5-EF31-C47FFF51D6AE}"/>
                </a:ext>
              </a:extLst>
            </p:cNvPr>
            <p:cNvSpPr/>
            <p:nvPr/>
          </p:nvSpPr>
          <p:spPr>
            <a:xfrm>
              <a:off x="1184678" y="4137637"/>
              <a:ext cx="146496" cy="146496"/>
            </a:xfrm>
            <a:custGeom>
              <a:avLst/>
              <a:gdLst>
                <a:gd name="connsiteX0" fmla="*/ 146496 w 146496"/>
                <a:gd name="connsiteY0" fmla="*/ 73248 h 146496"/>
                <a:gd name="connsiteX1" fmla="*/ 73248 w 146496"/>
                <a:gd name="connsiteY1" fmla="*/ 146496 h 146496"/>
                <a:gd name="connsiteX2" fmla="*/ 0 w 146496"/>
                <a:gd name="connsiteY2" fmla="*/ 73248 h 146496"/>
                <a:gd name="connsiteX3" fmla="*/ 73248 w 146496"/>
                <a:gd name="connsiteY3" fmla="*/ 0 h 146496"/>
                <a:gd name="connsiteX4" fmla="*/ 146496 w 146496"/>
                <a:gd name="connsiteY4" fmla="*/ 73248 h 146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96" h="146496">
                  <a:moveTo>
                    <a:pt x="146496" y="73248"/>
                  </a:moveTo>
                  <a:cubicBezTo>
                    <a:pt x="146496" y="113702"/>
                    <a:pt x="113702" y="146496"/>
                    <a:pt x="73248" y="146496"/>
                  </a:cubicBezTo>
                  <a:cubicBezTo>
                    <a:pt x="32794" y="146496"/>
                    <a:pt x="0" y="113702"/>
                    <a:pt x="0" y="73248"/>
                  </a:cubicBezTo>
                  <a:cubicBezTo>
                    <a:pt x="0" y="32794"/>
                    <a:pt x="32794" y="0"/>
                    <a:pt x="73248" y="0"/>
                  </a:cubicBezTo>
                  <a:cubicBezTo>
                    <a:pt x="113702" y="0"/>
                    <a:pt x="146496" y="32794"/>
                    <a:pt x="146496" y="73248"/>
                  </a:cubicBezTo>
                  <a:close/>
                </a:path>
              </a:pathLst>
            </a:custGeom>
            <a:grpFill/>
            <a:ln w="8136"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32A60480-5CC8-FB5C-6190-E5D6338926E0}"/>
                </a:ext>
              </a:extLst>
            </p:cNvPr>
            <p:cNvSpPr/>
            <p:nvPr/>
          </p:nvSpPr>
          <p:spPr>
            <a:xfrm>
              <a:off x="1575335" y="4137637"/>
              <a:ext cx="146496" cy="146496"/>
            </a:xfrm>
            <a:custGeom>
              <a:avLst/>
              <a:gdLst>
                <a:gd name="connsiteX0" fmla="*/ 146496 w 146496"/>
                <a:gd name="connsiteY0" fmla="*/ 73248 h 146496"/>
                <a:gd name="connsiteX1" fmla="*/ 73248 w 146496"/>
                <a:gd name="connsiteY1" fmla="*/ 146496 h 146496"/>
                <a:gd name="connsiteX2" fmla="*/ 0 w 146496"/>
                <a:gd name="connsiteY2" fmla="*/ 73248 h 146496"/>
                <a:gd name="connsiteX3" fmla="*/ 73248 w 146496"/>
                <a:gd name="connsiteY3" fmla="*/ 0 h 146496"/>
                <a:gd name="connsiteX4" fmla="*/ 146496 w 146496"/>
                <a:gd name="connsiteY4" fmla="*/ 73248 h 146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96" h="146496">
                  <a:moveTo>
                    <a:pt x="146496" y="73248"/>
                  </a:moveTo>
                  <a:cubicBezTo>
                    <a:pt x="146496" y="113702"/>
                    <a:pt x="113702" y="146496"/>
                    <a:pt x="73248" y="146496"/>
                  </a:cubicBezTo>
                  <a:cubicBezTo>
                    <a:pt x="32794" y="146496"/>
                    <a:pt x="0" y="113702"/>
                    <a:pt x="0" y="73248"/>
                  </a:cubicBezTo>
                  <a:cubicBezTo>
                    <a:pt x="0" y="32794"/>
                    <a:pt x="32794" y="0"/>
                    <a:pt x="73248" y="0"/>
                  </a:cubicBezTo>
                  <a:cubicBezTo>
                    <a:pt x="113702" y="0"/>
                    <a:pt x="146496" y="32794"/>
                    <a:pt x="146496" y="73248"/>
                  </a:cubicBezTo>
                  <a:close/>
                </a:path>
              </a:pathLst>
            </a:custGeom>
            <a:grpFill/>
            <a:ln w="8136"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1FCE3A0-7223-BBA1-442E-EBEAFED600AA}"/>
                </a:ext>
              </a:extLst>
            </p:cNvPr>
            <p:cNvSpPr/>
            <p:nvPr/>
          </p:nvSpPr>
          <p:spPr>
            <a:xfrm>
              <a:off x="1306758" y="4417608"/>
              <a:ext cx="292992" cy="146496"/>
            </a:xfrm>
            <a:custGeom>
              <a:avLst/>
              <a:gdLst>
                <a:gd name="connsiteX0" fmla="*/ 292993 w 292992"/>
                <a:gd name="connsiteY0" fmla="*/ 146496 h 146496"/>
                <a:gd name="connsiteX1" fmla="*/ 292993 w 292992"/>
                <a:gd name="connsiteY1" fmla="*/ 73248 h 146496"/>
                <a:gd name="connsiteX2" fmla="*/ 278343 w 292992"/>
                <a:gd name="connsiteY2" fmla="*/ 43949 h 146496"/>
                <a:gd name="connsiteX3" fmla="*/ 206723 w 292992"/>
                <a:gd name="connsiteY3" fmla="*/ 9766 h 146496"/>
                <a:gd name="connsiteX4" fmla="*/ 146496 w 292992"/>
                <a:gd name="connsiteY4" fmla="*/ 0 h 146496"/>
                <a:gd name="connsiteX5" fmla="*/ 86270 w 292992"/>
                <a:gd name="connsiteY5" fmla="*/ 9766 h 146496"/>
                <a:gd name="connsiteX6" fmla="*/ 14650 w 292992"/>
                <a:gd name="connsiteY6" fmla="*/ 43949 h 146496"/>
                <a:gd name="connsiteX7" fmla="*/ 0 w 292992"/>
                <a:gd name="connsiteY7" fmla="*/ 73248 h 146496"/>
                <a:gd name="connsiteX8" fmla="*/ 0 w 292992"/>
                <a:gd name="connsiteY8" fmla="*/ 146496 h 146496"/>
                <a:gd name="connsiteX9" fmla="*/ 292993 w 292992"/>
                <a:gd name="connsiteY9" fmla="*/ 146496 h 146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2992" h="146496">
                  <a:moveTo>
                    <a:pt x="292993" y="146496"/>
                  </a:moveTo>
                  <a:lnTo>
                    <a:pt x="292993" y="73248"/>
                  </a:lnTo>
                  <a:cubicBezTo>
                    <a:pt x="292993" y="61854"/>
                    <a:pt x="288110" y="50460"/>
                    <a:pt x="278343" y="43949"/>
                  </a:cubicBezTo>
                  <a:cubicBezTo>
                    <a:pt x="258810" y="27672"/>
                    <a:pt x="232766" y="16277"/>
                    <a:pt x="206723" y="9766"/>
                  </a:cubicBezTo>
                  <a:cubicBezTo>
                    <a:pt x="188818" y="4883"/>
                    <a:pt x="167657" y="0"/>
                    <a:pt x="146496" y="0"/>
                  </a:cubicBezTo>
                  <a:cubicBezTo>
                    <a:pt x="126964" y="0"/>
                    <a:pt x="105803" y="3255"/>
                    <a:pt x="86270" y="9766"/>
                  </a:cubicBezTo>
                  <a:cubicBezTo>
                    <a:pt x="60226" y="16277"/>
                    <a:pt x="35810" y="29299"/>
                    <a:pt x="14650" y="43949"/>
                  </a:cubicBezTo>
                  <a:cubicBezTo>
                    <a:pt x="4883" y="52088"/>
                    <a:pt x="0" y="61854"/>
                    <a:pt x="0" y="73248"/>
                  </a:cubicBezTo>
                  <a:lnTo>
                    <a:pt x="0" y="146496"/>
                  </a:lnTo>
                  <a:lnTo>
                    <a:pt x="292993" y="146496"/>
                  </a:lnTo>
                  <a:close/>
                </a:path>
              </a:pathLst>
            </a:custGeom>
            <a:grpFill/>
            <a:ln w="8136"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15D855F5-57F0-1C8B-62D8-383904C7F765}"/>
                </a:ext>
              </a:extLst>
            </p:cNvPr>
            <p:cNvSpPr/>
            <p:nvPr/>
          </p:nvSpPr>
          <p:spPr>
            <a:xfrm>
              <a:off x="1380006" y="4251579"/>
              <a:ext cx="146496" cy="146496"/>
            </a:xfrm>
            <a:custGeom>
              <a:avLst/>
              <a:gdLst>
                <a:gd name="connsiteX0" fmla="*/ 146496 w 146496"/>
                <a:gd name="connsiteY0" fmla="*/ 73248 h 146496"/>
                <a:gd name="connsiteX1" fmla="*/ 73248 w 146496"/>
                <a:gd name="connsiteY1" fmla="*/ 146496 h 146496"/>
                <a:gd name="connsiteX2" fmla="*/ 0 w 146496"/>
                <a:gd name="connsiteY2" fmla="*/ 73248 h 146496"/>
                <a:gd name="connsiteX3" fmla="*/ 73248 w 146496"/>
                <a:gd name="connsiteY3" fmla="*/ 0 h 146496"/>
                <a:gd name="connsiteX4" fmla="*/ 146496 w 146496"/>
                <a:gd name="connsiteY4" fmla="*/ 73248 h 146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496" h="146496">
                  <a:moveTo>
                    <a:pt x="146496" y="73248"/>
                  </a:moveTo>
                  <a:cubicBezTo>
                    <a:pt x="146496" y="113702"/>
                    <a:pt x="113702" y="146496"/>
                    <a:pt x="73248" y="146496"/>
                  </a:cubicBezTo>
                  <a:cubicBezTo>
                    <a:pt x="32794" y="146496"/>
                    <a:pt x="0" y="113702"/>
                    <a:pt x="0" y="73248"/>
                  </a:cubicBezTo>
                  <a:cubicBezTo>
                    <a:pt x="0" y="32794"/>
                    <a:pt x="32794" y="0"/>
                    <a:pt x="73248" y="0"/>
                  </a:cubicBezTo>
                  <a:cubicBezTo>
                    <a:pt x="113702" y="0"/>
                    <a:pt x="146496" y="32794"/>
                    <a:pt x="146496" y="73248"/>
                  </a:cubicBezTo>
                  <a:close/>
                </a:path>
              </a:pathLst>
            </a:custGeom>
            <a:grpFill/>
            <a:ln w="8136"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8953AD20-2B9A-A408-428B-405C3A3D85CB}"/>
                </a:ext>
              </a:extLst>
            </p:cNvPr>
            <p:cNvSpPr/>
            <p:nvPr/>
          </p:nvSpPr>
          <p:spPr>
            <a:xfrm>
              <a:off x="1529758" y="4303666"/>
              <a:ext cx="265321" cy="146496"/>
            </a:xfrm>
            <a:custGeom>
              <a:avLst/>
              <a:gdLst>
                <a:gd name="connsiteX0" fmla="*/ 250672 w 265321"/>
                <a:gd name="connsiteY0" fmla="*/ 43949 h 146496"/>
                <a:gd name="connsiteX1" fmla="*/ 179051 w 265321"/>
                <a:gd name="connsiteY1" fmla="*/ 9766 h 146496"/>
                <a:gd name="connsiteX2" fmla="*/ 118825 w 265321"/>
                <a:gd name="connsiteY2" fmla="*/ 0 h 146496"/>
                <a:gd name="connsiteX3" fmla="*/ 58599 w 265321"/>
                <a:gd name="connsiteY3" fmla="*/ 9766 h 146496"/>
                <a:gd name="connsiteX4" fmla="*/ 29299 w 265321"/>
                <a:gd name="connsiteY4" fmla="*/ 21161 h 146496"/>
                <a:gd name="connsiteX5" fmla="*/ 29299 w 265321"/>
                <a:gd name="connsiteY5" fmla="*/ 22788 h 146496"/>
                <a:gd name="connsiteX6" fmla="*/ 0 w 265321"/>
                <a:gd name="connsiteY6" fmla="*/ 94409 h 146496"/>
                <a:gd name="connsiteX7" fmla="*/ 74876 w 265321"/>
                <a:gd name="connsiteY7" fmla="*/ 131847 h 146496"/>
                <a:gd name="connsiteX8" fmla="*/ 87898 w 265321"/>
                <a:gd name="connsiteY8" fmla="*/ 146496 h 146496"/>
                <a:gd name="connsiteX9" fmla="*/ 265321 w 265321"/>
                <a:gd name="connsiteY9" fmla="*/ 146496 h 146496"/>
                <a:gd name="connsiteX10" fmla="*/ 265321 w 265321"/>
                <a:gd name="connsiteY10" fmla="*/ 73248 h 146496"/>
                <a:gd name="connsiteX11" fmla="*/ 250672 w 265321"/>
                <a:gd name="connsiteY11" fmla="*/ 43949 h 146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5321" h="146496">
                  <a:moveTo>
                    <a:pt x="250672" y="43949"/>
                  </a:moveTo>
                  <a:cubicBezTo>
                    <a:pt x="231139" y="27672"/>
                    <a:pt x="205095" y="16277"/>
                    <a:pt x="179051" y="9766"/>
                  </a:cubicBezTo>
                  <a:cubicBezTo>
                    <a:pt x="161146" y="4883"/>
                    <a:pt x="139985" y="0"/>
                    <a:pt x="118825" y="0"/>
                  </a:cubicBezTo>
                  <a:cubicBezTo>
                    <a:pt x="99292" y="0"/>
                    <a:pt x="78131" y="3255"/>
                    <a:pt x="58599" y="9766"/>
                  </a:cubicBezTo>
                  <a:cubicBezTo>
                    <a:pt x="48832" y="13022"/>
                    <a:pt x="39066" y="16277"/>
                    <a:pt x="29299" y="21161"/>
                  </a:cubicBezTo>
                  <a:lnTo>
                    <a:pt x="29299" y="22788"/>
                  </a:lnTo>
                  <a:cubicBezTo>
                    <a:pt x="29299" y="50460"/>
                    <a:pt x="17905" y="76504"/>
                    <a:pt x="0" y="94409"/>
                  </a:cubicBezTo>
                  <a:cubicBezTo>
                    <a:pt x="30927" y="104175"/>
                    <a:pt x="55343" y="117197"/>
                    <a:pt x="74876" y="131847"/>
                  </a:cubicBezTo>
                  <a:cubicBezTo>
                    <a:pt x="79759" y="136730"/>
                    <a:pt x="84642" y="139985"/>
                    <a:pt x="87898" y="146496"/>
                  </a:cubicBezTo>
                  <a:lnTo>
                    <a:pt x="265321" y="146496"/>
                  </a:lnTo>
                  <a:lnTo>
                    <a:pt x="265321" y="73248"/>
                  </a:lnTo>
                  <a:cubicBezTo>
                    <a:pt x="265321" y="61854"/>
                    <a:pt x="260438" y="50460"/>
                    <a:pt x="250672" y="43949"/>
                  </a:cubicBezTo>
                  <a:close/>
                </a:path>
              </a:pathLst>
            </a:custGeom>
            <a:grpFill/>
            <a:ln w="8136"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156C4BF7-E972-9263-7B65-95DDD5F7CECA}"/>
                </a:ext>
              </a:extLst>
            </p:cNvPr>
            <p:cNvSpPr/>
            <p:nvPr/>
          </p:nvSpPr>
          <p:spPr>
            <a:xfrm>
              <a:off x="1111430" y="4303666"/>
              <a:ext cx="265321" cy="146496"/>
            </a:xfrm>
            <a:custGeom>
              <a:avLst/>
              <a:gdLst>
                <a:gd name="connsiteX0" fmla="*/ 190445 w 265321"/>
                <a:gd name="connsiteY0" fmla="*/ 131847 h 146496"/>
                <a:gd name="connsiteX1" fmla="*/ 190445 w 265321"/>
                <a:gd name="connsiteY1" fmla="*/ 131847 h 146496"/>
                <a:gd name="connsiteX2" fmla="*/ 265321 w 265321"/>
                <a:gd name="connsiteY2" fmla="*/ 94409 h 146496"/>
                <a:gd name="connsiteX3" fmla="*/ 236022 w 265321"/>
                <a:gd name="connsiteY3" fmla="*/ 22788 h 146496"/>
                <a:gd name="connsiteX4" fmla="*/ 236022 w 265321"/>
                <a:gd name="connsiteY4" fmla="*/ 19533 h 146496"/>
                <a:gd name="connsiteX5" fmla="*/ 206723 w 265321"/>
                <a:gd name="connsiteY5" fmla="*/ 9766 h 146496"/>
                <a:gd name="connsiteX6" fmla="*/ 146496 w 265321"/>
                <a:gd name="connsiteY6" fmla="*/ 0 h 146496"/>
                <a:gd name="connsiteX7" fmla="*/ 86270 w 265321"/>
                <a:gd name="connsiteY7" fmla="*/ 9766 h 146496"/>
                <a:gd name="connsiteX8" fmla="*/ 14650 w 265321"/>
                <a:gd name="connsiteY8" fmla="*/ 43949 h 146496"/>
                <a:gd name="connsiteX9" fmla="*/ 0 w 265321"/>
                <a:gd name="connsiteY9" fmla="*/ 73248 h 146496"/>
                <a:gd name="connsiteX10" fmla="*/ 0 w 265321"/>
                <a:gd name="connsiteY10" fmla="*/ 146496 h 146496"/>
                <a:gd name="connsiteX11" fmla="*/ 175796 w 265321"/>
                <a:gd name="connsiteY11" fmla="*/ 146496 h 146496"/>
                <a:gd name="connsiteX12" fmla="*/ 190445 w 265321"/>
                <a:gd name="connsiteY12" fmla="*/ 131847 h 146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5321" h="146496">
                  <a:moveTo>
                    <a:pt x="190445" y="131847"/>
                  </a:moveTo>
                  <a:lnTo>
                    <a:pt x="190445" y="131847"/>
                  </a:lnTo>
                  <a:cubicBezTo>
                    <a:pt x="213234" y="115569"/>
                    <a:pt x="239277" y="102547"/>
                    <a:pt x="265321" y="94409"/>
                  </a:cubicBezTo>
                  <a:cubicBezTo>
                    <a:pt x="247416" y="74876"/>
                    <a:pt x="236022" y="50460"/>
                    <a:pt x="236022" y="22788"/>
                  </a:cubicBezTo>
                  <a:cubicBezTo>
                    <a:pt x="236022" y="21161"/>
                    <a:pt x="236022" y="21161"/>
                    <a:pt x="236022" y="19533"/>
                  </a:cubicBezTo>
                  <a:cubicBezTo>
                    <a:pt x="226256" y="16277"/>
                    <a:pt x="216489" y="11394"/>
                    <a:pt x="206723" y="9766"/>
                  </a:cubicBezTo>
                  <a:cubicBezTo>
                    <a:pt x="188818" y="4883"/>
                    <a:pt x="167657" y="0"/>
                    <a:pt x="146496" y="0"/>
                  </a:cubicBezTo>
                  <a:cubicBezTo>
                    <a:pt x="126964" y="0"/>
                    <a:pt x="105803" y="3255"/>
                    <a:pt x="86270" y="9766"/>
                  </a:cubicBezTo>
                  <a:cubicBezTo>
                    <a:pt x="60226" y="17905"/>
                    <a:pt x="35810" y="29299"/>
                    <a:pt x="14650" y="43949"/>
                  </a:cubicBezTo>
                  <a:cubicBezTo>
                    <a:pt x="4883" y="50460"/>
                    <a:pt x="0" y="61854"/>
                    <a:pt x="0" y="73248"/>
                  </a:cubicBezTo>
                  <a:lnTo>
                    <a:pt x="0" y="146496"/>
                  </a:lnTo>
                  <a:lnTo>
                    <a:pt x="175796" y="146496"/>
                  </a:lnTo>
                  <a:cubicBezTo>
                    <a:pt x="180679" y="139985"/>
                    <a:pt x="183934" y="136730"/>
                    <a:pt x="190445" y="131847"/>
                  </a:cubicBezTo>
                  <a:close/>
                </a:path>
              </a:pathLst>
            </a:custGeom>
            <a:grpFill/>
            <a:ln w="8136" cap="flat">
              <a:noFill/>
              <a:prstDash val="solid"/>
              <a:miter/>
            </a:ln>
          </p:spPr>
          <p:txBody>
            <a:bodyPr rtlCol="0" anchor="ctr"/>
            <a:lstStyle/>
            <a:p>
              <a:endParaRPr lang="en-US"/>
            </a:p>
          </p:txBody>
        </p:sp>
      </p:grpSp>
      <p:grpSp>
        <p:nvGrpSpPr>
          <p:cNvPr id="67" name="Graphic 95" descr="Lightbulb">
            <a:extLst>
              <a:ext uri="{FF2B5EF4-FFF2-40B4-BE49-F238E27FC236}">
                <a16:creationId xmlns:a16="http://schemas.microsoft.com/office/drawing/2014/main" id="{AB88A0F7-00B6-1D23-7951-B5ADF80AF9B3}"/>
              </a:ext>
            </a:extLst>
          </p:cNvPr>
          <p:cNvGrpSpPr/>
          <p:nvPr/>
        </p:nvGrpSpPr>
        <p:grpSpPr>
          <a:xfrm>
            <a:off x="1341998" y="3074484"/>
            <a:ext cx="781314" cy="781314"/>
            <a:chOff x="1062598" y="2747459"/>
            <a:chExt cx="781314" cy="781314"/>
          </a:xfrm>
        </p:grpSpPr>
        <p:sp>
          <p:nvSpPr>
            <p:cNvPr id="68" name="Freeform: Shape 67">
              <a:extLst>
                <a:ext uri="{FF2B5EF4-FFF2-40B4-BE49-F238E27FC236}">
                  <a16:creationId xmlns:a16="http://schemas.microsoft.com/office/drawing/2014/main" id="{761A0308-CCBF-18D5-0C0F-281A6E18BE8E}"/>
                </a:ext>
              </a:extLst>
            </p:cNvPr>
            <p:cNvSpPr/>
            <p:nvPr/>
          </p:nvSpPr>
          <p:spPr>
            <a:xfrm>
              <a:off x="1347452" y="3268335"/>
              <a:ext cx="211605" cy="48832"/>
            </a:xfrm>
            <a:custGeom>
              <a:avLst/>
              <a:gdLst>
                <a:gd name="connsiteX0" fmla="*/ 24416 w 211605"/>
                <a:gd name="connsiteY0" fmla="*/ 0 h 48832"/>
                <a:gd name="connsiteX1" fmla="*/ 187190 w 211605"/>
                <a:gd name="connsiteY1" fmla="*/ 0 h 48832"/>
                <a:gd name="connsiteX2" fmla="*/ 211606 w 211605"/>
                <a:gd name="connsiteY2" fmla="*/ 24416 h 48832"/>
                <a:gd name="connsiteX3" fmla="*/ 187190 w 211605"/>
                <a:gd name="connsiteY3" fmla="*/ 48832 h 48832"/>
                <a:gd name="connsiteX4" fmla="*/ 24416 w 211605"/>
                <a:gd name="connsiteY4" fmla="*/ 48832 h 48832"/>
                <a:gd name="connsiteX5" fmla="*/ 0 w 211605"/>
                <a:gd name="connsiteY5" fmla="*/ 24416 h 48832"/>
                <a:gd name="connsiteX6" fmla="*/ 24416 w 211605"/>
                <a:gd name="connsiteY6" fmla="*/ 0 h 48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605" h="48832">
                  <a:moveTo>
                    <a:pt x="24416" y="0"/>
                  </a:moveTo>
                  <a:lnTo>
                    <a:pt x="187190" y="0"/>
                  </a:lnTo>
                  <a:cubicBezTo>
                    <a:pt x="201026" y="0"/>
                    <a:pt x="211606" y="10580"/>
                    <a:pt x="211606" y="24416"/>
                  </a:cubicBezTo>
                  <a:cubicBezTo>
                    <a:pt x="211606" y="38252"/>
                    <a:pt x="201026" y="48832"/>
                    <a:pt x="187190" y="48832"/>
                  </a:cubicBezTo>
                  <a:lnTo>
                    <a:pt x="24416" y="48832"/>
                  </a:lnTo>
                  <a:cubicBezTo>
                    <a:pt x="10580" y="48832"/>
                    <a:pt x="0" y="38252"/>
                    <a:pt x="0" y="24416"/>
                  </a:cubicBezTo>
                  <a:cubicBezTo>
                    <a:pt x="0" y="10580"/>
                    <a:pt x="10580" y="0"/>
                    <a:pt x="24416" y="0"/>
                  </a:cubicBezTo>
                  <a:close/>
                </a:path>
              </a:pathLst>
            </a:custGeom>
            <a:solidFill>
              <a:srgbClr val="000000"/>
            </a:solidFill>
            <a:ln w="8136"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50CB0A54-87D8-CC5E-0077-E92C70948A26}"/>
                </a:ext>
              </a:extLst>
            </p:cNvPr>
            <p:cNvSpPr/>
            <p:nvPr/>
          </p:nvSpPr>
          <p:spPr>
            <a:xfrm>
              <a:off x="1347452" y="3349721"/>
              <a:ext cx="211605" cy="48832"/>
            </a:xfrm>
            <a:custGeom>
              <a:avLst/>
              <a:gdLst>
                <a:gd name="connsiteX0" fmla="*/ 24416 w 211605"/>
                <a:gd name="connsiteY0" fmla="*/ 0 h 48832"/>
                <a:gd name="connsiteX1" fmla="*/ 187190 w 211605"/>
                <a:gd name="connsiteY1" fmla="*/ 0 h 48832"/>
                <a:gd name="connsiteX2" fmla="*/ 211606 w 211605"/>
                <a:gd name="connsiteY2" fmla="*/ 24416 h 48832"/>
                <a:gd name="connsiteX3" fmla="*/ 187190 w 211605"/>
                <a:gd name="connsiteY3" fmla="*/ 48832 h 48832"/>
                <a:gd name="connsiteX4" fmla="*/ 24416 w 211605"/>
                <a:gd name="connsiteY4" fmla="*/ 48832 h 48832"/>
                <a:gd name="connsiteX5" fmla="*/ 0 w 211605"/>
                <a:gd name="connsiteY5" fmla="*/ 24416 h 48832"/>
                <a:gd name="connsiteX6" fmla="*/ 24416 w 211605"/>
                <a:gd name="connsiteY6" fmla="*/ 0 h 48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605" h="48832">
                  <a:moveTo>
                    <a:pt x="24416" y="0"/>
                  </a:moveTo>
                  <a:lnTo>
                    <a:pt x="187190" y="0"/>
                  </a:lnTo>
                  <a:cubicBezTo>
                    <a:pt x="201026" y="0"/>
                    <a:pt x="211606" y="10580"/>
                    <a:pt x="211606" y="24416"/>
                  </a:cubicBezTo>
                  <a:cubicBezTo>
                    <a:pt x="211606" y="38252"/>
                    <a:pt x="201026" y="48832"/>
                    <a:pt x="187190" y="48832"/>
                  </a:cubicBezTo>
                  <a:lnTo>
                    <a:pt x="24416" y="48832"/>
                  </a:lnTo>
                  <a:cubicBezTo>
                    <a:pt x="10580" y="48832"/>
                    <a:pt x="0" y="38252"/>
                    <a:pt x="0" y="24416"/>
                  </a:cubicBezTo>
                  <a:cubicBezTo>
                    <a:pt x="0" y="10580"/>
                    <a:pt x="10580" y="0"/>
                    <a:pt x="24416" y="0"/>
                  </a:cubicBezTo>
                  <a:close/>
                </a:path>
              </a:pathLst>
            </a:custGeom>
            <a:solidFill>
              <a:srgbClr val="000000"/>
            </a:solidFill>
            <a:ln w="8136"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43FD8D2C-4C2E-022C-E525-62BE431E312B}"/>
                </a:ext>
              </a:extLst>
            </p:cNvPr>
            <p:cNvSpPr/>
            <p:nvPr/>
          </p:nvSpPr>
          <p:spPr>
            <a:xfrm>
              <a:off x="1400353" y="3431108"/>
              <a:ext cx="105802" cy="48832"/>
            </a:xfrm>
            <a:custGeom>
              <a:avLst/>
              <a:gdLst>
                <a:gd name="connsiteX0" fmla="*/ 0 w 105802"/>
                <a:gd name="connsiteY0" fmla="*/ 0 h 48832"/>
                <a:gd name="connsiteX1" fmla="*/ 52901 w 105802"/>
                <a:gd name="connsiteY1" fmla="*/ 48832 h 48832"/>
                <a:gd name="connsiteX2" fmla="*/ 105803 w 105802"/>
                <a:gd name="connsiteY2" fmla="*/ 0 h 48832"/>
                <a:gd name="connsiteX3" fmla="*/ 0 w 105802"/>
                <a:gd name="connsiteY3" fmla="*/ 0 h 48832"/>
              </a:gdLst>
              <a:ahLst/>
              <a:cxnLst>
                <a:cxn ang="0">
                  <a:pos x="connsiteX0" y="connsiteY0"/>
                </a:cxn>
                <a:cxn ang="0">
                  <a:pos x="connsiteX1" y="connsiteY1"/>
                </a:cxn>
                <a:cxn ang="0">
                  <a:pos x="connsiteX2" y="connsiteY2"/>
                </a:cxn>
                <a:cxn ang="0">
                  <a:pos x="connsiteX3" y="connsiteY3"/>
                </a:cxn>
              </a:cxnLst>
              <a:rect l="l" t="t" r="r" b="b"/>
              <a:pathLst>
                <a:path w="105802" h="48832">
                  <a:moveTo>
                    <a:pt x="0" y="0"/>
                  </a:moveTo>
                  <a:cubicBezTo>
                    <a:pt x="2442" y="27672"/>
                    <a:pt x="25230" y="48832"/>
                    <a:pt x="52901" y="48832"/>
                  </a:cubicBezTo>
                  <a:cubicBezTo>
                    <a:pt x="80573" y="48832"/>
                    <a:pt x="103361" y="27672"/>
                    <a:pt x="105803" y="0"/>
                  </a:cubicBezTo>
                  <a:lnTo>
                    <a:pt x="0" y="0"/>
                  </a:lnTo>
                  <a:close/>
                </a:path>
              </a:pathLst>
            </a:custGeom>
            <a:solidFill>
              <a:srgbClr val="000000"/>
            </a:solidFill>
            <a:ln w="8136"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0957C645-B34F-EB52-5CA6-E632E0EC5CA1}"/>
                </a:ext>
              </a:extLst>
            </p:cNvPr>
            <p:cNvSpPr/>
            <p:nvPr/>
          </p:nvSpPr>
          <p:spPr>
            <a:xfrm>
              <a:off x="1241649" y="2796291"/>
              <a:ext cx="423211" cy="439489"/>
            </a:xfrm>
            <a:custGeom>
              <a:avLst/>
              <a:gdLst>
                <a:gd name="connsiteX0" fmla="*/ 211606 w 423211"/>
                <a:gd name="connsiteY0" fmla="*/ 0 h 439489"/>
                <a:gd name="connsiteX1" fmla="*/ 211606 w 423211"/>
                <a:gd name="connsiteY1" fmla="*/ 0 h 439489"/>
                <a:gd name="connsiteX2" fmla="*/ 211606 w 423211"/>
                <a:gd name="connsiteY2" fmla="*/ 0 h 439489"/>
                <a:gd name="connsiteX3" fmla="*/ 0 w 423211"/>
                <a:gd name="connsiteY3" fmla="*/ 209164 h 439489"/>
                <a:gd name="connsiteX4" fmla="*/ 0 w 423211"/>
                <a:gd name="connsiteY4" fmla="*/ 216489 h 439489"/>
                <a:gd name="connsiteX5" fmla="*/ 14650 w 423211"/>
                <a:gd name="connsiteY5" fmla="*/ 289737 h 439489"/>
                <a:gd name="connsiteX6" fmla="*/ 51274 w 423211"/>
                <a:gd name="connsiteY6" fmla="*/ 349964 h 439489"/>
                <a:gd name="connsiteX7" fmla="*/ 100920 w 423211"/>
                <a:gd name="connsiteY7" fmla="*/ 430537 h 439489"/>
                <a:gd name="connsiteX8" fmla="*/ 115569 w 423211"/>
                <a:gd name="connsiteY8" fmla="*/ 439489 h 439489"/>
                <a:gd name="connsiteX9" fmla="*/ 307642 w 423211"/>
                <a:gd name="connsiteY9" fmla="*/ 439489 h 439489"/>
                <a:gd name="connsiteX10" fmla="*/ 322292 w 423211"/>
                <a:gd name="connsiteY10" fmla="*/ 430537 h 439489"/>
                <a:gd name="connsiteX11" fmla="*/ 371938 w 423211"/>
                <a:gd name="connsiteY11" fmla="*/ 349964 h 439489"/>
                <a:gd name="connsiteX12" fmla="*/ 408562 w 423211"/>
                <a:gd name="connsiteY12" fmla="*/ 289737 h 439489"/>
                <a:gd name="connsiteX13" fmla="*/ 423212 w 423211"/>
                <a:gd name="connsiteY13" fmla="*/ 216489 h 439489"/>
                <a:gd name="connsiteX14" fmla="*/ 423212 w 423211"/>
                <a:gd name="connsiteY14" fmla="*/ 209164 h 439489"/>
                <a:gd name="connsiteX15" fmla="*/ 211606 w 423211"/>
                <a:gd name="connsiteY15" fmla="*/ 0 h 439489"/>
                <a:gd name="connsiteX16" fmla="*/ 374380 w 423211"/>
                <a:gd name="connsiteY16" fmla="*/ 215675 h 439489"/>
                <a:gd name="connsiteX17" fmla="*/ 362985 w 423211"/>
                <a:gd name="connsiteY17" fmla="*/ 272646 h 439489"/>
                <a:gd name="connsiteX18" fmla="*/ 335314 w 423211"/>
                <a:gd name="connsiteY18" fmla="*/ 317409 h 439489"/>
                <a:gd name="connsiteX19" fmla="*/ 288110 w 423211"/>
                <a:gd name="connsiteY19" fmla="*/ 390657 h 439489"/>
                <a:gd name="connsiteX20" fmla="*/ 211606 w 423211"/>
                <a:gd name="connsiteY20" fmla="*/ 390657 h 439489"/>
                <a:gd name="connsiteX21" fmla="*/ 135916 w 423211"/>
                <a:gd name="connsiteY21" fmla="*/ 390657 h 439489"/>
                <a:gd name="connsiteX22" fmla="*/ 88712 w 423211"/>
                <a:gd name="connsiteY22" fmla="*/ 317409 h 439489"/>
                <a:gd name="connsiteX23" fmla="*/ 61040 w 423211"/>
                <a:gd name="connsiteY23" fmla="*/ 272646 h 439489"/>
                <a:gd name="connsiteX24" fmla="*/ 49646 w 423211"/>
                <a:gd name="connsiteY24" fmla="*/ 215675 h 439489"/>
                <a:gd name="connsiteX25" fmla="*/ 49646 w 423211"/>
                <a:gd name="connsiteY25" fmla="*/ 209164 h 439489"/>
                <a:gd name="connsiteX26" fmla="*/ 212420 w 423211"/>
                <a:gd name="connsiteY26" fmla="*/ 48018 h 439489"/>
                <a:gd name="connsiteX27" fmla="*/ 212420 w 423211"/>
                <a:gd name="connsiteY27" fmla="*/ 48018 h 439489"/>
                <a:gd name="connsiteX28" fmla="*/ 212420 w 423211"/>
                <a:gd name="connsiteY28" fmla="*/ 48018 h 439489"/>
                <a:gd name="connsiteX29" fmla="*/ 212420 w 423211"/>
                <a:gd name="connsiteY29" fmla="*/ 48018 h 439489"/>
                <a:gd name="connsiteX30" fmla="*/ 212420 w 423211"/>
                <a:gd name="connsiteY30" fmla="*/ 48018 h 439489"/>
                <a:gd name="connsiteX31" fmla="*/ 212420 w 423211"/>
                <a:gd name="connsiteY31" fmla="*/ 48018 h 439489"/>
                <a:gd name="connsiteX32" fmla="*/ 212420 w 423211"/>
                <a:gd name="connsiteY32" fmla="*/ 48018 h 439489"/>
                <a:gd name="connsiteX33" fmla="*/ 375193 w 423211"/>
                <a:gd name="connsiteY33" fmla="*/ 209164 h 439489"/>
                <a:gd name="connsiteX34" fmla="*/ 375193 w 423211"/>
                <a:gd name="connsiteY34" fmla="*/ 215675 h 439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23211" h="439489">
                  <a:moveTo>
                    <a:pt x="211606" y="0"/>
                  </a:moveTo>
                  <a:cubicBezTo>
                    <a:pt x="211606" y="0"/>
                    <a:pt x="211606" y="0"/>
                    <a:pt x="211606" y="0"/>
                  </a:cubicBezTo>
                  <a:cubicBezTo>
                    <a:pt x="211606" y="0"/>
                    <a:pt x="211606" y="0"/>
                    <a:pt x="211606" y="0"/>
                  </a:cubicBezTo>
                  <a:cubicBezTo>
                    <a:pt x="96037" y="814"/>
                    <a:pt x="2442" y="93595"/>
                    <a:pt x="0" y="209164"/>
                  </a:cubicBezTo>
                  <a:lnTo>
                    <a:pt x="0" y="216489"/>
                  </a:lnTo>
                  <a:cubicBezTo>
                    <a:pt x="814" y="241719"/>
                    <a:pt x="5697" y="266135"/>
                    <a:pt x="14650" y="289737"/>
                  </a:cubicBezTo>
                  <a:cubicBezTo>
                    <a:pt x="23602" y="311712"/>
                    <a:pt x="35810" y="332058"/>
                    <a:pt x="51274" y="349964"/>
                  </a:cubicBezTo>
                  <a:cubicBezTo>
                    <a:pt x="70807" y="371124"/>
                    <a:pt x="91967" y="412631"/>
                    <a:pt x="100920" y="430537"/>
                  </a:cubicBezTo>
                  <a:cubicBezTo>
                    <a:pt x="103361" y="436234"/>
                    <a:pt x="109058" y="439489"/>
                    <a:pt x="115569" y="439489"/>
                  </a:cubicBezTo>
                  <a:lnTo>
                    <a:pt x="307642" y="439489"/>
                  </a:lnTo>
                  <a:cubicBezTo>
                    <a:pt x="314153" y="439489"/>
                    <a:pt x="319850" y="436234"/>
                    <a:pt x="322292" y="430537"/>
                  </a:cubicBezTo>
                  <a:cubicBezTo>
                    <a:pt x="331245" y="412631"/>
                    <a:pt x="352405" y="371124"/>
                    <a:pt x="371938" y="349964"/>
                  </a:cubicBezTo>
                  <a:cubicBezTo>
                    <a:pt x="387402" y="332058"/>
                    <a:pt x="400423" y="311712"/>
                    <a:pt x="408562" y="289737"/>
                  </a:cubicBezTo>
                  <a:cubicBezTo>
                    <a:pt x="417515" y="266135"/>
                    <a:pt x="422398" y="241719"/>
                    <a:pt x="423212" y="216489"/>
                  </a:cubicBezTo>
                  <a:lnTo>
                    <a:pt x="423212" y="209164"/>
                  </a:lnTo>
                  <a:cubicBezTo>
                    <a:pt x="420770" y="93595"/>
                    <a:pt x="327175" y="814"/>
                    <a:pt x="211606" y="0"/>
                  </a:cubicBezTo>
                  <a:close/>
                  <a:moveTo>
                    <a:pt x="374380" y="215675"/>
                  </a:moveTo>
                  <a:cubicBezTo>
                    <a:pt x="373566" y="235208"/>
                    <a:pt x="369496" y="254741"/>
                    <a:pt x="362985" y="272646"/>
                  </a:cubicBezTo>
                  <a:cubicBezTo>
                    <a:pt x="356475" y="288923"/>
                    <a:pt x="347522" y="304387"/>
                    <a:pt x="335314" y="317409"/>
                  </a:cubicBezTo>
                  <a:cubicBezTo>
                    <a:pt x="316595" y="340197"/>
                    <a:pt x="300318" y="364613"/>
                    <a:pt x="288110" y="390657"/>
                  </a:cubicBezTo>
                  <a:lnTo>
                    <a:pt x="211606" y="390657"/>
                  </a:lnTo>
                  <a:lnTo>
                    <a:pt x="135916" y="390657"/>
                  </a:lnTo>
                  <a:cubicBezTo>
                    <a:pt x="122894" y="364613"/>
                    <a:pt x="106617" y="340197"/>
                    <a:pt x="88712" y="317409"/>
                  </a:cubicBezTo>
                  <a:cubicBezTo>
                    <a:pt x="77318" y="304387"/>
                    <a:pt x="67551" y="288923"/>
                    <a:pt x="61040" y="272646"/>
                  </a:cubicBezTo>
                  <a:cubicBezTo>
                    <a:pt x="53715" y="254741"/>
                    <a:pt x="50460" y="235208"/>
                    <a:pt x="49646" y="215675"/>
                  </a:cubicBezTo>
                  <a:lnTo>
                    <a:pt x="49646" y="209164"/>
                  </a:lnTo>
                  <a:cubicBezTo>
                    <a:pt x="51274" y="120453"/>
                    <a:pt x="123708" y="48832"/>
                    <a:pt x="212420" y="48018"/>
                  </a:cubicBezTo>
                  <a:lnTo>
                    <a:pt x="212420" y="48018"/>
                  </a:lnTo>
                  <a:lnTo>
                    <a:pt x="212420" y="48018"/>
                  </a:lnTo>
                  <a:cubicBezTo>
                    <a:pt x="212420" y="48018"/>
                    <a:pt x="212420" y="48018"/>
                    <a:pt x="212420" y="48018"/>
                  </a:cubicBezTo>
                  <a:cubicBezTo>
                    <a:pt x="212420" y="48018"/>
                    <a:pt x="212420" y="48018"/>
                    <a:pt x="212420" y="48018"/>
                  </a:cubicBezTo>
                  <a:lnTo>
                    <a:pt x="212420" y="48018"/>
                  </a:lnTo>
                  <a:lnTo>
                    <a:pt x="212420" y="48018"/>
                  </a:lnTo>
                  <a:cubicBezTo>
                    <a:pt x="301131" y="48832"/>
                    <a:pt x="373566" y="119639"/>
                    <a:pt x="375193" y="209164"/>
                  </a:cubicBezTo>
                  <a:lnTo>
                    <a:pt x="375193" y="215675"/>
                  </a:lnTo>
                  <a:close/>
                </a:path>
              </a:pathLst>
            </a:custGeom>
            <a:solidFill>
              <a:srgbClr val="000000"/>
            </a:solidFill>
            <a:ln w="8136" cap="flat">
              <a:noFill/>
              <a:prstDash val="solid"/>
              <a:miter/>
            </a:ln>
          </p:spPr>
          <p:txBody>
            <a:bodyPr rtlCol="0" anchor="ctr"/>
            <a:lstStyle/>
            <a:p>
              <a:endParaRPr lang="en-US"/>
            </a:p>
          </p:txBody>
        </p:sp>
      </p:grpSp>
      <p:grpSp>
        <p:nvGrpSpPr>
          <p:cNvPr id="72" name="Graphic 96" descr="Rocket">
            <a:extLst>
              <a:ext uri="{FF2B5EF4-FFF2-40B4-BE49-F238E27FC236}">
                <a16:creationId xmlns:a16="http://schemas.microsoft.com/office/drawing/2014/main" id="{B8D8604A-24CD-7B02-BA4B-4C77DE0BED61}"/>
              </a:ext>
            </a:extLst>
          </p:cNvPr>
          <p:cNvGrpSpPr/>
          <p:nvPr/>
        </p:nvGrpSpPr>
        <p:grpSpPr>
          <a:xfrm>
            <a:off x="1341998" y="1861729"/>
            <a:ext cx="781314" cy="781314"/>
            <a:chOff x="1062598" y="1534704"/>
            <a:chExt cx="781314" cy="781314"/>
          </a:xfrm>
        </p:grpSpPr>
        <p:sp>
          <p:nvSpPr>
            <p:cNvPr id="73" name="Freeform: Shape 72">
              <a:extLst>
                <a:ext uri="{FF2B5EF4-FFF2-40B4-BE49-F238E27FC236}">
                  <a16:creationId xmlns:a16="http://schemas.microsoft.com/office/drawing/2014/main" id="{356B6978-14C0-0D8E-22B5-7E2A46A608A4}"/>
                </a:ext>
              </a:extLst>
            </p:cNvPr>
            <p:cNvSpPr/>
            <p:nvPr/>
          </p:nvSpPr>
          <p:spPr>
            <a:xfrm>
              <a:off x="1631492" y="1598760"/>
              <a:ext cx="149313" cy="143479"/>
            </a:xfrm>
            <a:custGeom>
              <a:avLst/>
              <a:gdLst>
                <a:gd name="connsiteX0" fmla="*/ 145683 w 149313"/>
                <a:gd name="connsiteY0" fmla="*/ 4308 h 143479"/>
                <a:gd name="connsiteX1" fmla="*/ 0 w 149313"/>
                <a:gd name="connsiteY1" fmla="*/ 22214 h 143479"/>
                <a:gd name="connsiteX2" fmla="*/ 66737 w 149313"/>
                <a:gd name="connsiteY2" fmla="*/ 75115 h 143479"/>
                <a:gd name="connsiteX3" fmla="*/ 120453 w 149313"/>
                <a:gd name="connsiteY3" fmla="*/ 143480 h 143479"/>
                <a:gd name="connsiteX4" fmla="*/ 145683 w 149313"/>
                <a:gd name="connsiteY4" fmla="*/ 4308 h 143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13" h="143479">
                  <a:moveTo>
                    <a:pt x="145683" y="4308"/>
                  </a:moveTo>
                  <a:cubicBezTo>
                    <a:pt x="134288" y="-7086"/>
                    <a:pt x="61040" y="5936"/>
                    <a:pt x="0" y="22214"/>
                  </a:cubicBezTo>
                  <a:cubicBezTo>
                    <a:pt x="21974" y="35235"/>
                    <a:pt x="44763" y="53141"/>
                    <a:pt x="66737" y="75115"/>
                  </a:cubicBezTo>
                  <a:cubicBezTo>
                    <a:pt x="89526" y="97903"/>
                    <a:pt x="107431" y="120692"/>
                    <a:pt x="120453" y="143480"/>
                  </a:cubicBezTo>
                  <a:cubicBezTo>
                    <a:pt x="136730" y="80812"/>
                    <a:pt x="157891" y="15703"/>
                    <a:pt x="145683" y="4308"/>
                  </a:cubicBezTo>
                  <a:close/>
                </a:path>
              </a:pathLst>
            </a:custGeom>
            <a:solidFill>
              <a:srgbClr val="000000"/>
            </a:solidFill>
            <a:ln w="8136"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325F6412-0F63-3C44-A1F1-34D8A400D749}"/>
                </a:ext>
              </a:extLst>
            </p:cNvPr>
            <p:cNvSpPr/>
            <p:nvPr/>
          </p:nvSpPr>
          <p:spPr>
            <a:xfrm>
              <a:off x="1125320" y="1822508"/>
              <a:ext cx="198529" cy="189887"/>
            </a:xfrm>
            <a:custGeom>
              <a:avLst/>
              <a:gdLst>
                <a:gd name="connsiteX0" fmla="*/ 198529 w 198529"/>
                <a:gd name="connsiteY0" fmla="*/ 12513 h 189887"/>
                <a:gd name="connsiteX1" fmla="*/ 170858 w 198529"/>
                <a:gd name="connsiteY1" fmla="*/ 1933 h 189887"/>
                <a:gd name="connsiteX2" fmla="*/ 138303 w 198529"/>
                <a:gd name="connsiteY2" fmla="*/ 8444 h 189887"/>
                <a:gd name="connsiteX3" fmla="*/ 8898 w 198529"/>
                <a:gd name="connsiteY3" fmla="*/ 137849 h 189887"/>
                <a:gd name="connsiteX4" fmla="*/ 36569 w 198529"/>
                <a:gd name="connsiteY4" fmla="*/ 189123 h 189887"/>
                <a:gd name="connsiteX5" fmla="*/ 144814 w 198529"/>
                <a:gd name="connsiteY5" fmla="*/ 164707 h 189887"/>
                <a:gd name="connsiteX6" fmla="*/ 198529 w 198529"/>
                <a:gd name="connsiteY6" fmla="*/ 12513 h 189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529" h="189887">
                  <a:moveTo>
                    <a:pt x="198529" y="12513"/>
                  </a:moveTo>
                  <a:lnTo>
                    <a:pt x="170858" y="1933"/>
                  </a:lnTo>
                  <a:cubicBezTo>
                    <a:pt x="159463" y="-2136"/>
                    <a:pt x="147255" y="305"/>
                    <a:pt x="138303" y="8444"/>
                  </a:cubicBezTo>
                  <a:lnTo>
                    <a:pt x="8898" y="137849"/>
                  </a:lnTo>
                  <a:cubicBezTo>
                    <a:pt x="-12263" y="159010"/>
                    <a:pt x="7270" y="195634"/>
                    <a:pt x="36569" y="189123"/>
                  </a:cubicBezTo>
                  <a:lnTo>
                    <a:pt x="144814" y="164707"/>
                  </a:lnTo>
                  <a:cubicBezTo>
                    <a:pt x="153766" y="124013"/>
                    <a:pt x="168416" y="69484"/>
                    <a:pt x="198529" y="12513"/>
                  </a:cubicBezTo>
                  <a:close/>
                </a:path>
              </a:pathLst>
            </a:custGeom>
            <a:solidFill>
              <a:srgbClr val="000000"/>
            </a:solidFill>
            <a:ln w="8136"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508CA9E9-8581-83EA-19AE-20407D59546C}"/>
                </a:ext>
              </a:extLst>
            </p:cNvPr>
            <p:cNvSpPr/>
            <p:nvPr/>
          </p:nvSpPr>
          <p:spPr>
            <a:xfrm>
              <a:off x="1364578" y="2047441"/>
              <a:ext cx="190263" cy="204583"/>
            </a:xfrm>
            <a:custGeom>
              <a:avLst/>
              <a:gdLst>
                <a:gd name="connsiteX0" fmla="*/ 174947 w 190263"/>
                <a:gd name="connsiteY0" fmla="*/ 0 h 204583"/>
                <a:gd name="connsiteX1" fmla="*/ 26009 w 190263"/>
                <a:gd name="connsiteY1" fmla="*/ 52088 h 204583"/>
                <a:gd name="connsiteX2" fmla="*/ 779 w 190263"/>
                <a:gd name="connsiteY2" fmla="*/ 167657 h 204583"/>
                <a:gd name="connsiteX3" fmla="*/ 52053 w 190263"/>
                <a:gd name="connsiteY3" fmla="*/ 195329 h 204583"/>
                <a:gd name="connsiteX4" fmla="*/ 181458 w 190263"/>
                <a:gd name="connsiteY4" fmla="*/ 65923 h 204583"/>
                <a:gd name="connsiteX5" fmla="*/ 187969 w 190263"/>
                <a:gd name="connsiteY5" fmla="*/ 33369 h 204583"/>
                <a:gd name="connsiteX6" fmla="*/ 174947 w 190263"/>
                <a:gd name="connsiteY6" fmla="*/ 0 h 204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263" h="204583">
                  <a:moveTo>
                    <a:pt x="174947" y="0"/>
                  </a:moveTo>
                  <a:cubicBezTo>
                    <a:pt x="120418" y="28485"/>
                    <a:pt x="68330" y="43949"/>
                    <a:pt x="26009" y="52088"/>
                  </a:cubicBezTo>
                  <a:lnTo>
                    <a:pt x="779" y="167657"/>
                  </a:lnTo>
                  <a:cubicBezTo>
                    <a:pt x="-5732" y="196956"/>
                    <a:pt x="30078" y="217303"/>
                    <a:pt x="52053" y="195329"/>
                  </a:cubicBezTo>
                  <a:lnTo>
                    <a:pt x="181458" y="65923"/>
                  </a:lnTo>
                  <a:cubicBezTo>
                    <a:pt x="189597" y="57785"/>
                    <a:pt x="192852" y="44763"/>
                    <a:pt x="187969" y="33369"/>
                  </a:cubicBezTo>
                  <a:lnTo>
                    <a:pt x="174947" y="0"/>
                  </a:lnTo>
                  <a:close/>
                </a:path>
              </a:pathLst>
            </a:custGeom>
            <a:solidFill>
              <a:srgbClr val="000000"/>
            </a:solidFill>
            <a:ln w="8136"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92D7D16-F255-B201-335E-3385EC2039CC}"/>
                </a:ext>
              </a:extLst>
            </p:cNvPr>
            <p:cNvSpPr/>
            <p:nvPr/>
          </p:nvSpPr>
          <p:spPr>
            <a:xfrm>
              <a:off x="1298619" y="1635623"/>
              <a:ext cx="437861" cy="437047"/>
            </a:xfrm>
            <a:custGeom>
              <a:avLst/>
              <a:gdLst>
                <a:gd name="connsiteX0" fmla="*/ 288923 w 437861"/>
                <a:gd name="connsiteY0" fmla="*/ 0 h 437047"/>
                <a:gd name="connsiteX1" fmla="*/ 133474 w 437861"/>
                <a:gd name="connsiteY1" fmla="*/ 105803 h 437047"/>
                <a:gd name="connsiteX2" fmla="*/ 0 w 437861"/>
                <a:gd name="connsiteY2" fmla="*/ 386588 h 437047"/>
                <a:gd name="connsiteX3" fmla="*/ 50460 w 437861"/>
                <a:gd name="connsiteY3" fmla="*/ 437048 h 437047"/>
                <a:gd name="connsiteX4" fmla="*/ 332058 w 437861"/>
                <a:gd name="connsiteY4" fmla="*/ 304387 h 437047"/>
                <a:gd name="connsiteX5" fmla="*/ 437861 w 437861"/>
                <a:gd name="connsiteY5" fmla="*/ 149752 h 437047"/>
                <a:gd name="connsiteX6" fmla="*/ 376007 w 437861"/>
                <a:gd name="connsiteY6" fmla="*/ 60226 h 437047"/>
                <a:gd name="connsiteX7" fmla="*/ 288923 w 437861"/>
                <a:gd name="connsiteY7" fmla="*/ 0 h 437047"/>
                <a:gd name="connsiteX8" fmla="*/ 330431 w 437861"/>
                <a:gd name="connsiteY8" fmla="*/ 175796 h 437047"/>
                <a:gd name="connsiteX9" fmla="*/ 261252 w 437861"/>
                <a:gd name="connsiteY9" fmla="*/ 175796 h 437047"/>
                <a:gd name="connsiteX10" fmla="*/ 261252 w 437861"/>
                <a:gd name="connsiteY10" fmla="*/ 106617 h 437047"/>
                <a:gd name="connsiteX11" fmla="*/ 330431 w 437861"/>
                <a:gd name="connsiteY11" fmla="*/ 106617 h 437047"/>
                <a:gd name="connsiteX12" fmla="*/ 330431 w 437861"/>
                <a:gd name="connsiteY12" fmla="*/ 175796 h 43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7861" h="437047">
                  <a:moveTo>
                    <a:pt x="288923" y="0"/>
                  </a:moveTo>
                  <a:cubicBezTo>
                    <a:pt x="240905" y="19533"/>
                    <a:pt x="186376" y="52901"/>
                    <a:pt x="133474" y="105803"/>
                  </a:cubicBezTo>
                  <a:cubicBezTo>
                    <a:pt x="36624" y="202653"/>
                    <a:pt x="8139" y="319850"/>
                    <a:pt x="0" y="386588"/>
                  </a:cubicBezTo>
                  <a:lnTo>
                    <a:pt x="50460" y="437048"/>
                  </a:lnTo>
                  <a:cubicBezTo>
                    <a:pt x="117197" y="428909"/>
                    <a:pt x="235208" y="401237"/>
                    <a:pt x="332058" y="304387"/>
                  </a:cubicBezTo>
                  <a:cubicBezTo>
                    <a:pt x="384960" y="251485"/>
                    <a:pt x="418329" y="197770"/>
                    <a:pt x="437861" y="149752"/>
                  </a:cubicBezTo>
                  <a:cubicBezTo>
                    <a:pt x="427281" y="122894"/>
                    <a:pt x="406121" y="91153"/>
                    <a:pt x="376007" y="60226"/>
                  </a:cubicBezTo>
                  <a:cubicBezTo>
                    <a:pt x="346708" y="31741"/>
                    <a:pt x="315781" y="10580"/>
                    <a:pt x="288923" y="0"/>
                  </a:cubicBezTo>
                  <a:close/>
                  <a:moveTo>
                    <a:pt x="330431" y="175796"/>
                  </a:moveTo>
                  <a:cubicBezTo>
                    <a:pt x="311712" y="194515"/>
                    <a:pt x="280785" y="194515"/>
                    <a:pt x="261252" y="175796"/>
                  </a:cubicBezTo>
                  <a:cubicBezTo>
                    <a:pt x="242533" y="157077"/>
                    <a:pt x="242533" y="126150"/>
                    <a:pt x="261252" y="106617"/>
                  </a:cubicBezTo>
                  <a:cubicBezTo>
                    <a:pt x="279971" y="87898"/>
                    <a:pt x="310898" y="87898"/>
                    <a:pt x="330431" y="106617"/>
                  </a:cubicBezTo>
                  <a:cubicBezTo>
                    <a:pt x="349150" y="126150"/>
                    <a:pt x="349150" y="157077"/>
                    <a:pt x="330431" y="175796"/>
                  </a:cubicBezTo>
                  <a:close/>
                </a:path>
              </a:pathLst>
            </a:custGeom>
            <a:solidFill>
              <a:srgbClr val="000000"/>
            </a:solidFill>
            <a:ln w="8136"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37C46B94-9BB3-3443-7012-92610D701D75}"/>
                </a:ext>
              </a:extLst>
            </p:cNvPr>
            <p:cNvSpPr/>
            <p:nvPr/>
          </p:nvSpPr>
          <p:spPr>
            <a:xfrm>
              <a:off x="1202760" y="2052612"/>
              <a:ext cx="115917" cy="116157"/>
            </a:xfrm>
            <a:custGeom>
              <a:avLst/>
              <a:gdLst>
                <a:gd name="connsiteX0" fmla="*/ 95045 w 115917"/>
                <a:gd name="connsiteY0" fmla="*/ 20873 h 116157"/>
                <a:gd name="connsiteX1" fmla="*/ 56793 w 115917"/>
                <a:gd name="connsiteY1" fmla="*/ 12734 h 116157"/>
                <a:gd name="connsiteX2" fmla="*/ 2264 w 115917"/>
                <a:gd name="connsiteY2" fmla="*/ 113654 h 116157"/>
                <a:gd name="connsiteX3" fmla="*/ 103184 w 115917"/>
                <a:gd name="connsiteY3" fmla="*/ 59124 h 116157"/>
                <a:gd name="connsiteX4" fmla="*/ 95045 w 115917"/>
                <a:gd name="connsiteY4" fmla="*/ 20873 h 116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917" h="116157">
                  <a:moveTo>
                    <a:pt x="95045" y="20873"/>
                  </a:moveTo>
                  <a:cubicBezTo>
                    <a:pt x="82023" y="7851"/>
                    <a:pt x="83651" y="-14124"/>
                    <a:pt x="56793" y="12734"/>
                  </a:cubicBezTo>
                  <a:cubicBezTo>
                    <a:pt x="29936" y="39592"/>
                    <a:pt x="-9944" y="100632"/>
                    <a:pt x="2264" y="113654"/>
                  </a:cubicBezTo>
                  <a:cubicBezTo>
                    <a:pt x="15286" y="126675"/>
                    <a:pt x="76326" y="85982"/>
                    <a:pt x="103184" y="59124"/>
                  </a:cubicBezTo>
                  <a:cubicBezTo>
                    <a:pt x="130042" y="31453"/>
                    <a:pt x="108067" y="33081"/>
                    <a:pt x="95045" y="20873"/>
                  </a:cubicBezTo>
                  <a:close/>
                </a:path>
              </a:pathLst>
            </a:custGeom>
            <a:solidFill>
              <a:srgbClr val="000000"/>
            </a:solidFill>
            <a:ln w="8136" cap="flat">
              <a:noFill/>
              <a:prstDash val="solid"/>
              <a:miter/>
            </a:ln>
          </p:spPr>
          <p:txBody>
            <a:bodyPr rtlCol="0" anchor="ctr"/>
            <a:lstStyle/>
            <a:p>
              <a:endParaRPr lang="en-US"/>
            </a:p>
          </p:txBody>
        </p:sp>
      </p:grpSp>
      <p:sp>
        <p:nvSpPr>
          <p:cNvPr id="80" name="Slide Number Placeholder 7">
            <a:extLst>
              <a:ext uri="{FF2B5EF4-FFF2-40B4-BE49-F238E27FC236}">
                <a16:creationId xmlns:a16="http://schemas.microsoft.com/office/drawing/2014/main" id="{E3091EF7-A288-29E0-2893-DE3D9E9AE9E4}"/>
              </a:ext>
            </a:extLst>
          </p:cNvPr>
          <p:cNvSpPr>
            <a:spLocks noGrp="1"/>
          </p:cNvSpPr>
          <p:nvPr>
            <p:ph type="sldNum" sz="quarter" idx="12"/>
          </p:nvPr>
        </p:nvSpPr>
        <p:spPr>
          <a:xfrm>
            <a:off x="10667580" y="6356350"/>
            <a:ext cx="1346619" cy="365125"/>
          </a:xfrm>
        </p:spPr>
        <p:txBody>
          <a:bodyPr/>
          <a:lstStyle/>
          <a:p>
            <a:fld id="{672B7600-67E3-4D97-B453-880E2742B982}" type="slidenum">
              <a:rPr lang="en-US" b="1" smtClean="0">
                <a:solidFill>
                  <a:schemeClr val="accent1">
                    <a:lumMod val="50000"/>
                  </a:schemeClr>
                </a:solidFill>
              </a:rPr>
              <a:t>2</a:t>
            </a:fld>
            <a:endParaRPr lang="en-US" b="1">
              <a:solidFill>
                <a:schemeClr val="accent1">
                  <a:lumMod val="50000"/>
                </a:schemeClr>
              </a:solidFill>
            </a:endParaRPr>
          </a:p>
        </p:txBody>
      </p:sp>
      <p:sp>
        <p:nvSpPr>
          <p:cNvPr id="81" name="TextBox 80">
            <a:extLst>
              <a:ext uri="{FF2B5EF4-FFF2-40B4-BE49-F238E27FC236}">
                <a16:creationId xmlns:a16="http://schemas.microsoft.com/office/drawing/2014/main" id="{B521C9CB-FA71-9EE3-B96B-4C5D80326B9C}"/>
              </a:ext>
            </a:extLst>
          </p:cNvPr>
          <p:cNvSpPr txBox="1"/>
          <p:nvPr/>
        </p:nvSpPr>
        <p:spPr>
          <a:xfrm>
            <a:off x="2225083" y="697823"/>
            <a:ext cx="9636718" cy="369332"/>
          </a:xfrm>
          <a:prstGeom prst="rect">
            <a:avLst/>
          </a:prstGeom>
          <a:noFill/>
        </p:spPr>
        <p:txBody>
          <a:bodyPr wrap="square" rtlCol="0">
            <a:spAutoFit/>
          </a:bodyPr>
          <a:lstStyle/>
          <a:p>
            <a:pPr algn="just"/>
            <a:r>
              <a:rPr lang="en-US" dirty="0"/>
              <a:t>Below is the agenda and the points of discussion presented in this report. </a:t>
            </a:r>
            <a:endParaRPr lang="en-IN" dirty="0"/>
          </a:p>
        </p:txBody>
      </p:sp>
      <p:pic>
        <p:nvPicPr>
          <p:cNvPr id="82" name="Picture 2" descr="Hero Vired announces Scholarship Advantage for higher education ...">
            <a:extLst>
              <a:ext uri="{FF2B5EF4-FFF2-40B4-BE49-F238E27FC236}">
                <a16:creationId xmlns:a16="http://schemas.microsoft.com/office/drawing/2014/main" id="{1E52A2BD-A183-8F47-5D12-87DBC03418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524" y="6350720"/>
            <a:ext cx="610741" cy="249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416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3D80BF-BCDD-61B4-B807-203008A8D9AB}"/>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76C9A841-2A56-4978-B48A-382D7D54FE17}"/>
              </a:ext>
            </a:extLst>
          </p:cNvPr>
          <p:cNvSpPr>
            <a:spLocks noGrp="1"/>
          </p:cNvSpPr>
          <p:nvPr>
            <p:ph type="sldNum" sz="quarter" idx="12"/>
          </p:nvPr>
        </p:nvSpPr>
        <p:spPr>
          <a:xfrm>
            <a:off x="10667580" y="6356350"/>
            <a:ext cx="1346619" cy="365125"/>
          </a:xfrm>
        </p:spPr>
        <p:txBody>
          <a:bodyPr/>
          <a:lstStyle/>
          <a:p>
            <a:fld id="{672B7600-67E3-4D97-B453-880E2742B982}" type="slidenum">
              <a:rPr lang="en-US" b="1" smtClean="0">
                <a:solidFill>
                  <a:schemeClr val="accent1">
                    <a:lumMod val="50000"/>
                  </a:schemeClr>
                </a:solidFill>
              </a:rPr>
              <a:t>3</a:t>
            </a:fld>
            <a:endParaRPr lang="en-US" b="1">
              <a:solidFill>
                <a:schemeClr val="accent1">
                  <a:lumMod val="50000"/>
                </a:schemeClr>
              </a:solidFill>
            </a:endParaRPr>
          </a:p>
        </p:txBody>
      </p:sp>
      <p:sp>
        <p:nvSpPr>
          <p:cNvPr id="2" name="Rectangle 1">
            <a:extLst>
              <a:ext uri="{FF2B5EF4-FFF2-40B4-BE49-F238E27FC236}">
                <a16:creationId xmlns:a16="http://schemas.microsoft.com/office/drawing/2014/main" id="{60CA71DF-0534-0313-FAF3-8A904FA3DAD9}"/>
              </a:ext>
            </a:extLst>
          </p:cNvPr>
          <p:cNvSpPr/>
          <p:nvPr/>
        </p:nvSpPr>
        <p:spPr>
          <a:xfrm>
            <a:off x="1962704" y="-6742"/>
            <a:ext cx="10254696" cy="661499"/>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t>Understanding the Business Model</a:t>
            </a:r>
          </a:p>
        </p:txBody>
      </p:sp>
      <p:grpSp>
        <p:nvGrpSpPr>
          <p:cNvPr id="12" name="Group 11">
            <a:extLst>
              <a:ext uri="{FF2B5EF4-FFF2-40B4-BE49-F238E27FC236}">
                <a16:creationId xmlns:a16="http://schemas.microsoft.com/office/drawing/2014/main" id="{3950C0A7-3F3B-7C87-8E4A-AEA7421CBF5E}"/>
              </a:ext>
            </a:extLst>
          </p:cNvPr>
          <p:cNvGrpSpPr/>
          <p:nvPr/>
        </p:nvGrpSpPr>
        <p:grpSpPr>
          <a:xfrm>
            <a:off x="4701935" y="1754188"/>
            <a:ext cx="3666772" cy="4570413"/>
            <a:chOff x="4447935" y="1144588"/>
            <a:chExt cx="3666772" cy="4570413"/>
          </a:xfrm>
        </p:grpSpPr>
        <p:sp>
          <p:nvSpPr>
            <p:cNvPr id="13" name="Freeform 5">
              <a:extLst>
                <a:ext uri="{FF2B5EF4-FFF2-40B4-BE49-F238E27FC236}">
                  <a16:creationId xmlns:a16="http://schemas.microsoft.com/office/drawing/2014/main" id="{8777900D-E81F-EBCB-55DC-A4DA3014C1CA}"/>
                </a:ext>
              </a:extLst>
            </p:cNvPr>
            <p:cNvSpPr>
              <a:spLocks/>
            </p:cNvSpPr>
            <p:nvPr/>
          </p:nvSpPr>
          <p:spPr bwMode="auto">
            <a:xfrm>
              <a:off x="5727107" y="1144588"/>
              <a:ext cx="1979613" cy="1644650"/>
            </a:xfrm>
            <a:custGeom>
              <a:avLst/>
              <a:gdLst>
                <a:gd name="T0" fmla="*/ 0 w 10386"/>
                <a:gd name="T1" fmla="*/ 0 h 8635"/>
                <a:gd name="T2" fmla="*/ 10386 w 10386"/>
                <a:gd name="T3" fmla="*/ 5996 h 8635"/>
                <a:gd name="T4" fmla="*/ 5816 w 10386"/>
                <a:gd name="T5" fmla="*/ 8635 h 8635"/>
                <a:gd name="T6" fmla="*/ 0 w 10386"/>
                <a:gd name="T7" fmla="*/ 5277 h 8635"/>
                <a:gd name="T8" fmla="*/ 0 w 10386"/>
                <a:gd name="T9" fmla="*/ 0 h 8635"/>
              </a:gdLst>
              <a:ahLst/>
              <a:cxnLst>
                <a:cxn ang="0">
                  <a:pos x="T0" y="T1"/>
                </a:cxn>
                <a:cxn ang="0">
                  <a:pos x="T2" y="T3"/>
                </a:cxn>
                <a:cxn ang="0">
                  <a:pos x="T4" y="T5"/>
                </a:cxn>
                <a:cxn ang="0">
                  <a:pos x="T6" y="T7"/>
                </a:cxn>
                <a:cxn ang="0">
                  <a:pos x="T8" y="T9"/>
                </a:cxn>
              </a:cxnLst>
              <a:rect l="0" t="0" r="r" b="b"/>
              <a:pathLst>
                <a:path w="10386" h="8635">
                  <a:moveTo>
                    <a:pt x="0" y="0"/>
                  </a:moveTo>
                  <a:cubicBezTo>
                    <a:pt x="4285" y="0"/>
                    <a:pt x="8244" y="2286"/>
                    <a:pt x="10386" y="5996"/>
                  </a:cubicBezTo>
                  <a:lnTo>
                    <a:pt x="5816" y="8635"/>
                  </a:lnTo>
                  <a:cubicBezTo>
                    <a:pt x="4617" y="6557"/>
                    <a:pt x="2400" y="5277"/>
                    <a:pt x="0" y="5277"/>
                  </a:cubicBezTo>
                  <a:lnTo>
                    <a:pt x="0" y="0"/>
                  </a:lnTo>
                  <a:close/>
                </a:path>
              </a:pathLst>
            </a:custGeom>
            <a:solidFill>
              <a:schemeClr val="accent3">
                <a:lumMod val="40000"/>
                <a:lumOff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4" name="Freeform 6">
              <a:extLst>
                <a:ext uri="{FF2B5EF4-FFF2-40B4-BE49-F238E27FC236}">
                  <a16:creationId xmlns:a16="http://schemas.microsoft.com/office/drawing/2014/main" id="{2D690D1F-AEA2-B3B8-3B73-E9634CE815F9}"/>
                </a:ext>
              </a:extLst>
            </p:cNvPr>
            <p:cNvSpPr>
              <a:spLocks/>
            </p:cNvSpPr>
            <p:nvPr/>
          </p:nvSpPr>
          <p:spPr bwMode="auto">
            <a:xfrm>
              <a:off x="6835182" y="2287588"/>
              <a:ext cx="1279525" cy="2284413"/>
            </a:xfrm>
            <a:custGeom>
              <a:avLst/>
              <a:gdLst>
                <a:gd name="T0" fmla="*/ 4570 w 6712"/>
                <a:gd name="T1" fmla="*/ 0 h 11992"/>
                <a:gd name="T2" fmla="*/ 4570 w 6712"/>
                <a:gd name="T3" fmla="*/ 11992 h 11992"/>
                <a:gd name="T4" fmla="*/ 0 w 6712"/>
                <a:gd name="T5" fmla="*/ 9354 h 11992"/>
                <a:gd name="T6" fmla="*/ 0 w 6712"/>
                <a:gd name="T7" fmla="*/ 2639 h 11992"/>
                <a:gd name="T8" fmla="*/ 4570 w 6712"/>
                <a:gd name="T9" fmla="*/ 0 h 11992"/>
              </a:gdLst>
              <a:ahLst/>
              <a:cxnLst>
                <a:cxn ang="0">
                  <a:pos x="T0" y="T1"/>
                </a:cxn>
                <a:cxn ang="0">
                  <a:pos x="T2" y="T3"/>
                </a:cxn>
                <a:cxn ang="0">
                  <a:pos x="T4" y="T5"/>
                </a:cxn>
                <a:cxn ang="0">
                  <a:pos x="T6" y="T7"/>
                </a:cxn>
                <a:cxn ang="0">
                  <a:pos x="T8" y="T9"/>
                </a:cxn>
              </a:cxnLst>
              <a:rect l="0" t="0" r="r" b="b"/>
              <a:pathLst>
                <a:path w="6712" h="11992">
                  <a:moveTo>
                    <a:pt x="4570" y="0"/>
                  </a:moveTo>
                  <a:cubicBezTo>
                    <a:pt x="6712" y="3711"/>
                    <a:pt x="6712" y="8282"/>
                    <a:pt x="4570" y="11992"/>
                  </a:cubicBezTo>
                  <a:lnTo>
                    <a:pt x="0" y="9354"/>
                  </a:lnTo>
                  <a:cubicBezTo>
                    <a:pt x="1200" y="7276"/>
                    <a:pt x="1200" y="4716"/>
                    <a:pt x="0" y="2639"/>
                  </a:cubicBezTo>
                  <a:lnTo>
                    <a:pt x="4570" y="0"/>
                  </a:lnTo>
                  <a:close/>
                </a:path>
              </a:pathLst>
            </a:custGeom>
            <a:solidFill>
              <a:schemeClr val="accent3">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15" name="Freeform 7">
              <a:extLst>
                <a:ext uri="{FF2B5EF4-FFF2-40B4-BE49-F238E27FC236}">
                  <a16:creationId xmlns:a16="http://schemas.microsoft.com/office/drawing/2014/main" id="{3606E7FB-3AAD-93D5-83A3-91B91D522453}"/>
                </a:ext>
              </a:extLst>
            </p:cNvPr>
            <p:cNvSpPr>
              <a:spLocks/>
            </p:cNvSpPr>
            <p:nvPr/>
          </p:nvSpPr>
          <p:spPr bwMode="auto">
            <a:xfrm>
              <a:off x="5727107" y="4068763"/>
              <a:ext cx="1979613" cy="1646238"/>
            </a:xfrm>
            <a:custGeom>
              <a:avLst/>
              <a:gdLst>
                <a:gd name="T0" fmla="*/ 10386 w 10386"/>
                <a:gd name="T1" fmla="*/ 2638 h 8635"/>
                <a:gd name="T2" fmla="*/ 0 w 10386"/>
                <a:gd name="T3" fmla="*/ 8635 h 8635"/>
                <a:gd name="T4" fmla="*/ 0 w 10386"/>
                <a:gd name="T5" fmla="*/ 3358 h 8635"/>
                <a:gd name="T6" fmla="*/ 5816 w 10386"/>
                <a:gd name="T7" fmla="*/ 0 h 8635"/>
                <a:gd name="T8" fmla="*/ 10386 w 10386"/>
                <a:gd name="T9" fmla="*/ 2638 h 8635"/>
              </a:gdLst>
              <a:ahLst/>
              <a:cxnLst>
                <a:cxn ang="0">
                  <a:pos x="T0" y="T1"/>
                </a:cxn>
                <a:cxn ang="0">
                  <a:pos x="T2" y="T3"/>
                </a:cxn>
                <a:cxn ang="0">
                  <a:pos x="T4" y="T5"/>
                </a:cxn>
                <a:cxn ang="0">
                  <a:pos x="T6" y="T7"/>
                </a:cxn>
                <a:cxn ang="0">
                  <a:pos x="T8" y="T9"/>
                </a:cxn>
              </a:cxnLst>
              <a:rect l="0" t="0" r="r" b="b"/>
              <a:pathLst>
                <a:path w="10386" h="8635">
                  <a:moveTo>
                    <a:pt x="10386" y="2638"/>
                  </a:moveTo>
                  <a:cubicBezTo>
                    <a:pt x="8244" y="6349"/>
                    <a:pt x="4285" y="8635"/>
                    <a:pt x="0" y="8635"/>
                  </a:cubicBezTo>
                  <a:lnTo>
                    <a:pt x="0" y="3358"/>
                  </a:lnTo>
                  <a:cubicBezTo>
                    <a:pt x="2400" y="3358"/>
                    <a:pt x="4617" y="2078"/>
                    <a:pt x="5816" y="0"/>
                  </a:cubicBezTo>
                  <a:lnTo>
                    <a:pt x="10386" y="2638"/>
                  </a:lnTo>
                  <a:close/>
                </a:path>
              </a:pathLst>
            </a:custGeom>
            <a:solidFill>
              <a:schemeClr val="accent3">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6" name="Freeform: Shape 15">
              <a:extLst>
                <a:ext uri="{FF2B5EF4-FFF2-40B4-BE49-F238E27FC236}">
                  <a16:creationId xmlns:a16="http://schemas.microsoft.com/office/drawing/2014/main" id="{5FD36BCF-FAB1-C213-FA8C-74F7E155C162}"/>
                </a:ext>
              </a:extLst>
            </p:cNvPr>
            <p:cNvSpPr/>
            <p:nvPr/>
          </p:nvSpPr>
          <p:spPr>
            <a:xfrm>
              <a:off x="4447935" y="2150136"/>
              <a:ext cx="1279171" cy="2559317"/>
            </a:xfrm>
            <a:custGeom>
              <a:avLst/>
              <a:gdLst>
                <a:gd name="connsiteX0" fmla="*/ 1279171 w 1279171"/>
                <a:gd name="connsiteY0" fmla="*/ 0 h 2559317"/>
                <a:gd name="connsiteX1" fmla="*/ 1279171 w 1279171"/>
                <a:gd name="connsiteY1" fmla="*/ 282062 h 2559317"/>
                <a:gd name="connsiteX2" fmla="*/ 282368 w 1279171"/>
                <a:gd name="connsiteY2" fmla="*/ 1278865 h 2559317"/>
                <a:gd name="connsiteX3" fmla="*/ 1279171 w 1279171"/>
                <a:gd name="connsiteY3" fmla="*/ 2275668 h 2559317"/>
                <a:gd name="connsiteX4" fmla="*/ 1279171 w 1279171"/>
                <a:gd name="connsiteY4" fmla="*/ 2559317 h 2559317"/>
                <a:gd name="connsiteX5" fmla="*/ 1021407 w 1279171"/>
                <a:gd name="connsiteY5" fmla="*/ 2533316 h 2559317"/>
                <a:gd name="connsiteX6" fmla="*/ 0 w 1279171"/>
                <a:gd name="connsiteY6" fmla="*/ 1279563 h 2559317"/>
                <a:gd name="connsiteX7" fmla="*/ 1021407 w 1279171"/>
                <a:gd name="connsiteY7" fmla="*/ 25993 h 255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9171" h="2559317">
                  <a:moveTo>
                    <a:pt x="1279171" y="0"/>
                  </a:moveTo>
                  <a:lnTo>
                    <a:pt x="1279171" y="282062"/>
                  </a:lnTo>
                  <a:cubicBezTo>
                    <a:pt x="728652" y="282062"/>
                    <a:pt x="282368" y="728346"/>
                    <a:pt x="282368" y="1278865"/>
                  </a:cubicBezTo>
                  <a:cubicBezTo>
                    <a:pt x="282368" y="1829384"/>
                    <a:pt x="728652" y="2275668"/>
                    <a:pt x="1279171" y="2275668"/>
                  </a:cubicBezTo>
                  <a:lnTo>
                    <a:pt x="1279171" y="2559317"/>
                  </a:lnTo>
                  <a:lnTo>
                    <a:pt x="1021407" y="2533316"/>
                  </a:lnTo>
                  <a:cubicBezTo>
                    <a:pt x="438564" y="2413979"/>
                    <a:pt x="0" y="1897979"/>
                    <a:pt x="0" y="1279563"/>
                  </a:cubicBezTo>
                  <a:cubicBezTo>
                    <a:pt x="0" y="661147"/>
                    <a:pt x="438564" y="145294"/>
                    <a:pt x="1021407" y="25993"/>
                  </a:cubicBezTo>
                  <a:close/>
                </a:path>
              </a:pathLst>
            </a:custGeom>
            <a:gradFill>
              <a:gsLst>
                <a:gs pos="44000">
                  <a:schemeClr val="accent3">
                    <a:lumMod val="40000"/>
                    <a:lumOff val="60000"/>
                  </a:schemeClr>
                </a:gs>
                <a:gs pos="100000">
                  <a:schemeClr val="accent3">
                    <a:lumMod val="75000"/>
                  </a:schemeClr>
                </a:gs>
              </a:gsLst>
              <a:path path="circle">
                <a:fillToRect l="50000" t="-80000" r="50000" b="180000"/>
              </a:path>
            </a:gra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7" name="Group 16">
            <a:extLst>
              <a:ext uri="{FF2B5EF4-FFF2-40B4-BE49-F238E27FC236}">
                <a16:creationId xmlns:a16="http://schemas.microsoft.com/office/drawing/2014/main" id="{BD99A183-370F-809E-ECF1-6C749D1E8F7D}"/>
              </a:ext>
            </a:extLst>
          </p:cNvPr>
          <p:cNvGrpSpPr/>
          <p:nvPr/>
        </p:nvGrpSpPr>
        <p:grpSpPr>
          <a:xfrm>
            <a:off x="8108634" y="1754188"/>
            <a:ext cx="2937088" cy="762752"/>
            <a:chOff x="8221931" y="1210324"/>
            <a:chExt cx="2937088" cy="762752"/>
          </a:xfrm>
        </p:grpSpPr>
        <p:sp>
          <p:nvSpPr>
            <p:cNvPr id="18" name="TextBox 17">
              <a:extLst>
                <a:ext uri="{FF2B5EF4-FFF2-40B4-BE49-F238E27FC236}">
                  <a16:creationId xmlns:a16="http://schemas.microsoft.com/office/drawing/2014/main" id="{4302E53D-D2B6-2362-D981-60CC63757790}"/>
                </a:ext>
              </a:extLst>
            </p:cNvPr>
            <p:cNvSpPr txBox="1"/>
            <p:nvPr/>
          </p:nvSpPr>
          <p:spPr>
            <a:xfrm>
              <a:off x="8221931" y="1210324"/>
              <a:ext cx="2937088" cy="461665"/>
            </a:xfrm>
            <a:prstGeom prst="rect">
              <a:avLst/>
            </a:prstGeom>
            <a:noFill/>
          </p:spPr>
          <p:txBody>
            <a:bodyPr wrap="square" lIns="0" rIns="0" rtlCol="0" anchor="b">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all" spc="0" normalizeH="0" baseline="0" noProof="1">
                  <a:ln>
                    <a:noFill/>
                  </a:ln>
                  <a:solidFill>
                    <a:schemeClr val="accent3">
                      <a:lumMod val="60000"/>
                      <a:lumOff val="40000"/>
                    </a:schemeClr>
                  </a:solidFill>
                  <a:effectLst/>
                  <a:uLnTx/>
                  <a:uFillTx/>
                </a:rPr>
                <a:t>AVOD</a:t>
              </a:r>
            </a:p>
          </p:txBody>
        </p:sp>
        <p:sp>
          <p:nvSpPr>
            <p:cNvPr id="19" name="TextBox 18">
              <a:extLst>
                <a:ext uri="{FF2B5EF4-FFF2-40B4-BE49-F238E27FC236}">
                  <a16:creationId xmlns:a16="http://schemas.microsoft.com/office/drawing/2014/main" id="{7F34D786-C9AD-0875-E8D5-AEEB8B3B9069}"/>
                </a:ext>
              </a:extLst>
            </p:cNvPr>
            <p:cNvSpPr txBox="1"/>
            <p:nvPr/>
          </p:nvSpPr>
          <p:spPr>
            <a:xfrm>
              <a:off x="8229726" y="1603744"/>
              <a:ext cx="2929293" cy="369332"/>
            </a:xfrm>
            <a:prstGeom prst="rect">
              <a:avLst/>
            </a:prstGeom>
            <a:noFill/>
          </p:spPr>
          <p:txBody>
            <a:bodyPr wrap="square" lIns="0" rIns="0" rtlCol="0" anchor="t">
              <a:spAutoFit/>
            </a:bodyPr>
            <a:lstStyle/>
            <a:p>
              <a:pPr algn="just">
                <a:defRPr/>
              </a:pPr>
              <a:r>
                <a:rPr lang="en-IN" dirty="0"/>
                <a:t>Advertising Video on Demand</a:t>
              </a:r>
            </a:p>
          </p:txBody>
        </p:sp>
      </p:grpSp>
      <p:grpSp>
        <p:nvGrpSpPr>
          <p:cNvPr id="20" name="Group 19">
            <a:extLst>
              <a:ext uri="{FF2B5EF4-FFF2-40B4-BE49-F238E27FC236}">
                <a16:creationId xmlns:a16="http://schemas.microsoft.com/office/drawing/2014/main" id="{6711BFDD-8206-22DD-5875-98BDF521E1B6}"/>
              </a:ext>
            </a:extLst>
          </p:cNvPr>
          <p:cNvGrpSpPr/>
          <p:nvPr/>
        </p:nvGrpSpPr>
        <p:grpSpPr>
          <a:xfrm>
            <a:off x="8496300" y="3430619"/>
            <a:ext cx="3168807" cy="1039751"/>
            <a:chOff x="8691189" y="2365299"/>
            <a:chExt cx="2937088" cy="1039751"/>
          </a:xfrm>
        </p:grpSpPr>
        <p:sp>
          <p:nvSpPr>
            <p:cNvPr id="21" name="TextBox 20">
              <a:extLst>
                <a:ext uri="{FF2B5EF4-FFF2-40B4-BE49-F238E27FC236}">
                  <a16:creationId xmlns:a16="http://schemas.microsoft.com/office/drawing/2014/main" id="{6A051E63-9D3F-1ECD-CE7E-7B317639207F}"/>
                </a:ext>
              </a:extLst>
            </p:cNvPr>
            <p:cNvSpPr txBox="1"/>
            <p:nvPr/>
          </p:nvSpPr>
          <p:spPr>
            <a:xfrm>
              <a:off x="8691189" y="2365299"/>
              <a:ext cx="2937088" cy="461665"/>
            </a:xfrm>
            <a:prstGeom prst="rect">
              <a:avLst/>
            </a:prstGeom>
            <a:noFill/>
          </p:spPr>
          <p:txBody>
            <a:bodyPr wrap="square" lIns="0" rIns="0" rtlCol="0" anchor="b">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all" spc="0" normalizeH="0" baseline="0" noProof="1">
                  <a:ln>
                    <a:noFill/>
                  </a:ln>
                  <a:solidFill>
                    <a:schemeClr val="accent3">
                      <a:lumMod val="75000"/>
                    </a:schemeClr>
                  </a:solidFill>
                  <a:effectLst/>
                  <a:uLnTx/>
                  <a:uFillTx/>
                </a:rPr>
                <a:t>TVOD</a:t>
              </a:r>
            </a:p>
          </p:txBody>
        </p:sp>
        <p:sp>
          <p:nvSpPr>
            <p:cNvPr id="22" name="TextBox 21">
              <a:extLst>
                <a:ext uri="{FF2B5EF4-FFF2-40B4-BE49-F238E27FC236}">
                  <a16:creationId xmlns:a16="http://schemas.microsoft.com/office/drawing/2014/main" id="{0C65ED23-05E0-9A10-016F-330C0AC15AF6}"/>
                </a:ext>
              </a:extLst>
            </p:cNvPr>
            <p:cNvSpPr txBox="1"/>
            <p:nvPr/>
          </p:nvSpPr>
          <p:spPr>
            <a:xfrm>
              <a:off x="8698984" y="2758719"/>
              <a:ext cx="2929293" cy="646331"/>
            </a:xfrm>
            <a:prstGeom prst="rect">
              <a:avLst/>
            </a:prstGeom>
            <a:noFill/>
          </p:spPr>
          <p:txBody>
            <a:bodyPr wrap="square" lIns="0" rIns="0" rtlCol="0" anchor="t">
              <a:spAutoFit/>
            </a:bodyPr>
            <a:lstStyle/>
            <a:p>
              <a:r>
                <a:rPr lang="en-IN" dirty="0"/>
                <a:t>Transactional Video on Demand</a:t>
              </a:r>
            </a:p>
          </p:txBody>
        </p:sp>
      </p:grpSp>
      <p:grpSp>
        <p:nvGrpSpPr>
          <p:cNvPr id="23" name="Group 22">
            <a:extLst>
              <a:ext uri="{FF2B5EF4-FFF2-40B4-BE49-F238E27FC236}">
                <a16:creationId xmlns:a16="http://schemas.microsoft.com/office/drawing/2014/main" id="{CC484214-9A7B-2F24-2CEC-012D0A64BBC8}"/>
              </a:ext>
            </a:extLst>
          </p:cNvPr>
          <p:cNvGrpSpPr/>
          <p:nvPr/>
        </p:nvGrpSpPr>
        <p:grpSpPr>
          <a:xfrm>
            <a:off x="8108634" y="5408794"/>
            <a:ext cx="2937088" cy="1039751"/>
            <a:chOff x="8691189" y="3520274"/>
            <a:chExt cx="2937088" cy="1039751"/>
          </a:xfrm>
        </p:grpSpPr>
        <p:sp>
          <p:nvSpPr>
            <p:cNvPr id="24" name="TextBox 23">
              <a:extLst>
                <a:ext uri="{FF2B5EF4-FFF2-40B4-BE49-F238E27FC236}">
                  <a16:creationId xmlns:a16="http://schemas.microsoft.com/office/drawing/2014/main" id="{EB0C91E6-0A82-41AD-046F-5F1AB98887BE}"/>
                </a:ext>
              </a:extLst>
            </p:cNvPr>
            <p:cNvSpPr txBox="1"/>
            <p:nvPr/>
          </p:nvSpPr>
          <p:spPr>
            <a:xfrm>
              <a:off x="8691189" y="3520274"/>
              <a:ext cx="2937088" cy="461665"/>
            </a:xfrm>
            <a:prstGeom prst="rect">
              <a:avLst/>
            </a:prstGeom>
            <a:noFill/>
          </p:spPr>
          <p:txBody>
            <a:bodyPr wrap="square" lIns="0" rIns="0" rtlCol="0" anchor="b">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all" spc="0" normalizeH="0" baseline="0" noProof="1">
                  <a:ln>
                    <a:noFill/>
                  </a:ln>
                  <a:solidFill>
                    <a:schemeClr val="accent3">
                      <a:lumMod val="50000"/>
                    </a:schemeClr>
                  </a:solidFill>
                  <a:effectLst/>
                  <a:uLnTx/>
                  <a:uFillTx/>
                </a:rPr>
                <a:t>SVOD</a:t>
              </a:r>
            </a:p>
          </p:txBody>
        </p:sp>
        <p:sp>
          <p:nvSpPr>
            <p:cNvPr id="25" name="TextBox 24">
              <a:extLst>
                <a:ext uri="{FF2B5EF4-FFF2-40B4-BE49-F238E27FC236}">
                  <a16:creationId xmlns:a16="http://schemas.microsoft.com/office/drawing/2014/main" id="{E5BDAA0B-6F10-6C6C-C0DA-20D3FCC7229A}"/>
                </a:ext>
              </a:extLst>
            </p:cNvPr>
            <p:cNvSpPr txBox="1"/>
            <p:nvPr/>
          </p:nvSpPr>
          <p:spPr>
            <a:xfrm>
              <a:off x="8698984" y="3913694"/>
              <a:ext cx="2929293" cy="646331"/>
            </a:xfrm>
            <a:prstGeom prst="rect">
              <a:avLst/>
            </a:prstGeom>
            <a:noFill/>
          </p:spPr>
          <p:txBody>
            <a:bodyPr wrap="square" lIns="0" rIns="0" rtlCol="0" anchor="t">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1">
                  <a:ln>
                    <a:noFill/>
                  </a:ln>
                  <a:effectLst/>
                  <a:uLnTx/>
                  <a:uFillTx/>
                </a:rPr>
                <a:t>Subscription-based Video on Demand</a:t>
              </a:r>
            </a:p>
          </p:txBody>
        </p:sp>
      </p:grpSp>
      <p:sp>
        <p:nvSpPr>
          <p:cNvPr id="26" name="TextBox 25">
            <a:extLst>
              <a:ext uri="{FF2B5EF4-FFF2-40B4-BE49-F238E27FC236}">
                <a16:creationId xmlns:a16="http://schemas.microsoft.com/office/drawing/2014/main" id="{ECAC772F-F9B3-9F2B-DAEC-FDEB2B924DBF}"/>
              </a:ext>
            </a:extLst>
          </p:cNvPr>
          <p:cNvSpPr txBox="1"/>
          <p:nvPr/>
        </p:nvSpPr>
        <p:spPr>
          <a:xfrm>
            <a:off x="927100" y="2260972"/>
            <a:ext cx="3391008" cy="3724096"/>
          </a:xfrm>
          <a:prstGeom prst="rect">
            <a:avLst/>
          </a:prstGeom>
          <a:noFill/>
        </p:spPr>
        <p:txBody>
          <a:bodyPr wrap="square" lIns="0" rIns="0" rtlCol="0" anchor="t">
            <a:spAutoFit/>
          </a:bodyPr>
          <a:lstStyle/>
          <a:p>
            <a:pPr algn="ctr"/>
            <a:r>
              <a:rPr lang="en-US" sz="2800" b="1" dirty="0"/>
              <a:t>Core Revenue Streams</a:t>
            </a:r>
          </a:p>
          <a:p>
            <a:pPr algn="ctr"/>
            <a:endParaRPr lang="en-US" sz="2800" b="1" dirty="0"/>
          </a:p>
          <a:p>
            <a:pPr marL="285750" indent="-285750" algn="just">
              <a:buFont typeface="Arial" panose="020B0604020202020204" pitchFamily="34" charset="0"/>
              <a:buChar char="•"/>
            </a:pPr>
            <a:r>
              <a:rPr lang="en-US" dirty="0"/>
              <a:t>Typically, the business model of a streaming services company utilizes a mix of revenue streams. There is SVOD, TVOD, and AVOD. </a:t>
            </a:r>
          </a:p>
          <a:p>
            <a:pPr marL="285750" indent="-285750" algn="just">
              <a:buFont typeface="Arial" panose="020B0604020202020204" pitchFamily="34" charset="0"/>
              <a:buChar char="•"/>
            </a:pPr>
            <a:r>
              <a:rPr lang="en-US" dirty="0"/>
              <a:t>This dataset pertains to the SVOD i.e. Subscription-based Video on Demand revenue stream and accordingly, the target audience and content strategy are aligned.</a:t>
            </a:r>
          </a:p>
        </p:txBody>
      </p:sp>
      <p:pic>
        <p:nvPicPr>
          <p:cNvPr id="27" name="Graphic 26" descr="Chat bubble outline">
            <a:extLst>
              <a:ext uri="{FF2B5EF4-FFF2-40B4-BE49-F238E27FC236}">
                <a16:creationId xmlns:a16="http://schemas.microsoft.com/office/drawing/2014/main" id="{67879C3D-6486-1D2F-FE98-F5EE737C0C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32428" y="5162997"/>
            <a:ext cx="676971" cy="676971"/>
          </a:xfrm>
          <a:prstGeom prst="rect">
            <a:avLst/>
          </a:prstGeom>
        </p:spPr>
      </p:pic>
      <p:pic>
        <p:nvPicPr>
          <p:cNvPr id="28" name="Graphic 27" descr="Double Tap Gesture outline">
            <a:extLst>
              <a:ext uri="{FF2B5EF4-FFF2-40B4-BE49-F238E27FC236}">
                <a16:creationId xmlns:a16="http://schemas.microsoft.com/office/drawing/2014/main" id="{49FB5647-E36D-CD09-FA2D-8D2BE40137A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90459" y="3700909"/>
            <a:ext cx="676971" cy="676971"/>
          </a:xfrm>
          <a:prstGeom prst="rect">
            <a:avLst/>
          </a:prstGeom>
        </p:spPr>
      </p:pic>
      <p:pic>
        <p:nvPicPr>
          <p:cNvPr id="29" name="Graphic 28" descr="Zoom in outline">
            <a:extLst>
              <a:ext uri="{FF2B5EF4-FFF2-40B4-BE49-F238E27FC236}">
                <a16:creationId xmlns:a16="http://schemas.microsoft.com/office/drawing/2014/main" id="{2AE08F9F-B2DD-83A3-EF9E-9E5AA376F8C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32428" y="2238028"/>
            <a:ext cx="676971" cy="676971"/>
          </a:xfrm>
          <a:prstGeom prst="rect">
            <a:avLst/>
          </a:prstGeom>
        </p:spPr>
      </p:pic>
      <p:pic>
        <p:nvPicPr>
          <p:cNvPr id="30" name="Graphic 29" descr="Questions with solid fill">
            <a:extLst>
              <a:ext uri="{FF2B5EF4-FFF2-40B4-BE49-F238E27FC236}">
                <a16:creationId xmlns:a16="http://schemas.microsoft.com/office/drawing/2014/main" id="{124E1EE0-BBC9-5427-5260-BB97BD16088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19144" y="3576639"/>
            <a:ext cx="914400" cy="914400"/>
          </a:xfrm>
          <a:prstGeom prst="rect">
            <a:avLst/>
          </a:prstGeom>
        </p:spPr>
      </p:pic>
      <p:sp>
        <p:nvSpPr>
          <p:cNvPr id="3" name="TextBox 2">
            <a:extLst>
              <a:ext uri="{FF2B5EF4-FFF2-40B4-BE49-F238E27FC236}">
                <a16:creationId xmlns:a16="http://schemas.microsoft.com/office/drawing/2014/main" id="{FF12160E-5E9E-931D-AC86-86E6E9565F87}"/>
              </a:ext>
            </a:extLst>
          </p:cNvPr>
          <p:cNvSpPr txBox="1"/>
          <p:nvPr/>
        </p:nvSpPr>
        <p:spPr>
          <a:xfrm>
            <a:off x="2225083" y="697823"/>
            <a:ext cx="9636718" cy="923330"/>
          </a:xfrm>
          <a:prstGeom prst="rect">
            <a:avLst/>
          </a:prstGeom>
          <a:noFill/>
        </p:spPr>
        <p:txBody>
          <a:bodyPr wrap="square" rtlCol="0">
            <a:spAutoFit/>
          </a:bodyPr>
          <a:lstStyle/>
          <a:p>
            <a:pPr algn="just"/>
            <a:r>
              <a:rPr lang="en-US" dirty="0"/>
              <a:t>Streaming service companies operate under a subscription-based business model, where users pay a recurring fee (monthly or annually) to access a library of digital content, such as movies, TV shows, music, or even games.</a:t>
            </a:r>
            <a:endParaRPr lang="en-IN" dirty="0"/>
          </a:p>
        </p:txBody>
      </p:sp>
      <p:pic>
        <p:nvPicPr>
          <p:cNvPr id="4" name="Picture 2" descr="Hero Vired announces Scholarship Advantage for higher education ...">
            <a:extLst>
              <a:ext uri="{FF2B5EF4-FFF2-40B4-BE49-F238E27FC236}">
                <a16:creationId xmlns:a16="http://schemas.microsoft.com/office/drawing/2014/main" id="{DE2D873C-5AAA-8232-0830-A712DE23918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9524" y="6350720"/>
            <a:ext cx="610741" cy="249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255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0C5B2-1D18-93FA-C2E3-BE93EC371A8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69121B5-E769-7CDD-6BF1-6CB39DD07632}"/>
              </a:ext>
            </a:extLst>
          </p:cNvPr>
          <p:cNvSpPr>
            <a:spLocks noGrp="1"/>
          </p:cNvSpPr>
          <p:nvPr>
            <p:ph type="sldNum" sz="quarter" idx="12"/>
          </p:nvPr>
        </p:nvSpPr>
        <p:spPr>
          <a:xfrm>
            <a:off x="10667580" y="6356350"/>
            <a:ext cx="1346619" cy="365125"/>
          </a:xfrm>
        </p:spPr>
        <p:txBody>
          <a:bodyPr/>
          <a:lstStyle/>
          <a:p>
            <a:fld id="{672B7600-67E3-4D97-B453-880E2742B982}" type="slidenum">
              <a:rPr lang="en-US" b="1" smtClean="0">
                <a:solidFill>
                  <a:schemeClr val="accent1">
                    <a:lumMod val="50000"/>
                  </a:schemeClr>
                </a:solidFill>
              </a:rPr>
              <a:t>4</a:t>
            </a:fld>
            <a:endParaRPr lang="en-US" b="1">
              <a:solidFill>
                <a:schemeClr val="accent1">
                  <a:lumMod val="50000"/>
                </a:schemeClr>
              </a:solidFill>
            </a:endParaRPr>
          </a:p>
        </p:txBody>
      </p:sp>
      <p:sp>
        <p:nvSpPr>
          <p:cNvPr id="4" name="Rectangle 3">
            <a:extLst>
              <a:ext uri="{FF2B5EF4-FFF2-40B4-BE49-F238E27FC236}">
                <a16:creationId xmlns:a16="http://schemas.microsoft.com/office/drawing/2014/main" id="{715EAA8B-CB6E-446F-D046-9E339EC8E11B}"/>
              </a:ext>
            </a:extLst>
          </p:cNvPr>
          <p:cNvSpPr/>
          <p:nvPr/>
        </p:nvSpPr>
        <p:spPr>
          <a:xfrm>
            <a:off x="1962704" y="-6742"/>
            <a:ext cx="10254696" cy="661499"/>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t>Revenue Streams in Light of the Business Objectives</a:t>
            </a:r>
          </a:p>
        </p:txBody>
      </p:sp>
      <p:sp>
        <p:nvSpPr>
          <p:cNvPr id="5" name="TextBox 4">
            <a:extLst>
              <a:ext uri="{FF2B5EF4-FFF2-40B4-BE49-F238E27FC236}">
                <a16:creationId xmlns:a16="http://schemas.microsoft.com/office/drawing/2014/main" id="{AF91C673-93D4-0E5B-7590-6797D4C1FC04}"/>
              </a:ext>
            </a:extLst>
          </p:cNvPr>
          <p:cNvSpPr txBox="1"/>
          <p:nvPr/>
        </p:nvSpPr>
        <p:spPr>
          <a:xfrm>
            <a:off x="2225083" y="697823"/>
            <a:ext cx="9636718" cy="646331"/>
          </a:xfrm>
          <a:prstGeom prst="rect">
            <a:avLst/>
          </a:prstGeom>
          <a:noFill/>
        </p:spPr>
        <p:txBody>
          <a:bodyPr wrap="square" rtlCol="0">
            <a:spAutoFit/>
          </a:bodyPr>
          <a:lstStyle/>
          <a:p>
            <a:pPr algn="just"/>
            <a:r>
              <a:rPr lang="en-US" dirty="0"/>
              <a:t>Below is an analysis of how the revenue streams of streaming services companies align with and support their business goals and objectives.</a:t>
            </a:r>
            <a:endParaRPr lang="en-IN" dirty="0"/>
          </a:p>
        </p:txBody>
      </p:sp>
      <p:graphicFrame>
        <p:nvGraphicFramePr>
          <p:cNvPr id="9" name="Table 8">
            <a:extLst>
              <a:ext uri="{FF2B5EF4-FFF2-40B4-BE49-F238E27FC236}">
                <a16:creationId xmlns:a16="http://schemas.microsoft.com/office/drawing/2014/main" id="{7D133F37-4F46-8E77-EC82-56E8A1F159E2}"/>
              </a:ext>
            </a:extLst>
          </p:cNvPr>
          <p:cNvGraphicFramePr>
            <a:graphicFrameLocks noGrp="1"/>
          </p:cNvGraphicFramePr>
          <p:nvPr>
            <p:extLst>
              <p:ext uri="{D42A27DB-BD31-4B8C-83A1-F6EECF244321}">
                <p14:modId xmlns:p14="http://schemas.microsoft.com/office/powerpoint/2010/main" val="2881735834"/>
              </p:ext>
            </p:extLst>
          </p:nvPr>
        </p:nvGraphicFramePr>
        <p:xfrm>
          <a:off x="1968500" y="1422401"/>
          <a:ext cx="9636718" cy="4964397"/>
        </p:xfrm>
        <a:graphic>
          <a:graphicData uri="http://schemas.openxmlformats.org/drawingml/2006/table">
            <a:tbl>
              <a:tblPr>
                <a:tableStyleId>{D113A9D2-9D6B-4929-AA2D-F23B5EE8CBE7}</a:tableStyleId>
              </a:tblPr>
              <a:tblGrid>
                <a:gridCol w="2286000">
                  <a:extLst>
                    <a:ext uri="{9D8B030D-6E8A-4147-A177-3AD203B41FA5}">
                      <a16:colId xmlns:a16="http://schemas.microsoft.com/office/drawing/2014/main" val="2187985888"/>
                    </a:ext>
                  </a:extLst>
                </a:gridCol>
                <a:gridCol w="7350718">
                  <a:extLst>
                    <a:ext uri="{9D8B030D-6E8A-4147-A177-3AD203B41FA5}">
                      <a16:colId xmlns:a16="http://schemas.microsoft.com/office/drawing/2014/main" val="1000511166"/>
                    </a:ext>
                  </a:extLst>
                </a:gridCol>
              </a:tblGrid>
              <a:tr h="393497">
                <a:tc>
                  <a:txBody>
                    <a:bodyPr/>
                    <a:lstStyle/>
                    <a:p>
                      <a:pPr algn="ctr"/>
                      <a:r>
                        <a:rPr lang="en-IN" sz="2000" b="1" dirty="0">
                          <a:solidFill>
                            <a:schemeClr val="tx1"/>
                          </a:solidFill>
                        </a:rPr>
                        <a:t>Revenue Streams</a:t>
                      </a:r>
                      <a:endParaRPr lang="en-IN" sz="2000" dirty="0">
                        <a:solidFill>
                          <a:schemeClr val="tx1"/>
                        </a:solidFill>
                      </a:endParaRPr>
                    </a:p>
                  </a:txBody>
                  <a:tcPr marL="66944" marR="66944" marT="33472" marB="3347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60000"/>
                        <a:lumOff val="40000"/>
                      </a:schemeClr>
                    </a:solidFill>
                  </a:tcPr>
                </a:tc>
                <a:tc>
                  <a:txBody>
                    <a:bodyPr/>
                    <a:lstStyle/>
                    <a:p>
                      <a:pPr algn="ctr"/>
                      <a:r>
                        <a:rPr lang="en-IN" sz="2000" b="1" dirty="0">
                          <a:solidFill>
                            <a:schemeClr val="tx1"/>
                          </a:solidFill>
                        </a:rPr>
                        <a:t>Relevance to the Business Objectives</a:t>
                      </a:r>
                      <a:endParaRPr lang="en-IN" sz="2000" dirty="0">
                        <a:solidFill>
                          <a:schemeClr val="tx1"/>
                        </a:solidFill>
                      </a:endParaRPr>
                    </a:p>
                  </a:txBody>
                  <a:tcPr marL="66944" marR="66944" marT="33472" marB="3347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345113193"/>
                  </a:ext>
                </a:extLst>
              </a:tr>
              <a:tr h="941978">
                <a:tc>
                  <a:txBody>
                    <a:bodyPr/>
                    <a:lstStyle/>
                    <a:p>
                      <a:r>
                        <a:rPr lang="en-IN" sz="1800" b="1" dirty="0">
                          <a:solidFill>
                            <a:schemeClr val="tx1"/>
                          </a:solidFill>
                        </a:rPr>
                        <a:t>Subscription Fees</a:t>
                      </a:r>
                      <a:endParaRPr lang="en-IN" sz="1800" dirty="0">
                        <a:solidFill>
                          <a:schemeClr val="tx1"/>
                        </a:solidFill>
                      </a:endParaRPr>
                    </a:p>
                  </a:txBody>
                  <a:tcPr marL="66944" marR="66944" marT="33472" marB="3347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60000"/>
                        <a:lumOff val="40000"/>
                      </a:schemeClr>
                    </a:solidFill>
                  </a:tcPr>
                </a:tc>
                <a:tc>
                  <a:txBody>
                    <a:bodyPr/>
                    <a:lstStyle/>
                    <a:p>
                      <a:pPr marL="285750" indent="-285750">
                        <a:buFont typeface="Arial" panose="020B0604020202020204" pitchFamily="34" charset="0"/>
                        <a:buChar char="•"/>
                      </a:pPr>
                      <a:r>
                        <a:rPr lang="en-US" sz="1800" dirty="0">
                          <a:solidFill>
                            <a:schemeClr val="tx1"/>
                          </a:solidFill>
                        </a:rPr>
                        <a:t>Directly supports the goal of profitability by generating recurring income. Subscriptions also incentivize continuous improvement of content quality and user experience to retain customers.</a:t>
                      </a:r>
                    </a:p>
                  </a:txBody>
                  <a:tcPr marL="66944" marR="66944" marT="33472" marB="3347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791298041"/>
                  </a:ext>
                </a:extLst>
              </a:tr>
              <a:tr h="1133776">
                <a:tc>
                  <a:txBody>
                    <a:bodyPr/>
                    <a:lstStyle/>
                    <a:p>
                      <a:r>
                        <a:rPr lang="en-IN" sz="1800" b="1" dirty="0">
                          <a:solidFill>
                            <a:schemeClr val="tx1"/>
                          </a:solidFill>
                        </a:rPr>
                        <a:t>Ad Revenue</a:t>
                      </a:r>
                      <a:endParaRPr lang="en-IN" sz="1800" dirty="0">
                        <a:solidFill>
                          <a:schemeClr val="tx1"/>
                        </a:solidFill>
                      </a:endParaRPr>
                    </a:p>
                  </a:txBody>
                  <a:tcPr marL="66944" marR="66944" marT="33472" marB="3347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60000"/>
                        <a:lumOff val="40000"/>
                      </a:schemeClr>
                    </a:solidFill>
                  </a:tcPr>
                </a:tc>
                <a:tc>
                  <a:txBody>
                    <a:bodyPr/>
                    <a:lstStyle/>
                    <a:p>
                      <a:pPr marL="285750" indent="-285750">
                        <a:buFont typeface="Arial" panose="020B0604020202020204" pitchFamily="34" charset="0"/>
                        <a:buChar char="•"/>
                      </a:pPr>
                      <a:r>
                        <a:rPr lang="en-US" sz="1800" dirty="0">
                          <a:solidFill>
                            <a:schemeClr val="tx1"/>
                          </a:solidFill>
                        </a:rPr>
                        <a:t>Aligns with the goal of reaching a broader audience, including those who prefer free or low-cost options. </a:t>
                      </a:r>
                    </a:p>
                    <a:p>
                      <a:pPr marL="285750" indent="-285750">
                        <a:buFont typeface="Arial" panose="020B0604020202020204" pitchFamily="34" charset="0"/>
                        <a:buChar char="•"/>
                      </a:pPr>
                      <a:r>
                        <a:rPr lang="en-US" sz="1800" dirty="0">
                          <a:solidFill>
                            <a:schemeClr val="tx1"/>
                          </a:solidFill>
                        </a:rPr>
                        <a:t>Additionally, ad revenue helps fund content acquisition and creation, supporting diversity in the library.</a:t>
                      </a:r>
                    </a:p>
                  </a:txBody>
                  <a:tcPr marL="66944" marR="66944" marT="33472" marB="3347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951751420"/>
                  </a:ext>
                </a:extLst>
              </a:tr>
              <a:tr h="1232349">
                <a:tc>
                  <a:txBody>
                    <a:bodyPr/>
                    <a:lstStyle/>
                    <a:p>
                      <a:r>
                        <a:rPr lang="en-IN" sz="1800" b="1" dirty="0">
                          <a:solidFill>
                            <a:schemeClr val="tx1"/>
                          </a:solidFill>
                        </a:rPr>
                        <a:t>Content Licensing &amp; Sales</a:t>
                      </a:r>
                      <a:endParaRPr lang="en-IN" sz="1800" dirty="0">
                        <a:solidFill>
                          <a:schemeClr val="tx1"/>
                        </a:solidFill>
                      </a:endParaRPr>
                    </a:p>
                  </a:txBody>
                  <a:tcPr marL="66944" marR="66944" marT="33472" marB="3347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60000"/>
                        <a:lumOff val="40000"/>
                      </a:schemeClr>
                    </a:solidFill>
                  </a:tcPr>
                </a:tc>
                <a:tc>
                  <a:txBody>
                    <a:bodyPr/>
                    <a:lstStyle/>
                    <a:p>
                      <a:pPr marL="285750" indent="-285750">
                        <a:buFont typeface="Arial" panose="020B0604020202020204" pitchFamily="34" charset="0"/>
                        <a:buChar char="•"/>
                      </a:pPr>
                      <a:r>
                        <a:rPr lang="en-US" sz="1800" dirty="0">
                          <a:solidFill>
                            <a:schemeClr val="tx1"/>
                          </a:solidFill>
                        </a:rPr>
                        <a:t>Generates additional income to fund the production of original content, aligning with the goal of differentiation. </a:t>
                      </a:r>
                    </a:p>
                    <a:p>
                      <a:pPr marL="285750" indent="-285750">
                        <a:buFont typeface="Arial" panose="020B0604020202020204" pitchFamily="34" charset="0"/>
                        <a:buChar char="•"/>
                      </a:pPr>
                      <a:r>
                        <a:rPr lang="en-US" sz="1800" dirty="0">
                          <a:solidFill>
                            <a:schemeClr val="tx1"/>
                          </a:solidFill>
                        </a:rPr>
                        <a:t>Licensing also aids global expansion by making content available on other platforms in untapped markets.</a:t>
                      </a:r>
                    </a:p>
                  </a:txBody>
                  <a:tcPr marL="66944" marR="66944" marT="33472" marB="3347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44344452"/>
                  </a:ext>
                </a:extLst>
              </a:tr>
              <a:tr h="1232349">
                <a:tc>
                  <a:txBody>
                    <a:bodyPr/>
                    <a:lstStyle/>
                    <a:p>
                      <a:r>
                        <a:rPr lang="en-IN" sz="1800" b="1" dirty="0">
                          <a:solidFill>
                            <a:schemeClr val="tx1"/>
                          </a:solidFill>
                        </a:rPr>
                        <a:t>Partnerships &amp; Bundles</a:t>
                      </a:r>
                      <a:endParaRPr lang="en-IN" sz="1800" dirty="0">
                        <a:solidFill>
                          <a:schemeClr val="tx1"/>
                        </a:solidFill>
                      </a:endParaRPr>
                    </a:p>
                  </a:txBody>
                  <a:tcPr marL="66944" marR="66944" marT="33472" marB="3347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60000"/>
                        <a:lumOff val="40000"/>
                      </a:schemeClr>
                    </a:solidFill>
                  </a:tcPr>
                </a:tc>
                <a:tc>
                  <a:txBody>
                    <a:bodyPr/>
                    <a:lstStyle/>
                    <a:p>
                      <a:pPr marL="285750" indent="-285750">
                        <a:buFont typeface="Arial" panose="020B0604020202020204" pitchFamily="34" charset="0"/>
                        <a:buChar char="•"/>
                      </a:pPr>
                      <a:r>
                        <a:rPr lang="en-US" sz="1800" dirty="0">
                          <a:solidFill>
                            <a:schemeClr val="tx1"/>
                          </a:solidFill>
                        </a:rPr>
                        <a:t>Facilitates global expansion and enhances user acquisition by offering value through bundled services. </a:t>
                      </a:r>
                    </a:p>
                    <a:p>
                      <a:pPr marL="285750" indent="-285750">
                        <a:buFont typeface="Arial" panose="020B0604020202020204" pitchFamily="34" charset="0"/>
                        <a:buChar char="•"/>
                      </a:pPr>
                      <a:r>
                        <a:rPr lang="en-US" sz="1800" dirty="0">
                          <a:solidFill>
                            <a:schemeClr val="tx1"/>
                          </a:solidFill>
                        </a:rPr>
                        <a:t>Helps improve accessibility to new audience segments and strengthens the platform's competitive positioning.</a:t>
                      </a:r>
                    </a:p>
                  </a:txBody>
                  <a:tcPr marL="66944" marR="66944" marT="33472" marB="3347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996370385"/>
                  </a:ext>
                </a:extLst>
              </a:tr>
            </a:tbl>
          </a:graphicData>
        </a:graphic>
      </p:graphicFrame>
      <p:pic>
        <p:nvPicPr>
          <p:cNvPr id="6146" name="Picture 2" descr="Hero Vired announces Scholarship Advantage for higher education ...">
            <a:extLst>
              <a:ext uri="{FF2B5EF4-FFF2-40B4-BE49-F238E27FC236}">
                <a16:creationId xmlns:a16="http://schemas.microsoft.com/office/drawing/2014/main" id="{615A94F1-9171-47FF-6A25-6B8A4DBEF2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24" y="6350720"/>
            <a:ext cx="610741" cy="249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341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BFA9E-0523-26A0-3D4E-DF91CD4A1EA4}"/>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42872C4B-1F79-4EEA-C19F-22870E9CAA8E}"/>
              </a:ext>
            </a:extLst>
          </p:cNvPr>
          <p:cNvSpPr>
            <a:spLocks noGrp="1"/>
          </p:cNvSpPr>
          <p:nvPr>
            <p:ph type="sldNum" sz="quarter" idx="12"/>
          </p:nvPr>
        </p:nvSpPr>
        <p:spPr>
          <a:xfrm>
            <a:off x="10667580" y="6356350"/>
            <a:ext cx="1346619" cy="365125"/>
          </a:xfrm>
        </p:spPr>
        <p:txBody>
          <a:bodyPr/>
          <a:lstStyle/>
          <a:p>
            <a:fld id="{672B7600-67E3-4D97-B453-880E2742B982}" type="slidenum">
              <a:rPr lang="en-US" b="1" smtClean="0">
                <a:solidFill>
                  <a:schemeClr val="accent1">
                    <a:lumMod val="50000"/>
                  </a:schemeClr>
                </a:solidFill>
              </a:rPr>
              <a:t>5</a:t>
            </a:fld>
            <a:endParaRPr lang="en-US" b="1">
              <a:solidFill>
                <a:schemeClr val="accent1">
                  <a:lumMod val="50000"/>
                </a:schemeClr>
              </a:solidFill>
            </a:endParaRPr>
          </a:p>
        </p:txBody>
      </p:sp>
      <p:sp>
        <p:nvSpPr>
          <p:cNvPr id="4" name="Rectangle 3">
            <a:extLst>
              <a:ext uri="{FF2B5EF4-FFF2-40B4-BE49-F238E27FC236}">
                <a16:creationId xmlns:a16="http://schemas.microsoft.com/office/drawing/2014/main" id="{95A48A2F-ADBB-88F8-F81F-3BBF5C055535}"/>
              </a:ext>
            </a:extLst>
          </p:cNvPr>
          <p:cNvSpPr/>
          <p:nvPr/>
        </p:nvSpPr>
        <p:spPr>
          <a:xfrm>
            <a:off x="1962704" y="-6742"/>
            <a:ext cx="10254696" cy="661499"/>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t>Understanding the Data - Overview</a:t>
            </a:r>
          </a:p>
        </p:txBody>
      </p:sp>
      <p:sp>
        <p:nvSpPr>
          <p:cNvPr id="5" name="TextBox 4">
            <a:extLst>
              <a:ext uri="{FF2B5EF4-FFF2-40B4-BE49-F238E27FC236}">
                <a16:creationId xmlns:a16="http://schemas.microsoft.com/office/drawing/2014/main" id="{DB4506DD-7F63-7078-BAE6-1A61D5ECA126}"/>
              </a:ext>
            </a:extLst>
          </p:cNvPr>
          <p:cNvSpPr txBox="1"/>
          <p:nvPr/>
        </p:nvSpPr>
        <p:spPr>
          <a:xfrm>
            <a:off x="2225083" y="697823"/>
            <a:ext cx="9636718" cy="923330"/>
          </a:xfrm>
          <a:prstGeom prst="rect">
            <a:avLst/>
          </a:prstGeom>
          <a:noFill/>
        </p:spPr>
        <p:txBody>
          <a:bodyPr wrap="square" rtlCol="0">
            <a:spAutoFit/>
          </a:bodyPr>
          <a:lstStyle/>
          <a:p>
            <a:pPr algn="just"/>
            <a:r>
              <a:rPr lang="en-US" dirty="0"/>
              <a:t>Below is an overview of the data and the key highlights to understand the data. The data pertains to user and usage statistics of the streaming services company, and is provided for 3 primary subscription plans having a user base ranging from ages 18 to 55+.</a:t>
            </a:r>
            <a:endParaRPr lang="en-IN" dirty="0"/>
          </a:p>
        </p:txBody>
      </p:sp>
      <p:cxnSp>
        <p:nvCxnSpPr>
          <p:cNvPr id="26" name="Straight Connector 25">
            <a:extLst>
              <a:ext uri="{FF2B5EF4-FFF2-40B4-BE49-F238E27FC236}">
                <a16:creationId xmlns:a16="http://schemas.microsoft.com/office/drawing/2014/main" id="{8ECD8B82-61B3-7751-1837-04766632712C}"/>
              </a:ext>
            </a:extLst>
          </p:cNvPr>
          <p:cNvCxnSpPr>
            <a:cxnSpLocks/>
          </p:cNvCxnSpPr>
          <p:nvPr/>
        </p:nvCxnSpPr>
        <p:spPr>
          <a:xfrm>
            <a:off x="4207152" y="1837903"/>
            <a:ext cx="0" cy="4533524"/>
          </a:xfrm>
          <a:prstGeom prst="line">
            <a:avLst/>
          </a:prstGeom>
          <a:ln w="19050">
            <a:solidFill>
              <a:schemeClr val="tx2"/>
            </a:solidFill>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 name="Oval">
            <a:extLst>
              <a:ext uri="{FF2B5EF4-FFF2-40B4-BE49-F238E27FC236}">
                <a16:creationId xmlns:a16="http://schemas.microsoft.com/office/drawing/2014/main" id="{02828350-7EFA-D5C3-B8C8-2ADE2B09E835}"/>
              </a:ext>
            </a:extLst>
          </p:cNvPr>
          <p:cNvSpPr/>
          <p:nvPr/>
        </p:nvSpPr>
        <p:spPr>
          <a:xfrm>
            <a:off x="647923" y="3412595"/>
            <a:ext cx="983441" cy="271087"/>
          </a:xfrm>
          <a:prstGeom prst="ellipse">
            <a:avLst/>
          </a:prstGeom>
          <a:solidFill>
            <a:schemeClr val="bg1">
              <a:lumMod val="75000"/>
            </a:schemeClr>
          </a:solidFill>
          <a:ln w="12700">
            <a:miter lim="400000"/>
          </a:ln>
        </p:spPr>
        <p:txBody>
          <a:bodyPr lIns="38100" tIns="38100" rIns="38100" bIns="38100" anchor="ctr"/>
          <a:lstStyle/>
          <a:p>
            <a:pPr>
              <a:defRPr sz="3000">
                <a:solidFill>
                  <a:srgbClr val="FFFFFF"/>
                </a:solidFill>
              </a:defRPr>
            </a:pPr>
            <a:endParaRPr/>
          </a:p>
        </p:txBody>
      </p:sp>
      <p:sp>
        <p:nvSpPr>
          <p:cNvPr id="32" name="Oval">
            <a:extLst>
              <a:ext uri="{FF2B5EF4-FFF2-40B4-BE49-F238E27FC236}">
                <a16:creationId xmlns:a16="http://schemas.microsoft.com/office/drawing/2014/main" id="{B3D541B0-C43A-4102-C11C-63A3E051020B}"/>
              </a:ext>
            </a:extLst>
          </p:cNvPr>
          <p:cNvSpPr/>
          <p:nvPr/>
        </p:nvSpPr>
        <p:spPr>
          <a:xfrm>
            <a:off x="1561237" y="3285745"/>
            <a:ext cx="983441" cy="271087"/>
          </a:xfrm>
          <a:prstGeom prst="ellipse">
            <a:avLst/>
          </a:prstGeom>
          <a:solidFill>
            <a:schemeClr val="bg1">
              <a:lumMod val="75000"/>
            </a:schemeClr>
          </a:solidFill>
          <a:ln w="12700">
            <a:miter lim="400000"/>
          </a:ln>
        </p:spPr>
        <p:txBody>
          <a:bodyPr lIns="38100" tIns="38100" rIns="38100" bIns="38100" anchor="ctr"/>
          <a:lstStyle/>
          <a:p>
            <a:pPr>
              <a:defRPr sz="3000">
                <a:solidFill>
                  <a:srgbClr val="FFFFFF"/>
                </a:solidFill>
              </a:defRPr>
            </a:pPr>
            <a:endParaRPr/>
          </a:p>
        </p:txBody>
      </p:sp>
      <p:sp>
        <p:nvSpPr>
          <p:cNvPr id="33" name="Oval">
            <a:extLst>
              <a:ext uri="{FF2B5EF4-FFF2-40B4-BE49-F238E27FC236}">
                <a16:creationId xmlns:a16="http://schemas.microsoft.com/office/drawing/2014/main" id="{526B3916-C5A4-9B24-5D76-E5BE7DB116F8}"/>
              </a:ext>
            </a:extLst>
          </p:cNvPr>
          <p:cNvSpPr/>
          <p:nvPr/>
        </p:nvSpPr>
        <p:spPr>
          <a:xfrm>
            <a:off x="2474551" y="3158895"/>
            <a:ext cx="983441" cy="271087"/>
          </a:xfrm>
          <a:prstGeom prst="ellipse">
            <a:avLst/>
          </a:prstGeom>
          <a:solidFill>
            <a:schemeClr val="bg1">
              <a:lumMod val="75000"/>
            </a:schemeClr>
          </a:solidFill>
          <a:ln w="12700">
            <a:miter lim="400000"/>
          </a:ln>
        </p:spPr>
        <p:txBody>
          <a:bodyPr lIns="38100" tIns="38100" rIns="38100" bIns="38100" anchor="ctr"/>
          <a:lstStyle/>
          <a:p>
            <a:pPr>
              <a:defRPr sz="3000">
                <a:solidFill>
                  <a:srgbClr val="FFFFFF"/>
                </a:solidFill>
              </a:defRPr>
            </a:pPr>
            <a:endParaRPr/>
          </a:p>
        </p:txBody>
      </p:sp>
      <p:sp>
        <p:nvSpPr>
          <p:cNvPr id="34" name="Cylinder 33">
            <a:extLst>
              <a:ext uri="{FF2B5EF4-FFF2-40B4-BE49-F238E27FC236}">
                <a16:creationId xmlns:a16="http://schemas.microsoft.com/office/drawing/2014/main" id="{3EC86208-3792-9F68-4691-63FFEE2CC591}"/>
              </a:ext>
            </a:extLst>
          </p:cNvPr>
          <p:cNvSpPr/>
          <p:nvPr/>
        </p:nvSpPr>
        <p:spPr>
          <a:xfrm>
            <a:off x="2341612" y="2288244"/>
            <a:ext cx="980902" cy="1040245"/>
          </a:xfrm>
          <a:prstGeom prst="can">
            <a:avLst>
              <a:gd name="adj" fmla="val 29407"/>
            </a:avLst>
          </a:prstGeom>
          <a:gradFill flip="none" rotWithShape="1">
            <a:gsLst>
              <a:gs pos="0">
                <a:schemeClr val="accent3">
                  <a:lumMod val="50000"/>
                </a:schemeClr>
              </a:gs>
              <a:gs pos="34000">
                <a:schemeClr val="accent3">
                  <a:lumMod val="60000"/>
                  <a:lumOff val="40000"/>
                </a:schemeClr>
              </a:gs>
              <a:gs pos="100000">
                <a:schemeClr val="accent3">
                  <a:lumMod val="60000"/>
                  <a:lumOff val="40000"/>
                </a:schemeClr>
              </a:gs>
            </a:gsLst>
            <a:lin ang="0" scaled="0"/>
            <a:tileRect/>
          </a:gradFill>
          <a:ln>
            <a:noFill/>
          </a:ln>
        </p:spPr>
        <p:txBody>
          <a:bodyPr rot="0" spcFirstLastPara="0" vertOverflow="overflow" horzOverflow="overflow" vert="horz" wrap="square" lIns="182880" tIns="548640" rIns="68580" bIns="0" numCol="1" spcCol="0" rtlCol="0" fromWordArt="0" anchor="b" anchorCtr="0" forceAA="0" compatLnSpc="1">
            <a:prstTxWarp prst="textNoShape">
              <a:avLst/>
            </a:prstTxWarp>
            <a:noAutofit/>
          </a:bodyPr>
          <a:lstStyle/>
          <a:p>
            <a:pPr algn="ctr"/>
            <a:r>
              <a:rPr lang="en-US" sz="2400" b="1" dirty="0">
                <a:solidFill>
                  <a:schemeClr val="bg1"/>
                </a:solidFill>
                <a:effectLst>
                  <a:outerShdw blurRad="38100" dist="38100" dir="2700000" algn="tl">
                    <a:srgbClr val="000000">
                      <a:alpha val="43137"/>
                    </a:srgbClr>
                  </a:outerShdw>
                </a:effectLst>
              </a:rPr>
              <a:t>15.99</a:t>
            </a:r>
          </a:p>
        </p:txBody>
      </p:sp>
      <p:sp>
        <p:nvSpPr>
          <p:cNvPr id="35" name="Cylinder 34">
            <a:extLst>
              <a:ext uri="{FF2B5EF4-FFF2-40B4-BE49-F238E27FC236}">
                <a16:creationId xmlns:a16="http://schemas.microsoft.com/office/drawing/2014/main" id="{25709136-ADD0-4750-2682-4A9B2A8C97EF}"/>
              </a:ext>
            </a:extLst>
          </p:cNvPr>
          <p:cNvSpPr/>
          <p:nvPr/>
        </p:nvSpPr>
        <p:spPr>
          <a:xfrm>
            <a:off x="1443514" y="2647096"/>
            <a:ext cx="980902" cy="816408"/>
          </a:xfrm>
          <a:prstGeom prst="can">
            <a:avLst>
              <a:gd name="adj" fmla="val 33206"/>
            </a:avLst>
          </a:prstGeom>
          <a:gradFill flip="none" rotWithShape="1">
            <a:gsLst>
              <a:gs pos="0">
                <a:schemeClr val="tx2">
                  <a:lumMod val="75000"/>
                </a:schemeClr>
              </a:gs>
              <a:gs pos="34000">
                <a:schemeClr val="tx2">
                  <a:lumMod val="60000"/>
                  <a:lumOff val="40000"/>
                </a:schemeClr>
              </a:gs>
              <a:gs pos="100000">
                <a:schemeClr val="tx2">
                  <a:lumMod val="60000"/>
                  <a:lumOff val="40000"/>
                </a:schemeClr>
              </a:gs>
            </a:gsLst>
            <a:lin ang="0" scaled="0"/>
            <a:tileRect/>
          </a:gradFill>
          <a:ln>
            <a:noFill/>
          </a:ln>
        </p:spPr>
        <p:txBody>
          <a:bodyPr rot="0" spcFirstLastPara="0" vertOverflow="overflow" horzOverflow="overflow" vert="horz" wrap="square" lIns="68580" tIns="548640" rIns="68580" bIns="0" numCol="1" spcCol="0" rtlCol="0" fromWordArt="0" anchor="b" anchorCtr="0" forceAA="0" compatLnSpc="1">
            <a:prstTxWarp prst="textNoShape">
              <a:avLst/>
            </a:prstTxWarp>
            <a:noAutofit/>
          </a:bodyPr>
          <a:lstStyle/>
          <a:p>
            <a:pPr algn="ctr"/>
            <a:r>
              <a:rPr lang="en-US" sz="2000" b="1" dirty="0">
                <a:solidFill>
                  <a:schemeClr val="bg1"/>
                </a:solidFill>
                <a:effectLst>
                  <a:outerShdw blurRad="38100" dist="38100" dir="2700000" algn="tl">
                    <a:srgbClr val="000000">
                      <a:alpha val="43137"/>
                    </a:srgbClr>
                  </a:outerShdw>
                </a:effectLst>
              </a:rPr>
              <a:t>11.99</a:t>
            </a:r>
          </a:p>
        </p:txBody>
      </p:sp>
      <p:sp>
        <p:nvSpPr>
          <p:cNvPr id="36" name="Cylinder 35">
            <a:extLst>
              <a:ext uri="{FF2B5EF4-FFF2-40B4-BE49-F238E27FC236}">
                <a16:creationId xmlns:a16="http://schemas.microsoft.com/office/drawing/2014/main" id="{7628E96D-AFA6-4527-B59B-8A1CAFB8E632}"/>
              </a:ext>
            </a:extLst>
          </p:cNvPr>
          <p:cNvSpPr/>
          <p:nvPr/>
        </p:nvSpPr>
        <p:spPr>
          <a:xfrm>
            <a:off x="517118" y="3038106"/>
            <a:ext cx="980902" cy="576176"/>
          </a:xfrm>
          <a:prstGeom prst="can">
            <a:avLst>
              <a:gd name="adj" fmla="val 44237"/>
            </a:avLst>
          </a:prstGeom>
          <a:gradFill flip="none" rotWithShape="1">
            <a:gsLst>
              <a:gs pos="0">
                <a:schemeClr val="accent1">
                  <a:lumMod val="50000"/>
                </a:schemeClr>
              </a:gs>
              <a:gs pos="34000">
                <a:schemeClr val="accent1">
                  <a:lumMod val="75000"/>
                </a:schemeClr>
              </a:gs>
              <a:gs pos="100000">
                <a:schemeClr val="accent1">
                  <a:lumMod val="75000"/>
                </a:schemeClr>
              </a:gs>
            </a:gsLst>
            <a:lin ang="0" scaled="0"/>
            <a:tileRect/>
          </a:gradFill>
          <a:ln>
            <a:noFill/>
          </a:ln>
        </p:spPr>
        <p:txBody>
          <a:bodyPr vert="horz" wrap="square" lIns="68580" tIns="502920" rIns="68580" bIns="0" numCol="1" anchor="b" anchorCtr="0" compatLnSpc="1">
            <a:prstTxWarp prst="textNoShape">
              <a:avLst/>
            </a:prstTxWarp>
          </a:bodyPr>
          <a:lstStyle/>
          <a:p>
            <a:pPr algn="ctr"/>
            <a:r>
              <a:rPr lang="en-US" b="1" dirty="0">
                <a:solidFill>
                  <a:schemeClr val="bg1"/>
                </a:solidFill>
                <a:effectLst>
                  <a:outerShdw blurRad="38100" dist="38100" dir="2700000" algn="tl">
                    <a:srgbClr val="000000">
                      <a:alpha val="43137"/>
                    </a:srgbClr>
                  </a:outerShdw>
                </a:effectLst>
              </a:rPr>
              <a:t>7.99</a:t>
            </a:r>
          </a:p>
        </p:txBody>
      </p:sp>
      <p:sp>
        <p:nvSpPr>
          <p:cNvPr id="37" name="Shape">
            <a:extLst>
              <a:ext uri="{FF2B5EF4-FFF2-40B4-BE49-F238E27FC236}">
                <a16:creationId xmlns:a16="http://schemas.microsoft.com/office/drawing/2014/main" id="{7A4346D0-A641-C82D-0131-AB6655691BA1}"/>
              </a:ext>
            </a:extLst>
          </p:cNvPr>
          <p:cNvSpPr/>
          <p:nvPr/>
        </p:nvSpPr>
        <p:spPr>
          <a:xfrm>
            <a:off x="1438078" y="2890968"/>
            <a:ext cx="872190" cy="171220"/>
          </a:xfrm>
          <a:custGeom>
            <a:avLst/>
            <a:gdLst/>
            <a:ahLst/>
            <a:cxnLst>
              <a:cxn ang="0">
                <a:pos x="wd2" y="hd2"/>
              </a:cxn>
              <a:cxn ang="5400000">
                <a:pos x="wd2" y="hd2"/>
              </a:cxn>
              <a:cxn ang="10800000">
                <a:pos x="wd2" y="hd2"/>
              </a:cxn>
              <a:cxn ang="16200000">
                <a:pos x="wd2" y="hd2"/>
              </a:cxn>
            </a:cxnLst>
            <a:rect l="0" t="0" r="r" b="b"/>
            <a:pathLst>
              <a:path w="21484" h="21600" extrusionOk="0">
                <a:moveTo>
                  <a:pt x="21247" y="9191"/>
                </a:moveTo>
                <a:lnTo>
                  <a:pt x="18033" y="8928"/>
                </a:lnTo>
                <a:lnTo>
                  <a:pt x="19134" y="13079"/>
                </a:lnTo>
                <a:cubicBezTo>
                  <a:pt x="17971" y="13924"/>
                  <a:pt x="16805" y="14652"/>
                  <a:pt x="15638" y="15119"/>
                </a:cubicBezTo>
                <a:cubicBezTo>
                  <a:pt x="13801" y="15905"/>
                  <a:pt x="11961" y="15891"/>
                  <a:pt x="10118" y="15424"/>
                </a:cubicBezTo>
                <a:cubicBezTo>
                  <a:pt x="8278" y="15017"/>
                  <a:pt x="6444" y="14055"/>
                  <a:pt x="4638" y="12322"/>
                </a:cubicBezTo>
                <a:cubicBezTo>
                  <a:pt x="3736" y="11448"/>
                  <a:pt x="2841" y="10298"/>
                  <a:pt x="1987" y="8608"/>
                </a:cubicBezTo>
                <a:cubicBezTo>
                  <a:pt x="1561" y="7778"/>
                  <a:pt x="1143" y="6817"/>
                  <a:pt x="764" y="5506"/>
                </a:cubicBezTo>
                <a:cubicBezTo>
                  <a:pt x="406" y="4180"/>
                  <a:pt x="36" y="2447"/>
                  <a:pt x="2" y="0"/>
                </a:cubicBezTo>
                <a:cubicBezTo>
                  <a:pt x="-29" y="2491"/>
                  <a:pt x="324" y="4588"/>
                  <a:pt x="676" y="6103"/>
                </a:cubicBezTo>
                <a:cubicBezTo>
                  <a:pt x="1043" y="7647"/>
                  <a:pt x="1456" y="8841"/>
                  <a:pt x="1879" y="9890"/>
                </a:cubicBezTo>
                <a:cubicBezTo>
                  <a:pt x="2735" y="11900"/>
                  <a:pt x="3637" y="13298"/>
                  <a:pt x="4544" y="14449"/>
                </a:cubicBezTo>
                <a:cubicBezTo>
                  <a:pt x="6364" y="16735"/>
                  <a:pt x="8230" y="17784"/>
                  <a:pt x="10093" y="18265"/>
                </a:cubicBezTo>
                <a:cubicBezTo>
                  <a:pt x="11034" y="18468"/>
                  <a:pt x="11941" y="18498"/>
                  <a:pt x="12891" y="18439"/>
                </a:cubicBezTo>
                <a:cubicBezTo>
                  <a:pt x="13827" y="18279"/>
                  <a:pt x="14760" y="17930"/>
                  <a:pt x="15684" y="17289"/>
                </a:cubicBezTo>
                <a:cubicBezTo>
                  <a:pt x="16608" y="16677"/>
                  <a:pt x="17527" y="15890"/>
                  <a:pt x="18440" y="14973"/>
                </a:cubicBezTo>
                <a:cubicBezTo>
                  <a:pt x="18716" y="14667"/>
                  <a:pt x="18991" y="14317"/>
                  <a:pt x="19264" y="13997"/>
                </a:cubicBezTo>
                <a:cubicBezTo>
                  <a:pt x="19273" y="14216"/>
                  <a:pt x="19276" y="14434"/>
                  <a:pt x="19262" y="14652"/>
                </a:cubicBezTo>
                <a:lnTo>
                  <a:pt x="18755" y="21600"/>
                </a:lnTo>
                <a:lnTo>
                  <a:pt x="21392" y="11390"/>
                </a:lnTo>
                <a:cubicBezTo>
                  <a:pt x="21571" y="10705"/>
                  <a:pt x="21474" y="9220"/>
                  <a:pt x="21247" y="9191"/>
                </a:cubicBez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38" name="Shape">
            <a:extLst>
              <a:ext uri="{FF2B5EF4-FFF2-40B4-BE49-F238E27FC236}">
                <a16:creationId xmlns:a16="http://schemas.microsoft.com/office/drawing/2014/main" id="{A2C23155-DFDA-40BE-E301-B85A2F5C0A6D}"/>
              </a:ext>
            </a:extLst>
          </p:cNvPr>
          <p:cNvSpPr/>
          <p:nvPr/>
        </p:nvSpPr>
        <p:spPr>
          <a:xfrm>
            <a:off x="511682" y="3243995"/>
            <a:ext cx="872190" cy="171220"/>
          </a:xfrm>
          <a:custGeom>
            <a:avLst/>
            <a:gdLst/>
            <a:ahLst/>
            <a:cxnLst>
              <a:cxn ang="0">
                <a:pos x="wd2" y="hd2"/>
              </a:cxn>
              <a:cxn ang="5400000">
                <a:pos x="wd2" y="hd2"/>
              </a:cxn>
              <a:cxn ang="10800000">
                <a:pos x="wd2" y="hd2"/>
              </a:cxn>
              <a:cxn ang="16200000">
                <a:pos x="wd2" y="hd2"/>
              </a:cxn>
            </a:cxnLst>
            <a:rect l="0" t="0" r="r" b="b"/>
            <a:pathLst>
              <a:path w="21484" h="21600" extrusionOk="0">
                <a:moveTo>
                  <a:pt x="21247" y="9191"/>
                </a:moveTo>
                <a:lnTo>
                  <a:pt x="18033" y="8928"/>
                </a:lnTo>
                <a:lnTo>
                  <a:pt x="19134" y="13079"/>
                </a:lnTo>
                <a:cubicBezTo>
                  <a:pt x="17971" y="13924"/>
                  <a:pt x="16805" y="14652"/>
                  <a:pt x="15638" y="15119"/>
                </a:cubicBezTo>
                <a:cubicBezTo>
                  <a:pt x="13801" y="15905"/>
                  <a:pt x="11961" y="15891"/>
                  <a:pt x="10118" y="15424"/>
                </a:cubicBezTo>
                <a:cubicBezTo>
                  <a:pt x="8278" y="15017"/>
                  <a:pt x="6444" y="14055"/>
                  <a:pt x="4638" y="12322"/>
                </a:cubicBezTo>
                <a:cubicBezTo>
                  <a:pt x="3736" y="11448"/>
                  <a:pt x="2841" y="10298"/>
                  <a:pt x="1987" y="8608"/>
                </a:cubicBezTo>
                <a:cubicBezTo>
                  <a:pt x="1561" y="7778"/>
                  <a:pt x="1143" y="6817"/>
                  <a:pt x="764" y="5506"/>
                </a:cubicBezTo>
                <a:cubicBezTo>
                  <a:pt x="406" y="4180"/>
                  <a:pt x="36" y="2447"/>
                  <a:pt x="2" y="0"/>
                </a:cubicBezTo>
                <a:cubicBezTo>
                  <a:pt x="-29" y="2491"/>
                  <a:pt x="324" y="4588"/>
                  <a:pt x="676" y="6103"/>
                </a:cubicBezTo>
                <a:cubicBezTo>
                  <a:pt x="1043" y="7647"/>
                  <a:pt x="1456" y="8841"/>
                  <a:pt x="1879" y="9890"/>
                </a:cubicBezTo>
                <a:cubicBezTo>
                  <a:pt x="2735" y="11900"/>
                  <a:pt x="3637" y="13298"/>
                  <a:pt x="4544" y="14449"/>
                </a:cubicBezTo>
                <a:cubicBezTo>
                  <a:pt x="6364" y="16735"/>
                  <a:pt x="8230" y="17784"/>
                  <a:pt x="10093" y="18265"/>
                </a:cubicBezTo>
                <a:cubicBezTo>
                  <a:pt x="11034" y="18468"/>
                  <a:pt x="11941" y="18498"/>
                  <a:pt x="12891" y="18439"/>
                </a:cubicBezTo>
                <a:cubicBezTo>
                  <a:pt x="13827" y="18279"/>
                  <a:pt x="14760" y="17930"/>
                  <a:pt x="15684" y="17289"/>
                </a:cubicBezTo>
                <a:cubicBezTo>
                  <a:pt x="16608" y="16677"/>
                  <a:pt x="17527" y="15890"/>
                  <a:pt x="18440" y="14973"/>
                </a:cubicBezTo>
                <a:cubicBezTo>
                  <a:pt x="18716" y="14667"/>
                  <a:pt x="18991" y="14317"/>
                  <a:pt x="19264" y="13997"/>
                </a:cubicBezTo>
                <a:cubicBezTo>
                  <a:pt x="19273" y="14216"/>
                  <a:pt x="19276" y="14434"/>
                  <a:pt x="19262" y="14652"/>
                </a:cubicBezTo>
                <a:lnTo>
                  <a:pt x="18755" y="21600"/>
                </a:lnTo>
                <a:lnTo>
                  <a:pt x="21392" y="11390"/>
                </a:lnTo>
                <a:cubicBezTo>
                  <a:pt x="21571" y="10705"/>
                  <a:pt x="21474" y="9220"/>
                  <a:pt x="21247" y="9191"/>
                </a:cubicBez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39" name="Shape">
            <a:extLst>
              <a:ext uri="{FF2B5EF4-FFF2-40B4-BE49-F238E27FC236}">
                <a16:creationId xmlns:a16="http://schemas.microsoft.com/office/drawing/2014/main" id="{ACC362F2-B920-7997-E695-B23709FF513F}"/>
              </a:ext>
            </a:extLst>
          </p:cNvPr>
          <p:cNvSpPr/>
          <p:nvPr/>
        </p:nvSpPr>
        <p:spPr>
          <a:xfrm>
            <a:off x="2336176" y="2558324"/>
            <a:ext cx="872190" cy="171220"/>
          </a:xfrm>
          <a:custGeom>
            <a:avLst/>
            <a:gdLst/>
            <a:ahLst/>
            <a:cxnLst>
              <a:cxn ang="0">
                <a:pos x="wd2" y="hd2"/>
              </a:cxn>
              <a:cxn ang="5400000">
                <a:pos x="wd2" y="hd2"/>
              </a:cxn>
              <a:cxn ang="10800000">
                <a:pos x="wd2" y="hd2"/>
              </a:cxn>
              <a:cxn ang="16200000">
                <a:pos x="wd2" y="hd2"/>
              </a:cxn>
            </a:cxnLst>
            <a:rect l="0" t="0" r="r" b="b"/>
            <a:pathLst>
              <a:path w="21484" h="21600" extrusionOk="0">
                <a:moveTo>
                  <a:pt x="21247" y="9191"/>
                </a:moveTo>
                <a:lnTo>
                  <a:pt x="18033" y="8928"/>
                </a:lnTo>
                <a:lnTo>
                  <a:pt x="19134" y="13079"/>
                </a:lnTo>
                <a:cubicBezTo>
                  <a:pt x="17971" y="13924"/>
                  <a:pt x="16805" y="14652"/>
                  <a:pt x="15638" y="15119"/>
                </a:cubicBezTo>
                <a:cubicBezTo>
                  <a:pt x="13801" y="15905"/>
                  <a:pt x="11961" y="15891"/>
                  <a:pt x="10118" y="15424"/>
                </a:cubicBezTo>
                <a:cubicBezTo>
                  <a:pt x="8278" y="15017"/>
                  <a:pt x="6444" y="14055"/>
                  <a:pt x="4638" y="12322"/>
                </a:cubicBezTo>
                <a:cubicBezTo>
                  <a:pt x="3736" y="11448"/>
                  <a:pt x="2841" y="10298"/>
                  <a:pt x="1987" y="8608"/>
                </a:cubicBezTo>
                <a:cubicBezTo>
                  <a:pt x="1561" y="7778"/>
                  <a:pt x="1143" y="6817"/>
                  <a:pt x="764" y="5506"/>
                </a:cubicBezTo>
                <a:cubicBezTo>
                  <a:pt x="406" y="4180"/>
                  <a:pt x="36" y="2447"/>
                  <a:pt x="2" y="0"/>
                </a:cubicBezTo>
                <a:cubicBezTo>
                  <a:pt x="-29" y="2491"/>
                  <a:pt x="324" y="4588"/>
                  <a:pt x="676" y="6103"/>
                </a:cubicBezTo>
                <a:cubicBezTo>
                  <a:pt x="1043" y="7647"/>
                  <a:pt x="1456" y="8841"/>
                  <a:pt x="1879" y="9890"/>
                </a:cubicBezTo>
                <a:cubicBezTo>
                  <a:pt x="2735" y="11900"/>
                  <a:pt x="3637" y="13298"/>
                  <a:pt x="4544" y="14449"/>
                </a:cubicBezTo>
                <a:cubicBezTo>
                  <a:pt x="6364" y="16735"/>
                  <a:pt x="8230" y="17784"/>
                  <a:pt x="10093" y="18265"/>
                </a:cubicBezTo>
                <a:cubicBezTo>
                  <a:pt x="11034" y="18468"/>
                  <a:pt x="11941" y="18498"/>
                  <a:pt x="12891" y="18439"/>
                </a:cubicBezTo>
                <a:cubicBezTo>
                  <a:pt x="13827" y="18279"/>
                  <a:pt x="14760" y="17930"/>
                  <a:pt x="15684" y="17289"/>
                </a:cubicBezTo>
                <a:cubicBezTo>
                  <a:pt x="16608" y="16677"/>
                  <a:pt x="17527" y="15890"/>
                  <a:pt x="18440" y="14973"/>
                </a:cubicBezTo>
                <a:cubicBezTo>
                  <a:pt x="18716" y="14667"/>
                  <a:pt x="18991" y="14317"/>
                  <a:pt x="19264" y="13997"/>
                </a:cubicBezTo>
                <a:cubicBezTo>
                  <a:pt x="19273" y="14216"/>
                  <a:pt x="19276" y="14434"/>
                  <a:pt x="19262" y="14652"/>
                </a:cubicBezTo>
                <a:lnTo>
                  <a:pt x="18755" y="21600"/>
                </a:lnTo>
                <a:lnTo>
                  <a:pt x="21392" y="11390"/>
                </a:lnTo>
                <a:cubicBezTo>
                  <a:pt x="21571" y="10705"/>
                  <a:pt x="21474" y="9220"/>
                  <a:pt x="21247" y="9191"/>
                </a:cubicBezTo>
                <a:close/>
              </a:path>
            </a:pathLst>
          </a:custGeom>
          <a:solidFill>
            <a:schemeClr val="bg1">
              <a:alpha val="6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40" name="TextBox 39">
            <a:extLst>
              <a:ext uri="{FF2B5EF4-FFF2-40B4-BE49-F238E27FC236}">
                <a16:creationId xmlns:a16="http://schemas.microsoft.com/office/drawing/2014/main" id="{F831D832-F2C3-1889-59AC-C0F902C95B0E}"/>
              </a:ext>
            </a:extLst>
          </p:cNvPr>
          <p:cNvSpPr txBox="1"/>
          <p:nvPr/>
        </p:nvSpPr>
        <p:spPr>
          <a:xfrm>
            <a:off x="711423" y="2981095"/>
            <a:ext cx="619080" cy="338554"/>
          </a:xfrm>
          <a:prstGeom prst="rect">
            <a:avLst/>
          </a:prstGeom>
          <a:noFill/>
        </p:spPr>
        <p:txBody>
          <a:bodyPr wrap="none" rtlCol="0">
            <a:spAutoFit/>
          </a:bodyPr>
          <a:lstStyle/>
          <a:p>
            <a:r>
              <a:rPr lang="en-IN" sz="1600" b="1" dirty="0">
                <a:solidFill>
                  <a:schemeClr val="bg1"/>
                </a:solidFill>
              </a:rPr>
              <a:t>Basic</a:t>
            </a:r>
          </a:p>
        </p:txBody>
      </p:sp>
      <p:sp>
        <p:nvSpPr>
          <p:cNvPr id="41" name="TextBox 40">
            <a:extLst>
              <a:ext uri="{FF2B5EF4-FFF2-40B4-BE49-F238E27FC236}">
                <a16:creationId xmlns:a16="http://schemas.microsoft.com/office/drawing/2014/main" id="{F9395E1A-AF95-0C47-DB3D-ED2C9443FECF}"/>
              </a:ext>
            </a:extLst>
          </p:cNvPr>
          <p:cNvSpPr txBox="1"/>
          <p:nvPr/>
        </p:nvSpPr>
        <p:spPr>
          <a:xfrm>
            <a:off x="1448023" y="2600095"/>
            <a:ext cx="956031" cy="338554"/>
          </a:xfrm>
          <a:prstGeom prst="rect">
            <a:avLst/>
          </a:prstGeom>
          <a:noFill/>
        </p:spPr>
        <p:txBody>
          <a:bodyPr wrap="none" rtlCol="0">
            <a:spAutoFit/>
          </a:bodyPr>
          <a:lstStyle/>
          <a:p>
            <a:r>
              <a:rPr lang="en-IN" sz="1600" b="1" dirty="0">
                <a:solidFill>
                  <a:schemeClr val="bg1"/>
                </a:solidFill>
              </a:rPr>
              <a:t>Standard</a:t>
            </a:r>
          </a:p>
        </p:txBody>
      </p:sp>
      <p:sp>
        <p:nvSpPr>
          <p:cNvPr id="42" name="TextBox 41">
            <a:extLst>
              <a:ext uri="{FF2B5EF4-FFF2-40B4-BE49-F238E27FC236}">
                <a16:creationId xmlns:a16="http://schemas.microsoft.com/office/drawing/2014/main" id="{092BE7AB-CF51-C1CF-BBEF-428A61E347E4}"/>
              </a:ext>
            </a:extLst>
          </p:cNvPr>
          <p:cNvSpPr txBox="1"/>
          <p:nvPr/>
        </p:nvSpPr>
        <p:spPr>
          <a:xfrm>
            <a:off x="2337023" y="2257195"/>
            <a:ext cx="961417" cy="338554"/>
          </a:xfrm>
          <a:prstGeom prst="rect">
            <a:avLst/>
          </a:prstGeom>
          <a:noFill/>
        </p:spPr>
        <p:txBody>
          <a:bodyPr wrap="none" rtlCol="0">
            <a:spAutoFit/>
          </a:bodyPr>
          <a:lstStyle/>
          <a:p>
            <a:r>
              <a:rPr lang="en-IN" sz="1600" b="1" dirty="0">
                <a:solidFill>
                  <a:schemeClr val="bg1"/>
                </a:solidFill>
              </a:rPr>
              <a:t>Premium</a:t>
            </a:r>
          </a:p>
        </p:txBody>
      </p:sp>
      <p:sp>
        <p:nvSpPr>
          <p:cNvPr id="43" name="Rectangle: Rounded Corners 42">
            <a:extLst>
              <a:ext uri="{FF2B5EF4-FFF2-40B4-BE49-F238E27FC236}">
                <a16:creationId xmlns:a16="http://schemas.microsoft.com/office/drawing/2014/main" id="{027A9F06-CA25-DA6C-1D7B-A4B8017551A0}"/>
              </a:ext>
            </a:extLst>
          </p:cNvPr>
          <p:cNvSpPr/>
          <p:nvPr/>
        </p:nvSpPr>
        <p:spPr>
          <a:xfrm>
            <a:off x="822158" y="1853444"/>
            <a:ext cx="2241885" cy="273718"/>
          </a:xfrm>
          <a:prstGeom prst="roundRect">
            <a:avLst/>
          </a:prstGeom>
          <a:noFill/>
          <a:ln w="190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ysClr val="windowText" lastClr="000000"/>
                </a:solidFill>
              </a:rPr>
              <a:t>Subscription Plans</a:t>
            </a:r>
          </a:p>
        </p:txBody>
      </p:sp>
      <p:sp>
        <p:nvSpPr>
          <p:cNvPr id="44" name="Rectangle: Rounded Corners 43">
            <a:extLst>
              <a:ext uri="{FF2B5EF4-FFF2-40B4-BE49-F238E27FC236}">
                <a16:creationId xmlns:a16="http://schemas.microsoft.com/office/drawing/2014/main" id="{4F65C957-1ACC-9966-F376-4197F6B68E99}"/>
              </a:ext>
            </a:extLst>
          </p:cNvPr>
          <p:cNvSpPr/>
          <p:nvPr/>
        </p:nvSpPr>
        <p:spPr>
          <a:xfrm>
            <a:off x="188887" y="3747728"/>
            <a:ext cx="3672000" cy="2519722"/>
          </a:xfrm>
          <a:prstGeom prst="roundRect">
            <a:avLst>
              <a:gd name="adj" fmla="val 3754"/>
            </a:avLst>
          </a:prstGeom>
          <a:noFill/>
          <a:ln w="19050">
            <a:solidFill>
              <a:schemeClr val="bg2">
                <a:lumMod val="2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solidFill>
              </a:rPr>
              <a:t>The highest user volume is seen in the $7.99 plan, followed by $11.99, </a:t>
            </a:r>
          </a:p>
          <a:p>
            <a:pPr marL="285750" indent="-285750">
              <a:buFont typeface="Arial" panose="020B0604020202020204" pitchFamily="34" charset="0"/>
              <a:buChar char="•"/>
            </a:pPr>
            <a:r>
              <a:rPr lang="en-US" sz="1600" dirty="0">
                <a:solidFill>
                  <a:schemeClr val="tx1"/>
                </a:solidFill>
              </a:rPr>
              <a:t>The $15.99 tier, despite lower adoption, contributes significantly to revenue.</a:t>
            </a:r>
          </a:p>
          <a:p>
            <a:pPr marL="285750" indent="-285750">
              <a:buFont typeface="Arial" panose="020B0604020202020204" pitchFamily="34" charset="0"/>
              <a:buChar char="•"/>
            </a:pPr>
            <a:r>
              <a:rPr lang="en-US" sz="1600" dirty="0">
                <a:solidFill>
                  <a:schemeClr val="tx1"/>
                </a:solidFill>
              </a:rPr>
              <a:t>Majority of the user base is clustered in the lower and mid-tier plans, showcasing price sensitivity among the user demographic.</a:t>
            </a:r>
            <a:endParaRPr lang="en-IN" sz="1600" dirty="0">
              <a:solidFill>
                <a:schemeClr val="tx1"/>
              </a:solidFill>
            </a:endParaRPr>
          </a:p>
        </p:txBody>
      </p:sp>
      <p:sp>
        <p:nvSpPr>
          <p:cNvPr id="45" name="Rectangle: Rounded Corners 44">
            <a:extLst>
              <a:ext uri="{FF2B5EF4-FFF2-40B4-BE49-F238E27FC236}">
                <a16:creationId xmlns:a16="http://schemas.microsoft.com/office/drawing/2014/main" id="{36516423-37AA-9E09-ECEC-FA0DE6F220F0}"/>
              </a:ext>
            </a:extLst>
          </p:cNvPr>
          <p:cNvSpPr/>
          <p:nvPr/>
        </p:nvSpPr>
        <p:spPr>
          <a:xfrm>
            <a:off x="6994358" y="1802644"/>
            <a:ext cx="2241885" cy="273718"/>
          </a:xfrm>
          <a:prstGeom prst="roundRect">
            <a:avLst/>
          </a:prstGeom>
          <a:noFill/>
          <a:ln w="190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ysClr val="windowText" lastClr="000000"/>
                </a:solidFill>
              </a:rPr>
              <a:t>Key Statistics</a:t>
            </a:r>
          </a:p>
        </p:txBody>
      </p:sp>
      <p:grpSp>
        <p:nvGrpSpPr>
          <p:cNvPr id="46" name="Group 45">
            <a:extLst>
              <a:ext uri="{FF2B5EF4-FFF2-40B4-BE49-F238E27FC236}">
                <a16:creationId xmlns:a16="http://schemas.microsoft.com/office/drawing/2014/main" id="{7634938D-072C-A10F-C245-B5A0073C8577}"/>
              </a:ext>
            </a:extLst>
          </p:cNvPr>
          <p:cNvGrpSpPr/>
          <p:nvPr/>
        </p:nvGrpSpPr>
        <p:grpSpPr>
          <a:xfrm>
            <a:off x="4386722" y="2270390"/>
            <a:ext cx="3604055" cy="864765"/>
            <a:chOff x="2022119" y="1555771"/>
            <a:chExt cx="3964460" cy="1151003"/>
          </a:xfrm>
        </p:grpSpPr>
        <p:sp>
          <p:nvSpPr>
            <p:cNvPr id="47" name="Google Shape;92;p2">
              <a:extLst>
                <a:ext uri="{FF2B5EF4-FFF2-40B4-BE49-F238E27FC236}">
                  <a16:creationId xmlns:a16="http://schemas.microsoft.com/office/drawing/2014/main" id="{03C8BCB4-A3C6-AD1A-E118-BC86B76E66CB}"/>
                </a:ext>
              </a:extLst>
            </p:cNvPr>
            <p:cNvSpPr/>
            <p:nvPr/>
          </p:nvSpPr>
          <p:spPr>
            <a:xfrm>
              <a:off x="2235627" y="1691640"/>
              <a:ext cx="1770176" cy="877810"/>
            </a:xfrm>
            <a:custGeom>
              <a:avLst/>
              <a:gdLst/>
              <a:ahLst/>
              <a:cxnLst/>
              <a:rect l="l" t="t" r="r" b="b"/>
              <a:pathLst>
                <a:path w="21600" h="21600" extrusionOk="0">
                  <a:moveTo>
                    <a:pt x="0" y="0"/>
                  </a:moveTo>
                  <a:lnTo>
                    <a:pt x="0" y="17660"/>
                  </a:lnTo>
                  <a:cubicBezTo>
                    <a:pt x="0" y="19833"/>
                    <a:pt x="876" y="21600"/>
                    <a:pt x="1954" y="21600"/>
                  </a:cubicBezTo>
                  <a:lnTo>
                    <a:pt x="21600" y="21600"/>
                  </a:lnTo>
                  <a:lnTo>
                    <a:pt x="21600" y="0"/>
                  </a:lnTo>
                  <a:lnTo>
                    <a:pt x="0" y="0"/>
                  </a:lnTo>
                  <a:close/>
                </a:path>
              </a:pathLst>
            </a:custGeom>
            <a:solidFill>
              <a:schemeClr val="accent2">
                <a:lumMod val="20000"/>
                <a:lumOff val="80000"/>
              </a:schemeClr>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93;p2">
              <a:extLst>
                <a:ext uri="{FF2B5EF4-FFF2-40B4-BE49-F238E27FC236}">
                  <a16:creationId xmlns:a16="http://schemas.microsoft.com/office/drawing/2014/main" id="{52A8FE60-774C-1B11-EAF4-7ADED5C6F6AB}"/>
                </a:ext>
              </a:extLst>
            </p:cNvPr>
            <p:cNvSpPr/>
            <p:nvPr/>
          </p:nvSpPr>
          <p:spPr>
            <a:xfrm>
              <a:off x="2022119" y="1555771"/>
              <a:ext cx="3964460" cy="1151003"/>
            </a:xfrm>
            <a:custGeom>
              <a:avLst/>
              <a:gdLst/>
              <a:ahLst/>
              <a:cxnLst/>
              <a:rect l="l" t="t" r="r" b="b"/>
              <a:pathLst>
                <a:path w="21597" h="21600" extrusionOk="0">
                  <a:moveTo>
                    <a:pt x="20728" y="0"/>
                  </a:moveTo>
                  <a:lnTo>
                    <a:pt x="872" y="0"/>
                  </a:lnTo>
                  <a:cubicBezTo>
                    <a:pt x="391" y="0"/>
                    <a:pt x="0" y="1348"/>
                    <a:pt x="0" y="3005"/>
                  </a:cubicBezTo>
                  <a:cubicBezTo>
                    <a:pt x="0" y="4662"/>
                    <a:pt x="391" y="6010"/>
                    <a:pt x="872" y="6010"/>
                  </a:cubicBezTo>
                  <a:lnTo>
                    <a:pt x="5398" y="6010"/>
                  </a:lnTo>
                  <a:cubicBezTo>
                    <a:pt x="5631" y="6010"/>
                    <a:pt x="5853" y="6329"/>
                    <a:pt x="6014" y="6893"/>
                  </a:cubicBezTo>
                  <a:lnTo>
                    <a:pt x="10027" y="20717"/>
                  </a:lnTo>
                  <a:cubicBezTo>
                    <a:pt x="10191" y="21281"/>
                    <a:pt x="10413" y="21600"/>
                    <a:pt x="10643" y="21600"/>
                  </a:cubicBezTo>
                  <a:lnTo>
                    <a:pt x="20725" y="21600"/>
                  </a:lnTo>
                  <a:cubicBezTo>
                    <a:pt x="21206" y="21600"/>
                    <a:pt x="21597" y="20252"/>
                    <a:pt x="21597" y="18595"/>
                  </a:cubicBezTo>
                  <a:lnTo>
                    <a:pt x="21597" y="3005"/>
                  </a:lnTo>
                  <a:cubicBezTo>
                    <a:pt x="21600" y="1348"/>
                    <a:pt x="21209" y="0"/>
                    <a:pt x="20728" y="0"/>
                  </a:cubicBezTo>
                  <a:close/>
                </a:path>
              </a:pathLst>
            </a:custGeom>
            <a:solidFill>
              <a:schemeClr val="accent2">
                <a:lumMod val="75000"/>
              </a:schemeClr>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122;p2">
            <a:extLst>
              <a:ext uri="{FF2B5EF4-FFF2-40B4-BE49-F238E27FC236}">
                <a16:creationId xmlns:a16="http://schemas.microsoft.com/office/drawing/2014/main" id="{8EAB2092-F6FE-5B6B-1FFE-0761E04389BF}"/>
              </a:ext>
            </a:extLst>
          </p:cNvPr>
          <p:cNvSpPr txBox="1"/>
          <p:nvPr/>
        </p:nvSpPr>
        <p:spPr>
          <a:xfrm>
            <a:off x="4737010" y="2673187"/>
            <a:ext cx="497655" cy="346858"/>
          </a:xfrm>
          <a:prstGeom prst="rect">
            <a:avLst/>
          </a:prstGeom>
          <a:noFill/>
          <a:ln>
            <a:noFill/>
          </a:ln>
        </p:spPr>
        <p:txBody>
          <a:bodyPr spcFirstLastPara="1" wrap="square" lIns="0" tIns="45700" rIns="0" bIns="45700" anchor="b" anchorCtr="0">
            <a:spAutoFit/>
          </a:bodyPr>
          <a:lstStyle/>
          <a:p>
            <a:pPr marL="0" marR="0" lvl="0" indent="0" algn="ctr" rtl="0">
              <a:spcBef>
                <a:spcPts val="0"/>
              </a:spcBef>
              <a:spcAft>
                <a:spcPts val="0"/>
              </a:spcAft>
              <a:buNone/>
            </a:pPr>
            <a:r>
              <a:rPr lang="en-US" sz="2400" b="1" dirty="0">
                <a:solidFill>
                  <a:schemeClr val="tx1">
                    <a:lumMod val="85000"/>
                    <a:lumOff val="15000"/>
                  </a:schemeClr>
                </a:solidFill>
                <a:latin typeface="Calibri"/>
                <a:ea typeface="Calibri"/>
                <a:cs typeface="Calibri"/>
                <a:sym typeface="Calibri"/>
              </a:rPr>
              <a:t>01</a:t>
            </a:r>
            <a:endParaRPr dirty="0">
              <a:solidFill>
                <a:schemeClr val="tx1">
                  <a:lumMod val="85000"/>
                  <a:lumOff val="15000"/>
                </a:schemeClr>
              </a:solidFill>
            </a:endParaRPr>
          </a:p>
        </p:txBody>
      </p:sp>
      <p:grpSp>
        <p:nvGrpSpPr>
          <p:cNvPr id="65" name="Google Shape;104;p2">
            <a:extLst>
              <a:ext uri="{FF2B5EF4-FFF2-40B4-BE49-F238E27FC236}">
                <a16:creationId xmlns:a16="http://schemas.microsoft.com/office/drawing/2014/main" id="{C67D77FD-1BC1-F327-C165-070DBAC6B9F1}"/>
              </a:ext>
            </a:extLst>
          </p:cNvPr>
          <p:cNvGrpSpPr/>
          <p:nvPr/>
        </p:nvGrpSpPr>
        <p:grpSpPr>
          <a:xfrm>
            <a:off x="5791825" y="2293232"/>
            <a:ext cx="2150559" cy="789292"/>
            <a:chOff x="8433530" y="1455502"/>
            <a:chExt cx="3218688" cy="267200"/>
          </a:xfrm>
        </p:grpSpPr>
        <p:sp>
          <p:nvSpPr>
            <p:cNvPr id="66" name="Google Shape;105;p2">
              <a:extLst>
                <a:ext uri="{FF2B5EF4-FFF2-40B4-BE49-F238E27FC236}">
                  <a16:creationId xmlns:a16="http://schemas.microsoft.com/office/drawing/2014/main" id="{D70E1A6A-996A-6314-D18B-8D98866F4C74}"/>
                </a:ext>
              </a:extLst>
            </p:cNvPr>
            <p:cNvSpPr txBox="1"/>
            <p:nvPr/>
          </p:nvSpPr>
          <p:spPr>
            <a:xfrm>
              <a:off x="8433530" y="1455502"/>
              <a:ext cx="3218688" cy="125016"/>
            </a:xfrm>
            <a:prstGeom prst="rect">
              <a:avLst/>
            </a:prstGeom>
            <a:noFill/>
            <a:ln>
              <a:noFill/>
            </a:ln>
          </p:spPr>
          <p:txBody>
            <a:bodyPr spcFirstLastPara="1" wrap="square" lIns="0" tIns="45700" rIns="0" bIns="45700" anchor="b" anchorCtr="0">
              <a:spAutoFit/>
            </a:bodyPr>
            <a:lstStyle/>
            <a:p>
              <a:pPr marL="0" marR="0" lvl="0" indent="0" rtl="0">
                <a:spcBef>
                  <a:spcPts val="0"/>
                </a:spcBef>
                <a:spcAft>
                  <a:spcPts val="0"/>
                </a:spcAft>
                <a:buNone/>
              </a:pPr>
              <a:r>
                <a:rPr lang="en-US" b="1" noProof="1">
                  <a:solidFill>
                    <a:schemeClr val="bg1"/>
                  </a:solidFill>
                  <a:latin typeface="Calibri"/>
                  <a:ea typeface="Calibri"/>
                  <a:cs typeface="Calibri"/>
                  <a:sym typeface="Calibri"/>
                </a:rPr>
                <a:t>Most Popular Genre</a:t>
              </a:r>
              <a:endParaRPr lang="en-US" noProof="1">
                <a:solidFill>
                  <a:schemeClr val="bg1"/>
                </a:solidFill>
              </a:endParaRPr>
            </a:p>
          </p:txBody>
        </p:sp>
        <p:sp>
          <p:nvSpPr>
            <p:cNvPr id="67" name="Google Shape;106;p2">
              <a:extLst>
                <a:ext uri="{FF2B5EF4-FFF2-40B4-BE49-F238E27FC236}">
                  <a16:creationId xmlns:a16="http://schemas.microsoft.com/office/drawing/2014/main" id="{9659C307-6E26-488C-553A-F60EA9B09282}"/>
                </a:ext>
              </a:extLst>
            </p:cNvPr>
            <p:cNvSpPr txBox="1"/>
            <p:nvPr/>
          </p:nvSpPr>
          <p:spPr>
            <a:xfrm>
              <a:off x="8712892" y="1608104"/>
              <a:ext cx="2737678" cy="114598"/>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600" b="1" noProof="1">
                  <a:solidFill>
                    <a:schemeClr val="bg1"/>
                  </a:solidFill>
                  <a:latin typeface="Calibri"/>
                  <a:ea typeface="Calibri"/>
                  <a:cs typeface="Calibri"/>
                  <a:sym typeface="Calibri"/>
                </a:rPr>
                <a:t>Drama</a:t>
              </a:r>
              <a:endParaRPr lang="en-US" sz="1600" b="1" noProof="1">
                <a:solidFill>
                  <a:schemeClr val="bg1"/>
                </a:solidFill>
              </a:endParaRPr>
            </a:p>
          </p:txBody>
        </p:sp>
      </p:grpSp>
      <p:grpSp>
        <p:nvGrpSpPr>
          <p:cNvPr id="110" name="Group 109">
            <a:extLst>
              <a:ext uri="{FF2B5EF4-FFF2-40B4-BE49-F238E27FC236}">
                <a16:creationId xmlns:a16="http://schemas.microsoft.com/office/drawing/2014/main" id="{C6F15268-64A6-A9B9-DDBD-4AEEDD061A31}"/>
              </a:ext>
            </a:extLst>
          </p:cNvPr>
          <p:cNvGrpSpPr/>
          <p:nvPr/>
        </p:nvGrpSpPr>
        <p:grpSpPr>
          <a:xfrm>
            <a:off x="8184022" y="2270390"/>
            <a:ext cx="3604055" cy="864765"/>
            <a:chOff x="2022119" y="1555771"/>
            <a:chExt cx="3964460" cy="1151003"/>
          </a:xfrm>
        </p:grpSpPr>
        <p:sp>
          <p:nvSpPr>
            <p:cNvPr id="111" name="Google Shape;92;p2">
              <a:extLst>
                <a:ext uri="{FF2B5EF4-FFF2-40B4-BE49-F238E27FC236}">
                  <a16:creationId xmlns:a16="http://schemas.microsoft.com/office/drawing/2014/main" id="{B6B0DE09-C4D5-B6F3-3818-035B2ECE6466}"/>
                </a:ext>
              </a:extLst>
            </p:cNvPr>
            <p:cNvSpPr/>
            <p:nvPr/>
          </p:nvSpPr>
          <p:spPr>
            <a:xfrm>
              <a:off x="2235627" y="1691640"/>
              <a:ext cx="1770176" cy="877810"/>
            </a:xfrm>
            <a:custGeom>
              <a:avLst/>
              <a:gdLst/>
              <a:ahLst/>
              <a:cxnLst/>
              <a:rect l="l" t="t" r="r" b="b"/>
              <a:pathLst>
                <a:path w="21600" h="21600" extrusionOk="0">
                  <a:moveTo>
                    <a:pt x="0" y="0"/>
                  </a:moveTo>
                  <a:lnTo>
                    <a:pt x="0" y="17660"/>
                  </a:lnTo>
                  <a:cubicBezTo>
                    <a:pt x="0" y="19833"/>
                    <a:pt x="876" y="21600"/>
                    <a:pt x="1954" y="21600"/>
                  </a:cubicBezTo>
                  <a:lnTo>
                    <a:pt x="21600" y="21600"/>
                  </a:lnTo>
                  <a:lnTo>
                    <a:pt x="21600" y="0"/>
                  </a:lnTo>
                  <a:lnTo>
                    <a:pt x="0" y="0"/>
                  </a:lnTo>
                  <a:close/>
                </a:path>
              </a:pathLst>
            </a:custGeom>
            <a:solidFill>
              <a:schemeClr val="accent2">
                <a:lumMod val="20000"/>
                <a:lumOff val="80000"/>
              </a:schemeClr>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93;p2">
              <a:extLst>
                <a:ext uri="{FF2B5EF4-FFF2-40B4-BE49-F238E27FC236}">
                  <a16:creationId xmlns:a16="http://schemas.microsoft.com/office/drawing/2014/main" id="{B3CECE82-252B-3D26-EEA8-D8D75E664D3D}"/>
                </a:ext>
              </a:extLst>
            </p:cNvPr>
            <p:cNvSpPr/>
            <p:nvPr/>
          </p:nvSpPr>
          <p:spPr>
            <a:xfrm>
              <a:off x="2022119" y="1555771"/>
              <a:ext cx="3964460" cy="1151003"/>
            </a:xfrm>
            <a:custGeom>
              <a:avLst/>
              <a:gdLst/>
              <a:ahLst/>
              <a:cxnLst/>
              <a:rect l="l" t="t" r="r" b="b"/>
              <a:pathLst>
                <a:path w="21597" h="21600" extrusionOk="0">
                  <a:moveTo>
                    <a:pt x="20728" y="0"/>
                  </a:moveTo>
                  <a:lnTo>
                    <a:pt x="872" y="0"/>
                  </a:lnTo>
                  <a:cubicBezTo>
                    <a:pt x="391" y="0"/>
                    <a:pt x="0" y="1348"/>
                    <a:pt x="0" y="3005"/>
                  </a:cubicBezTo>
                  <a:cubicBezTo>
                    <a:pt x="0" y="4662"/>
                    <a:pt x="391" y="6010"/>
                    <a:pt x="872" y="6010"/>
                  </a:cubicBezTo>
                  <a:lnTo>
                    <a:pt x="5398" y="6010"/>
                  </a:lnTo>
                  <a:cubicBezTo>
                    <a:pt x="5631" y="6010"/>
                    <a:pt x="5853" y="6329"/>
                    <a:pt x="6014" y="6893"/>
                  </a:cubicBezTo>
                  <a:lnTo>
                    <a:pt x="10027" y="20717"/>
                  </a:lnTo>
                  <a:cubicBezTo>
                    <a:pt x="10191" y="21281"/>
                    <a:pt x="10413" y="21600"/>
                    <a:pt x="10643" y="21600"/>
                  </a:cubicBezTo>
                  <a:lnTo>
                    <a:pt x="20725" y="21600"/>
                  </a:lnTo>
                  <a:cubicBezTo>
                    <a:pt x="21206" y="21600"/>
                    <a:pt x="21597" y="20252"/>
                    <a:pt x="21597" y="18595"/>
                  </a:cubicBezTo>
                  <a:lnTo>
                    <a:pt x="21597" y="3005"/>
                  </a:lnTo>
                  <a:cubicBezTo>
                    <a:pt x="21600" y="1348"/>
                    <a:pt x="21209" y="0"/>
                    <a:pt x="20728" y="0"/>
                  </a:cubicBezTo>
                  <a:close/>
                </a:path>
              </a:pathLst>
            </a:custGeom>
            <a:solidFill>
              <a:schemeClr val="accent2">
                <a:lumMod val="75000"/>
              </a:schemeClr>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3" name="Google Shape;122;p2">
            <a:extLst>
              <a:ext uri="{FF2B5EF4-FFF2-40B4-BE49-F238E27FC236}">
                <a16:creationId xmlns:a16="http://schemas.microsoft.com/office/drawing/2014/main" id="{7144102E-F64D-A4DE-F540-A978CE796E08}"/>
              </a:ext>
            </a:extLst>
          </p:cNvPr>
          <p:cNvSpPr txBox="1"/>
          <p:nvPr/>
        </p:nvSpPr>
        <p:spPr>
          <a:xfrm>
            <a:off x="8534310" y="2558421"/>
            <a:ext cx="497655" cy="461624"/>
          </a:xfrm>
          <a:prstGeom prst="rect">
            <a:avLst/>
          </a:prstGeom>
          <a:noFill/>
          <a:ln>
            <a:noFill/>
          </a:ln>
        </p:spPr>
        <p:txBody>
          <a:bodyPr spcFirstLastPara="1" wrap="square" lIns="0" tIns="45700" rIns="0" bIns="45700" anchor="b" anchorCtr="0">
            <a:spAutoFit/>
          </a:bodyPr>
          <a:lstStyle/>
          <a:p>
            <a:pPr marL="0" marR="0" lvl="0" indent="0" algn="ctr" rtl="0">
              <a:spcBef>
                <a:spcPts val="0"/>
              </a:spcBef>
              <a:spcAft>
                <a:spcPts val="0"/>
              </a:spcAft>
              <a:buNone/>
            </a:pPr>
            <a:r>
              <a:rPr lang="en-US" sz="2400" b="1" dirty="0">
                <a:solidFill>
                  <a:schemeClr val="tx1">
                    <a:lumMod val="85000"/>
                    <a:lumOff val="15000"/>
                  </a:schemeClr>
                </a:solidFill>
                <a:latin typeface="Calibri"/>
                <a:ea typeface="Calibri"/>
                <a:cs typeface="Calibri"/>
                <a:sym typeface="Calibri"/>
              </a:rPr>
              <a:t>02</a:t>
            </a:r>
            <a:endParaRPr dirty="0">
              <a:solidFill>
                <a:schemeClr val="tx1">
                  <a:lumMod val="85000"/>
                  <a:lumOff val="15000"/>
                </a:schemeClr>
              </a:solidFill>
            </a:endParaRPr>
          </a:p>
        </p:txBody>
      </p:sp>
      <p:grpSp>
        <p:nvGrpSpPr>
          <p:cNvPr id="124" name="Group 123">
            <a:extLst>
              <a:ext uri="{FF2B5EF4-FFF2-40B4-BE49-F238E27FC236}">
                <a16:creationId xmlns:a16="http://schemas.microsoft.com/office/drawing/2014/main" id="{D6D6F2BE-44C7-7AF8-EBDA-AA56F74C8AC4}"/>
              </a:ext>
            </a:extLst>
          </p:cNvPr>
          <p:cNvGrpSpPr/>
          <p:nvPr/>
        </p:nvGrpSpPr>
        <p:grpSpPr>
          <a:xfrm>
            <a:off x="4386722" y="3286390"/>
            <a:ext cx="3604055" cy="864765"/>
            <a:chOff x="2022119" y="1555771"/>
            <a:chExt cx="3964460" cy="1151003"/>
          </a:xfrm>
        </p:grpSpPr>
        <p:sp>
          <p:nvSpPr>
            <p:cNvPr id="125" name="Google Shape;92;p2">
              <a:extLst>
                <a:ext uri="{FF2B5EF4-FFF2-40B4-BE49-F238E27FC236}">
                  <a16:creationId xmlns:a16="http://schemas.microsoft.com/office/drawing/2014/main" id="{F5E6DE3A-C9C7-CA17-B3B2-7A32BB18C21A}"/>
                </a:ext>
              </a:extLst>
            </p:cNvPr>
            <p:cNvSpPr/>
            <p:nvPr/>
          </p:nvSpPr>
          <p:spPr>
            <a:xfrm>
              <a:off x="2235627" y="1691640"/>
              <a:ext cx="1770176" cy="877810"/>
            </a:xfrm>
            <a:custGeom>
              <a:avLst/>
              <a:gdLst/>
              <a:ahLst/>
              <a:cxnLst/>
              <a:rect l="l" t="t" r="r" b="b"/>
              <a:pathLst>
                <a:path w="21600" h="21600" extrusionOk="0">
                  <a:moveTo>
                    <a:pt x="0" y="0"/>
                  </a:moveTo>
                  <a:lnTo>
                    <a:pt x="0" y="17660"/>
                  </a:lnTo>
                  <a:cubicBezTo>
                    <a:pt x="0" y="19833"/>
                    <a:pt x="876" y="21600"/>
                    <a:pt x="1954" y="21600"/>
                  </a:cubicBezTo>
                  <a:lnTo>
                    <a:pt x="21600" y="21600"/>
                  </a:lnTo>
                  <a:lnTo>
                    <a:pt x="21600" y="0"/>
                  </a:lnTo>
                  <a:lnTo>
                    <a:pt x="0" y="0"/>
                  </a:lnTo>
                  <a:close/>
                </a:path>
              </a:pathLst>
            </a:custGeom>
            <a:solidFill>
              <a:schemeClr val="accent2">
                <a:lumMod val="20000"/>
                <a:lumOff val="80000"/>
              </a:schemeClr>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93;p2">
              <a:extLst>
                <a:ext uri="{FF2B5EF4-FFF2-40B4-BE49-F238E27FC236}">
                  <a16:creationId xmlns:a16="http://schemas.microsoft.com/office/drawing/2014/main" id="{7E9901C9-A6A3-0E2C-8BB7-01C30DD214CD}"/>
                </a:ext>
              </a:extLst>
            </p:cNvPr>
            <p:cNvSpPr/>
            <p:nvPr/>
          </p:nvSpPr>
          <p:spPr>
            <a:xfrm>
              <a:off x="2022119" y="1555771"/>
              <a:ext cx="3964460" cy="1151003"/>
            </a:xfrm>
            <a:custGeom>
              <a:avLst/>
              <a:gdLst/>
              <a:ahLst/>
              <a:cxnLst/>
              <a:rect l="l" t="t" r="r" b="b"/>
              <a:pathLst>
                <a:path w="21597" h="21600" extrusionOk="0">
                  <a:moveTo>
                    <a:pt x="20728" y="0"/>
                  </a:moveTo>
                  <a:lnTo>
                    <a:pt x="872" y="0"/>
                  </a:lnTo>
                  <a:cubicBezTo>
                    <a:pt x="391" y="0"/>
                    <a:pt x="0" y="1348"/>
                    <a:pt x="0" y="3005"/>
                  </a:cubicBezTo>
                  <a:cubicBezTo>
                    <a:pt x="0" y="4662"/>
                    <a:pt x="391" y="6010"/>
                    <a:pt x="872" y="6010"/>
                  </a:cubicBezTo>
                  <a:lnTo>
                    <a:pt x="5398" y="6010"/>
                  </a:lnTo>
                  <a:cubicBezTo>
                    <a:pt x="5631" y="6010"/>
                    <a:pt x="5853" y="6329"/>
                    <a:pt x="6014" y="6893"/>
                  </a:cubicBezTo>
                  <a:lnTo>
                    <a:pt x="10027" y="20717"/>
                  </a:lnTo>
                  <a:cubicBezTo>
                    <a:pt x="10191" y="21281"/>
                    <a:pt x="10413" y="21600"/>
                    <a:pt x="10643" y="21600"/>
                  </a:cubicBezTo>
                  <a:lnTo>
                    <a:pt x="20725" y="21600"/>
                  </a:lnTo>
                  <a:cubicBezTo>
                    <a:pt x="21206" y="21600"/>
                    <a:pt x="21597" y="20252"/>
                    <a:pt x="21597" y="18595"/>
                  </a:cubicBezTo>
                  <a:lnTo>
                    <a:pt x="21597" y="3005"/>
                  </a:lnTo>
                  <a:cubicBezTo>
                    <a:pt x="21600" y="1348"/>
                    <a:pt x="21209" y="0"/>
                    <a:pt x="20728" y="0"/>
                  </a:cubicBezTo>
                  <a:close/>
                </a:path>
              </a:pathLst>
            </a:custGeom>
            <a:solidFill>
              <a:schemeClr val="accent2">
                <a:lumMod val="75000"/>
              </a:schemeClr>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7" name="Google Shape;122;p2">
            <a:extLst>
              <a:ext uri="{FF2B5EF4-FFF2-40B4-BE49-F238E27FC236}">
                <a16:creationId xmlns:a16="http://schemas.microsoft.com/office/drawing/2014/main" id="{A81C4980-AC26-FB9C-62CA-739C0FE1F7D6}"/>
              </a:ext>
            </a:extLst>
          </p:cNvPr>
          <p:cNvSpPr txBox="1"/>
          <p:nvPr/>
        </p:nvSpPr>
        <p:spPr>
          <a:xfrm>
            <a:off x="4737010" y="3574421"/>
            <a:ext cx="497655" cy="461624"/>
          </a:xfrm>
          <a:prstGeom prst="rect">
            <a:avLst/>
          </a:prstGeom>
          <a:noFill/>
          <a:ln>
            <a:noFill/>
          </a:ln>
        </p:spPr>
        <p:txBody>
          <a:bodyPr spcFirstLastPara="1" wrap="square" lIns="0" tIns="45700" rIns="0" bIns="45700" anchor="b" anchorCtr="0">
            <a:spAutoFit/>
          </a:bodyPr>
          <a:lstStyle/>
          <a:p>
            <a:pPr marL="0" marR="0" lvl="0" indent="0" algn="ctr" rtl="0">
              <a:spcBef>
                <a:spcPts val="0"/>
              </a:spcBef>
              <a:spcAft>
                <a:spcPts val="0"/>
              </a:spcAft>
              <a:buNone/>
            </a:pPr>
            <a:r>
              <a:rPr lang="en-US" sz="2400" b="1" dirty="0">
                <a:solidFill>
                  <a:schemeClr val="tx1">
                    <a:lumMod val="85000"/>
                    <a:lumOff val="15000"/>
                  </a:schemeClr>
                </a:solidFill>
                <a:latin typeface="Calibri"/>
                <a:ea typeface="Calibri"/>
                <a:cs typeface="Calibri"/>
                <a:sym typeface="Calibri"/>
              </a:rPr>
              <a:t>03</a:t>
            </a:r>
            <a:endParaRPr dirty="0">
              <a:solidFill>
                <a:schemeClr val="tx1">
                  <a:lumMod val="85000"/>
                  <a:lumOff val="15000"/>
                </a:schemeClr>
              </a:solidFill>
            </a:endParaRPr>
          </a:p>
        </p:txBody>
      </p:sp>
      <p:grpSp>
        <p:nvGrpSpPr>
          <p:cNvPr id="131" name="Group 130">
            <a:extLst>
              <a:ext uri="{FF2B5EF4-FFF2-40B4-BE49-F238E27FC236}">
                <a16:creationId xmlns:a16="http://schemas.microsoft.com/office/drawing/2014/main" id="{D33F4379-FB75-CD18-9D1A-6674AD13BCB5}"/>
              </a:ext>
            </a:extLst>
          </p:cNvPr>
          <p:cNvGrpSpPr/>
          <p:nvPr/>
        </p:nvGrpSpPr>
        <p:grpSpPr>
          <a:xfrm>
            <a:off x="4386722" y="4340490"/>
            <a:ext cx="3604055" cy="864765"/>
            <a:chOff x="2022119" y="1555771"/>
            <a:chExt cx="3964460" cy="1151003"/>
          </a:xfrm>
        </p:grpSpPr>
        <p:sp>
          <p:nvSpPr>
            <p:cNvPr id="132" name="Google Shape;92;p2">
              <a:extLst>
                <a:ext uri="{FF2B5EF4-FFF2-40B4-BE49-F238E27FC236}">
                  <a16:creationId xmlns:a16="http://schemas.microsoft.com/office/drawing/2014/main" id="{A4DF483F-CD71-EA44-763A-8615385D0F7F}"/>
                </a:ext>
              </a:extLst>
            </p:cNvPr>
            <p:cNvSpPr/>
            <p:nvPr/>
          </p:nvSpPr>
          <p:spPr>
            <a:xfrm>
              <a:off x="2235627" y="1691640"/>
              <a:ext cx="1770176" cy="877810"/>
            </a:xfrm>
            <a:custGeom>
              <a:avLst/>
              <a:gdLst/>
              <a:ahLst/>
              <a:cxnLst/>
              <a:rect l="l" t="t" r="r" b="b"/>
              <a:pathLst>
                <a:path w="21600" h="21600" extrusionOk="0">
                  <a:moveTo>
                    <a:pt x="0" y="0"/>
                  </a:moveTo>
                  <a:lnTo>
                    <a:pt x="0" y="17660"/>
                  </a:lnTo>
                  <a:cubicBezTo>
                    <a:pt x="0" y="19833"/>
                    <a:pt x="876" y="21600"/>
                    <a:pt x="1954" y="21600"/>
                  </a:cubicBezTo>
                  <a:lnTo>
                    <a:pt x="21600" y="21600"/>
                  </a:lnTo>
                  <a:lnTo>
                    <a:pt x="21600" y="0"/>
                  </a:lnTo>
                  <a:lnTo>
                    <a:pt x="0" y="0"/>
                  </a:lnTo>
                  <a:close/>
                </a:path>
              </a:pathLst>
            </a:custGeom>
            <a:solidFill>
              <a:schemeClr val="accent2">
                <a:lumMod val="20000"/>
                <a:lumOff val="80000"/>
              </a:schemeClr>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93;p2">
              <a:extLst>
                <a:ext uri="{FF2B5EF4-FFF2-40B4-BE49-F238E27FC236}">
                  <a16:creationId xmlns:a16="http://schemas.microsoft.com/office/drawing/2014/main" id="{C3B14D3D-9D51-B697-AE3A-1C9285F91CE4}"/>
                </a:ext>
              </a:extLst>
            </p:cNvPr>
            <p:cNvSpPr/>
            <p:nvPr/>
          </p:nvSpPr>
          <p:spPr>
            <a:xfrm>
              <a:off x="2022119" y="1555771"/>
              <a:ext cx="3964460" cy="1151003"/>
            </a:xfrm>
            <a:custGeom>
              <a:avLst/>
              <a:gdLst/>
              <a:ahLst/>
              <a:cxnLst/>
              <a:rect l="l" t="t" r="r" b="b"/>
              <a:pathLst>
                <a:path w="21597" h="21600" extrusionOk="0">
                  <a:moveTo>
                    <a:pt x="20728" y="0"/>
                  </a:moveTo>
                  <a:lnTo>
                    <a:pt x="872" y="0"/>
                  </a:lnTo>
                  <a:cubicBezTo>
                    <a:pt x="391" y="0"/>
                    <a:pt x="0" y="1348"/>
                    <a:pt x="0" y="3005"/>
                  </a:cubicBezTo>
                  <a:cubicBezTo>
                    <a:pt x="0" y="4662"/>
                    <a:pt x="391" y="6010"/>
                    <a:pt x="872" y="6010"/>
                  </a:cubicBezTo>
                  <a:lnTo>
                    <a:pt x="5398" y="6010"/>
                  </a:lnTo>
                  <a:cubicBezTo>
                    <a:pt x="5631" y="6010"/>
                    <a:pt x="5853" y="6329"/>
                    <a:pt x="6014" y="6893"/>
                  </a:cubicBezTo>
                  <a:lnTo>
                    <a:pt x="10027" y="20717"/>
                  </a:lnTo>
                  <a:cubicBezTo>
                    <a:pt x="10191" y="21281"/>
                    <a:pt x="10413" y="21600"/>
                    <a:pt x="10643" y="21600"/>
                  </a:cubicBezTo>
                  <a:lnTo>
                    <a:pt x="20725" y="21600"/>
                  </a:lnTo>
                  <a:cubicBezTo>
                    <a:pt x="21206" y="21600"/>
                    <a:pt x="21597" y="20252"/>
                    <a:pt x="21597" y="18595"/>
                  </a:cubicBezTo>
                  <a:lnTo>
                    <a:pt x="21597" y="3005"/>
                  </a:lnTo>
                  <a:cubicBezTo>
                    <a:pt x="21600" y="1348"/>
                    <a:pt x="21209" y="0"/>
                    <a:pt x="20728" y="0"/>
                  </a:cubicBezTo>
                  <a:close/>
                </a:path>
              </a:pathLst>
            </a:custGeom>
            <a:solidFill>
              <a:schemeClr val="accent2">
                <a:lumMod val="75000"/>
              </a:schemeClr>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4" name="Google Shape;122;p2">
            <a:extLst>
              <a:ext uri="{FF2B5EF4-FFF2-40B4-BE49-F238E27FC236}">
                <a16:creationId xmlns:a16="http://schemas.microsoft.com/office/drawing/2014/main" id="{9FF2682B-D159-1930-D906-288D1D0EED4B}"/>
              </a:ext>
            </a:extLst>
          </p:cNvPr>
          <p:cNvSpPr txBox="1"/>
          <p:nvPr/>
        </p:nvSpPr>
        <p:spPr>
          <a:xfrm>
            <a:off x="4737010" y="4628521"/>
            <a:ext cx="497655" cy="461624"/>
          </a:xfrm>
          <a:prstGeom prst="rect">
            <a:avLst/>
          </a:prstGeom>
          <a:noFill/>
          <a:ln>
            <a:noFill/>
          </a:ln>
        </p:spPr>
        <p:txBody>
          <a:bodyPr spcFirstLastPara="1" wrap="square" lIns="0" tIns="45700" rIns="0" bIns="45700" anchor="b" anchorCtr="0">
            <a:spAutoFit/>
          </a:bodyPr>
          <a:lstStyle/>
          <a:p>
            <a:pPr marL="0" marR="0" lvl="0" indent="0" algn="ctr" rtl="0">
              <a:spcBef>
                <a:spcPts val="0"/>
              </a:spcBef>
              <a:spcAft>
                <a:spcPts val="0"/>
              </a:spcAft>
              <a:buNone/>
            </a:pPr>
            <a:r>
              <a:rPr lang="en-US" sz="2400" b="1" dirty="0">
                <a:solidFill>
                  <a:schemeClr val="tx1">
                    <a:lumMod val="85000"/>
                    <a:lumOff val="15000"/>
                  </a:schemeClr>
                </a:solidFill>
                <a:latin typeface="Calibri"/>
                <a:ea typeface="Calibri"/>
                <a:cs typeface="Calibri"/>
                <a:sym typeface="Calibri"/>
              </a:rPr>
              <a:t>05</a:t>
            </a:r>
            <a:endParaRPr dirty="0">
              <a:solidFill>
                <a:schemeClr val="tx1">
                  <a:lumMod val="85000"/>
                  <a:lumOff val="15000"/>
                </a:schemeClr>
              </a:solidFill>
            </a:endParaRPr>
          </a:p>
        </p:txBody>
      </p:sp>
      <p:grpSp>
        <p:nvGrpSpPr>
          <p:cNvPr id="145" name="Group 144">
            <a:extLst>
              <a:ext uri="{FF2B5EF4-FFF2-40B4-BE49-F238E27FC236}">
                <a16:creationId xmlns:a16="http://schemas.microsoft.com/office/drawing/2014/main" id="{80B0EF69-1BC4-5A4D-D2E6-3EE0690FC6C2}"/>
              </a:ext>
            </a:extLst>
          </p:cNvPr>
          <p:cNvGrpSpPr/>
          <p:nvPr/>
        </p:nvGrpSpPr>
        <p:grpSpPr>
          <a:xfrm>
            <a:off x="8184022" y="3286390"/>
            <a:ext cx="3604055" cy="864765"/>
            <a:chOff x="2022119" y="1555771"/>
            <a:chExt cx="3964460" cy="1151003"/>
          </a:xfrm>
        </p:grpSpPr>
        <p:sp>
          <p:nvSpPr>
            <p:cNvPr id="146" name="Google Shape;92;p2">
              <a:extLst>
                <a:ext uri="{FF2B5EF4-FFF2-40B4-BE49-F238E27FC236}">
                  <a16:creationId xmlns:a16="http://schemas.microsoft.com/office/drawing/2014/main" id="{92FDAA35-24C7-D811-CEC5-8051DE8096E8}"/>
                </a:ext>
              </a:extLst>
            </p:cNvPr>
            <p:cNvSpPr/>
            <p:nvPr/>
          </p:nvSpPr>
          <p:spPr>
            <a:xfrm>
              <a:off x="2235627" y="1691640"/>
              <a:ext cx="1770176" cy="877810"/>
            </a:xfrm>
            <a:custGeom>
              <a:avLst/>
              <a:gdLst/>
              <a:ahLst/>
              <a:cxnLst/>
              <a:rect l="l" t="t" r="r" b="b"/>
              <a:pathLst>
                <a:path w="21600" h="21600" extrusionOk="0">
                  <a:moveTo>
                    <a:pt x="0" y="0"/>
                  </a:moveTo>
                  <a:lnTo>
                    <a:pt x="0" y="17660"/>
                  </a:lnTo>
                  <a:cubicBezTo>
                    <a:pt x="0" y="19833"/>
                    <a:pt x="876" y="21600"/>
                    <a:pt x="1954" y="21600"/>
                  </a:cubicBezTo>
                  <a:lnTo>
                    <a:pt x="21600" y="21600"/>
                  </a:lnTo>
                  <a:lnTo>
                    <a:pt x="21600" y="0"/>
                  </a:lnTo>
                  <a:lnTo>
                    <a:pt x="0" y="0"/>
                  </a:lnTo>
                  <a:close/>
                </a:path>
              </a:pathLst>
            </a:custGeom>
            <a:solidFill>
              <a:schemeClr val="accent2">
                <a:lumMod val="20000"/>
                <a:lumOff val="80000"/>
              </a:schemeClr>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93;p2">
              <a:extLst>
                <a:ext uri="{FF2B5EF4-FFF2-40B4-BE49-F238E27FC236}">
                  <a16:creationId xmlns:a16="http://schemas.microsoft.com/office/drawing/2014/main" id="{B6928ED0-78BA-06A6-AF17-AA04016B9035}"/>
                </a:ext>
              </a:extLst>
            </p:cNvPr>
            <p:cNvSpPr/>
            <p:nvPr/>
          </p:nvSpPr>
          <p:spPr>
            <a:xfrm>
              <a:off x="2022119" y="1555771"/>
              <a:ext cx="3964460" cy="1151003"/>
            </a:xfrm>
            <a:custGeom>
              <a:avLst/>
              <a:gdLst/>
              <a:ahLst/>
              <a:cxnLst/>
              <a:rect l="l" t="t" r="r" b="b"/>
              <a:pathLst>
                <a:path w="21597" h="21600" extrusionOk="0">
                  <a:moveTo>
                    <a:pt x="20728" y="0"/>
                  </a:moveTo>
                  <a:lnTo>
                    <a:pt x="872" y="0"/>
                  </a:lnTo>
                  <a:cubicBezTo>
                    <a:pt x="391" y="0"/>
                    <a:pt x="0" y="1348"/>
                    <a:pt x="0" y="3005"/>
                  </a:cubicBezTo>
                  <a:cubicBezTo>
                    <a:pt x="0" y="4662"/>
                    <a:pt x="391" y="6010"/>
                    <a:pt x="872" y="6010"/>
                  </a:cubicBezTo>
                  <a:lnTo>
                    <a:pt x="5398" y="6010"/>
                  </a:lnTo>
                  <a:cubicBezTo>
                    <a:pt x="5631" y="6010"/>
                    <a:pt x="5853" y="6329"/>
                    <a:pt x="6014" y="6893"/>
                  </a:cubicBezTo>
                  <a:lnTo>
                    <a:pt x="10027" y="20717"/>
                  </a:lnTo>
                  <a:cubicBezTo>
                    <a:pt x="10191" y="21281"/>
                    <a:pt x="10413" y="21600"/>
                    <a:pt x="10643" y="21600"/>
                  </a:cubicBezTo>
                  <a:lnTo>
                    <a:pt x="20725" y="21600"/>
                  </a:lnTo>
                  <a:cubicBezTo>
                    <a:pt x="21206" y="21600"/>
                    <a:pt x="21597" y="20252"/>
                    <a:pt x="21597" y="18595"/>
                  </a:cubicBezTo>
                  <a:lnTo>
                    <a:pt x="21597" y="3005"/>
                  </a:lnTo>
                  <a:cubicBezTo>
                    <a:pt x="21600" y="1348"/>
                    <a:pt x="21209" y="0"/>
                    <a:pt x="20728" y="0"/>
                  </a:cubicBezTo>
                  <a:close/>
                </a:path>
              </a:pathLst>
            </a:custGeom>
            <a:solidFill>
              <a:schemeClr val="accent2">
                <a:lumMod val="75000"/>
              </a:schemeClr>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8" name="Google Shape;122;p2">
            <a:extLst>
              <a:ext uri="{FF2B5EF4-FFF2-40B4-BE49-F238E27FC236}">
                <a16:creationId xmlns:a16="http://schemas.microsoft.com/office/drawing/2014/main" id="{E1EB71BB-E3FF-FE93-DB9B-8E47B1D7603C}"/>
              </a:ext>
            </a:extLst>
          </p:cNvPr>
          <p:cNvSpPr txBox="1"/>
          <p:nvPr/>
        </p:nvSpPr>
        <p:spPr>
          <a:xfrm>
            <a:off x="8534310" y="3574421"/>
            <a:ext cx="497655" cy="461624"/>
          </a:xfrm>
          <a:prstGeom prst="rect">
            <a:avLst/>
          </a:prstGeom>
          <a:noFill/>
          <a:ln>
            <a:noFill/>
          </a:ln>
        </p:spPr>
        <p:txBody>
          <a:bodyPr spcFirstLastPara="1" wrap="square" lIns="0" tIns="45700" rIns="0" bIns="45700" anchor="b" anchorCtr="0">
            <a:spAutoFit/>
          </a:bodyPr>
          <a:lstStyle/>
          <a:p>
            <a:pPr marL="0" marR="0" lvl="0" indent="0" algn="ctr" rtl="0">
              <a:spcBef>
                <a:spcPts val="0"/>
              </a:spcBef>
              <a:spcAft>
                <a:spcPts val="0"/>
              </a:spcAft>
              <a:buNone/>
            </a:pPr>
            <a:r>
              <a:rPr lang="en-US" sz="2400" b="1" dirty="0">
                <a:solidFill>
                  <a:schemeClr val="tx1">
                    <a:lumMod val="85000"/>
                    <a:lumOff val="15000"/>
                  </a:schemeClr>
                </a:solidFill>
                <a:latin typeface="Calibri"/>
                <a:ea typeface="Calibri"/>
                <a:cs typeface="Calibri"/>
                <a:sym typeface="Calibri"/>
              </a:rPr>
              <a:t>04</a:t>
            </a:r>
            <a:endParaRPr dirty="0">
              <a:solidFill>
                <a:schemeClr val="tx1">
                  <a:lumMod val="85000"/>
                  <a:lumOff val="15000"/>
                </a:schemeClr>
              </a:solidFill>
            </a:endParaRPr>
          </a:p>
        </p:txBody>
      </p:sp>
      <p:grpSp>
        <p:nvGrpSpPr>
          <p:cNvPr id="152" name="Group 151">
            <a:extLst>
              <a:ext uri="{FF2B5EF4-FFF2-40B4-BE49-F238E27FC236}">
                <a16:creationId xmlns:a16="http://schemas.microsoft.com/office/drawing/2014/main" id="{449EABDE-9464-E2EC-64C7-7C7527196AB3}"/>
              </a:ext>
            </a:extLst>
          </p:cNvPr>
          <p:cNvGrpSpPr/>
          <p:nvPr/>
        </p:nvGrpSpPr>
        <p:grpSpPr>
          <a:xfrm>
            <a:off x="8184022" y="4327790"/>
            <a:ext cx="3604055" cy="864765"/>
            <a:chOff x="2022119" y="1555771"/>
            <a:chExt cx="3964460" cy="1151003"/>
          </a:xfrm>
        </p:grpSpPr>
        <p:sp>
          <p:nvSpPr>
            <p:cNvPr id="153" name="Google Shape;92;p2">
              <a:extLst>
                <a:ext uri="{FF2B5EF4-FFF2-40B4-BE49-F238E27FC236}">
                  <a16:creationId xmlns:a16="http://schemas.microsoft.com/office/drawing/2014/main" id="{817FA6D2-7D94-C7FA-510D-2D785532AC45}"/>
                </a:ext>
              </a:extLst>
            </p:cNvPr>
            <p:cNvSpPr/>
            <p:nvPr/>
          </p:nvSpPr>
          <p:spPr>
            <a:xfrm>
              <a:off x="2235627" y="1691640"/>
              <a:ext cx="1770176" cy="877810"/>
            </a:xfrm>
            <a:custGeom>
              <a:avLst/>
              <a:gdLst/>
              <a:ahLst/>
              <a:cxnLst/>
              <a:rect l="l" t="t" r="r" b="b"/>
              <a:pathLst>
                <a:path w="21600" h="21600" extrusionOk="0">
                  <a:moveTo>
                    <a:pt x="0" y="0"/>
                  </a:moveTo>
                  <a:lnTo>
                    <a:pt x="0" y="17660"/>
                  </a:lnTo>
                  <a:cubicBezTo>
                    <a:pt x="0" y="19833"/>
                    <a:pt x="876" y="21600"/>
                    <a:pt x="1954" y="21600"/>
                  </a:cubicBezTo>
                  <a:lnTo>
                    <a:pt x="21600" y="21600"/>
                  </a:lnTo>
                  <a:lnTo>
                    <a:pt x="21600" y="0"/>
                  </a:lnTo>
                  <a:lnTo>
                    <a:pt x="0" y="0"/>
                  </a:lnTo>
                  <a:close/>
                </a:path>
              </a:pathLst>
            </a:custGeom>
            <a:solidFill>
              <a:schemeClr val="accent2">
                <a:lumMod val="20000"/>
                <a:lumOff val="80000"/>
              </a:schemeClr>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93;p2">
              <a:extLst>
                <a:ext uri="{FF2B5EF4-FFF2-40B4-BE49-F238E27FC236}">
                  <a16:creationId xmlns:a16="http://schemas.microsoft.com/office/drawing/2014/main" id="{C1CA5D01-11C4-E6DF-BB2B-8A514A82C6F8}"/>
                </a:ext>
              </a:extLst>
            </p:cNvPr>
            <p:cNvSpPr/>
            <p:nvPr/>
          </p:nvSpPr>
          <p:spPr>
            <a:xfrm>
              <a:off x="2022119" y="1555771"/>
              <a:ext cx="3964460" cy="1151003"/>
            </a:xfrm>
            <a:custGeom>
              <a:avLst/>
              <a:gdLst/>
              <a:ahLst/>
              <a:cxnLst/>
              <a:rect l="l" t="t" r="r" b="b"/>
              <a:pathLst>
                <a:path w="21597" h="21600" extrusionOk="0">
                  <a:moveTo>
                    <a:pt x="20728" y="0"/>
                  </a:moveTo>
                  <a:lnTo>
                    <a:pt x="872" y="0"/>
                  </a:lnTo>
                  <a:cubicBezTo>
                    <a:pt x="391" y="0"/>
                    <a:pt x="0" y="1348"/>
                    <a:pt x="0" y="3005"/>
                  </a:cubicBezTo>
                  <a:cubicBezTo>
                    <a:pt x="0" y="4662"/>
                    <a:pt x="391" y="6010"/>
                    <a:pt x="872" y="6010"/>
                  </a:cubicBezTo>
                  <a:lnTo>
                    <a:pt x="5398" y="6010"/>
                  </a:lnTo>
                  <a:cubicBezTo>
                    <a:pt x="5631" y="6010"/>
                    <a:pt x="5853" y="6329"/>
                    <a:pt x="6014" y="6893"/>
                  </a:cubicBezTo>
                  <a:lnTo>
                    <a:pt x="10027" y="20717"/>
                  </a:lnTo>
                  <a:cubicBezTo>
                    <a:pt x="10191" y="21281"/>
                    <a:pt x="10413" y="21600"/>
                    <a:pt x="10643" y="21600"/>
                  </a:cubicBezTo>
                  <a:lnTo>
                    <a:pt x="20725" y="21600"/>
                  </a:lnTo>
                  <a:cubicBezTo>
                    <a:pt x="21206" y="21600"/>
                    <a:pt x="21597" y="20252"/>
                    <a:pt x="21597" y="18595"/>
                  </a:cubicBezTo>
                  <a:lnTo>
                    <a:pt x="21597" y="3005"/>
                  </a:lnTo>
                  <a:cubicBezTo>
                    <a:pt x="21600" y="1348"/>
                    <a:pt x="21209" y="0"/>
                    <a:pt x="20728" y="0"/>
                  </a:cubicBezTo>
                  <a:close/>
                </a:path>
              </a:pathLst>
            </a:custGeom>
            <a:solidFill>
              <a:schemeClr val="accent2">
                <a:lumMod val="75000"/>
              </a:schemeClr>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5" name="Google Shape;122;p2">
            <a:extLst>
              <a:ext uri="{FF2B5EF4-FFF2-40B4-BE49-F238E27FC236}">
                <a16:creationId xmlns:a16="http://schemas.microsoft.com/office/drawing/2014/main" id="{B77E0D93-F987-0A54-57DD-70A5FD6B1B3A}"/>
              </a:ext>
            </a:extLst>
          </p:cNvPr>
          <p:cNvSpPr txBox="1"/>
          <p:nvPr/>
        </p:nvSpPr>
        <p:spPr>
          <a:xfrm>
            <a:off x="8534310" y="4615821"/>
            <a:ext cx="497655" cy="461624"/>
          </a:xfrm>
          <a:prstGeom prst="rect">
            <a:avLst/>
          </a:prstGeom>
          <a:noFill/>
          <a:ln>
            <a:noFill/>
          </a:ln>
        </p:spPr>
        <p:txBody>
          <a:bodyPr spcFirstLastPara="1" wrap="square" lIns="0" tIns="45700" rIns="0" bIns="45700" anchor="b" anchorCtr="0">
            <a:spAutoFit/>
          </a:bodyPr>
          <a:lstStyle/>
          <a:p>
            <a:pPr marL="0" marR="0" lvl="0" indent="0" algn="ctr" rtl="0">
              <a:spcBef>
                <a:spcPts val="0"/>
              </a:spcBef>
              <a:spcAft>
                <a:spcPts val="0"/>
              </a:spcAft>
              <a:buNone/>
            </a:pPr>
            <a:r>
              <a:rPr lang="en-US" sz="2400" b="1" dirty="0">
                <a:solidFill>
                  <a:schemeClr val="tx1">
                    <a:lumMod val="85000"/>
                    <a:lumOff val="15000"/>
                  </a:schemeClr>
                </a:solidFill>
                <a:latin typeface="Calibri"/>
                <a:ea typeface="Calibri"/>
                <a:cs typeface="Calibri"/>
                <a:sym typeface="Calibri"/>
              </a:rPr>
              <a:t>06</a:t>
            </a:r>
            <a:endParaRPr dirty="0">
              <a:solidFill>
                <a:schemeClr val="tx1">
                  <a:lumMod val="85000"/>
                  <a:lumOff val="15000"/>
                </a:schemeClr>
              </a:solidFill>
            </a:endParaRPr>
          </a:p>
        </p:txBody>
      </p:sp>
      <p:sp>
        <p:nvSpPr>
          <p:cNvPr id="180" name="Google Shape;105;p2">
            <a:extLst>
              <a:ext uri="{FF2B5EF4-FFF2-40B4-BE49-F238E27FC236}">
                <a16:creationId xmlns:a16="http://schemas.microsoft.com/office/drawing/2014/main" id="{A980C2CB-35B4-69BE-1B69-C42A33B617EA}"/>
              </a:ext>
            </a:extLst>
          </p:cNvPr>
          <p:cNvSpPr txBox="1"/>
          <p:nvPr/>
        </p:nvSpPr>
        <p:spPr>
          <a:xfrm>
            <a:off x="9525625" y="2181336"/>
            <a:ext cx="2150559" cy="646290"/>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b="1" noProof="1">
                <a:solidFill>
                  <a:schemeClr val="bg1"/>
                </a:solidFill>
                <a:latin typeface="Calibri"/>
                <a:ea typeface="Calibri"/>
                <a:cs typeface="Calibri"/>
                <a:sym typeface="Calibri"/>
              </a:rPr>
              <a:t>Most Common Payment Method</a:t>
            </a:r>
            <a:endParaRPr lang="en-US" noProof="1">
              <a:solidFill>
                <a:schemeClr val="bg1"/>
              </a:solidFill>
            </a:endParaRPr>
          </a:p>
        </p:txBody>
      </p:sp>
      <p:sp>
        <p:nvSpPr>
          <p:cNvPr id="181" name="Google Shape;106;p2">
            <a:extLst>
              <a:ext uri="{FF2B5EF4-FFF2-40B4-BE49-F238E27FC236}">
                <a16:creationId xmlns:a16="http://schemas.microsoft.com/office/drawing/2014/main" id="{7F2C88E1-B619-11BB-D800-23E2A2866622}"/>
              </a:ext>
            </a:extLst>
          </p:cNvPr>
          <p:cNvSpPr txBox="1"/>
          <p:nvPr/>
        </p:nvSpPr>
        <p:spPr>
          <a:xfrm>
            <a:off x="9712280" y="2794813"/>
            <a:ext cx="1829173" cy="338514"/>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600" b="1" noProof="1">
                <a:solidFill>
                  <a:schemeClr val="bg1"/>
                </a:solidFill>
                <a:latin typeface="Calibri"/>
                <a:ea typeface="Calibri"/>
                <a:cs typeface="Calibri"/>
                <a:sym typeface="Calibri"/>
              </a:rPr>
              <a:t>Debit Card</a:t>
            </a:r>
            <a:endParaRPr lang="en-US" sz="1600" b="1" noProof="1">
              <a:solidFill>
                <a:schemeClr val="bg1"/>
              </a:solidFill>
            </a:endParaRPr>
          </a:p>
        </p:txBody>
      </p:sp>
      <p:grpSp>
        <p:nvGrpSpPr>
          <p:cNvPr id="182" name="Google Shape;104;p2">
            <a:extLst>
              <a:ext uri="{FF2B5EF4-FFF2-40B4-BE49-F238E27FC236}">
                <a16:creationId xmlns:a16="http://schemas.microsoft.com/office/drawing/2014/main" id="{757334B6-A652-EB70-3B0D-F94174853C0B}"/>
              </a:ext>
            </a:extLst>
          </p:cNvPr>
          <p:cNvGrpSpPr/>
          <p:nvPr/>
        </p:nvGrpSpPr>
        <p:grpSpPr>
          <a:xfrm>
            <a:off x="5791825" y="3245732"/>
            <a:ext cx="2150559" cy="852787"/>
            <a:chOff x="8433530" y="1455502"/>
            <a:chExt cx="3218688" cy="288695"/>
          </a:xfrm>
        </p:grpSpPr>
        <p:sp>
          <p:nvSpPr>
            <p:cNvPr id="183" name="Google Shape;105;p2">
              <a:extLst>
                <a:ext uri="{FF2B5EF4-FFF2-40B4-BE49-F238E27FC236}">
                  <a16:creationId xmlns:a16="http://schemas.microsoft.com/office/drawing/2014/main" id="{86B3A180-2A19-1D81-C3EC-29D62833084F}"/>
                </a:ext>
              </a:extLst>
            </p:cNvPr>
            <p:cNvSpPr txBox="1"/>
            <p:nvPr/>
          </p:nvSpPr>
          <p:spPr>
            <a:xfrm>
              <a:off x="8433530" y="1455502"/>
              <a:ext cx="3218688" cy="125016"/>
            </a:xfrm>
            <a:prstGeom prst="rect">
              <a:avLst/>
            </a:prstGeom>
            <a:noFill/>
            <a:ln>
              <a:noFill/>
            </a:ln>
          </p:spPr>
          <p:txBody>
            <a:bodyPr spcFirstLastPara="1" wrap="square" lIns="0" tIns="45700" rIns="0" bIns="45700" anchor="b" anchorCtr="0">
              <a:spAutoFit/>
            </a:bodyPr>
            <a:lstStyle/>
            <a:p>
              <a:pPr marL="0" marR="0" lvl="0" indent="0" rtl="0">
                <a:spcBef>
                  <a:spcPts val="0"/>
                </a:spcBef>
                <a:spcAft>
                  <a:spcPts val="0"/>
                </a:spcAft>
                <a:buNone/>
              </a:pPr>
              <a:r>
                <a:rPr lang="en-US" b="1" noProof="1">
                  <a:solidFill>
                    <a:schemeClr val="bg1"/>
                  </a:solidFill>
                  <a:latin typeface="Calibri"/>
                  <a:ea typeface="Calibri"/>
                  <a:cs typeface="Calibri"/>
                  <a:sym typeface="Calibri"/>
                </a:rPr>
                <a:t>Language Preference</a:t>
              </a:r>
              <a:endParaRPr lang="en-US" noProof="1">
                <a:solidFill>
                  <a:schemeClr val="bg1"/>
                </a:solidFill>
              </a:endParaRPr>
            </a:p>
          </p:txBody>
        </p:sp>
        <p:sp>
          <p:nvSpPr>
            <p:cNvPr id="184" name="Google Shape;106;p2">
              <a:extLst>
                <a:ext uri="{FF2B5EF4-FFF2-40B4-BE49-F238E27FC236}">
                  <a16:creationId xmlns:a16="http://schemas.microsoft.com/office/drawing/2014/main" id="{9A1C496F-E93B-58AA-CE85-3F0C00F8B41E}"/>
                </a:ext>
              </a:extLst>
            </p:cNvPr>
            <p:cNvSpPr txBox="1"/>
            <p:nvPr/>
          </p:nvSpPr>
          <p:spPr>
            <a:xfrm>
              <a:off x="8712892" y="1629599"/>
              <a:ext cx="2737678" cy="114598"/>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600" b="1" noProof="1">
                  <a:solidFill>
                    <a:schemeClr val="bg1"/>
                  </a:solidFill>
                  <a:latin typeface="Calibri"/>
                  <a:ea typeface="Calibri"/>
                  <a:cs typeface="Calibri"/>
                  <a:sym typeface="Calibri"/>
                </a:rPr>
                <a:t>Mandarin</a:t>
              </a:r>
              <a:endParaRPr lang="en-US" sz="1600" b="1" noProof="1">
                <a:solidFill>
                  <a:schemeClr val="bg1"/>
                </a:solidFill>
              </a:endParaRPr>
            </a:p>
          </p:txBody>
        </p:sp>
      </p:grpSp>
      <p:grpSp>
        <p:nvGrpSpPr>
          <p:cNvPr id="185" name="Google Shape;104;p2">
            <a:extLst>
              <a:ext uri="{FF2B5EF4-FFF2-40B4-BE49-F238E27FC236}">
                <a16:creationId xmlns:a16="http://schemas.microsoft.com/office/drawing/2014/main" id="{97A2BF3F-66BB-AB2B-99B8-1B6FF816774F}"/>
              </a:ext>
            </a:extLst>
          </p:cNvPr>
          <p:cNvGrpSpPr/>
          <p:nvPr/>
        </p:nvGrpSpPr>
        <p:grpSpPr>
          <a:xfrm>
            <a:off x="9516845" y="3210277"/>
            <a:ext cx="2150559" cy="951991"/>
            <a:chOff x="8433530" y="1439115"/>
            <a:chExt cx="3218688" cy="322279"/>
          </a:xfrm>
        </p:grpSpPr>
        <p:sp>
          <p:nvSpPr>
            <p:cNvPr id="186" name="Google Shape;105;p2">
              <a:extLst>
                <a:ext uri="{FF2B5EF4-FFF2-40B4-BE49-F238E27FC236}">
                  <a16:creationId xmlns:a16="http://schemas.microsoft.com/office/drawing/2014/main" id="{00D13DE5-8819-6E7A-3F74-BBEF96A24A49}"/>
                </a:ext>
              </a:extLst>
            </p:cNvPr>
            <p:cNvSpPr txBox="1"/>
            <p:nvPr/>
          </p:nvSpPr>
          <p:spPr>
            <a:xfrm>
              <a:off x="8433530" y="1439115"/>
              <a:ext cx="3218688" cy="218789"/>
            </a:xfrm>
            <a:prstGeom prst="rect">
              <a:avLst/>
            </a:prstGeom>
            <a:noFill/>
            <a:ln>
              <a:noFill/>
            </a:ln>
          </p:spPr>
          <p:txBody>
            <a:bodyPr spcFirstLastPara="1" wrap="square" lIns="0" tIns="45700" rIns="0" bIns="45700" anchor="b" anchorCtr="0">
              <a:spAutoFit/>
            </a:bodyPr>
            <a:lstStyle/>
            <a:p>
              <a:pPr marL="0" marR="0" lvl="0" indent="0" algn="ctr" rtl="0">
                <a:spcBef>
                  <a:spcPts val="0"/>
                </a:spcBef>
                <a:spcAft>
                  <a:spcPts val="0"/>
                </a:spcAft>
                <a:buNone/>
              </a:pPr>
              <a:r>
                <a:rPr lang="en-US" b="1" noProof="1">
                  <a:solidFill>
                    <a:schemeClr val="bg1"/>
                  </a:solidFill>
                  <a:latin typeface="Calibri"/>
                  <a:ea typeface="Calibri"/>
                  <a:cs typeface="Calibri"/>
                  <a:sym typeface="Calibri"/>
                </a:rPr>
                <a:t>Country with highest no. of users</a:t>
              </a:r>
              <a:endParaRPr lang="en-US" noProof="1">
                <a:solidFill>
                  <a:schemeClr val="bg1"/>
                </a:solidFill>
              </a:endParaRPr>
            </a:p>
          </p:txBody>
        </p:sp>
        <p:sp>
          <p:nvSpPr>
            <p:cNvPr id="187" name="Google Shape;106;p2">
              <a:extLst>
                <a:ext uri="{FF2B5EF4-FFF2-40B4-BE49-F238E27FC236}">
                  <a16:creationId xmlns:a16="http://schemas.microsoft.com/office/drawing/2014/main" id="{9BFFB374-1577-60F3-C46C-F0AB1EE003FB}"/>
                </a:ext>
              </a:extLst>
            </p:cNvPr>
            <p:cNvSpPr txBox="1"/>
            <p:nvPr/>
          </p:nvSpPr>
          <p:spPr>
            <a:xfrm>
              <a:off x="8712892" y="1646796"/>
              <a:ext cx="2737678" cy="114598"/>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600" b="1" noProof="1">
                  <a:solidFill>
                    <a:schemeClr val="bg1"/>
                  </a:solidFill>
                  <a:latin typeface="Calibri"/>
                  <a:ea typeface="Calibri"/>
                  <a:cs typeface="Calibri"/>
                  <a:sym typeface="Calibri"/>
                </a:rPr>
                <a:t>USA</a:t>
              </a:r>
              <a:endParaRPr lang="en-US" sz="1600" b="1" noProof="1">
                <a:solidFill>
                  <a:schemeClr val="bg1"/>
                </a:solidFill>
              </a:endParaRPr>
            </a:p>
          </p:txBody>
        </p:sp>
      </p:grpSp>
      <p:grpSp>
        <p:nvGrpSpPr>
          <p:cNvPr id="188" name="Google Shape;104;p2">
            <a:extLst>
              <a:ext uri="{FF2B5EF4-FFF2-40B4-BE49-F238E27FC236}">
                <a16:creationId xmlns:a16="http://schemas.microsoft.com/office/drawing/2014/main" id="{3297AA27-05AE-A927-1579-E6509D7FEF72}"/>
              </a:ext>
            </a:extLst>
          </p:cNvPr>
          <p:cNvGrpSpPr/>
          <p:nvPr/>
        </p:nvGrpSpPr>
        <p:grpSpPr>
          <a:xfrm>
            <a:off x="5791825" y="4264127"/>
            <a:ext cx="2150559" cy="951989"/>
            <a:chOff x="8433530" y="1439115"/>
            <a:chExt cx="3218688" cy="322278"/>
          </a:xfrm>
        </p:grpSpPr>
        <p:sp>
          <p:nvSpPr>
            <p:cNvPr id="189" name="Google Shape;105;p2">
              <a:extLst>
                <a:ext uri="{FF2B5EF4-FFF2-40B4-BE49-F238E27FC236}">
                  <a16:creationId xmlns:a16="http://schemas.microsoft.com/office/drawing/2014/main" id="{CE34D9E0-C594-5C97-F916-9B0E5905EE10}"/>
                </a:ext>
              </a:extLst>
            </p:cNvPr>
            <p:cNvSpPr txBox="1"/>
            <p:nvPr/>
          </p:nvSpPr>
          <p:spPr>
            <a:xfrm>
              <a:off x="8433530" y="1439115"/>
              <a:ext cx="3218688" cy="218789"/>
            </a:xfrm>
            <a:prstGeom prst="rect">
              <a:avLst/>
            </a:prstGeom>
            <a:noFill/>
            <a:ln>
              <a:noFill/>
            </a:ln>
          </p:spPr>
          <p:txBody>
            <a:bodyPr spcFirstLastPara="1" wrap="square" lIns="0" tIns="45700" rIns="0" bIns="45700" anchor="b" anchorCtr="0">
              <a:spAutoFit/>
            </a:bodyPr>
            <a:lstStyle/>
            <a:p>
              <a:pPr marL="0" marR="0" lvl="0" indent="0" algn="ctr" rtl="0">
                <a:spcBef>
                  <a:spcPts val="0"/>
                </a:spcBef>
                <a:spcAft>
                  <a:spcPts val="0"/>
                </a:spcAft>
                <a:buNone/>
              </a:pPr>
              <a:r>
                <a:rPr lang="en-US" b="1" noProof="1">
                  <a:solidFill>
                    <a:schemeClr val="bg1"/>
                  </a:solidFill>
                  <a:latin typeface="Calibri"/>
                  <a:ea typeface="Calibri"/>
                  <a:cs typeface="Calibri"/>
                  <a:sym typeface="Calibri"/>
                </a:rPr>
                <a:t>Most active Age Group</a:t>
              </a:r>
              <a:endParaRPr lang="en-US" noProof="1">
                <a:solidFill>
                  <a:schemeClr val="bg1"/>
                </a:solidFill>
              </a:endParaRPr>
            </a:p>
          </p:txBody>
        </p:sp>
        <p:sp>
          <p:nvSpPr>
            <p:cNvPr id="190" name="Google Shape;106;p2">
              <a:extLst>
                <a:ext uri="{FF2B5EF4-FFF2-40B4-BE49-F238E27FC236}">
                  <a16:creationId xmlns:a16="http://schemas.microsoft.com/office/drawing/2014/main" id="{D5FF9115-C0F5-D957-0ED9-4537EB3D8AA9}"/>
                </a:ext>
              </a:extLst>
            </p:cNvPr>
            <p:cNvSpPr txBox="1"/>
            <p:nvPr/>
          </p:nvSpPr>
          <p:spPr>
            <a:xfrm>
              <a:off x="8712892" y="1646795"/>
              <a:ext cx="2737678" cy="114598"/>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600" b="1" noProof="1">
                  <a:solidFill>
                    <a:schemeClr val="bg1"/>
                  </a:solidFill>
                  <a:latin typeface="Calibri"/>
                  <a:ea typeface="Calibri"/>
                  <a:cs typeface="Calibri"/>
                  <a:sym typeface="Calibri"/>
                </a:rPr>
                <a:t>25-34 years</a:t>
              </a:r>
              <a:endParaRPr lang="en-US" sz="1600" b="1" noProof="1">
                <a:solidFill>
                  <a:schemeClr val="bg1"/>
                </a:solidFill>
              </a:endParaRPr>
            </a:p>
          </p:txBody>
        </p:sp>
      </p:grpSp>
      <p:grpSp>
        <p:nvGrpSpPr>
          <p:cNvPr id="191" name="Google Shape;104;p2">
            <a:extLst>
              <a:ext uri="{FF2B5EF4-FFF2-40B4-BE49-F238E27FC236}">
                <a16:creationId xmlns:a16="http://schemas.microsoft.com/office/drawing/2014/main" id="{508AA286-A77A-44D9-2C8A-4DE73BBF1E9D}"/>
              </a:ext>
            </a:extLst>
          </p:cNvPr>
          <p:cNvGrpSpPr/>
          <p:nvPr/>
        </p:nvGrpSpPr>
        <p:grpSpPr>
          <a:xfrm>
            <a:off x="9551025" y="4294065"/>
            <a:ext cx="2150559" cy="858556"/>
            <a:chOff x="8433530" y="1444950"/>
            <a:chExt cx="3218688" cy="290648"/>
          </a:xfrm>
        </p:grpSpPr>
        <p:sp>
          <p:nvSpPr>
            <p:cNvPr id="192" name="Google Shape;105;p2">
              <a:extLst>
                <a:ext uri="{FF2B5EF4-FFF2-40B4-BE49-F238E27FC236}">
                  <a16:creationId xmlns:a16="http://schemas.microsoft.com/office/drawing/2014/main" id="{20BBEDB9-6409-811B-B335-36526D5F43EA}"/>
                </a:ext>
              </a:extLst>
            </p:cNvPr>
            <p:cNvSpPr txBox="1"/>
            <p:nvPr/>
          </p:nvSpPr>
          <p:spPr>
            <a:xfrm>
              <a:off x="8433530" y="1444950"/>
              <a:ext cx="3218688" cy="137518"/>
            </a:xfrm>
            <a:prstGeom prst="rect">
              <a:avLst/>
            </a:prstGeom>
            <a:noFill/>
            <a:ln>
              <a:noFill/>
            </a:ln>
          </p:spPr>
          <p:txBody>
            <a:bodyPr spcFirstLastPara="1" wrap="square" lIns="0" tIns="45700" rIns="0" bIns="45700" anchor="b" anchorCtr="0">
              <a:spAutoFit/>
            </a:bodyPr>
            <a:lstStyle/>
            <a:p>
              <a:pPr marL="0" marR="0" lvl="0" indent="0" algn="ctr" rtl="0">
                <a:spcBef>
                  <a:spcPts val="0"/>
                </a:spcBef>
                <a:spcAft>
                  <a:spcPts val="0"/>
                </a:spcAft>
                <a:buNone/>
              </a:pPr>
              <a:r>
                <a:rPr lang="en-US" b="1" noProof="1">
                  <a:solidFill>
                    <a:schemeClr val="bg1"/>
                  </a:solidFill>
                  <a:latin typeface="Calibri"/>
                  <a:ea typeface="Calibri"/>
                  <a:cs typeface="Calibri"/>
                  <a:sym typeface="Calibri"/>
                </a:rPr>
                <a:t>Preferred Watch Time</a:t>
              </a:r>
              <a:endParaRPr lang="en-US" noProof="1">
                <a:solidFill>
                  <a:schemeClr val="bg1"/>
                </a:solidFill>
              </a:endParaRPr>
            </a:p>
          </p:txBody>
        </p:sp>
        <p:sp>
          <p:nvSpPr>
            <p:cNvPr id="193" name="Google Shape;106;p2">
              <a:extLst>
                <a:ext uri="{FF2B5EF4-FFF2-40B4-BE49-F238E27FC236}">
                  <a16:creationId xmlns:a16="http://schemas.microsoft.com/office/drawing/2014/main" id="{BA72C695-BBA2-38F5-1183-3140FA65FF33}"/>
                </a:ext>
              </a:extLst>
            </p:cNvPr>
            <p:cNvSpPr txBox="1"/>
            <p:nvPr/>
          </p:nvSpPr>
          <p:spPr>
            <a:xfrm>
              <a:off x="8712892" y="1621000"/>
              <a:ext cx="2737678" cy="114598"/>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600" b="1" noProof="1">
                  <a:solidFill>
                    <a:schemeClr val="bg1"/>
                  </a:solidFill>
                  <a:latin typeface="Calibri"/>
                  <a:ea typeface="Calibri"/>
                  <a:cs typeface="Calibri"/>
                  <a:sym typeface="Calibri"/>
                </a:rPr>
                <a:t>Late Night</a:t>
              </a:r>
              <a:endParaRPr lang="en-US" sz="1600" b="1" noProof="1">
                <a:solidFill>
                  <a:schemeClr val="bg1"/>
                </a:solidFill>
              </a:endParaRPr>
            </a:p>
          </p:txBody>
        </p:sp>
      </p:grpSp>
      <p:grpSp>
        <p:nvGrpSpPr>
          <p:cNvPr id="197" name="Group 196">
            <a:extLst>
              <a:ext uri="{FF2B5EF4-FFF2-40B4-BE49-F238E27FC236}">
                <a16:creationId xmlns:a16="http://schemas.microsoft.com/office/drawing/2014/main" id="{B3F8EC9C-3B11-C913-EC8D-6B3FBBECFF33}"/>
              </a:ext>
            </a:extLst>
          </p:cNvPr>
          <p:cNvGrpSpPr/>
          <p:nvPr/>
        </p:nvGrpSpPr>
        <p:grpSpPr>
          <a:xfrm>
            <a:off x="4386722" y="5369190"/>
            <a:ext cx="3604055" cy="864765"/>
            <a:chOff x="2022119" y="1555771"/>
            <a:chExt cx="3964460" cy="1151003"/>
          </a:xfrm>
        </p:grpSpPr>
        <p:sp>
          <p:nvSpPr>
            <p:cNvPr id="198" name="Google Shape;92;p2">
              <a:extLst>
                <a:ext uri="{FF2B5EF4-FFF2-40B4-BE49-F238E27FC236}">
                  <a16:creationId xmlns:a16="http://schemas.microsoft.com/office/drawing/2014/main" id="{23C9BA2E-B3E3-74C9-7D7D-7F66A4C7B1FB}"/>
                </a:ext>
              </a:extLst>
            </p:cNvPr>
            <p:cNvSpPr/>
            <p:nvPr/>
          </p:nvSpPr>
          <p:spPr>
            <a:xfrm>
              <a:off x="2235627" y="1691640"/>
              <a:ext cx="1770176" cy="877810"/>
            </a:xfrm>
            <a:custGeom>
              <a:avLst/>
              <a:gdLst/>
              <a:ahLst/>
              <a:cxnLst/>
              <a:rect l="l" t="t" r="r" b="b"/>
              <a:pathLst>
                <a:path w="21600" h="21600" extrusionOk="0">
                  <a:moveTo>
                    <a:pt x="0" y="0"/>
                  </a:moveTo>
                  <a:lnTo>
                    <a:pt x="0" y="17660"/>
                  </a:lnTo>
                  <a:cubicBezTo>
                    <a:pt x="0" y="19833"/>
                    <a:pt x="876" y="21600"/>
                    <a:pt x="1954" y="21600"/>
                  </a:cubicBezTo>
                  <a:lnTo>
                    <a:pt x="21600" y="21600"/>
                  </a:lnTo>
                  <a:lnTo>
                    <a:pt x="21600" y="0"/>
                  </a:lnTo>
                  <a:lnTo>
                    <a:pt x="0" y="0"/>
                  </a:lnTo>
                  <a:close/>
                </a:path>
              </a:pathLst>
            </a:custGeom>
            <a:solidFill>
              <a:schemeClr val="accent2">
                <a:lumMod val="20000"/>
                <a:lumOff val="80000"/>
              </a:schemeClr>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93;p2">
              <a:extLst>
                <a:ext uri="{FF2B5EF4-FFF2-40B4-BE49-F238E27FC236}">
                  <a16:creationId xmlns:a16="http://schemas.microsoft.com/office/drawing/2014/main" id="{91DC1659-0AF4-608E-6C54-FE124A3724E3}"/>
                </a:ext>
              </a:extLst>
            </p:cNvPr>
            <p:cNvSpPr/>
            <p:nvPr/>
          </p:nvSpPr>
          <p:spPr>
            <a:xfrm>
              <a:off x="2022119" y="1555771"/>
              <a:ext cx="3964460" cy="1151003"/>
            </a:xfrm>
            <a:custGeom>
              <a:avLst/>
              <a:gdLst/>
              <a:ahLst/>
              <a:cxnLst/>
              <a:rect l="l" t="t" r="r" b="b"/>
              <a:pathLst>
                <a:path w="21597" h="21600" extrusionOk="0">
                  <a:moveTo>
                    <a:pt x="20728" y="0"/>
                  </a:moveTo>
                  <a:lnTo>
                    <a:pt x="872" y="0"/>
                  </a:lnTo>
                  <a:cubicBezTo>
                    <a:pt x="391" y="0"/>
                    <a:pt x="0" y="1348"/>
                    <a:pt x="0" y="3005"/>
                  </a:cubicBezTo>
                  <a:cubicBezTo>
                    <a:pt x="0" y="4662"/>
                    <a:pt x="391" y="6010"/>
                    <a:pt x="872" y="6010"/>
                  </a:cubicBezTo>
                  <a:lnTo>
                    <a:pt x="5398" y="6010"/>
                  </a:lnTo>
                  <a:cubicBezTo>
                    <a:pt x="5631" y="6010"/>
                    <a:pt x="5853" y="6329"/>
                    <a:pt x="6014" y="6893"/>
                  </a:cubicBezTo>
                  <a:lnTo>
                    <a:pt x="10027" y="20717"/>
                  </a:lnTo>
                  <a:cubicBezTo>
                    <a:pt x="10191" y="21281"/>
                    <a:pt x="10413" y="21600"/>
                    <a:pt x="10643" y="21600"/>
                  </a:cubicBezTo>
                  <a:lnTo>
                    <a:pt x="20725" y="21600"/>
                  </a:lnTo>
                  <a:cubicBezTo>
                    <a:pt x="21206" y="21600"/>
                    <a:pt x="21597" y="20252"/>
                    <a:pt x="21597" y="18595"/>
                  </a:cubicBezTo>
                  <a:lnTo>
                    <a:pt x="21597" y="3005"/>
                  </a:lnTo>
                  <a:cubicBezTo>
                    <a:pt x="21600" y="1348"/>
                    <a:pt x="21209" y="0"/>
                    <a:pt x="20728" y="0"/>
                  </a:cubicBezTo>
                  <a:close/>
                </a:path>
              </a:pathLst>
            </a:custGeom>
            <a:solidFill>
              <a:schemeClr val="accent2">
                <a:lumMod val="75000"/>
              </a:schemeClr>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0" name="Google Shape;122;p2">
            <a:extLst>
              <a:ext uri="{FF2B5EF4-FFF2-40B4-BE49-F238E27FC236}">
                <a16:creationId xmlns:a16="http://schemas.microsoft.com/office/drawing/2014/main" id="{C01A3981-666C-D538-E399-F55A911532E7}"/>
              </a:ext>
            </a:extLst>
          </p:cNvPr>
          <p:cNvSpPr txBox="1"/>
          <p:nvPr/>
        </p:nvSpPr>
        <p:spPr>
          <a:xfrm>
            <a:off x="4737010" y="5657221"/>
            <a:ext cx="497655" cy="461624"/>
          </a:xfrm>
          <a:prstGeom prst="rect">
            <a:avLst/>
          </a:prstGeom>
          <a:noFill/>
          <a:ln>
            <a:noFill/>
          </a:ln>
        </p:spPr>
        <p:txBody>
          <a:bodyPr spcFirstLastPara="1" wrap="square" lIns="0" tIns="45700" rIns="0" bIns="45700" anchor="b" anchorCtr="0">
            <a:spAutoFit/>
          </a:bodyPr>
          <a:lstStyle/>
          <a:p>
            <a:pPr marL="0" marR="0" lvl="0" indent="0" algn="ctr" rtl="0">
              <a:spcBef>
                <a:spcPts val="0"/>
              </a:spcBef>
              <a:spcAft>
                <a:spcPts val="0"/>
              </a:spcAft>
              <a:buNone/>
            </a:pPr>
            <a:r>
              <a:rPr lang="en-US" sz="2400" b="1" dirty="0">
                <a:solidFill>
                  <a:schemeClr val="tx1">
                    <a:lumMod val="85000"/>
                    <a:lumOff val="15000"/>
                  </a:schemeClr>
                </a:solidFill>
                <a:latin typeface="Calibri"/>
                <a:ea typeface="Calibri"/>
                <a:cs typeface="Calibri"/>
                <a:sym typeface="Calibri"/>
              </a:rPr>
              <a:t>07</a:t>
            </a:r>
            <a:endParaRPr dirty="0">
              <a:solidFill>
                <a:schemeClr val="tx1">
                  <a:lumMod val="85000"/>
                  <a:lumOff val="15000"/>
                </a:schemeClr>
              </a:solidFill>
            </a:endParaRPr>
          </a:p>
        </p:txBody>
      </p:sp>
      <p:grpSp>
        <p:nvGrpSpPr>
          <p:cNvPr id="201" name="Google Shape;104;p2">
            <a:extLst>
              <a:ext uri="{FF2B5EF4-FFF2-40B4-BE49-F238E27FC236}">
                <a16:creationId xmlns:a16="http://schemas.microsoft.com/office/drawing/2014/main" id="{7DD51C03-66C0-24F0-D68D-3ABC50572A19}"/>
              </a:ext>
            </a:extLst>
          </p:cNvPr>
          <p:cNvGrpSpPr/>
          <p:nvPr/>
        </p:nvGrpSpPr>
        <p:grpSpPr>
          <a:xfrm>
            <a:off x="5791826" y="5305527"/>
            <a:ext cx="2150560" cy="888497"/>
            <a:chOff x="8433530" y="1426217"/>
            <a:chExt cx="3218688" cy="300784"/>
          </a:xfrm>
        </p:grpSpPr>
        <p:sp>
          <p:nvSpPr>
            <p:cNvPr id="202" name="Google Shape;105;p2">
              <a:extLst>
                <a:ext uri="{FF2B5EF4-FFF2-40B4-BE49-F238E27FC236}">
                  <a16:creationId xmlns:a16="http://schemas.microsoft.com/office/drawing/2014/main" id="{496010E5-206C-42B6-0580-9B028E3EC8CC}"/>
                </a:ext>
              </a:extLst>
            </p:cNvPr>
            <p:cNvSpPr txBox="1"/>
            <p:nvPr/>
          </p:nvSpPr>
          <p:spPr>
            <a:xfrm>
              <a:off x="8433530" y="1426217"/>
              <a:ext cx="3218688" cy="218789"/>
            </a:xfrm>
            <a:prstGeom prst="rect">
              <a:avLst/>
            </a:prstGeom>
            <a:noFill/>
            <a:ln>
              <a:noFill/>
            </a:ln>
          </p:spPr>
          <p:txBody>
            <a:bodyPr spcFirstLastPara="1" wrap="square" lIns="0" tIns="45700" rIns="0" bIns="45700" anchor="b" anchorCtr="0">
              <a:spAutoFit/>
            </a:bodyPr>
            <a:lstStyle/>
            <a:p>
              <a:pPr marL="0" marR="0" lvl="0" indent="0" algn="ctr" rtl="0">
                <a:spcBef>
                  <a:spcPts val="0"/>
                </a:spcBef>
                <a:spcAft>
                  <a:spcPts val="0"/>
                </a:spcAft>
                <a:buNone/>
              </a:pPr>
              <a:r>
                <a:rPr lang="en-US" b="1" noProof="1">
                  <a:solidFill>
                    <a:schemeClr val="bg1"/>
                  </a:solidFill>
                  <a:latin typeface="Calibri"/>
                  <a:ea typeface="Calibri"/>
                  <a:cs typeface="Calibri"/>
                  <a:sym typeface="Calibri"/>
                </a:rPr>
                <a:t>Commonly used Device</a:t>
              </a:r>
              <a:endParaRPr lang="en-US" noProof="1">
                <a:solidFill>
                  <a:schemeClr val="bg1"/>
                </a:solidFill>
              </a:endParaRPr>
            </a:p>
          </p:txBody>
        </p:sp>
        <p:sp>
          <p:nvSpPr>
            <p:cNvPr id="203" name="Google Shape;106;p2">
              <a:extLst>
                <a:ext uri="{FF2B5EF4-FFF2-40B4-BE49-F238E27FC236}">
                  <a16:creationId xmlns:a16="http://schemas.microsoft.com/office/drawing/2014/main" id="{1F1C32E5-7EDF-53B5-D0EC-71F1EAC767A7}"/>
                </a:ext>
              </a:extLst>
            </p:cNvPr>
            <p:cNvSpPr txBox="1"/>
            <p:nvPr/>
          </p:nvSpPr>
          <p:spPr>
            <a:xfrm>
              <a:off x="8617853" y="1612403"/>
              <a:ext cx="3011755" cy="114598"/>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600" b="1" noProof="1">
                  <a:solidFill>
                    <a:schemeClr val="bg1"/>
                  </a:solidFill>
                  <a:latin typeface="Calibri"/>
                  <a:ea typeface="Calibri"/>
                  <a:cs typeface="Calibri"/>
                  <a:sym typeface="Calibri"/>
                </a:rPr>
                <a:t>Desktop</a:t>
              </a:r>
              <a:endParaRPr lang="en-US" sz="1600" b="1" noProof="1">
                <a:solidFill>
                  <a:schemeClr val="bg1"/>
                </a:solidFill>
              </a:endParaRPr>
            </a:p>
          </p:txBody>
        </p:sp>
      </p:grpSp>
      <p:grpSp>
        <p:nvGrpSpPr>
          <p:cNvPr id="204" name="Group 203">
            <a:extLst>
              <a:ext uri="{FF2B5EF4-FFF2-40B4-BE49-F238E27FC236}">
                <a16:creationId xmlns:a16="http://schemas.microsoft.com/office/drawing/2014/main" id="{3A7846BF-1F25-1CE4-7604-0EC2C41E06AA}"/>
              </a:ext>
            </a:extLst>
          </p:cNvPr>
          <p:cNvGrpSpPr/>
          <p:nvPr/>
        </p:nvGrpSpPr>
        <p:grpSpPr>
          <a:xfrm>
            <a:off x="8196722" y="5369190"/>
            <a:ext cx="3604055" cy="864765"/>
            <a:chOff x="2022119" y="1555771"/>
            <a:chExt cx="3964460" cy="1151003"/>
          </a:xfrm>
        </p:grpSpPr>
        <p:sp>
          <p:nvSpPr>
            <p:cNvPr id="205" name="Google Shape;92;p2">
              <a:extLst>
                <a:ext uri="{FF2B5EF4-FFF2-40B4-BE49-F238E27FC236}">
                  <a16:creationId xmlns:a16="http://schemas.microsoft.com/office/drawing/2014/main" id="{D65FF28C-AB38-C58A-4BC2-F7474981354E}"/>
                </a:ext>
              </a:extLst>
            </p:cNvPr>
            <p:cNvSpPr/>
            <p:nvPr/>
          </p:nvSpPr>
          <p:spPr>
            <a:xfrm>
              <a:off x="2235627" y="1691640"/>
              <a:ext cx="1770176" cy="877810"/>
            </a:xfrm>
            <a:custGeom>
              <a:avLst/>
              <a:gdLst/>
              <a:ahLst/>
              <a:cxnLst/>
              <a:rect l="l" t="t" r="r" b="b"/>
              <a:pathLst>
                <a:path w="21600" h="21600" extrusionOk="0">
                  <a:moveTo>
                    <a:pt x="0" y="0"/>
                  </a:moveTo>
                  <a:lnTo>
                    <a:pt x="0" y="17660"/>
                  </a:lnTo>
                  <a:cubicBezTo>
                    <a:pt x="0" y="19833"/>
                    <a:pt x="876" y="21600"/>
                    <a:pt x="1954" y="21600"/>
                  </a:cubicBezTo>
                  <a:lnTo>
                    <a:pt x="21600" y="21600"/>
                  </a:lnTo>
                  <a:lnTo>
                    <a:pt x="21600" y="0"/>
                  </a:lnTo>
                  <a:lnTo>
                    <a:pt x="0" y="0"/>
                  </a:lnTo>
                  <a:close/>
                </a:path>
              </a:pathLst>
            </a:custGeom>
            <a:solidFill>
              <a:schemeClr val="accent2">
                <a:lumMod val="20000"/>
                <a:lumOff val="80000"/>
              </a:schemeClr>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93;p2">
              <a:extLst>
                <a:ext uri="{FF2B5EF4-FFF2-40B4-BE49-F238E27FC236}">
                  <a16:creationId xmlns:a16="http://schemas.microsoft.com/office/drawing/2014/main" id="{DE9B1C71-34B1-F234-54EE-1CFAD6CA8A6D}"/>
                </a:ext>
              </a:extLst>
            </p:cNvPr>
            <p:cNvSpPr/>
            <p:nvPr/>
          </p:nvSpPr>
          <p:spPr>
            <a:xfrm>
              <a:off x="2022119" y="1555771"/>
              <a:ext cx="3964460" cy="1151003"/>
            </a:xfrm>
            <a:custGeom>
              <a:avLst/>
              <a:gdLst/>
              <a:ahLst/>
              <a:cxnLst/>
              <a:rect l="l" t="t" r="r" b="b"/>
              <a:pathLst>
                <a:path w="21597" h="21600" extrusionOk="0">
                  <a:moveTo>
                    <a:pt x="20728" y="0"/>
                  </a:moveTo>
                  <a:lnTo>
                    <a:pt x="872" y="0"/>
                  </a:lnTo>
                  <a:cubicBezTo>
                    <a:pt x="391" y="0"/>
                    <a:pt x="0" y="1348"/>
                    <a:pt x="0" y="3005"/>
                  </a:cubicBezTo>
                  <a:cubicBezTo>
                    <a:pt x="0" y="4662"/>
                    <a:pt x="391" y="6010"/>
                    <a:pt x="872" y="6010"/>
                  </a:cubicBezTo>
                  <a:lnTo>
                    <a:pt x="5398" y="6010"/>
                  </a:lnTo>
                  <a:cubicBezTo>
                    <a:pt x="5631" y="6010"/>
                    <a:pt x="5853" y="6329"/>
                    <a:pt x="6014" y="6893"/>
                  </a:cubicBezTo>
                  <a:lnTo>
                    <a:pt x="10027" y="20717"/>
                  </a:lnTo>
                  <a:cubicBezTo>
                    <a:pt x="10191" y="21281"/>
                    <a:pt x="10413" y="21600"/>
                    <a:pt x="10643" y="21600"/>
                  </a:cubicBezTo>
                  <a:lnTo>
                    <a:pt x="20725" y="21600"/>
                  </a:lnTo>
                  <a:cubicBezTo>
                    <a:pt x="21206" y="21600"/>
                    <a:pt x="21597" y="20252"/>
                    <a:pt x="21597" y="18595"/>
                  </a:cubicBezTo>
                  <a:lnTo>
                    <a:pt x="21597" y="3005"/>
                  </a:lnTo>
                  <a:cubicBezTo>
                    <a:pt x="21600" y="1348"/>
                    <a:pt x="21209" y="0"/>
                    <a:pt x="20728" y="0"/>
                  </a:cubicBezTo>
                  <a:close/>
                </a:path>
              </a:pathLst>
            </a:custGeom>
            <a:solidFill>
              <a:schemeClr val="accent2">
                <a:lumMod val="75000"/>
              </a:schemeClr>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7" name="Google Shape;122;p2">
            <a:extLst>
              <a:ext uri="{FF2B5EF4-FFF2-40B4-BE49-F238E27FC236}">
                <a16:creationId xmlns:a16="http://schemas.microsoft.com/office/drawing/2014/main" id="{757C6526-AB81-DBDA-43A0-D1A4B7E49EED}"/>
              </a:ext>
            </a:extLst>
          </p:cNvPr>
          <p:cNvSpPr txBox="1"/>
          <p:nvPr/>
        </p:nvSpPr>
        <p:spPr>
          <a:xfrm>
            <a:off x="8547010" y="5657221"/>
            <a:ext cx="497655" cy="461624"/>
          </a:xfrm>
          <a:prstGeom prst="rect">
            <a:avLst/>
          </a:prstGeom>
          <a:noFill/>
          <a:ln>
            <a:noFill/>
          </a:ln>
        </p:spPr>
        <p:txBody>
          <a:bodyPr spcFirstLastPara="1" wrap="square" lIns="0" tIns="45700" rIns="0" bIns="45700" anchor="b" anchorCtr="0">
            <a:spAutoFit/>
          </a:bodyPr>
          <a:lstStyle/>
          <a:p>
            <a:pPr marL="0" marR="0" lvl="0" indent="0" algn="ctr" rtl="0">
              <a:spcBef>
                <a:spcPts val="0"/>
              </a:spcBef>
              <a:spcAft>
                <a:spcPts val="0"/>
              </a:spcAft>
              <a:buNone/>
            </a:pPr>
            <a:r>
              <a:rPr lang="en-US" sz="2400" b="1" dirty="0">
                <a:solidFill>
                  <a:schemeClr val="tx1">
                    <a:lumMod val="85000"/>
                    <a:lumOff val="15000"/>
                  </a:schemeClr>
                </a:solidFill>
                <a:latin typeface="Calibri"/>
                <a:ea typeface="Calibri"/>
                <a:cs typeface="Calibri"/>
                <a:sym typeface="Calibri"/>
              </a:rPr>
              <a:t>08</a:t>
            </a:r>
            <a:endParaRPr dirty="0">
              <a:solidFill>
                <a:schemeClr val="tx1">
                  <a:lumMod val="85000"/>
                  <a:lumOff val="15000"/>
                </a:schemeClr>
              </a:solidFill>
            </a:endParaRPr>
          </a:p>
        </p:txBody>
      </p:sp>
      <p:grpSp>
        <p:nvGrpSpPr>
          <p:cNvPr id="208" name="Google Shape;104;p2">
            <a:extLst>
              <a:ext uri="{FF2B5EF4-FFF2-40B4-BE49-F238E27FC236}">
                <a16:creationId xmlns:a16="http://schemas.microsoft.com/office/drawing/2014/main" id="{5E80F9A5-08C1-16B8-CD39-AF60CF459A22}"/>
              </a:ext>
            </a:extLst>
          </p:cNvPr>
          <p:cNvGrpSpPr/>
          <p:nvPr/>
        </p:nvGrpSpPr>
        <p:grpSpPr>
          <a:xfrm>
            <a:off x="9601826" y="5392024"/>
            <a:ext cx="2150560" cy="802003"/>
            <a:chOff x="8433530" y="1455498"/>
            <a:chExt cx="3218688" cy="271503"/>
          </a:xfrm>
        </p:grpSpPr>
        <p:sp>
          <p:nvSpPr>
            <p:cNvPr id="209" name="Google Shape;105;p2">
              <a:extLst>
                <a:ext uri="{FF2B5EF4-FFF2-40B4-BE49-F238E27FC236}">
                  <a16:creationId xmlns:a16="http://schemas.microsoft.com/office/drawing/2014/main" id="{A7E0B13A-53A4-8807-1DC0-8697C35E8B81}"/>
                </a:ext>
              </a:extLst>
            </p:cNvPr>
            <p:cNvSpPr txBox="1"/>
            <p:nvPr/>
          </p:nvSpPr>
          <p:spPr>
            <a:xfrm>
              <a:off x="8433530" y="1455498"/>
              <a:ext cx="3218688" cy="125017"/>
            </a:xfrm>
            <a:prstGeom prst="rect">
              <a:avLst/>
            </a:prstGeom>
            <a:noFill/>
            <a:ln>
              <a:noFill/>
            </a:ln>
          </p:spPr>
          <p:txBody>
            <a:bodyPr spcFirstLastPara="1" wrap="square" lIns="0" tIns="45700" rIns="0" bIns="45700" anchor="b" anchorCtr="0">
              <a:spAutoFit/>
            </a:bodyPr>
            <a:lstStyle/>
            <a:p>
              <a:pPr marL="0" marR="0" lvl="0" indent="0" algn="ctr" rtl="0">
                <a:spcBef>
                  <a:spcPts val="0"/>
                </a:spcBef>
                <a:spcAft>
                  <a:spcPts val="0"/>
                </a:spcAft>
                <a:buNone/>
              </a:pPr>
              <a:r>
                <a:rPr lang="en-US" b="1" noProof="1">
                  <a:solidFill>
                    <a:schemeClr val="bg1"/>
                  </a:solidFill>
                  <a:latin typeface="Calibri"/>
                  <a:ea typeface="Calibri"/>
                  <a:cs typeface="Calibri"/>
                  <a:sym typeface="Calibri"/>
                </a:rPr>
                <a:t>Highest Loyalty Points</a:t>
              </a:r>
              <a:endParaRPr lang="en-US" noProof="1">
                <a:solidFill>
                  <a:schemeClr val="bg1"/>
                </a:solidFill>
              </a:endParaRPr>
            </a:p>
          </p:txBody>
        </p:sp>
        <p:sp>
          <p:nvSpPr>
            <p:cNvPr id="210" name="Google Shape;106;p2">
              <a:extLst>
                <a:ext uri="{FF2B5EF4-FFF2-40B4-BE49-F238E27FC236}">
                  <a16:creationId xmlns:a16="http://schemas.microsoft.com/office/drawing/2014/main" id="{7CC51F11-5D86-54A6-F7EF-5D6C12EFAC90}"/>
                </a:ext>
              </a:extLst>
            </p:cNvPr>
            <p:cNvSpPr txBox="1"/>
            <p:nvPr/>
          </p:nvSpPr>
          <p:spPr>
            <a:xfrm>
              <a:off x="8617853" y="1612403"/>
              <a:ext cx="3011755" cy="114598"/>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600" b="1" noProof="1">
                  <a:solidFill>
                    <a:schemeClr val="bg1"/>
                  </a:solidFill>
                  <a:latin typeface="Calibri"/>
                  <a:ea typeface="Calibri"/>
                  <a:cs typeface="Calibri"/>
                  <a:sym typeface="Calibri"/>
                </a:rPr>
                <a:t>4990, for 330 watch hrs</a:t>
              </a:r>
              <a:endParaRPr lang="en-US" sz="1600" b="1" noProof="1">
                <a:solidFill>
                  <a:schemeClr val="bg1"/>
                </a:solidFill>
              </a:endParaRPr>
            </a:p>
          </p:txBody>
        </p:sp>
      </p:grpSp>
      <p:pic>
        <p:nvPicPr>
          <p:cNvPr id="211" name="Picture 2" descr="Hero Vired announces Scholarship Advantage for higher education ...">
            <a:extLst>
              <a:ext uri="{FF2B5EF4-FFF2-40B4-BE49-F238E27FC236}">
                <a16:creationId xmlns:a16="http://schemas.microsoft.com/office/drawing/2014/main" id="{588516A0-CBF6-B8F5-8803-B07DB83B7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24" y="6350720"/>
            <a:ext cx="610741" cy="249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210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9ABC5-C95A-4993-5A0F-4F55E5E7957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11A017F-6DC5-5DAC-FD3B-D0A6C5EE9495}"/>
              </a:ext>
            </a:extLst>
          </p:cNvPr>
          <p:cNvSpPr/>
          <p:nvPr/>
        </p:nvSpPr>
        <p:spPr>
          <a:xfrm>
            <a:off x="1962704" y="-6742"/>
            <a:ext cx="10254696" cy="661499"/>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t>Understanding the Data – Areas with Opportunity</a:t>
            </a:r>
          </a:p>
        </p:txBody>
      </p:sp>
      <p:sp>
        <p:nvSpPr>
          <p:cNvPr id="5" name="TextBox 4">
            <a:extLst>
              <a:ext uri="{FF2B5EF4-FFF2-40B4-BE49-F238E27FC236}">
                <a16:creationId xmlns:a16="http://schemas.microsoft.com/office/drawing/2014/main" id="{5F0DEA12-0B8C-6D56-484F-8566FAA8D621}"/>
              </a:ext>
            </a:extLst>
          </p:cNvPr>
          <p:cNvSpPr txBox="1"/>
          <p:nvPr/>
        </p:nvSpPr>
        <p:spPr>
          <a:xfrm>
            <a:off x="2225083" y="659723"/>
            <a:ext cx="9636718" cy="646331"/>
          </a:xfrm>
          <a:prstGeom prst="rect">
            <a:avLst/>
          </a:prstGeom>
          <a:noFill/>
        </p:spPr>
        <p:txBody>
          <a:bodyPr wrap="square" rtlCol="0">
            <a:spAutoFit/>
          </a:bodyPr>
          <a:lstStyle/>
          <a:p>
            <a:pPr algn="just"/>
            <a:r>
              <a:rPr lang="en-US" dirty="0"/>
              <a:t>Below is an overall understanding of the data and the opportunity window for each of the project objective.</a:t>
            </a:r>
            <a:endParaRPr lang="en-IN" dirty="0"/>
          </a:p>
        </p:txBody>
      </p:sp>
      <p:sp>
        <p:nvSpPr>
          <p:cNvPr id="65" name="Slide Number Placeholder 7">
            <a:extLst>
              <a:ext uri="{FF2B5EF4-FFF2-40B4-BE49-F238E27FC236}">
                <a16:creationId xmlns:a16="http://schemas.microsoft.com/office/drawing/2014/main" id="{BFC02A3E-6509-7F31-A055-F9F2AFE8EE81}"/>
              </a:ext>
            </a:extLst>
          </p:cNvPr>
          <p:cNvSpPr>
            <a:spLocks noGrp="1"/>
          </p:cNvSpPr>
          <p:nvPr>
            <p:ph type="sldNum" sz="quarter" idx="12"/>
          </p:nvPr>
        </p:nvSpPr>
        <p:spPr>
          <a:xfrm>
            <a:off x="10667580" y="6356350"/>
            <a:ext cx="1346619" cy="365125"/>
          </a:xfrm>
        </p:spPr>
        <p:txBody>
          <a:bodyPr/>
          <a:lstStyle/>
          <a:p>
            <a:fld id="{672B7600-67E3-4D97-B453-880E2742B982}" type="slidenum">
              <a:rPr lang="en-US" b="1" smtClean="0">
                <a:solidFill>
                  <a:schemeClr val="accent1">
                    <a:lumMod val="50000"/>
                  </a:schemeClr>
                </a:solidFill>
              </a:rPr>
              <a:t>6</a:t>
            </a:fld>
            <a:endParaRPr lang="en-US" b="1">
              <a:solidFill>
                <a:schemeClr val="accent1">
                  <a:lumMod val="50000"/>
                </a:schemeClr>
              </a:solidFill>
            </a:endParaRPr>
          </a:p>
        </p:txBody>
      </p:sp>
      <p:sp>
        <p:nvSpPr>
          <p:cNvPr id="17" name="Shape">
            <a:extLst>
              <a:ext uri="{FF2B5EF4-FFF2-40B4-BE49-F238E27FC236}">
                <a16:creationId xmlns:a16="http://schemas.microsoft.com/office/drawing/2014/main" id="{B83E1DF2-6978-B24C-D588-B9316D7E2C3F}"/>
              </a:ext>
            </a:extLst>
          </p:cNvPr>
          <p:cNvSpPr/>
          <p:nvPr/>
        </p:nvSpPr>
        <p:spPr>
          <a:xfrm>
            <a:off x="1145254" y="1323081"/>
            <a:ext cx="2319590" cy="2963517"/>
          </a:xfrm>
          <a:custGeom>
            <a:avLst/>
            <a:gdLst/>
            <a:ahLst/>
            <a:cxnLst>
              <a:cxn ang="0">
                <a:pos x="wd2" y="hd2"/>
              </a:cxn>
              <a:cxn ang="5400000">
                <a:pos x="wd2" y="hd2"/>
              </a:cxn>
              <a:cxn ang="10800000">
                <a:pos x="wd2" y="hd2"/>
              </a:cxn>
              <a:cxn ang="16200000">
                <a:pos x="wd2" y="hd2"/>
              </a:cxn>
            </a:cxnLst>
            <a:rect l="0" t="0" r="r" b="b"/>
            <a:pathLst>
              <a:path w="21290" h="21439" extrusionOk="0">
                <a:moveTo>
                  <a:pt x="17155" y="594"/>
                </a:moveTo>
                <a:lnTo>
                  <a:pt x="11175" y="594"/>
                </a:lnTo>
                <a:lnTo>
                  <a:pt x="15232" y="24"/>
                </a:lnTo>
                <a:cubicBezTo>
                  <a:pt x="15978" y="-77"/>
                  <a:pt x="16701" y="153"/>
                  <a:pt x="17155" y="594"/>
                </a:cubicBezTo>
                <a:close/>
                <a:moveTo>
                  <a:pt x="32" y="3773"/>
                </a:moveTo>
                <a:lnTo>
                  <a:pt x="1442" y="10048"/>
                </a:lnTo>
                <a:lnTo>
                  <a:pt x="1442" y="2422"/>
                </a:lnTo>
                <a:cubicBezTo>
                  <a:pt x="1442" y="2257"/>
                  <a:pt x="1477" y="2100"/>
                  <a:pt x="1524" y="1953"/>
                </a:cubicBezTo>
                <a:cubicBezTo>
                  <a:pt x="498" y="2156"/>
                  <a:pt x="-155" y="2946"/>
                  <a:pt x="32" y="3773"/>
                </a:cubicBezTo>
                <a:close/>
                <a:moveTo>
                  <a:pt x="6058" y="21413"/>
                </a:moveTo>
                <a:lnTo>
                  <a:pt x="10115" y="20843"/>
                </a:lnTo>
                <a:lnTo>
                  <a:pt x="4135" y="20843"/>
                </a:lnTo>
                <a:cubicBezTo>
                  <a:pt x="4578" y="21284"/>
                  <a:pt x="5312" y="21523"/>
                  <a:pt x="6058" y="21413"/>
                </a:cubicBezTo>
                <a:close/>
                <a:moveTo>
                  <a:pt x="21258" y="17664"/>
                </a:moveTo>
                <a:lnTo>
                  <a:pt x="19848" y="11389"/>
                </a:lnTo>
                <a:lnTo>
                  <a:pt x="19848" y="19015"/>
                </a:lnTo>
                <a:cubicBezTo>
                  <a:pt x="19848" y="19180"/>
                  <a:pt x="19813" y="19336"/>
                  <a:pt x="19766" y="19483"/>
                </a:cubicBezTo>
                <a:cubicBezTo>
                  <a:pt x="20792" y="19290"/>
                  <a:pt x="21445" y="18491"/>
                  <a:pt x="21258" y="17664"/>
                </a:cubicBezTo>
                <a:close/>
              </a:path>
            </a:pathLst>
          </a:custGeom>
          <a:solidFill>
            <a:schemeClr val="accent1"/>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18" name="Shape">
            <a:extLst>
              <a:ext uri="{FF2B5EF4-FFF2-40B4-BE49-F238E27FC236}">
                <a16:creationId xmlns:a16="http://schemas.microsoft.com/office/drawing/2014/main" id="{8E059786-4570-D8B1-4A38-4D4584A94FFB}"/>
              </a:ext>
            </a:extLst>
          </p:cNvPr>
          <p:cNvSpPr/>
          <p:nvPr/>
        </p:nvSpPr>
        <p:spPr>
          <a:xfrm>
            <a:off x="1333500" y="1437381"/>
            <a:ext cx="1943099" cy="2736850"/>
          </a:xfrm>
          <a:custGeom>
            <a:avLst/>
            <a:gdLst/>
            <a:ahLst/>
            <a:cxnLst>
              <a:cxn ang="0">
                <a:pos x="wd2" y="hd2"/>
              </a:cxn>
              <a:cxn ang="5400000">
                <a:pos x="wd2" y="hd2"/>
              </a:cxn>
              <a:cxn ang="10800000">
                <a:pos x="wd2" y="hd2"/>
              </a:cxn>
              <a:cxn ang="16200000">
                <a:pos x="wd2" y="hd2"/>
              </a:cxn>
            </a:cxnLst>
            <a:rect l="0" t="0" r="r" b="b"/>
            <a:pathLst>
              <a:path w="21600" h="21600" extrusionOk="0">
                <a:moveTo>
                  <a:pt x="19144" y="21600"/>
                </a:moveTo>
                <a:lnTo>
                  <a:pt x="2456" y="21600"/>
                </a:lnTo>
                <a:cubicBezTo>
                  <a:pt x="1101" y="21600"/>
                  <a:pt x="0" y="20818"/>
                  <a:pt x="0" y="19856"/>
                </a:cubicBezTo>
                <a:lnTo>
                  <a:pt x="0" y="1744"/>
                </a:lnTo>
                <a:cubicBezTo>
                  <a:pt x="0" y="782"/>
                  <a:pt x="1101" y="0"/>
                  <a:pt x="2456" y="0"/>
                </a:cubicBezTo>
                <a:lnTo>
                  <a:pt x="19144" y="0"/>
                </a:lnTo>
                <a:cubicBezTo>
                  <a:pt x="20499" y="0"/>
                  <a:pt x="21600" y="782"/>
                  <a:pt x="21600" y="1744"/>
                </a:cubicBezTo>
                <a:lnTo>
                  <a:pt x="21600" y="19856"/>
                </a:lnTo>
                <a:cubicBezTo>
                  <a:pt x="21600" y="20818"/>
                  <a:pt x="20499" y="21600"/>
                  <a:pt x="19144" y="21600"/>
                </a:cubicBezTo>
                <a:close/>
              </a:path>
            </a:pathLst>
          </a:custGeom>
          <a:solidFill>
            <a:schemeClr val="bg1"/>
          </a:solidFill>
          <a:ln w="12700">
            <a:miter lim="400000"/>
          </a:ln>
          <a:effectLst>
            <a:outerShdw blurRad="139700" dist="101600" dir="2700000" algn="tl" rotWithShape="0">
              <a:prstClr val="black">
                <a:alpha val="40000"/>
              </a:prstClr>
            </a:outerShdw>
          </a:effectLst>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19" name="TextBox 14">
            <a:extLst>
              <a:ext uri="{FF2B5EF4-FFF2-40B4-BE49-F238E27FC236}">
                <a16:creationId xmlns:a16="http://schemas.microsoft.com/office/drawing/2014/main" id="{64C7C9AF-005A-0BDD-2F82-FA93EC06992B}"/>
              </a:ext>
            </a:extLst>
          </p:cNvPr>
          <p:cNvSpPr txBox="1"/>
          <p:nvPr/>
        </p:nvSpPr>
        <p:spPr>
          <a:xfrm>
            <a:off x="1546777" y="1547155"/>
            <a:ext cx="1516545" cy="646331"/>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noProof="1"/>
              <a:t>Subscription &amp; Revenue trend</a:t>
            </a:r>
          </a:p>
        </p:txBody>
      </p:sp>
      <p:sp>
        <p:nvSpPr>
          <p:cNvPr id="20" name="TextBox 17">
            <a:extLst>
              <a:ext uri="{FF2B5EF4-FFF2-40B4-BE49-F238E27FC236}">
                <a16:creationId xmlns:a16="http://schemas.microsoft.com/office/drawing/2014/main" id="{3EB238CA-4439-1792-D5B9-1FDC4C85FB45}"/>
              </a:ext>
            </a:extLst>
          </p:cNvPr>
          <p:cNvSpPr txBox="1"/>
          <p:nvPr/>
        </p:nvSpPr>
        <p:spPr>
          <a:xfrm>
            <a:off x="1371600" y="2224830"/>
            <a:ext cx="1780622" cy="1546577"/>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050" dirty="0"/>
              <a:t>Premium-tier ($15.99) contributes significantly to the revenue.</a:t>
            </a:r>
          </a:p>
          <a:p>
            <a:endParaRPr lang="en-US" sz="1050" b="1" dirty="0"/>
          </a:p>
          <a:p>
            <a:pPr marL="285750" indent="-285750">
              <a:buFont typeface="Arial" panose="020B0604020202020204" pitchFamily="34" charset="0"/>
              <a:buChar char="•"/>
            </a:pPr>
            <a:r>
              <a:rPr lang="en-US" sz="1050" dirty="0"/>
              <a:t>Transitioning mid-tier subscribers ($11.99) to higher tiers with added value content can be explored.</a:t>
            </a:r>
          </a:p>
        </p:txBody>
      </p:sp>
      <p:sp>
        <p:nvSpPr>
          <p:cNvPr id="22" name="Shape">
            <a:extLst>
              <a:ext uri="{FF2B5EF4-FFF2-40B4-BE49-F238E27FC236}">
                <a16:creationId xmlns:a16="http://schemas.microsoft.com/office/drawing/2014/main" id="{E0B29FD0-AD43-D73F-F988-48B6351C0058}"/>
              </a:ext>
            </a:extLst>
          </p:cNvPr>
          <p:cNvSpPr/>
          <p:nvPr/>
        </p:nvSpPr>
        <p:spPr>
          <a:xfrm>
            <a:off x="5278321" y="1323081"/>
            <a:ext cx="2319590" cy="2963517"/>
          </a:xfrm>
          <a:custGeom>
            <a:avLst/>
            <a:gdLst/>
            <a:ahLst/>
            <a:cxnLst>
              <a:cxn ang="0">
                <a:pos x="wd2" y="hd2"/>
              </a:cxn>
              <a:cxn ang="5400000">
                <a:pos x="wd2" y="hd2"/>
              </a:cxn>
              <a:cxn ang="10800000">
                <a:pos x="wd2" y="hd2"/>
              </a:cxn>
              <a:cxn ang="16200000">
                <a:pos x="wd2" y="hd2"/>
              </a:cxn>
            </a:cxnLst>
            <a:rect l="0" t="0" r="r" b="b"/>
            <a:pathLst>
              <a:path w="21290" h="21439" extrusionOk="0">
                <a:moveTo>
                  <a:pt x="17155" y="594"/>
                </a:moveTo>
                <a:lnTo>
                  <a:pt x="11175" y="594"/>
                </a:lnTo>
                <a:lnTo>
                  <a:pt x="15232" y="24"/>
                </a:lnTo>
                <a:cubicBezTo>
                  <a:pt x="15978" y="-77"/>
                  <a:pt x="16701" y="153"/>
                  <a:pt x="17155" y="594"/>
                </a:cubicBezTo>
                <a:close/>
                <a:moveTo>
                  <a:pt x="32" y="3773"/>
                </a:moveTo>
                <a:lnTo>
                  <a:pt x="1442" y="10048"/>
                </a:lnTo>
                <a:lnTo>
                  <a:pt x="1442" y="2422"/>
                </a:lnTo>
                <a:cubicBezTo>
                  <a:pt x="1442" y="2257"/>
                  <a:pt x="1477" y="2100"/>
                  <a:pt x="1524" y="1953"/>
                </a:cubicBezTo>
                <a:cubicBezTo>
                  <a:pt x="498" y="2156"/>
                  <a:pt x="-155" y="2946"/>
                  <a:pt x="32" y="3773"/>
                </a:cubicBezTo>
                <a:close/>
                <a:moveTo>
                  <a:pt x="6058" y="21413"/>
                </a:moveTo>
                <a:lnTo>
                  <a:pt x="10115" y="20843"/>
                </a:lnTo>
                <a:lnTo>
                  <a:pt x="4135" y="20843"/>
                </a:lnTo>
                <a:cubicBezTo>
                  <a:pt x="4578" y="21284"/>
                  <a:pt x="5312" y="21523"/>
                  <a:pt x="6058" y="21413"/>
                </a:cubicBezTo>
                <a:close/>
                <a:moveTo>
                  <a:pt x="21258" y="17664"/>
                </a:moveTo>
                <a:lnTo>
                  <a:pt x="19848" y="11389"/>
                </a:lnTo>
                <a:lnTo>
                  <a:pt x="19848" y="19015"/>
                </a:lnTo>
                <a:cubicBezTo>
                  <a:pt x="19848" y="19180"/>
                  <a:pt x="19813" y="19336"/>
                  <a:pt x="19766" y="19483"/>
                </a:cubicBezTo>
                <a:cubicBezTo>
                  <a:pt x="20792" y="19290"/>
                  <a:pt x="21445" y="18491"/>
                  <a:pt x="21258" y="17664"/>
                </a:cubicBezTo>
                <a:close/>
              </a:path>
            </a:pathLst>
          </a:custGeom>
          <a:solidFill>
            <a:schemeClr val="accent1"/>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3" name="Shape">
            <a:extLst>
              <a:ext uri="{FF2B5EF4-FFF2-40B4-BE49-F238E27FC236}">
                <a16:creationId xmlns:a16="http://schemas.microsoft.com/office/drawing/2014/main" id="{34810C19-441E-1CC5-5478-DD5686EF30AD}"/>
              </a:ext>
            </a:extLst>
          </p:cNvPr>
          <p:cNvSpPr/>
          <p:nvPr/>
        </p:nvSpPr>
        <p:spPr>
          <a:xfrm>
            <a:off x="5466567" y="1437381"/>
            <a:ext cx="1943099" cy="2736850"/>
          </a:xfrm>
          <a:custGeom>
            <a:avLst/>
            <a:gdLst/>
            <a:ahLst/>
            <a:cxnLst>
              <a:cxn ang="0">
                <a:pos x="wd2" y="hd2"/>
              </a:cxn>
              <a:cxn ang="5400000">
                <a:pos x="wd2" y="hd2"/>
              </a:cxn>
              <a:cxn ang="10800000">
                <a:pos x="wd2" y="hd2"/>
              </a:cxn>
              <a:cxn ang="16200000">
                <a:pos x="wd2" y="hd2"/>
              </a:cxn>
            </a:cxnLst>
            <a:rect l="0" t="0" r="r" b="b"/>
            <a:pathLst>
              <a:path w="21600" h="21600" extrusionOk="0">
                <a:moveTo>
                  <a:pt x="19144" y="21600"/>
                </a:moveTo>
                <a:lnTo>
                  <a:pt x="2456" y="21600"/>
                </a:lnTo>
                <a:cubicBezTo>
                  <a:pt x="1101" y="21600"/>
                  <a:pt x="0" y="20818"/>
                  <a:pt x="0" y="19856"/>
                </a:cubicBezTo>
                <a:lnTo>
                  <a:pt x="0" y="1744"/>
                </a:lnTo>
                <a:cubicBezTo>
                  <a:pt x="0" y="782"/>
                  <a:pt x="1101" y="0"/>
                  <a:pt x="2456" y="0"/>
                </a:cubicBezTo>
                <a:lnTo>
                  <a:pt x="19144" y="0"/>
                </a:lnTo>
                <a:cubicBezTo>
                  <a:pt x="20499" y="0"/>
                  <a:pt x="21600" y="782"/>
                  <a:pt x="21600" y="1744"/>
                </a:cubicBezTo>
                <a:lnTo>
                  <a:pt x="21600" y="19856"/>
                </a:lnTo>
                <a:cubicBezTo>
                  <a:pt x="21600" y="20818"/>
                  <a:pt x="20499" y="21600"/>
                  <a:pt x="19144" y="21600"/>
                </a:cubicBezTo>
                <a:close/>
              </a:path>
            </a:pathLst>
          </a:custGeom>
          <a:solidFill>
            <a:schemeClr val="bg1"/>
          </a:solidFill>
          <a:ln w="12700">
            <a:miter lim="400000"/>
          </a:ln>
          <a:effectLst>
            <a:outerShdw blurRad="139700" dist="101600" dir="2700000" algn="tl" rotWithShape="0">
              <a:prstClr val="black">
                <a:alpha val="40000"/>
              </a:prstClr>
            </a:outerShdw>
          </a:effectLst>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4" name="TextBox 14">
            <a:extLst>
              <a:ext uri="{FF2B5EF4-FFF2-40B4-BE49-F238E27FC236}">
                <a16:creationId xmlns:a16="http://schemas.microsoft.com/office/drawing/2014/main" id="{3AE0EC7E-423A-A93F-E1C5-A89BA71147C9}"/>
              </a:ext>
            </a:extLst>
          </p:cNvPr>
          <p:cNvSpPr txBox="1"/>
          <p:nvPr/>
        </p:nvSpPr>
        <p:spPr>
          <a:xfrm>
            <a:off x="5679844" y="1547155"/>
            <a:ext cx="1516545" cy="646331"/>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noProof="1"/>
              <a:t>Demographic &amp; Behaviour</a:t>
            </a:r>
          </a:p>
        </p:txBody>
      </p:sp>
      <p:sp>
        <p:nvSpPr>
          <p:cNvPr id="25" name="TextBox 17">
            <a:extLst>
              <a:ext uri="{FF2B5EF4-FFF2-40B4-BE49-F238E27FC236}">
                <a16:creationId xmlns:a16="http://schemas.microsoft.com/office/drawing/2014/main" id="{FD5CA184-DF88-41FA-F98B-9B400F5FDDE5}"/>
              </a:ext>
            </a:extLst>
          </p:cNvPr>
          <p:cNvSpPr txBox="1"/>
          <p:nvPr/>
        </p:nvSpPr>
        <p:spPr>
          <a:xfrm>
            <a:off x="5504667" y="2224830"/>
            <a:ext cx="1780622" cy="1869743"/>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050" dirty="0"/>
              <a:t>Users aged 18–24 represent a smaller segment, suggesting targeted marketing for this demographic.</a:t>
            </a:r>
          </a:p>
          <a:p>
            <a:pPr marL="285750" indent="-285750">
              <a:buFont typeface="Arial" panose="020B0604020202020204" pitchFamily="34" charset="0"/>
              <a:buChar char="•"/>
            </a:pPr>
            <a:endParaRPr lang="en-US" sz="1050" dirty="0"/>
          </a:p>
          <a:p>
            <a:pPr marL="285750" indent="-285750">
              <a:buFont typeface="Arial" panose="020B0604020202020204" pitchFamily="34" charset="0"/>
              <a:buChar char="•"/>
            </a:pPr>
            <a:r>
              <a:rPr lang="en-US" sz="1050" dirty="0"/>
              <a:t>Mandarin, Hindi, and French are popular, indicating the need for multilingual content strategies.</a:t>
            </a:r>
            <a:endParaRPr lang="en-US" sz="1050" noProof="1">
              <a:solidFill>
                <a:schemeClr val="tx1">
                  <a:lumMod val="65000"/>
                  <a:lumOff val="35000"/>
                </a:schemeClr>
              </a:solidFill>
            </a:endParaRPr>
          </a:p>
        </p:txBody>
      </p:sp>
      <p:sp>
        <p:nvSpPr>
          <p:cNvPr id="27" name="Shape">
            <a:extLst>
              <a:ext uri="{FF2B5EF4-FFF2-40B4-BE49-F238E27FC236}">
                <a16:creationId xmlns:a16="http://schemas.microsoft.com/office/drawing/2014/main" id="{785251E6-62FA-6747-3B30-B3781FDBD553}"/>
              </a:ext>
            </a:extLst>
          </p:cNvPr>
          <p:cNvSpPr/>
          <p:nvPr/>
        </p:nvSpPr>
        <p:spPr>
          <a:xfrm>
            <a:off x="9359900" y="1323081"/>
            <a:ext cx="2319590" cy="2963517"/>
          </a:xfrm>
          <a:custGeom>
            <a:avLst/>
            <a:gdLst/>
            <a:ahLst/>
            <a:cxnLst>
              <a:cxn ang="0">
                <a:pos x="wd2" y="hd2"/>
              </a:cxn>
              <a:cxn ang="5400000">
                <a:pos x="wd2" y="hd2"/>
              </a:cxn>
              <a:cxn ang="10800000">
                <a:pos x="wd2" y="hd2"/>
              </a:cxn>
              <a:cxn ang="16200000">
                <a:pos x="wd2" y="hd2"/>
              </a:cxn>
            </a:cxnLst>
            <a:rect l="0" t="0" r="r" b="b"/>
            <a:pathLst>
              <a:path w="21290" h="21439" extrusionOk="0">
                <a:moveTo>
                  <a:pt x="17155" y="594"/>
                </a:moveTo>
                <a:lnTo>
                  <a:pt x="11175" y="594"/>
                </a:lnTo>
                <a:lnTo>
                  <a:pt x="15232" y="24"/>
                </a:lnTo>
                <a:cubicBezTo>
                  <a:pt x="15978" y="-77"/>
                  <a:pt x="16701" y="153"/>
                  <a:pt x="17155" y="594"/>
                </a:cubicBezTo>
                <a:close/>
                <a:moveTo>
                  <a:pt x="32" y="3773"/>
                </a:moveTo>
                <a:lnTo>
                  <a:pt x="1442" y="10048"/>
                </a:lnTo>
                <a:lnTo>
                  <a:pt x="1442" y="2422"/>
                </a:lnTo>
                <a:cubicBezTo>
                  <a:pt x="1442" y="2257"/>
                  <a:pt x="1477" y="2100"/>
                  <a:pt x="1524" y="1953"/>
                </a:cubicBezTo>
                <a:cubicBezTo>
                  <a:pt x="498" y="2156"/>
                  <a:pt x="-155" y="2946"/>
                  <a:pt x="32" y="3773"/>
                </a:cubicBezTo>
                <a:close/>
                <a:moveTo>
                  <a:pt x="6058" y="21413"/>
                </a:moveTo>
                <a:lnTo>
                  <a:pt x="10115" y="20843"/>
                </a:lnTo>
                <a:lnTo>
                  <a:pt x="4135" y="20843"/>
                </a:lnTo>
                <a:cubicBezTo>
                  <a:pt x="4578" y="21284"/>
                  <a:pt x="5312" y="21523"/>
                  <a:pt x="6058" y="21413"/>
                </a:cubicBezTo>
                <a:close/>
                <a:moveTo>
                  <a:pt x="21258" y="17664"/>
                </a:moveTo>
                <a:lnTo>
                  <a:pt x="19848" y="11389"/>
                </a:lnTo>
                <a:lnTo>
                  <a:pt x="19848" y="19015"/>
                </a:lnTo>
                <a:cubicBezTo>
                  <a:pt x="19848" y="19180"/>
                  <a:pt x="19813" y="19336"/>
                  <a:pt x="19766" y="19483"/>
                </a:cubicBezTo>
                <a:cubicBezTo>
                  <a:pt x="20792" y="19290"/>
                  <a:pt x="21445" y="18491"/>
                  <a:pt x="21258" y="17664"/>
                </a:cubicBezTo>
                <a:close/>
              </a:path>
            </a:pathLst>
          </a:custGeom>
          <a:solidFill>
            <a:schemeClr val="accent1"/>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8" name="Shape">
            <a:extLst>
              <a:ext uri="{FF2B5EF4-FFF2-40B4-BE49-F238E27FC236}">
                <a16:creationId xmlns:a16="http://schemas.microsoft.com/office/drawing/2014/main" id="{0BE3CB6F-7D22-0893-22D8-E515ACCB7EB5}"/>
              </a:ext>
            </a:extLst>
          </p:cNvPr>
          <p:cNvSpPr/>
          <p:nvPr/>
        </p:nvSpPr>
        <p:spPr>
          <a:xfrm>
            <a:off x="9548146" y="1437381"/>
            <a:ext cx="1943099" cy="2736850"/>
          </a:xfrm>
          <a:custGeom>
            <a:avLst/>
            <a:gdLst/>
            <a:ahLst/>
            <a:cxnLst>
              <a:cxn ang="0">
                <a:pos x="wd2" y="hd2"/>
              </a:cxn>
              <a:cxn ang="5400000">
                <a:pos x="wd2" y="hd2"/>
              </a:cxn>
              <a:cxn ang="10800000">
                <a:pos x="wd2" y="hd2"/>
              </a:cxn>
              <a:cxn ang="16200000">
                <a:pos x="wd2" y="hd2"/>
              </a:cxn>
            </a:cxnLst>
            <a:rect l="0" t="0" r="r" b="b"/>
            <a:pathLst>
              <a:path w="21600" h="21600" extrusionOk="0">
                <a:moveTo>
                  <a:pt x="19144" y="21600"/>
                </a:moveTo>
                <a:lnTo>
                  <a:pt x="2456" y="21600"/>
                </a:lnTo>
                <a:cubicBezTo>
                  <a:pt x="1101" y="21600"/>
                  <a:pt x="0" y="20818"/>
                  <a:pt x="0" y="19856"/>
                </a:cubicBezTo>
                <a:lnTo>
                  <a:pt x="0" y="1744"/>
                </a:lnTo>
                <a:cubicBezTo>
                  <a:pt x="0" y="782"/>
                  <a:pt x="1101" y="0"/>
                  <a:pt x="2456" y="0"/>
                </a:cubicBezTo>
                <a:lnTo>
                  <a:pt x="19144" y="0"/>
                </a:lnTo>
                <a:cubicBezTo>
                  <a:pt x="20499" y="0"/>
                  <a:pt x="21600" y="782"/>
                  <a:pt x="21600" y="1744"/>
                </a:cubicBezTo>
                <a:lnTo>
                  <a:pt x="21600" y="19856"/>
                </a:lnTo>
                <a:cubicBezTo>
                  <a:pt x="21600" y="20818"/>
                  <a:pt x="20499" y="21600"/>
                  <a:pt x="19144" y="21600"/>
                </a:cubicBezTo>
                <a:close/>
              </a:path>
            </a:pathLst>
          </a:custGeom>
          <a:solidFill>
            <a:schemeClr val="bg1"/>
          </a:solidFill>
          <a:ln w="12700">
            <a:miter lim="400000"/>
          </a:ln>
          <a:effectLst>
            <a:outerShdw blurRad="139700" dist="101600" dir="2700000" algn="tl" rotWithShape="0">
              <a:prstClr val="black">
                <a:alpha val="40000"/>
              </a:prstClr>
            </a:outerShdw>
          </a:effectLst>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9" name="TextBox 14">
            <a:extLst>
              <a:ext uri="{FF2B5EF4-FFF2-40B4-BE49-F238E27FC236}">
                <a16:creationId xmlns:a16="http://schemas.microsoft.com/office/drawing/2014/main" id="{3EAA2028-9C5A-2235-53EC-E4330A177942}"/>
              </a:ext>
            </a:extLst>
          </p:cNvPr>
          <p:cNvSpPr txBox="1"/>
          <p:nvPr/>
        </p:nvSpPr>
        <p:spPr>
          <a:xfrm>
            <a:off x="9761423" y="1547155"/>
            <a:ext cx="1516545" cy="646331"/>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noProof="1"/>
              <a:t>Engagement &amp; Watch Patterns</a:t>
            </a:r>
          </a:p>
        </p:txBody>
      </p:sp>
      <p:sp>
        <p:nvSpPr>
          <p:cNvPr id="30" name="TextBox 17">
            <a:extLst>
              <a:ext uri="{FF2B5EF4-FFF2-40B4-BE49-F238E27FC236}">
                <a16:creationId xmlns:a16="http://schemas.microsoft.com/office/drawing/2014/main" id="{0D4E9BCB-D71F-B549-AC4C-9C11084AB940}"/>
              </a:ext>
            </a:extLst>
          </p:cNvPr>
          <p:cNvSpPr txBox="1"/>
          <p:nvPr/>
        </p:nvSpPr>
        <p:spPr>
          <a:xfrm>
            <a:off x="9586246" y="2224830"/>
            <a:ext cx="1780622" cy="1869743"/>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050" dirty="0"/>
              <a:t>Content in niche genres like </a:t>
            </a:r>
            <a:r>
              <a:rPr lang="en-US" sz="1050" b="1" dirty="0"/>
              <a:t>Sci-Fi</a:t>
            </a:r>
            <a:r>
              <a:rPr lang="en-US" sz="1050" dirty="0"/>
              <a:t> or </a:t>
            </a:r>
            <a:r>
              <a:rPr lang="en-US" sz="1050" b="1" dirty="0"/>
              <a:t>Documentary</a:t>
            </a:r>
            <a:r>
              <a:rPr lang="en-US" sz="1050" dirty="0"/>
              <a:t> sees engagement among specific groups.</a:t>
            </a:r>
            <a:endParaRPr lang="en-US" sz="1050" noProof="1">
              <a:solidFill>
                <a:schemeClr val="tx1">
                  <a:lumMod val="65000"/>
                  <a:lumOff val="35000"/>
                </a:schemeClr>
              </a:solidFill>
            </a:endParaRPr>
          </a:p>
          <a:p>
            <a:pPr marL="285750" indent="-285750">
              <a:buFont typeface="Arial" panose="020B0604020202020204" pitchFamily="34" charset="0"/>
              <a:buChar char="•"/>
            </a:pPr>
            <a:r>
              <a:rPr lang="en-US" sz="1050" dirty="0"/>
              <a:t>The dataset includes high watch hours among certain users, showcasing loyalty or binge behavior.</a:t>
            </a:r>
          </a:p>
          <a:p>
            <a:pPr marL="285750" indent="-285750">
              <a:buFont typeface="Arial" panose="020B0604020202020204" pitchFamily="34" charset="0"/>
              <a:buChar char="•"/>
            </a:pPr>
            <a:r>
              <a:rPr lang="en-US" sz="1050" dirty="0"/>
              <a:t>Users with active parental controls hint at  family-centric segment.</a:t>
            </a:r>
            <a:endParaRPr lang="en-US" sz="1050" noProof="1">
              <a:solidFill>
                <a:schemeClr val="tx1">
                  <a:lumMod val="65000"/>
                  <a:lumOff val="35000"/>
                </a:schemeClr>
              </a:solidFill>
            </a:endParaRPr>
          </a:p>
        </p:txBody>
      </p:sp>
      <p:sp>
        <p:nvSpPr>
          <p:cNvPr id="52" name="Shape">
            <a:extLst>
              <a:ext uri="{FF2B5EF4-FFF2-40B4-BE49-F238E27FC236}">
                <a16:creationId xmlns:a16="http://schemas.microsoft.com/office/drawing/2014/main" id="{7ACCAB98-3103-4A9F-88F9-396A825B38E9}"/>
              </a:ext>
            </a:extLst>
          </p:cNvPr>
          <p:cNvSpPr/>
          <p:nvPr/>
        </p:nvSpPr>
        <p:spPr>
          <a:xfrm>
            <a:off x="3319210" y="3839614"/>
            <a:ext cx="2319590" cy="2963517"/>
          </a:xfrm>
          <a:custGeom>
            <a:avLst/>
            <a:gdLst/>
            <a:ahLst/>
            <a:cxnLst>
              <a:cxn ang="0">
                <a:pos x="wd2" y="hd2"/>
              </a:cxn>
              <a:cxn ang="5400000">
                <a:pos x="wd2" y="hd2"/>
              </a:cxn>
              <a:cxn ang="10800000">
                <a:pos x="wd2" y="hd2"/>
              </a:cxn>
              <a:cxn ang="16200000">
                <a:pos x="wd2" y="hd2"/>
              </a:cxn>
            </a:cxnLst>
            <a:rect l="0" t="0" r="r" b="b"/>
            <a:pathLst>
              <a:path w="21290" h="21439" extrusionOk="0">
                <a:moveTo>
                  <a:pt x="17155" y="594"/>
                </a:moveTo>
                <a:lnTo>
                  <a:pt x="11175" y="594"/>
                </a:lnTo>
                <a:lnTo>
                  <a:pt x="15232" y="24"/>
                </a:lnTo>
                <a:cubicBezTo>
                  <a:pt x="15978" y="-77"/>
                  <a:pt x="16701" y="153"/>
                  <a:pt x="17155" y="594"/>
                </a:cubicBezTo>
                <a:close/>
                <a:moveTo>
                  <a:pt x="32" y="3773"/>
                </a:moveTo>
                <a:lnTo>
                  <a:pt x="1442" y="10048"/>
                </a:lnTo>
                <a:lnTo>
                  <a:pt x="1442" y="2422"/>
                </a:lnTo>
                <a:cubicBezTo>
                  <a:pt x="1442" y="2257"/>
                  <a:pt x="1477" y="2100"/>
                  <a:pt x="1524" y="1953"/>
                </a:cubicBezTo>
                <a:cubicBezTo>
                  <a:pt x="498" y="2156"/>
                  <a:pt x="-155" y="2946"/>
                  <a:pt x="32" y="3773"/>
                </a:cubicBezTo>
                <a:close/>
                <a:moveTo>
                  <a:pt x="6058" y="21413"/>
                </a:moveTo>
                <a:lnTo>
                  <a:pt x="10115" y="20843"/>
                </a:lnTo>
                <a:lnTo>
                  <a:pt x="4135" y="20843"/>
                </a:lnTo>
                <a:cubicBezTo>
                  <a:pt x="4578" y="21284"/>
                  <a:pt x="5312" y="21523"/>
                  <a:pt x="6058" y="21413"/>
                </a:cubicBezTo>
                <a:close/>
                <a:moveTo>
                  <a:pt x="21258" y="17664"/>
                </a:moveTo>
                <a:lnTo>
                  <a:pt x="19848" y="11389"/>
                </a:lnTo>
                <a:lnTo>
                  <a:pt x="19848" y="19015"/>
                </a:lnTo>
                <a:cubicBezTo>
                  <a:pt x="19848" y="19180"/>
                  <a:pt x="19813" y="19336"/>
                  <a:pt x="19766" y="19483"/>
                </a:cubicBezTo>
                <a:cubicBezTo>
                  <a:pt x="20792" y="19290"/>
                  <a:pt x="21445" y="18491"/>
                  <a:pt x="21258" y="17664"/>
                </a:cubicBezTo>
                <a:close/>
              </a:path>
            </a:pathLst>
          </a:custGeom>
          <a:solidFill>
            <a:schemeClr val="accent1"/>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53" name="Shape">
            <a:extLst>
              <a:ext uri="{FF2B5EF4-FFF2-40B4-BE49-F238E27FC236}">
                <a16:creationId xmlns:a16="http://schemas.microsoft.com/office/drawing/2014/main" id="{DAE8E628-6DDF-097E-1181-BB06221AA2BD}"/>
              </a:ext>
            </a:extLst>
          </p:cNvPr>
          <p:cNvSpPr/>
          <p:nvPr/>
        </p:nvSpPr>
        <p:spPr>
          <a:xfrm>
            <a:off x="3507456" y="3953914"/>
            <a:ext cx="1943099" cy="2736850"/>
          </a:xfrm>
          <a:custGeom>
            <a:avLst/>
            <a:gdLst/>
            <a:ahLst/>
            <a:cxnLst>
              <a:cxn ang="0">
                <a:pos x="wd2" y="hd2"/>
              </a:cxn>
              <a:cxn ang="5400000">
                <a:pos x="wd2" y="hd2"/>
              </a:cxn>
              <a:cxn ang="10800000">
                <a:pos x="wd2" y="hd2"/>
              </a:cxn>
              <a:cxn ang="16200000">
                <a:pos x="wd2" y="hd2"/>
              </a:cxn>
            </a:cxnLst>
            <a:rect l="0" t="0" r="r" b="b"/>
            <a:pathLst>
              <a:path w="21600" h="21600" extrusionOk="0">
                <a:moveTo>
                  <a:pt x="19144" y="21600"/>
                </a:moveTo>
                <a:lnTo>
                  <a:pt x="2456" y="21600"/>
                </a:lnTo>
                <a:cubicBezTo>
                  <a:pt x="1101" y="21600"/>
                  <a:pt x="0" y="20818"/>
                  <a:pt x="0" y="19856"/>
                </a:cubicBezTo>
                <a:lnTo>
                  <a:pt x="0" y="1744"/>
                </a:lnTo>
                <a:cubicBezTo>
                  <a:pt x="0" y="782"/>
                  <a:pt x="1101" y="0"/>
                  <a:pt x="2456" y="0"/>
                </a:cubicBezTo>
                <a:lnTo>
                  <a:pt x="19144" y="0"/>
                </a:lnTo>
                <a:cubicBezTo>
                  <a:pt x="20499" y="0"/>
                  <a:pt x="21600" y="782"/>
                  <a:pt x="21600" y="1744"/>
                </a:cubicBezTo>
                <a:lnTo>
                  <a:pt x="21600" y="19856"/>
                </a:lnTo>
                <a:cubicBezTo>
                  <a:pt x="21600" y="20818"/>
                  <a:pt x="20499" y="21600"/>
                  <a:pt x="19144" y="21600"/>
                </a:cubicBezTo>
                <a:close/>
              </a:path>
            </a:pathLst>
          </a:custGeom>
          <a:solidFill>
            <a:schemeClr val="bg1"/>
          </a:solidFill>
          <a:ln w="12700">
            <a:miter lim="400000"/>
          </a:ln>
          <a:effectLst>
            <a:outerShdw blurRad="139700" dist="101600" dir="2700000" algn="tl" rotWithShape="0">
              <a:prstClr val="black">
                <a:alpha val="40000"/>
              </a:prstClr>
            </a:outerShdw>
          </a:effectLst>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54" name="TextBox 14">
            <a:extLst>
              <a:ext uri="{FF2B5EF4-FFF2-40B4-BE49-F238E27FC236}">
                <a16:creationId xmlns:a16="http://schemas.microsoft.com/office/drawing/2014/main" id="{A48BC3F1-9EBD-1698-1248-A52343D39D5B}"/>
              </a:ext>
            </a:extLst>
          </p:cNvPr>
          <p:cNvSpPr txBox="1"/>
          <p:nvPr/>
        </p:nvSpPr>
        <p:spPr>
          <a:xfrm>
            <a:off x="3720733" y="4063688"/>
            <a:ext cx="1516545" cy="646331"/>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noProof="1"/>
              <a:t>Device Usage Insights</a:t>
            </a:r>
          </a:p>
        </p:txBody>
      </p:sp>
      <p:sp>
        <p:nvSpPr>
          <p:cNvPr id="55" name="TextBox 17">
            <a:extLst>
              <a:ext uri="{FF2B5EF4-FFF2-40B4-BE49-F238E27FC236}">
                <a16:creationId xmlns:a16="http://schemas.microsoft.com/office/drawing/2014/main" id="{16814A28-BAFC-2AFA-D52D-05D0C1725BE7}"/>
              </a:ext>
            </a:extLst>
          </p:cNvPr>
          <p:cNvSpPr txBox="1"/>
          <p:nvPr/>
        </p:nvSpPr>
        <p:spPr>
          <a:xfrm>
            <a:off x="3545556" y="4741363"/>
            <a:ext cx="1780622" cy="1546577"/>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050" dirty="0"/>
              <a:t>Desktops are the primary access point, followed closely by smartphones.</a:t>
            </a:r>
          </a:p>
          <a:p>
            <a:pPr marL="285750" indent="-285750">
              <a:buFont typeface="Arial" panose="020B0604020202020204" pitchFamily="34" charset="0"/>
              <a:buChar char="•"/>
            </a:pPr>
            <a:endParaRPr lang="en-US" sz="1050" dirty="0"/>
          </a:p>
          <a:p>
            <a:pPr marL="285750" indent="-285750">
              <a:buFont typeface="Arial" panose="020B0604020202020204" pitchFamily="34" charset="0"/>
              <a:buChar char="•"/>
            </a:pPr>
            <a:r>
              <a:rPr lang="en-US" sz="1050" dirty="0"/>
              <a:t>Least used devices include smart TVs and tablets, suggesting potential for app enhancements on these devices.</a:t>
            </a:r>
            <a:endParaRPr lang="en-US" sz="1050" noProof="1">
              <a:solidFill>
                <a:schemeClr val="tx1">
                  <a:lumMod val="65000"/>
                  <a:lumOff val="35000"/>
                </a:schemeClr>
              </a:solidFill>
            </a:endParaRPr>
          </a:p>
        </p:txBody>
      </p:sp>
      <p:sp>
        <p:nvSpPr>
          <p:cNvPr id="56" name="Shape">
            <a:extLst>
              <a:ext uri="{FF2B5EF4-FFF2-40B4-BE49-F238E27FC236}">
                <a16:creationId xmlns:a16="http://schemas.microsoft.com/office/drawing/2014/main" id="{7E1F0F3B-1749-8FA9-3E4B-50C58E9094BF}"/>
              </a:ext>
            </a:extLst>
          </p:cNvPr>
          <p:cNvSpPr/>
          <p:nvPr/>
        </p:nvSpPr>
        <p:spPr>
          <a:xfrm>
            <a:off x="7395910" y="3814214"/>
            <a:ext cx="2319590" cy="2963517"/>
          </a:xfrm>
          <a:custGeom>
            <a:avLst/>
            <a:gdLst/>
            <a:ahLst/>
            <a:cxnLst>
              <a:cxn ang="0">
                <a:pos x="wd2" y="hd2"/>
              </a:cxn>
              <a:cxn ang="5400000">
                <a:pos x="wd2" y="hd2"/>
              </a:cxn>
              <a:cxn ang="10800000">
                <a:pos x="wd2" y="hd2"/>
              </a:cxn>
              <a:cxn ang="16200000">
                <a:pos x="wd2" y="hd2"/>
              </a:cxn>
            </a:cxnLst>
            <a:rect l="0" t="0" r="r" b="b"/>
            <a:pathLst>
              <a:path w="21290" h="21439" extrusionOk="0">
                <a:moveTo>
                  <a:pt x="17155" y="594"/>
                </a:moveTo>
                <a:lnTo>
                  <a:pt x="11175" y="594"/>
                </a:lnTo>
                <a:lnTo>
                  <a:pt x="15232" y="24"/>
                </a:lnTo>
                <a:cubicBezTo>
                  <a:pt x="15978" y="-77"/>
                  <a:pt x="16701" y="153"/>
                  <a:pt x="17155" y="594"/>
                </a:cubicBezTo>
                <a:close/>
                <a:moveTo>
                  <a:pt x="32" y="3773"/>
                </a:moveTo>
                <a:lnTo>
                  <a:pt x="1442" y="10048"/>
                </a:lnTo>
                <a:lnTo>
                  <a:pt x="1442" y="2422"/>
                </a:lnTo>
                <a:cubicBezTo>
                  <a:pt x="1442" y="2257"/>
                  <a:pt x="1477" y="2100"/>
                  <a:pt x="1524" y="1953"/>
                </a:cubicBezTo>
                <a:cubicBezTo>
                  <a:pt x="498" y="2156"/>
                  <a:pt x="-155" y="2946"/>
                  <a:pt x="32" y="3773"/>
                </a:cubicBezTo>
                <a:close/>
                <a:moveTo>
                  <a:pt x="6058" y="21413"/>
                </a:moveTo>
                <a:lnTo>
                  <a:pt x="10115" y="20843"/>
                </a:lnTo>
                <a:lnTo>
                  <a:pt x="4135" y="20843"/>
                </a:lnTo>
                <a:cubicBezTo>
                  <a:pt x="4578" y="21284"/>
                  <a:pt x="5312" y="21523"/>
                  <a:pt x="6058" y="21413"/>
                </a:cubicBezTo>
                <a:close/>
                <a:moveTo>
                  <a:pt x="21258" y="17664"/>
                </a:moveTo>
                <a:lnTo>
                  <a:pt x="19848" y="11389"/>
                </a:lnTo>
                <a:lnTo>
                  <a:pt x="19848" y="19015"/>
                </a:lnTo>
                <a:cubicBezTo>
                  <a:pt x="19848" y="19180"/>
                  <a:pt x="19813" y="19336"/>
                  <a:pt x="19766" y="19483"/>
                </a:cubicBezTo>
                <a:cubicBezTo>
                  <a:pt x="20792" y="19290"/>
                  <a:pt x="21445" y="18491"/>
                  <a:pt x="21258" y="17664"/>
                </a:cubicBezTo>
                <a:close/>
              </a:path>
            </a:pathLst>
          </a:custGeom>
          <a:solidFill>
            <a:schemeClr val="accent1"/>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57" name="Shape">
            <a:extLst>
              <a:ext uri="{FF2B5EF4-FFF2-40B4-BE49-F238E27FC236}">
                <a16:creationId xmlns:a16="http://schemas.microsoft.com/office/drawing/2014/main" id="{B14333B9-A3C7-A862-7C7F-5E41F3578972}"/>
              </a:ext>
            </a:extLst>
          </p:cNvPr>
          <p:cNvSpPr/>
          <p:nvPr/>
        </p:nvSpPr>
        <p:spPr>
          <a:xfrm>
            <a:off x="7584156" y="3928514"/>
            <a:ext cx="1943099" cy="2736850"/>
          </a:xfrm>
          <a:custGeom>
            <a:avLst/>
            <a:gdLst/>
            <a:ahLst/>
            <a:cxnLst>
              <a:cxn ang="0">
                <a:pos x="wd2" y="hd2"/>
              </a:cxn>
              <a:cxn ang="5400000">
                <a:pos x="wd2" y="hd2"/>
              </a:cxn>
              <a:cxn ang="10800000">
                <a:pos x="wd2" y="hd2"/>
              </a:cxn>
              <a:cxn ang="16200000">
                <a:pos x="wd2" y="hd2"/>
              </a:cxn>
            </a:cxnLst>
            <a:rect l="0" t="0" r="r" b="b"/>
            <a:pathLst>
              <a:path w="21600" h="21600" extrusionOk="0">
                <a:moveTo>
                  <a:pt x="19144" y="21600"/>
                </a:moveTo>
                <a:lnTo>
                  <a:pt x="2456" y="21600"/>
                </a:lnTo>
                <a:cubicBezTo>
                  <a:pt x="1101" y="21600"/>
                  <a:pt x="0" y="20818"/>
                  <a:pt x="0" y="19856"/>
                </a:cubicBezTo>
                <a:lnTo>
                  <a:pt x="0" y="1744"/>
                </a:lnTo>
                <a:cubicBezTo>
                  <a:pt x="0" y="782"/>
                  <a:pt x="1101" y="0"/>
                  <a:pt x="2456" y="0"/>
                </a:cubicBezTo>
                <a:lnTo>
                  <a:pt x="19144" y="0"/>
                </a:lnTo>
                <a:cubicBezTo>
                  <a:pt x="20499" y="0"/>
                  <a:pt x="21600" y="782"/>
                  <a:pt x="21600" y="1744"/>
                </a:cubicBezTo>
                <a:lnTo>
                  <a:pt x="21600" y="19856"/>
                </a:lnTo>
                <a:cubicBezTo>
                  <a:pt x="21600" y="20818"/>
                  <a:pt x="20499" y="21600"/>
                  <a:pt x="19144" y="21600"/>
                </a:cubicBezTo>
                <a:close/>
              </a:path>
            </a:pathLst>
          </a:custGeom>
          <a:solidFill>
            <a:schemeClr val="bg1"/>
          </a:solidFill>
          <a:ln w="12700">
            <a:miter lim="400000"/>
          </a:ln>
          <a:effectLst>
            <a:outerShdw blurRad="139700" dist="101600" dir="2700000" algn="tl" rotWithShape="0">
              <a:prstClr val="black">
                <a:alpha val="40000"/>
              </a:prstClr>
            </a:outerShdw>
          </a:effectLst>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66" name="TextBox 14">
            <a:extLst>
              <a:ext uri="{FF2B5EF4-FFF2-40B4-BE49-F238E27FC236}">
                <a16:creationId xmlns:a16="http://schemas.microsoft.com/office/drawing/2014/main" id="{EEC134AA-2248-C168-D365-5C6F57F0E051}"/>
              </a:ext>
            </a:extLst>
          </p:cNvPr>
          <p:cNvSpPr txBox="1"/>
          <p:nvPr/>
        </p:nvSpPr>
        <p:spPr>
          <a:xfrm>
            <a:off x="7797433" y="4038288"/>
            <a:ext cx="1516545" cy="646331"/>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noProof="1"/>
              <a:t>Payment Insights</a:t>
            </a:r>
          </a:p>
        </p:txBody>
      </p:sp>
      <p:sp>
        <p:nvSpPr>
          <p:cNvPr id="67" name="TextBox 17">
            <a:extLst>
              <a:ext uri="{FF2B5EF4-FFF2-40B4-BE49-F238E27FC236}">
                <a16:creationId xmlns:a16="http://schemas.microsoft.com/office/drawing/2014/main" id="{B50A31E2-2225-2754-955F-DB74590C56FA}"/>
              </a:ext>
            </a:extLst>
          </p:cNvPr>
          <p:cNvSpPr txBox="1"/>
          <p:nvPr/>
        </p:nvSpPr>
        <p:spPr>
          <a:xfrm>
            <a:off x="7622256" y="4715963"/>
            <a:ext cx="1780622" cy="170816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050" dirty="0"/>
              <a:t>Localization in payment preferences could unlock new opportunities in regional markets.</a:t>
            </a:r>
          </a:p>
          <a:p>
            <a:pPr marL="285750" indent="-285750">
              <a:buFont typeface="Arial" panose="020B0604020202020204" pitchFamily="34" charset="0"/>
              <a:buChar char="•"/>
            </a:pPr>
            <a:endParaRPr lang="en-US" sz="1050" noProof="1">
              <a:solidFill>
                <a:schemeClr val="tx1">
                  <a:lumMod val="65000"/>
                  <a:lumOff val="35000"/>
                </a:schemeClr>
              </a:solidFill>
            </a:endParaRPr>
          </a:p>
          <a:p>
            <a:pPr marL="285750" indent="-285750">
              <a:buFont typeface="Arial" panose="020B0604020202020204" pitchFamily="34" charset="0"/>
              <a:buChar char="•"/>
            </a:pPr>
            <a:r>
              <a:rPr lang="en-US" sz="1050" dirty="0"/>
              <a:t>Users with high loyalty points correlate with higher watch hours, indicating successful retention strategies.</a:t>
            </a:r>
            <a:endParaRPr lang="en-US" sz="1050" noProof="1">
              <a:solidFill>
                <a:schemeClr val="tx1">
                  <a:lumMod val="65000"/>
                  <a:lumOff val="35000"/>
                </a:schemeClr>
              </a:solidFill>
            </a:endParaRPr>
          </a:p>
        </p:txBody>
      </p:sp>
      <p:sp>
        <p:nvSpPr>
          <p:cNvPr id="71" name="Oval 70">
            <a:extLst>
              <a:ext uri="{FF2B5EF4-FFF2-40B4-BE49-F238E27FC236}">
                <a16:creationId xmlns:a16="http://schemas.microsoft.com/office/drawing/2014/main" id="{907F1A9C-DA27-BB10-A118-C113A1686551}"/>
              </a:ext>
            </a:extLst>
          </p:cNvPr>
          <p:cNvSpPr/>
          <p:nvPr/>
        </p:nvSpPr>
        <p:spPr>
          <a:xfrm>
            <a:off x="1219200" y="1386630"/>
            <a:ext cx="368300" cy="36597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72" name="Oval 71">
            <a:extLst>
              <a:ext uri="{FF2B5EF4-FFF2-40B4-BE49-F238E27FC236}">
                <a16:creationId xmlns:a16="http://schemas.microsoft.com/office/drawing/2014/main" id="{AE6BBC73-FC3E-6A94-F51C-118EEABCA0C0}"/>
              </a:ext>
            </a:extLst>
          </p:cNvPr>
          <p:cNvSpPr/>
          <p:nvPr/>
        </p:nvSpPr>
        <p:spPr>
          <a:xfrm>
            <a:off x="5329490" y="1386630"/>
            <a:ext cx="368300" cy="36597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73" name="Oval 72">
            <a:extLst>
              <a:ext uri="{FF2B5EF4-FFF2-40B4-BE49-F238E27FC236}">
                <a16:creationId xmlns:a16="http://schemas.microsoft.com/office/drawing/2014/main" id="{7226C7CB-8752-CD61-AE3F-987BF536C2AF}"/>
              </a:ext>
            </a:extLst>
          </p:cNvPr>
          <p:cNvSpPr/>
          <p:nvPr/>
        </p:nvSpPr>
        <p:spPr>
          <a:xfrm>
            <a:off x="9461247" y="1386630"/>
            <a:ext cx="368300" cy="36597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74" name="Oval 73">
            <a:extLst>
              <a:ext uri="{FF2B5EF4-FFF2-40B4-BE49-F238E27FC236}">
                <a16:creationId xmlns:a16="http://schemas.microsoft.com/office/drawing/2014/main" id="{6367F945-921E-E568-CE90-757FD6A80DF3}"/>
              </a:ext>
            </a:extLst>
          </p:cNvPr>
          <p:cNvSpPr/>
          <p:nvPr/>
        </p:nvSpPr>
        <p:spPr>
          <a:xfrm>
            <a:off x="3416299" y="3887459"/>
            <a:ext cx="368300" cy="36597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75" name="Oval 74">
            <a:extLst>
              <a:ext uri="{FF2B5EF4-FFF2-40B4-BE49-F238E27FC236}">
                <a16:creationId xmlns:a16="http://schemas.microsoft.com/office/drawing/2014/main" id="{A3B5E577-287C-C76F-A16E-FF0D46898B73}"/>
              </a:ext>
            </a:extLst>
          </p:cNvPr>
          <p:cNvSpPr/>
          <p:nvPr/>
        </p:nvSpPr>
        <p:spPr>
          <a:xfrm>
            <a:off x="7505518" y="3874759"/>
            <a:ext cx="368300" cy="36597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5</a:t>
            </a:r>
          </a:p>
        </p:txBody>
      </p:sp>
      <p:cxnSp>
        <p:nvCxnSpPr>
          <p:cNvPr id="77" name="Straight Arrow Connector 76">
            <a:extLst>
              <a:ext uri="{FF2B5EF4-FFF2-40B4-BE49-F238E27FC236}">
                <a16:creationId xmlns:a16="http://schemas.microsoft.com/office/drawing/2014/main" id="{9E5210A3-FD61-6C01-6A09-F929B68BC1E1}"/>
              </a:ext>
            </a:extLst>
          </p:cNvPr>
          <p:cNvCxnSpPr/>
          <p:nvPr/>
        </p:nvCxnSpPr>
        <p:spPr>
          <a:xfrm>
            <a:off x="3622756" y="2616200"/>
            <a:ext cx="1301586" cy="0"/>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06F90ADA-2919-9F63-9D80-A976AB148DCA}"/>
              </a:ext>
            </a:extLst>
          </p:cNvPr>
          <p:cNvCxnSpPr/>
          <p:nvPr/>
        </p:nvCxnSpPr>
        <p:spPr>
          <a:xfrm>
            <a:off x="7839156" y="2616200"/>
            <a:ext cx="1301586" cy="0"/>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E977BBF-5353-28C1-72FE-4357C3629C11}"/>
              </a:ext>
            </a:extLst>
          </p:cNvPr>
          <p:cNvCxnSpPr>
            <a:cxnSpLocks/>
          </p:cNvCxnSpPr>
          <p:nvPr/>
        </p:nvCxnSpPr>
        <p:spPr>
          <a:xfrm flipH="1">
            <a:off x="5862161" y="5245100"/>
            <a:ext cx="1267776" cy="0"/>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D76F17F5-0AB3-FD87-D4ED-CA26A7F3A384}"/>
              </a:ext>
            </a:extLst>
          </p:cNvPr>
          <p:cNvCxnSpPr>
            <a:cxnSpLocks/>
          </p:cNvCxnSpPr>
          <p:nvPr/>
        </p:nvCxnSpPr>
        <p:spPr>
          <a:xfrm rot="10800000" flipV="1">
            <a:off x="9824924" y="4684618"/>
            <a:ext cx="1046277" cy="560481"/>
          </a:xfrm>
          <a:prstGeom prst="bentConnector3">
            <a:avLst>
              <a:gd name="adj1" fmla="val -98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pic>
        <p:nvPicPr>
          <p:cNvPr id="85" name="Picture 2" descr="Hero Vired announces Scholarship Advantage for higher education ...">
            <a:extLst>
              <a:ext uri="{FF2B5EF4-FFF2-40B4-BE49-F238E27FC236}">
                <a16:creationId xmlns:a16="http://schemas.microsoft.com/office/drawing/2014/main" id="{C804259E-C759-3E03-D8F2-44F6E01D6A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24" y="6350720"/>
            <a:ext cx="610741" cy="249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446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22A21F-5834-9873-CA81-F9CF5131577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30DEE6F-45DD-8734-50E1-5E58D28C94C2}"/>
              </a:ext>
            </a:extLst>
          </p:cNvPr>
          <p:cNvSpPr/>
          <p:nvPr/>
        </p:nvSpPr>
        <p:spPr>
          <a:xfrm>
            <a:off x="1962704" y="-6742"/>
            <a:ext cx="10254696" cy="661499"/>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t>Data Cleaning and Manipulation</a:t>
            </a:r>
          </a:p>
        </p:txBody>
      </p:sp>
      <p:sp>
        <p:nvSpPr>
          <p:cNvPr id="5" name="TextBox 4">
            <a:extLst>
              <a:ext uri="{FF2B5EF4-FFF2-40B4-BE49-F238E27FC236}">
                <a16:creationId xmlns:a16="http://schemas.microsoft.com/office/drawing/2014/main" id="{9FAD5794-3990-CC86-ACAA-657F13518FE2}"/>
              </a:ext>
            </a:extLst>
          </p:cNvPr>
          <p:cNvSpPr txBox="1"/>
          <p:nvPr/>
        </p:nvSpPr>
        <p:spPr>
          <a:xfrm>
            <a:off x="2225083" y="659723"/>
            <a:ext cx="9636718" cy="646331"/>
          </a:xfrm>
          <a:prstGeom prst="rect">
            <a:avLst/>
          </a:prstGeom>
          <a:noFill/>
        </p:spPr>
        <p:txBody>
          <a:bodyPr wrap="square" rtlCol="0">
            <a:spAutoFit/>
          </a:bodyPr>
          <a:lstStyle/>
          <a:p>
            <a:pPr algn="just"/>
            <a:r>
              <a:rPr lang="en-US" dirty="0"/>
              <a:t>Below are the steps undertaken for cleaning and manipulating the raw data before beginning the analysis.</a:t>
            </a:r>
            <a:endParaRPr lang="en-IN" dirty="0"/>
          </a:p>
        </p:txBody>
      </p:sp>
      <p:grpSp>
        <p:nvGrpSpPr>
          <p:cNvPr id="2" name="Group 1">
            <a:extLst>
              <a:ext uri="{FF2B5EF4-FFF2-40B4-BE49-F238E27FC236}">
                <a16:creationId xmlns:a16="http://schemas.microsoft.com/office/drawing/2014/main" id="{511DB030-7504-17E0-DE9E-C1040D935980}"/>
              </a:ext>
            </a:extLst>
          </p:cNvPr>
          <p:cNvGrpSpPr/>
          <p:nvPr/>
        </p:nvGrpSpPr>
        <p:grpSpPr>
          <a:xfrm>
            <a:off x="658039" y="2701052"/>
            <a:ext cx="2296314" cy="2547186"/>
            <a:chOff x="2106506" y="1192948"/>
            <a:chExt cx="2469820" cy="2668848"/>
          </a:xfrm>
        </p:grpSpPr>
        <p:sp>
          <p:nvSpPr>
            <p:cNvPr id="3" name="Graphic 4" descr="Clipboard">
              <a:extLst>
                <a:ext uri="{FF2B5EF4-FFF2-40B4-BE49-F238E27FC236}">
                  <a16:creationId xmlns:a16="http://schemas.microsoft.com/office/drawing/2014/main" id="{28A124DA-BF75-D94F-E674-BA0ED2ECF87E}"/>
                </a:ext>
              </a:extLst>
            </p:cNvPr>
            <p:cNvSpPr/>
            <p:nvPr/>
          </p:nvSpPr>
          <p:spPr>
            <a:xfrm>
              <a:off x="2106506" y="1192948"/>
              <a:ext cx="1575399" cy="2032774"/>
            </a:xfrm>
            <a:custGeom>
              <a:avLst/>
              <a:gdLst>
                <a:gd name="connsiteX0" fmla="*/ 1422942 w 1575399"/>
                <a:gd name="connsiteY0" fmla="*/ 1880316 h 2032774"/>
                <a:gd name="connsiteX1" fmla="*/ 152458 w 1575399"/>
                <a:gd name="connsiteY1" fmla="*/ 1880316 h 2032774"/>
                <a:gd name="connsiteX2" fmla="*/ 152458 w 1575399"/>
                <a:gd name="connsiteY2" fmla="*/ 304916 h 2032774"/>
                <a:gd name="connsiteX3" fmla="*/ 431965 w 1575399"/>
                <a:gd name="connsiteY3" fmla="*/ 304916 h 2032774"/>
                <a:gd name="connsiteX4" fmla="*/ 431965 w 1575399"/>
                <a:gd name="connsiteY4" fmla="*/ 457374 h 2032774"/>
                <a:gd name="connsiteX5" fmla="*/ 1143436 w 1575399"/>
                <a:gd name="connsiteY5" fmla="*/ 457374 h 2032774"/>
                <a:gd name="connsiteX6" fmla="*/ 1143436 w 1575399"/>
                <a:gd name="connsiteY6" fmla="*/ 304916 h 2032774"/>
                <a:gd name="connsiteX7" fmla="*/ 1422942 w 1575399"/>
                <a:gd name="connsiteY7" fmla="*/ 304916 h 2032774"/>
                <a:gd name="connsiteX8" fmla="*/ 1422942 w 1575399"/>
                <a:gd name="connsiteY8" fmla="*/ 1880316 h 2032774"/>
                <a:gd name="connsiteX9" fmla="*/ 787700 w 1575399"/>
                <a:gd name="connsiteY9" fmla="*/ 101639 h 2032774"/>
                <a:gd name="connsiteX10" fmla="*/ 863929 w 1575399"/>
                <a:gd name="connsiteY10" fmla="*/ 177868 h 2032774"/>
                <a:gd name="connsiteX11" fmla="*/ 787700 w 1575399"/>
                <a:gd name="connsiteY11" fmla="*/ 254097 h 2032774"/>
                <a:gd name="connsiteX12" fmla="*/ 711471 w 1575399"/>
                <a:gd name="connsiteY12" fmla="*/ 177868 h 2032774"/>
                <a:gd name="connsiteX13" fmla="*/ 734340 w 1575399"/>
                <a:gd name="connsiteY13" fmla="*/ 124507 h 2032774"/>
                <a:gd name="connsiteX14" fmla="*/ 787700 w 1575399"/>
                <a:gd name="connsiteY14" fmla="*/ 101639 h 2032774"/>
                <a:gd name="connsiteX15" fmla="*/ 1473761 w 1575399"/>
                <a:gd name="connsiteY15" fmla="*/ 152458 h 2032774"/>
                <a:gd name="connsiteX16" fmla="*/ 1041797 w 1575399"/>
                <a:gd name="connsiteY16" fmla="*/ 152458 h 2032774"/>
                <a:gd name="connsiteX17" fmla="*/ 1041797 w 1575399"/>
                <a:gd name="connsiteY17" fmla="*/ 101639 h 2032774"/>
                <a:gd name="connsiteX18" fmla="*/ 940158 w 1575399"/>
                <a:gd name="connsiteY18" fmla="*/ 0 h 2032774"/>
                <a:gd name="connsiteX19" fmla="*/ 635242 w 1575399"/>
                <a:gd name="connsiteY19" fmla="*/ 0 h 2032774"/>
                <a:gd name="connsiteX20" fmla="*/ 533603 w 1575399"/>
                <a:gd name="connsiteY20" fmla="*/ 101639 h 2032774"/>
                <a:gd name="connsiteX21" fmla="*/ 533603 w 1575399"/>
                <a:gd name="connsiteY21" fmla="*/ 152458 h 2032774"/>
                <a:gd name="connsiteX22" fmla="*/ 101639 w 1575399"/>
                <a:gd name="connsiteY22" fmla="*/ 152458 h 2032774"/>
                <a:gd name="connsiteX23" fmla="*/ 0 w 1575399"/>
                <a:gd name="connsiteY23" fmla="*/ 254097 h 2032774"/>
                <a:gd name="connsiteX24" fmla="*/ 0 w 1575399"/>
                <a:gd name="connsiteY24" fmla="*/ 1931136 h 2032774"/>
                <a:gd name="connsiteX25" fmla="*/ 101639 w 1575399"/>
                <a:gd name="connsiteY25" fmla="*/ 2032774 h 2032774"/>
                <a:gd name="connsiteX26" fmla="*/ 1473761 w 1575399"/>
                <a:gd name="connsiteY26" fmla="*/ 2032774 h 2032774"/>
                <a:gd name="connsiteX27" fmla="*/ 1575400 w 1575399"/>
                <a:gd name="connsiteY27" fmla="*/ 1931136 h 2032774"/>
                <a:gd name="connsiteX28" fmla="*/ 1575400 w 1575399"/>
                <a:gd name="connsiteY28" fmla="*/ 254097 h 2032774"/>
                <a:gd name="connsiteX29" fmla="*/ 1473761 w 1575399"/>
                <a:gd name="connsiteY29" fmla="*/ 152458 h 2032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75399" h="2032774">
                  <a:moveTo>
                    <a:pt x="1422942" y="1880316"/>
                  </a:moveTo>
                  <a:lnTo>
                    <a:pt x="152458" y="1880316"/>
                  </a:lnTo>
                  <a:lnTo>
                    <a:pt x="152458" y="304916"/>
                  </a:lnTo>
                  <a:lnTo>
                    <a:pt x="431965" y="304916"/>
                  </a:lnTo>
                  <a:lnTo>
                    <a:pt x="431965" y="457374"/>
                  </a:lnTo>
                  <a:lnTo>
                    <a:pt x="1143436" y="457374"/>
                  </a:lnTo>
                  <a:lnTo>
                    <a:pt x="1143436" y="304916"/>
                  </a:lnTo>
                  <a:lnTo>
                    <a:pt x="1422942" y="304916"/>
                  </a:lnTo>
                  <a:lnTo>
                    <a:pt x="1422942" y="1880316"/>
                  </a:lnTo>
                  <a:close/>
                  <a:moveTo>
                    <a:pt x="787700" y="101639"/>
                  </a:moveTo>
                  <a:cubicBezTo>
                    <a:pt x="830896" y="101639"/>
                    <a:pt x="863929" y="134671"/>
                    <a:pt x="863929" y="177868"/>
                  </a:cubicBezTo>
                  <a:cubicBezTo>
                    <a:pt x="863929" y="221064"/>
                    <a:pt x="830896" y="254097"/>
                    <a:pt x="787700" y="254097"/>
                  </a:cubicBezTo>
                  <a:cubicBezTo>
                    <a:pt x="744504" y="254097"/>
                    <a:pt x="711471" y="221064"/>
                    <a:pt x="711471" y="177868"/>
                  </a:cubicBezTo>
                  <a:cubicBezTo>
                    <a:pt x="711471" y="157540"/>
                    <a:pt x="719094" y="137212"/>
                    <a:pt x="734340" y="124507"/>
                  </a:cubicBezTo>
                  <a:cubicBezTo>
                    <a:pt x="747045" y="109262"/>
                    <a:pt x="767372" y="101639"/>
                    <a:pt x="787700" y="101639"/>
                  </a:cubicBezTo>
                  <a:close/>
                  <a:moveTo>
                    <a:pt x="1473761" y="152458"/>
                  </a:moveTo>
                  <a:lnTo>
                    <a:pt x="1041797" y="152458"/>
                  </a:lnTo>
                  <a:lnTo>
                    <a:pt x="1041797" y="101639"/>
                  </a:lnTo>
                  <a:cubicBezTo>
                    <a:pt x="1041797" y="45737"/>
                    <a:pt x="996059" y="0"/>
                    <a:pt x="940158" y="0"/>
                  </a:cubicBezTo>
                  <a:lnTo>
                    <a:pt x="635242" y="0"/>
                  </a:lnTo>
                  <a:cubicBezTo>
                    <a:pt x="579341" y="0"/>
                    <a:pt x="533603" y="45737"/>
                    <a:pt x="533603" y="101639"/>
                  </a:cubicBezTo>
                  <a:lnTo>
                    <a:pt x="533603" y="152458"/>
                  </a:lnTo>
                  <a:lnTo>
                    <a:pt x="101639" y="152458"/>
                  </a:lnTo>
                  <a:cubicBezTo>
                    <a:pt x="45737" y="152458"/>
                    <a:pt x="0" y="198195"/>
                    <a:pt x="0" y="254097"/>
                  </a:cubicBezTo>
                  <a:lnTo>
                    <a:pt x="0" y="1931136"/>
                  </a:lnTo>
                  <a:cubicBezTo>
                    <a:pt x="0" y="1987037"/>
                    <a:pt x="45737" y="2032774"/>
                    <a:pt x="101639" y="2032774"/>
                  </a:cubicBezTo>
                  <a:lnTo>
                    <a:pt x="1473761" y="2032774"/>
                  </a:lnTo>
                  <a:cubicBezTo>
                    <a:pt x="1529663" y="2032774"/>
                    <a:pt x="1575400" y="1987037"/>
                    <a:pt x="1575400" y="1931136"/>
                  </a:cubicBezTo>
                  <a:lnTo>
                    <a:pt x="1575400" y="254097"/>
                  </a:lnTo>
                  <a:cubicBezTo>
                    <a:pt x="1575400" y="198195"/>
                    <a:pt x="1529663" y="152458"/>
                    <a:pt x="1473761" y="152458"/>
                  </a:cubicBezTo>
                  <a:close/>
                </a:path>
              </a:pathLst>
            </a:custGeom>
            <a:solidFill>
              <a:schemeClr val="accent1">
                <a:lumMod val="75000"/>
              </a:schemeClr>
            </a:solidFill>
            <a:ln w="25400"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1F51FFAE-774D-462F-2E59-32E2AE208B0D}"/>
                </a:ext>
              </a:extLst>
            </p:cNvPr>
            <p:cNvSpPr/>
            <p:nvPr/>
          </p:nvSpPr>
          <p:spPr>
            <a:xfrm>
              <a:off x="2416845" y="1905347"/>
              <a:ext cx="431964" cy="101638"/>
            </a:xfrm>
            <a:custGeom>
              <a:avLst/>
              <a:gdLst>
                <a:gd name="connsiteX0" fmla="*/ 0 w 431964"/>
                <a:gd name="connsiteY0" fmla="*/ 0 h 101638"/>
                <a:gd name="connsiteX1" fmla="*/ 431965 w 431964"/>
                <a:gd name="connsiteY1" fmla="*/ 0 h 101638"/>
                <a:gd name="connsiteX2" fmla="*/ 431965 w 431964"/>
                <a:gd name="connsiteY2" fmla="*/ 101639 h 101638"/>
                <a:gd name="connsiteX3" fmla="*/ 0 w 431964"/>
                <a:gd name="connsiteY3" fmla="*/ 101639 h 101638"/>
              </a:gdLst>
              <a:ahLst/>
              <a:cxnLst>
                <a:cxn ang="0">
                  <a:pos x="connsiteX0" y="connsiteY0"/>
                </a:cxn>
                <a:cxn ang="0">
                  <a:pos x="connsiteX1" y="connsiteY1"/>
                </a:cxn>
                <a:cxn ang="0">
                  <a:pos x="connsiteX2" y="connsiteY2"/>
                </a:cxn>
                <a:cxn ang="0">
                  <a:pos x="connsiteX3" y="connsiteY3"/>
                </a:cxn>
              </a:cxnLst>
              <a:rect l="l" t="t" r="r" b="b"/>
              <a:pathLst>
                <a:path w="431964" h="101638">
                  <a:moveTo>
                    <a:pt x="0" y="0"/>
                  </a:moveTo>
                  <a:lnTo>
                    <a:pt x="431965" y="0"/>
                  </a:lnTo>
                  <a:lnTo>
                    <a:pt x="431965" y="101639"/>
                  </a:lnTo>
                  <a:lnTo>
                    <a:pt x="0" y="101639"/>
                  </a:lnTo>
                  <a:close/>
                </a:path>
              </a:pathLst>
            </a:custGeom>
            <a:solidFill>
              <a:schemeClr val="accent1">
                <a:lumMod val="75000"/>
              </a:schemeClr>
            </a:solidFill>
            <a:ln w="25400"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85F3073-80D5-BA4D-8EC8-EEFB714B46A7}"/>
                </a:ext>
              </a:extLst>
            </p:cNvPr>
            <p:cNvSpPr/>
            <p:nvPr/>
          </p:nvSpPr>
          <p:spPr>
            <a:xfrm>
              <a:off x="2416845" y="2311902"/>
              <a:ext cx="431964" cy="101638"/>
            </a:xfrm>
            <a:custGeom>
              <a:avLst/>
              <a:gdLst>
                <a:gd name="connsiteX0" fmla="*/ 0 w 431964"/>
                <a:gd name="connsiteY0" fmla="*/ 0 h 101638"/>
                <a:gd name="connsiteX1" fmla="*/ 431965 w 431964"/>
                <a:gd name="connsiteY1" fmla="*/ 0 h 101638"/>
                <a:gd name="connsiteX2" fmla="*/ 431965 w 431964"/>
                <a:gd name="connsiteY2" fmla="*/ 101639 h 101638"/>
                <a:gd name="connsiteX3" fmla="*/ 0 w 431964"/>
                <a:gd name="connsiteY3" fmla="*/ 101639 h 101638"/>
              </a:gdLst>
              <a:ahLst/>
              <a:cxnLst>
                <a:cxn ang="0">
                  <a:pos x="connsiteX0" y="connsiteY0"/>
                </a:cxn>
                <a:cxn ang="0">
                  <a:pos x="connsiteX1" y="connsiteY1"/>
                </a:cxn>
                <a:cxn ang="0">
                  <a:pos x="connsiteX2" y="connsiteY2"/>
                </a:cxn>
                <a:cxn ang="0">
                  <a:pos x="connsiteX3" y="connsiteY3"/>
                </a:cxn>
              </a:cxnLst>
              <a:rect l="l" t="t" r="r" b="b"/>
              <a:pathLst>
                <a:path w="431964" h="101638">
                  <a:moveTo>
                    <a:pt x="0" y="0"/>
                  </a:moveTo>
                  <a:lnTo>
                    <a:pt x="431965" y="0"/>
                  </a:lnTo>
                  <a:lnTo>
                    <a:pt x="431965" y="101639"/>
                  </a:lnTo>
                  <a:lnTo>
                    <a:pt x="0" y="101639"/>
                  </a:lnTo>
                  <a:close/>
                </a:path>
              </a:pathLst>
            </a:custGeom>
            <a:solidFill>
              <a:schemeClr val="accent1">
                <a:lumMod val="75000"/>
              </a:schemeClr>
            </a:solidFill>
            <a:ln w="2540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76E7F30-7040-1C26-F14D-DE9FCB695EDC}"/>
                </a:ext>
              </a:extLst>
            </p:cNvPr>
            <p:cNvSpPr/>
            <p:nvPr/>
          </p:nvSpPr>
          <p:spPr>
            <a:xfrm>
              <a:off x="2416845" y="2718457"/>
              <a:ext cx="431964" cy="101638"/>
            </a:xfrm>
            <a:custGeom>
              <a:avLst/>
              <a:gdLst>
                <a:gd name="connsiteX0" fmla="*/ 0 w 431964"/>
                <a:gd name="connsiteY0" fmla="*/ 0 h 101638"/>
                <a:gd name="connsiteX1" fmla="*/ 431965 w 431964"/>
                <a:gd name="connsiteY1" fmla="*/ 0 h 101638"/>
                <a:gd name="connsiteX2" fmla="*/ 431965 w 431964"/>
                <a:gd name="connsiteY2" fmla="*/ 101639 h 101638"/>
                <a:gd name="connsiteX3" fmla="*/ 0 w 431964"/>
                <a:gd name="connsiteY3" fmla="*/ 101639 h 101638"/>
              </a:gdLst>
              <a:ahLst/>
              <a:cxnLst>
                <a:cxn ang="0">
                  <a:pos x="connsiteX0" y="connsiteY0"/>
                </a:cxn>
                <a:cxn ang="0">
                  <a:pos x="connsiteX1" y="connsiteY1"/>
                </a:cxn>
                <a:cxn ang="0">
                  <a:pos x="connsiteX2" y="connsiteY2"/>
                </a:cxn>
                <a:cxn ang="0">
                  <a:pos x="connsiteX3" y="connsiteY3"/>
                </a:cxn>
              </a:cxnLst>
              <a:rect l="l" t="t" r="r" b="b"/>
              <a:pathLst>
                <a:path w="431964" h="101638">
                  <a:moveTo>
                    <a:pt x="0" y="0"/>
                  </a:moveTo>
                  <a:lnTo>
                    <a:pt x="431965" y="0"/>
                  </a:lnTo>
                  <a:lnTo>
                    <a:pt x="431965" y="101639"/>
                  </a:lnTo>
                  <a:lnTo>
                    <a:pt x="0" y="101639"/>
                  </a:lnTo>
                  <a:close/>
                </a:path>
              </a:pathLst>
            </a:custGeom>
            <a:solidFill>
              <a:schemeClr val="accent1">
                <a:lumMod val="75000"/>
              </a:schemeClr>
            </a:solidFill>
            <a:ln w="25400"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7FD575DB-FAF6-A1EE-5B54-C15579E9DF3F}"/>
                </a:ext>
              </a:extLst>
            </p:cNvPr>
            <p:cNvSpPr/>
            <p:nvPr/>
          </p:nvSpPr>
          <p:spPr>
            <a:xfrm>
              <a:off x="3006350" y="1778299"/>
              <a:ext cx="376063" cy="309998"/>
            </a:xfrm>
            <a:custGeom>
              <a:avLst/>
              <a:gdLst>
                <a:gd name="connsiteX0" fmla="*/ 376063 w 376063"/>
                <a:gd name="connsiteY0" fmla="*/ 71147 h 309998"/>
                <a:gd name="connsiteX1" fmla="*/ 304916 w 376063"/>
                <a:gd name="connsiteY1" fmla="*/ 0 h 309998"/>
                <a:gd name="connsiteX2" fmla="*/ 137212 w 376063"/>
                <a:gd name="connsiteY2" fmla="*/ 167704 h 309998"/>
                <a:gd name="connsiteX3" fmla="*/ 71147 w 376063"/>
                <a:gd name="connsiteY3" fmla="*/ 101639 h 309998"/>
                <a:gd name="connsiteX4" fmla="*/ 0 w 376063"/>
                <a:gd name="connsiteY4" fmla="*/ 172786 h 309998"/>
                <a:gd name="connsiteX5" fmla="*/ 137212 w 376063"/>
                <a:gd name="connsiteY5" fmla="*/ 309998 h 30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063" h="309998">
                  <a:moveTo>
                    <a:pt x="376063" y="71147"/>
                  </a:moveTo>
                  <a:lnTo>
                    <a:pt x="304916" y="0"/>
                  </a:lnTo>
                  <a:lnTo>
                    <a:pt x="137212" y="167704"/>
                  </a:lnTo>
                  <a:lnTo>
                    <a:pt x="71147" y="101639"/>
                  </a:lnTo>
                  <a:lnTo>
                    <a:pt x="0" y="172786"/>
                  </a:lnTo>
                  <a:lnTo>
                    <a:pt x="137212" y="309998"/>
                  </a:lnTo>
                  <a:close/>
                </a:path>
              </a:pathLst>
            </a:custGeom>
            <a:solidFill>
              <a:schemeClr val="accent1">
                <a:lumMod val="75000"/>
              </a:schemeClr>
            </a:solidFill>
            <a:ln w="25400"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1322D36-6839-0D9E-3028-6923E408F2BE}"/>
                </a:ext>
              </a:extLst>
            </p:cNvPr>
            <p:cNvSpPr/>
            <p:nvPr/>
          </p:nvSpPr>
          <p:spPr>
            <a:xfrm>
              <a:off x="3006350" y="2184854"/>
              <a:ext cx="376063" cy="309998"/>
            </a:xfrm>
            <a:custGeom>
              <a:avLst/>
              <a:gdLst>
                <a:gd name="connsiteX0" fmla="*/ 376063 w 376063"/>
                <a:gd name="connsiteY0" fmla="*/ 71147 h 309998"/>
                <a:gd name="connsiteX1" fmla="*/ 304916 w 376063"/>
                <a:gd name="connsiteY1" fmla="*/ 0 h 309998"/>
                <a:gd name="connsiteX2" fmla="*/ 137212 w 376063"/>
                <a:gd name="connsiteY2" fmla="*/ 167704 h 309998"/>
                <a:gd name="connsiteX3" fmla="*/ 71147 w 376063"/>
                <a:gd name="connsiteY3" fmla="*/ 101639 h 309998"/>
                <a:gd name="connsiteX4" fmla="*/ 0 w 376063"/>
                <a:gd name="connsiteY4" fmla="*/ 172786 h 309998"/>
                <a:gd name="connsiteX5" fmla="*/ 137212 w 376063"/>
                <a:gd name="connsiteY5" fmla="*/ 309998 h 30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063" h="309998">
                  <a:moveTo>
                    <a:pt x="376063" y="71147"/>
                  </a:moveTo>
                  <a:lnTo>
                    <a:pt x="304916" y="0"/>
                  </a:lnTo>
                  <a:lnTo>
                    <a:pt x="137212" y="167704"/>
                  </a:lnTo>
                  <a:lnTo>
                    <a:pt x="71147" y="101639"/>
                  </a:lnTo>
                  <a:lnTo>
                    <a:pt x="0" y="172786"/>
                  </a:lnTo>
                  <a:lnTo>
                    <a:pt x="137212" y="309998"/>
                  </a:lnTo>
                  <a:close/>
                </a:path>
              </a:pathLst>
            </a:custGeom>
            <a:solidFill>
              <a:srgbClr val="000000"/>
            </a:solidFill>
            <a:ln w="2540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57B168E-A0E4-A708-00A5-B317CC48C929}"/>
                </a:ext>
              </a:extLst>
            </p:cNvPr>
            <p:cNvSpPr/>
            <p:nvPr/>
          </p:nvSpPr>
          <p:spPr>
            <a:xfrm>
              <a:off x="3006350" y="2591408"/>
              <a:ext cx="376063" cy="309998"/>
            </a:xfrm>
            <a:custGeom>
              <a:avLst/>
              <a:gdLst>
                <a:gd name="connsiteX0" fmla="*/ 376063 w 376063"/>
                <a:gd name="connsiteY0" fmla="*/ 71147 h 309998"/>
                <a:gd name="connsiteX1" fmla="*/ 304916 w 376063"/>
                <a:gd name="connsiteY1" fmla="*/ 0 h 309998"/>
                <a:gd name="connsiteX2" fmla="*/ 137212 w 376063"/>
                <a:gd name="connsiteY2" fmla="*/ 167704 h 309998"/>
                <a:gd name="connsiteX3" fmla="*/ 71147 w 376063"/>
                <a:gd name="connsiteY3" fmla="*/ 101639 h 309998"/>
                <a:gd name="connsiteX4" fmla="*/ 0 w 376063"/>
                <a:gd name="connsiteY4" fmla="*/ 172786 h 309998"/>
                <a:gd name="connsiteX5" fmla="*/ 137212 w 376063"/>
                <a:gd name="connsiteY5" fmla="*/ 309998 h 30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063" h="309998">
                  <a:moveTo>
                    <a:pt x="376063" y="71147"/>
                  </a:moveTo>
                  <a:lnTo>
                    <a:pt x="304916" y="0"/>
                  </a:lnTo>
                  <a:lnTo>
                    <a:pt x="137212" y="167704"/>
                  </a:lnTo>
                  <a:lnTo>
                    <a:pt x="71147" y="101639"/>
                  </a:lnTo>
                  <a:lnTo>
                    <a:pt x="0" y="172786"/>
                  </a:lnTo>
                  <a:lnTo>
                    <a:pt x="137212" y="309998"/>
                  </a:lnTo>
                  <a:close/>
                </a:path>
              </a:pathLst>
            </a:custGeom>
            <a:solidFill>
              <a:srgbClr val="000000"/>
            </a:solidFill>
            <a:ln w="25400"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E4EEFDFC-5ECE-4D85-99A4-25A38BDB6398}"/>
                </a:ext>
              </a:extLst>
            </p:cNvPr>
            <p:cNvGrpSpPr/>
            <p:nvPr/>
          </p:nvGrpSpPr>
          <p:grpSpPr>
            <a:xfrm>
              <a:off x="2642629" y="1928099"/>
              <a:ext cx="1933697" cy="1933697"/>
              <a:chOff x="1374358" y="4159955"/>
              <a:chExt cx="1721818" cy="1721818"/>
            </a:xfrm>
          </p:grpSpPr>
          <p:sp>
            <p:nvSpPr>
              <p:cNvPr id="13" name="Oval 12">
                <a:extLst>
                  <a:ext uri="{FF2B5EF4-FFF2-40B4-BE49-F238E27FC236}">
                    <a16:creationId xmlns:a16="http://schemas.microsoft.com/office/drawing/2014/main" id="{A14A28EE-B79F-9AB8-C0E0-FF7404AB75CB}"/>
                  </a:ext>
                </a:extLst>
              </p:cNvPr>
              <p:cNvSpPr/>
              <p:nvPr/>
            </p:nvSpPr>
            <p:spPr>
              <a:xfrm>
                <a:off x="1606670" y="4381500"/>
                <a:ext cx="933450" cy="9334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Magnifying glass">
                <a:extLst>
                  <a:ext uri="{FF2B5EF4-FFF2-40B4-BE49-F238E27FC236}">
                    <a16:creationId xmlns:a16="http://schemas.microsoft.com/office/drawing/2014/main" id="{3307525F-813F-76C8-C16D-8BE3F680D3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74358" y="4159955"/>
                <a:ext cx="1721818" cy="1721818"/>
              </a:xfrm>
              <a:prstGeom prst="rect">
                <a:avLst/>
              </a:prstGeom>
            </p:spPr>
          </p:pic>
          <p:pic>
            <p:nvPicPr>
              <p:cNvPr id="15" name="Graphic 14" descr="Checkmark">
                <a:extLst>
                  <a:ext uri="{FF2B5EF4-FFF2-40B4-BE49-F238E27FC236}">
                    <a16:creationId xmlns:a16="http://schemas.microsoft.com/office/drawing/2014/main" id="{DF320928-BD1F-7A9E-E9DD-DA2ECC9B5B9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07954" y="4239377"/>
                <a:ext cx="1009845" cy="1009845"/>
              </a:xfrm>
              <a:prstGeom prst="rect">
                <a:avLst/>
              </a:prstGeom>
              <a:effectLst>
                <a:outerShdw blurRad="50800" dist="38100" dir="5400000" algn="t" rotWithShape="0">
                  <a:prstClr val="black">
                    <a:alpha val="55000"/>
                  </a:prstClr>
                </a:outerShdw>
              </a:effectLst>
            </p:spPr>
          </p:pic>
        </p:grpSp>
      </p:grpSp>
      <p:grpSp>
        <p:nvGrpSpPr>
          <p:cNvPr id="16" name="Group 15">
            <a:extLst>
              <a:ext uri="{FF2B5EF4-FFF2-40B4-BE49-F238E27FC236}">
                <a16:creationId xmlns:a16="http://schemas.microsoft.com/office/drawing/2014/main" id="{5A802401-7727-D350-22C2-00F9B0BE25E9}"/>
              </a:ext>
            </a:extLst>
          </p:cNvPr>
          <p:cNvGrpSpPr/>
          <p:nvPr/>
        </p:nvGrpSpPr>
        <p:grpSpPr>
          <a:xfrm>
            <a:off x="4004365" y="1571643"/>
            <a:ext cx="2937088" cy="1105487"/>
            <a:chOff x="8921977" y="1466725"/>
            <a:chExt cx="2937088" cy="1105487"/>
          </a:xfrm>
        </p:grpSpPr>
        <p:sp>
          <p:nvSpPr>
            <p:cNvPr id="21" name="TextBox 20">
              <a:extLst>
                <a:ext uri="{FF2B5EF4-FFF2-40B4-BE49-F238E27FC236}">
                  <a16:creationId xmlns:a16="http://schemas.microsoft.com/office/drawing/2014/main" id="{C9218903-44FB-9AAE-40F1-DE6135507A68}"/>
                </a:ext>
              </a:extLst>
            </p:cNvPr>
            <p:cNvSpPr txBox="1"/>
            <p:nvPr/>
          </p:nvSpPr>
          <p:spPr>
            <a:xfrm>
              <a:off x="8921977" y="1466725"/>
              <a:ext cx="2937088" cy="461665"/>
            </a:xfrm>
            <a:prstGeom prst="rect">
              <a:avLst/>
            </a:prstGeom>
            <a:noFill/>
          </p:spPr>
          <p:txBody>
            <a:bodyPr wrap="square" lIns="0" rIns="0" rtlCol="0" anchor="b">
              <a:spAutoFit/>
            </a:bodyPr>
            <a:lstStyle/>
            <a:p>
              <a:r>
                <a:rPr lang="en-IN" sz="2400" dirty="0"/>
                <a:t>Correct Data Types</a:t>
              </a:r>
              <a:endParaRPr lang="en-US" sz="2400" b="1" noProof="1"/>
            </a:p>
          </p:txBody>
        </p:sp>
        <p:sp>
          <p:nvSpPr>
            <p:cNvPr id="26" name="TextBox 25">
              <a:extLst>
                <a:ext uri="{FF2B5EF4-FFF2-40B4-BE49-F238E27FC236}">
                  <a16:creationId xmlns:a16="http://schemas.microsoft.com/office/drawing/2014/main" id="{35A0F7F7-F403-FFC9-2BAC-C7EA6145CA89}"/>
                </a:ext>
              </a:extLst>
            </p:cNvPr>
            <p:cNvSpPr txBox="1"/>
            <p:nvPr/>
          </p:nvSpPr>
          <p:spPr>
            <a:xfrm>
              <a:off x="8929772" y="1925881"/>
              <a:ext cx="2929293" cy="646331"/>
            </a:xfrm>
            <a:prstGeom prst="rect">
              <a:avLst/>
            </a:prstGeom>
            <a:noFill/>
          </p:spPr>
          <p:txBody>
            <a:bodyPr wrap="square" lIns="0" rIns="0" rtlCol="0" anchor="t">
              <a:spAutoFit/>
            </a:bodyPr>
            <a:lstStyle/>
            <a:p>
              <a:r>
                <a:rPr lang="en-US" sz="1200" noProof="1"/>
                <a:t>We have ensured that </a:t>
              </a:r>
              <a:r>
                <a:rPr lang="en-US" sz="1200" dirty="0"/>
                <a:t>Columns like </a:t>
              </a:r>
              <a:r>
                <a:rPr lang="en-US" sz="1200" i="1" dirty="0" err="1"/>
                <a:t>Monthly_Price</a:t>
              </a:r>
              <a:r>
                <a:rPr lang="en-US" sz="1200" dirty="0"/>
                <a:t>, </a:t>
              </a:r>
              <a:r>
                <a:rPr lang="en-US" sz="1200" i="1" dirty="0" err="1"/>
                <a:t>Watch_Hours</a:t>
              </a:r>
              <a:r>
                <a:rPr lang="en-US" sz="1200" dirty="0"/>
                <a:t>, and </a:t>
              </a:r>
              <a:r>
                <a:rPr lang="en-US" sz="1200" i="1" dirty="0" err="1"/>
                <a:t>Loyalty_Points</a:t>
              </a:r>
              <a:r>
                <a:rPr lang="en-US" sz="1200" i="1" dirty="0"/>
                <a:t> </a:t>
              </a:r>
              <a:r>
                <a:rPr lang="en-US" sz="1200" dirty="0"/>
                <a:t>are numeric</a:t>
              </a:r>
              <a:r>
                <a:rPr lang="en-US" sz="1200" noProof="1"/>
                <a:t>. </a:t>
              </a:r>
            </a:p>
          </p:txBody>
        </p:sp>
      </p:grpSp>
      <p:grpSp>
        <p:nvGrpSpPr>
          <p:cNvPr id="31" name="Group 30">
            <a:extLst>
              <a:ext uri="{FF2B5EF4-FFF2-40B4-BE49-F238E27FC236}">
                <a16:creationId xmlns:a16="http://schemas.microsoft.com/office/drawing/2014/main" id="{2EF22193-ABB2-A7E0-1ABF-2E203A214D27}"/>
              </a:ext>
            </a:extLst>
          </p:cNvPr>
          <p:cNvGrpSpPr/>
          <p:nvPr/>
        </p:nvGrpSpPr>
        <p:grpSpPr>
          <a:xfrm>
            <a:off x="3233398" y="1548138"/>
            <a:ext cx="690869" cy="655231"/>
            <a:chOff x="4604998" y="1306838"/>
            <a:chExt cx="690869" cy="655231"/>
          </a:xfrm>
        </p:grpSpPr>
        <p:sp>
          <p:nvSpPr>
            <p:cNvPr id="32" name="Oval 31">
              <a:extLst>
                <a:ext uri="{FF2B5EF4-FFF2-40B4-BE49-F238E27FC236}">
                  <a16:creationId xmlns:a16="http://schemas.microsoft.com/office/drawing/2014/main" id="{4B7D9E2B-3317-8359-10AC-19D65A7AE08D}"/>
                </a:ext>
              </a:extLst>
            </p:cNvPr>
            <p:cNvSpPr/>
            <p:nvPr/>
          </p:nvSpPr>
          <p:spPr>
            <a:xfrm>
              <a:off x="4604998" y="1404692"/>
              <a:ext cx="557377" cy="55737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Checkmark">
              <a:extLst>
                <a:ext uri="{FF2B5EF4-FFF2-40B4-BE49-F238E27FC236}">
                  <a16:creationId xmlns:a16="http://schemas.microsoft.com/office/drawing/2014/main" id="{D783EEDA-B4D0-E2B8-9168-05219C9CC62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68672" y="1306838"/>
              <a:ext cx="627195" cy="627195"/>
            </a:xfrm>
            <a:prstGeom prst="rect">
              <a:avLst/>
            </a:prstGeom>
          </p:spPr>
        </p:pic>
      </p:grpSp>
      <p:grpSp>
        <p:nvGrpSpPr>
          <p:cNvPr id="34" name="Group 33">
            <a:extLst>
              <a:ext uri="{FF2B5EF4-FFF2-40B4-BE49-F238E27FC236}">
                <a16:creationId xmlns:a16="http://schemas.microsoft.com/office/drawing/2014/main" id="{67ED5DF5-AC1C-4E3C-746B-BE631DE93E26}"/>
              </a:ext>
            </a:extLst>
          </p:cNvPr>
          <p:cNvGrpSpPr/>
          <p:nvPr/>
        </p:nvGrpSpPr>
        <p:grpSpPr>
          <a:xfrm>
            <a:off x="4004365" y="2960291"/>
            <a:ext cx="3000762" cy="1659485"/>
            <a:chOff x="8921977" y="1466725"/>
            <a:chExt cx="3000762" cy="1659485"/>
          </a:xfrm>
        </p:grpSpPr>
        <p:sp>
          <p:nvSpPr>
            <p:cNvPr id="35" name="TextBox 34">
              <a:extLst>
                <a:ext uri="{FF2B5EF4-FFF2-40B4-BE49-F238E27FC236}">
                  <a16:creationId xmlns:a16="http://schemas.microsoft.com/office/drawing/2014/main" id="{9CAA3C22-EAFF-7712-090F-0C6435241B85}"/>
                </a:ext>
              </a:extLst>
            </p:cNvPr>
            <p:cNvSpPr txBox="1"/>
            <p:nvPr/>
          </p:nvSpPr>
          <p:spPr>
            <a:xfrm>
              <a:off x="8921977" y="1466725"/>
              <a:ext cx="2937088" cy="461665"/>
            </a:xfrm>
            <a:prstGeom prst="rect">
              <a:avLst/>
            </a:prstGeom>
            <a:noFill/>
          </p:spPr>
          <p:txBody>
            <a:bodyPr wrap="square" lIns="0" rIns="0" rtlCol="0" anchor="b">
              <a:spAutoFit/>
            </a:bodyPr>
            <a:lstStyle/>
            <a:p>
              <a:r>
                <a:rPr lang="en-IN" sz="2400" dirty="0"/>
                <a:t>Standardize Formats</a:t>
              </a:r>
              <a:endParaRPr lang="en-US" sz="2400" b="1" noProof="1"/>
            </a:p>
          </p:txBody>
        </p:sp>
        <p:sp>
          <p:nvSpPr>
            <p:cNvPr id="36" name="TextBox 35">
              <a:extLst>
                <a:ext uri="{FF2B5EF4-FFF2-40B4-BE49-F238E27FC236}">
                  <a16:creationId xmlns:a16="http://schemas.microsoft.com/office/drawing/2014/main" id="{9B29DDAC-CBF1-5DD1-A22D-04E6EC78C33D}"/>
                </a:ext>
              </a:extLst>
            </p:cNvPr>
            <p:cNvSpPr txBox="1"/>
            <p:nvPr/>
          </p:nvSpPr>
          <p:spPr>
            <a:xfrm>
              <a:off x="8929772" y="1925881"/>
              <a:ext cx="2992967" cy="1200329"/>
            </a:xfrm>
            <a:prstGeom prst="rect">
              <a:avLst/>
            </a:prstGeom>
            <a:noFill/>
          </p:spPr>
          <p:txBody>
            <a:bodyPr wrap="square" lIns="0" rIns="0" rtlCol="0" anchor="t">
              <a:spAutoFit/>
            </a:bodyPr>
            <a:lstStyle/>
            <a:p>
              <a:r>
                <a:rPr lang="en-US" sz="1200" noProof="1"/>
                <a:t>We ensured that </a:t>
              </a:r>
              <a:r>
                <a:rPr lang="en-US" sz="1200" dirty="0"/>
                <a:t>all the date columns (</a:t>
              </a:r>
              <a:r>
                <a:rPr lang="en-US" sz="1200" i="1" dirty="0" err="1"/>
                <a:t>Join_Date</a:t>
              </a:r>
              <a:r>
                <a:rPr lang="en-US" sz="1200" dirty="0"/>
                <a:t>, </a:t>
              </a:r>
              <a:r>
                <a:rPr lang="en-US" sz="1200" i="1" dirty="0" err="1"/>
                <a:t>Last_Login</a:t>
              </a:r>
              <a:r>
                <a:rPr lang="en-US" sz="1200" dirty="0"/>
                <a:t>) follow a consistent format i.e. DD-MM-YYYY.</a:t>
              </a:r>
            </a:p>
            <a:p>
              <a:r>
                <a:rPr lang="en-US" sz="1200" noProof="1"/>
                <a:t>We also r</a:t>
              </a:r>
              <a:r>
                <a:rPr lang="en-US" sz="1200" dirty="0" err="1"/>
                <a:t>ounded</a:t>
              </a:r>
              <a:r>
                <a:rPr lang="en-US" sz="1200" dirty="0"/>
                <a:t> columns like </a:t>
              </a:r>
              <a:r>
                <a:rPr lang="en-US" sz="1200" i="1" dirty="0" err="1"/>
                <a:t>Average_Rating_Given</a:t>
              </a:r>
              <a:r>
                <a:rPr lang="en-US" sz="1200" dirty="0"/>
                <a:t> to one decimal place for consistency.</a:t>
              </a:r>
              <a:endParaRPr lang="en-US" sz="1200" noProof="1"/>
            </a:p>
          </p:txBody>
        </p:sp>
      </p:grpSp>
      <p:grpSp>
        <p:nvGrpSpPr>
          <p:cNvPr id="37" name="Group 36">
            <a:extLst>
              <a:ext uri="{FF2B5EF4-FFF2-40B4-BE49-F238E27FC236}">
                <a16:creationId xmlns:a16="http://schemas.microsoft.com/office/drawing/2014/main" id="{7D9C2B7A-3982-821D-EB8A-136E30FFDF0E}"/>
              </a:ext>
            </a:extLst>
          </p:cNvPr>
          <p:cNvGrpSpPr/>
          <p:nvPr/>
        </p:nvGrpSpPr>
        <p:grpSpPr>
          <a:xfrm>
            <a:off x="4004365" y="4742639"/>
            <a:ext cx="2937088" cy="1474819"/>
            <a:chOff x="8921977" y="1466725"/>
            <a:chExt cx="2937088" cy="1474819"/>
          </a:xfrm>
        </p:grpSpPr>
        <p:sp>
          <p:nvSpPr>
            <p:cNvPr id="38" name="TextBox 37">
              <a:extLst>
                <a:ext uri="{FF2B5EF4-FFF2-40B4-BE49-F238E27FC236}">
                  <a16:creationId xmlns:a16="http://schemas.microsoft.com/office/drawing/2014/main" id="{06E5D5FB-2A0F-F6B6-5675-D3C5049A7A2C}"/>
                </a:ext>
              </a:extLst>
            </p:cNvPr>
            <p:cNvSpPr txBox="1"/>
            <p:nvPr/>
          </p:nvSpPr>
          <p:spPr>
            <a:xfrm>
              <a:off x="8921977" y="1466725"/>
              <a:ext cx="2937088" cy="461665"/>
            </a:xfrm>
            <a:prstGeom prst="rect">
              <a:avLst/>
            </a:prstGeom>
            <a:noFill/>
          </p:spPr>
          <p:txBody>
            <a:bodyPr wrap="square" lIns="0" rIns="0" rtlCol="0" anchor="b">
              <a:spAutoFit/>
            </a:bodyPr>
            <a:lstStyle/>
            <a:p>
              <a:r>
                <a:rPr lang="en-IN" sz="2400" dirty="0"/>
                <a:t>Handle Duplicates</a:t>
              </a:r>
              <a:endParaRPr lang="en-US" sz="2400" b="1" noProof="1"/>
            </a:p>
          </p:txBody>
        </p:sp>
        <p:sp>
          <p:nvSpPr>
            <p:cNvPr id="39" name="TextBox 38">
              <a:extLst>
                <a:ext uri="{FF2B5EF4-FFF2-40B4-BE49-F238E27FC236}">
                  <a16:creationId xmlns:a16="http://schemas.microsoft.com/office/drawing/2014/main" id="{2FC53268-D3BB-D0DB-EA13-98019ABE3F13}"/>
                </a:ext>
              </a:extLst>
            </p:cNvPr>
            <p:cNvSpPr txBox="1"/>
            <p:nvPr/>
          </p:nvSpPr>
          <p:spPr>
            <a:xfrm>
              <a:off x="8929772" y="1925881"/>
              <a:ext cx="2929293" cy="1015663"/>
            </a:xfrm>
            <a:prstGeom prst="rect">
              <a:avLst/>
            </a:prstGeom>
            <a:noFill/>
          </p:spPr>
          <p:txBody>
            <a:bodyPr wrap="square" lIns="0" rIns="0" rtlCol="0" anchor="t">
              <a:spAutoFit/>
            </a:bodyPr>
            <a:lstStyle/>
            <a:p>
              <a:pPr algn="just"/>
              <a:r>
                <a:rPr lang="en-US" sz="1200" noProof="1"/>
                <a:t>We checked for duplicate entries in the data. Some names under </a:t>
              </a:r>
              <a:r>
                <a:rPr lang="en-US" sz="1200" i="1" noProof="1"/>
                <a:t>User_Name</a:t>
              </a:r>
              <a:r>
                <a:rPr lang="en-US" sz="1200" noProof="1"/>
                <a:t> were duplicate but since their </a:t>
              </a:r>
              <a:r>
                <a:rPr lang="en-US" sz="1200" i="1" noProof="1"/>
                <a:t>User_ID </a:t>
              </a:r>
              <a:r>
                <a:rPr lang="en-US" sz="1200" noProof="1"/>
                <a:t>was unique, they have been retained as unique entries for the analysis.</a:t>
              </a:r>
            </a:p>
          </p:txBody>
        </p:sp>
      </p:grpSp>
      <p:grpSp>
        <p:nvGrpSpPr>
          <p:cNvPr id="40" name="Group 39">
            <a:extLst>
              <a:ext uri="{FF2B5EF4-FFF2-40B4-BE49-F238E27FC236}">
                <a16:creationId xmlns:a16="http://schemas.microsoft.com/office/drawing/2014/main" id="{D9F181F8-B22E-D74F-CFEE-99F8F30A9D28}"/>
              </a:ext>
            </a:extLst>
          </p:cNvPr>
          <p:cNvGrpSpPr/>
          <p:nvPr/>
        </p:nvGrpSpPr>
        <p:grpSpPr>
          <a:xfrm>
            <a:off x="8268736" y="1533543"/>
            <a:ext cx="2937088" cy="920821"/>
            <a:chOff x="8921977" y="1466725"/>
            <a:chExt cx="2937088" cy="920821"/>
          </a:xfrm>
        </p:grpSpPr>
        <p:sp>
          <p:nvSpPr>
            <p:cNvPr id="41" name="TextBox 40">
              <a:extLst>
                <a:ext uri="{FF2B5EF4-FFF2-40B4-BE49-F238E27FC236}">
                  <a16:creationId xmlns:a16="http://schemas.microsoft.com/office/drawing/2014/main" id="{4339296F-D127-7E9E-9B45-0A5E83A3F083}"/>
                </a:ext>
              </a:extLst>
            </p:cNvPr>
            <p:cNvSpPr txBox="1"/>
            <p:nvPr/>
          </p:nvSpPr>
          <p:spPr>
            <a:xfrm>
              <a:off x="8921977" y="1466725"/>
              <a:ext cx="2937088" cy="461665"/>
            </a:xfrm>
            <a:prstGeom prst="rect">
              <a:avLst/>
            </a:prstGeom>
            <a:noFill/>
          </p:spPr>
          <p:txBody>
            <a:bodyPr wrap="square" lIns="0" rIns="0" rtlCol="0" anchor="b">
              <a:spAutoFit/>
            </a:bodyPr>
            <a:lstStyle/>
            <a:p>
              <a:r>
                <a:rPr lang="en-IN" sz="2400" dirty="0"/>
                <a:t>Handle Outliers</a:t>
              </a:r>
              <a:endParaRPr lang="en-US" sz="2400" b="1" noProof="1"/>
            </a:p>
          </p:txBody>
        </p:sp>
        <p:sp>
          <p:nvSpPr>
            <p:cNvPr id="42" name="TextBox 41">
              <a:extLst>
                <a:ext uri="{FF2B5EF4-FFF2-40B4-BE49-F238E27FC236}">
                  <a16:creationId xmlns:a16="http://schemas.microsoft.com/office/drawing/2014/main" id="{A3FF823C-6B26-962C-1029-B81AEC71CE8C}"/>
                </a:ext>
              </a:extLst>
            </p:cNvPr>
            <p:cNvSpPr txBox="1"/>
            <p:nvPr/>
          </p:nvSpPr>
          <p:spPr>
            <a:xfrm>
              <a:off x="8929772" y="1925881"/>
              <a:ext cx="2929293" cy="461665"/>
            </a:xfrm>
            <a:prstGeom prst="rect">
              <a:avLst/>
            </a:prstGeom>
            <a:noFill/>
          </p:spPr>
          <p:txBody>
            <a:bodyPr wrap="square" lIns="0" rIns="0" rtlCol="0" anchor="t">
              <a:spAutoFit/>
            </a:bodyPr>
            <a:lstStyle/>
            <a:p>
              <a:pPr algn="just"/>
              <a:r>
                <a:rPr lang="en-US" sz="1200" dirty="0"/>
                <a:t>Used statistical method like Z-score to identify outliers in column </a:t>
              </a:r>
              <a:r>
                <a:rPr lang="en-US" sz="1200" i="1" dirty="0" err="1"/>
                <a:t>Loyalty_Points</a:t>
              </a:r>
              <a:r>
                <a:rPr lang="en-US" sz="1200" dirty="0"/>
                <a:t>.</a:t>
              </a:r>
              <a:endParaRPr lang="en-US" sz="1200" noProof="1"/>
            </a:p>
          </p:txBody>
        </p:sp>
      </p:grpSp>
      <p:grpSp>
        <p:nvGrpSpPr>
          <p:cNvPr id="43" name="Group 42">
            <a:extLst>
              <a:ext uri="{FF2B5EF4-FFF2-40B4-BE49-F238E27FC236}">
                <a16:creationId xmlns:a16="http://schemas.microsoft.com/office/drawing/2014/main" id="{AEFEA777-DAB1-433E-FC0E-D18E9DABB98A}"/>
              </a:ext>
            </a:extLst>
          </p:cNvPr>
          <p:cNvGrpSpPr/>
          <p:nvPr/>
        </p:nvGrpSpPr>
        <p:grpSpPr>
          <a:xfrm>
            <a:off x="8268736" y="2870359"/>
            <a:ext cx="2937088" cy="1474819"/>
            <a:chOff x="8921977" y="1097393"/>
            <a:chExt cx="2937088" cy="1474819"/>
          </a:xfrm>
        </p:grpSpPr>
        <p:sp>
          <p:nvSpPr>
            <p:cNvPr id="44" name="TextBox 43">
              <a:extLst>
                <a:ext uri="{FF2B5EF4-FFF2-40B4-BE49-F238E27FC236}">
                  <a16:creationId xmlns:a16="http://schemas.microsoft.com/office/drawing/2014/main" id="{2BC482A3-A1BD-55D6-3793-5EB3F089D8F2}"/>
                </a:ext>
              </a:extLst>
            </p:cNvPr>
            <p:cNvSpPr txBox="1"/>
            <p:nvPr/>
          </p:nvSpPr>
          <p:spPr>
            <a:xfrm>
              <a:off x="8921977" y="1097393"/>
              <a:ext cx="2937088" cy="830997"/>
            </a:xfrm>
            <a:prstGeom prst="rect">
              <a:avLst/>
            </a:prstGeom>
            <a:noFill/>
          </p:spPr>
          <p:txBody>
            <a:bodyPr wrap="square" lIns="0" rIns="0" rtlCol="0" anchor="b">
              <a:spAutoFit/>
            </a:bodyPr>
            <a:lstStyle/>
            <a:p>
              <a:r>
                <a:rPr lang="en-IN" sz="2400" dirty="0"/>
                <a:t>Create Derived/ Helper Columns</a:t>
              </a:r>
              <a:endParaRPr lang="en-US" sz="2400" b="1" noProof="1"/>
            </a:p>
          </p:txBody>
        </p:sp>
        <p:sp>
          <p:nvSpPr>
            <p:cNvPr id="45" name="TextBox 44">
              <a:extLst>
                <a:ext uri="{FF2B5EF4-FFF2-40B4-BE49-F238E27FC236}">
                  <a16:creationId xmlns:a16="http://schemas.microsoft.com/office/drawing/2014/main" id="{79AA704F-D21D-8E88-0B64-5845C78D005B}"/>
                </a:ext>
              </a:extLst>
            </p:cNvPr>
            <p:cNvSpPr txBox="1"/>
            <p:nvPr/>
          </p:nvSpPr>
          <p:spPr>
            <a:xfrm>
              <a:off x="8929772" y="1925881"/>
              <a:ext cx="2929293" cy="646331"/>
            </a:xfrm>
            <a:prstGeom prst="rect">
              <a:avLst/>
            </a:prstGeom>
            <a:noFill/>
          </p:spPr>
          <p:txBody>
            <a:bodyPr wrap="square" lIns="0" rIns="0" rtlCol="0" anchor="t">
              <a:spAutoFit/>
            </a:bodyPr>
            <a:lstStyle/>
            <a:p>
              <a:pPr algn="just"/>
              <a:r>
                <a:rPr lang="en-US" sz="1200" noProof="1"/>
                <a:t>We inserted </a:t>
              </a:r>
              <a:r>
                <a:rPr lang="en-US" sz="1200" dirty="0"/>
                <a:t>derived columns like </a:t>
              </a:r>
              <a:r>
                <a:rPr lang="en-US" sz="1200" i="1" dirty="0"/>
                <a:t>No. of days of active subscription </a:t>
              </a:r>
              <a:r>
                <a:rPr lang="en-US" sz="1200" dirty="0"/>
                <a:t>&amp;</a:t>
              </a:r>
              <a:r>
                <a:rPr lang="en-US" sz="1200" i="1" dirty="0"/>
                <a:t> Subscription Plan </a:t>
              </a:r>
              <a:r>
                <a:rPr lang="en-US" sz="1200" dirty="0"/>
                <a:t>for the analysis</a:t>
              </a:r>
              <a:r>
                <a:rPr lang="en-US" sz="1200" noProof="1"/>
                <a:t>.</a:t>
              </a:r>
            </a:p>
          </p:txBody>
        </p:sp>
      </p:grpSp>
      <p:grpSp>
        <p:nvGrpSpPr>
          <p:cNvPr id="46" name="Group 45">
            <a:extLst>
              <a:ext uri="{FF2B5EF4-FFF2-40B4-BE49-F238E27FC236}">
                <a16:creationId xmlns:a16="http://schemas.microsoft.com/office/drawing/2014/main" id="{E89CAE7B-4777-CCAA-2A12-DF8CE940761E}"/>
              </a:ext>
            </a:extLst>
          </p:cNvPr>
          <p:cNvGrpSpPr/>
          <p:nvPr/>
        </p:nvGrpSpPr>
        <p:grpSpPr>
          <a:xfrm>
            <a:off x="8268736" y="4653739"/>
            <a:ext cx="2937088" cy="1844151"/>
            <a:chOff x="8921977" y="1466725"/>
            <a:chExt cx="2937088" cy="1844151"/>
          </a:xfrm>
        </p:grpSpPr>
        <p:sp>
          <p:nvSpPr>
            <p:cNvPr id="47" name="TextBox 46">
              <a:extLst>
                <a:ext uri="{FF2B5EF4-FFF2-40B4-BE49-F238E27FC236}">
                  <a16:creationId xmlns:a16="http://schemas.microsoft.com/office/drawing/2014/main" id="{EFFCEC24-35A0-1D3C-09C8-A19937AF4609}"/>
                </a:ext>
              </a:extLst>
            </p:cNvPr>
            <p:cNvSpPr txBox="1"/>
            <p:nvPr/>
          </p:nvSpPr>
          <p:spPr>
            <a:xfrm>
              <a:off x="8921977" y="1466725"/>
              <a:ext cx="2937088" cy="461665"/>
            </a:xfrm>
            <a:prstGeom prst="rect">
              <a:avLst/>
            </a:prstGeom>
            <a:noFill/>
          </p:spPr>
          <p:txBody>
            <a:bodyPr wrap="square" lIns="0" rIns="0" rtlCol="0" anchor="b">
              <a:spAutoFit/>
            </a:bodyPr>
            <a:lstStyle/>
            <a:p>
              <a:r>
                <a:rPr lang="en-IN" sz="2400" dirty="0"/>
                <a:t>Consistency Checks</a:t>
              </a:r>
              <a:endParaRPr lang="en-US" sz="2400" b="1" noProof="1"/>
            </a:p>
          </p:txBody>
        </p:sp>
        <p:sp>
          <p:nvSpPr>
            <p:cNvPr id="48" name="TextBox 47">
              <a:extLst>
                <a:ext uri="{FF2B5EF4-FFF2-40B4-BE49-F238E27FC236}">
                  <a16:creationId xmlns:a16="http://schemas.microsoft.com/office/drawing/2014/main" id="{C59894C5-EAFD-A84C-DBE2-62BBD8BD1A71}"/>
                </a:ext>
              </a:extLst>
            </p:cNvPr>
            <p:cNvSpPr txBox="1"/>
            <p:nvPr/>
          </p:nvSpPr>
          <p:spPr>
            <a:xfrm>
              <a:off x="8929772" y="1925881"/>
              <a:ext cx="2929293" cy="1384995"/>
            </a:xfrm>
            <a:prstGeom prst="rect">
              <a:avLst/>
            </a:prstGeom>
            <a:noFill/>
          </p:spPr>
          <p:txBody>
            <a:bodyPr wrap="square" lIns="0" rIns="0" rtlCol="0" anchor="t">
              <a:spAutoFit/>
            </a:bodyPr>
            <a:lstStyle/>
            <a:p>
              <a:pPr algn="just"/>
              <a:r>
                <a:rPr lang="en-US" sz="1200" noProof="1"/>
                <a:t>We verified logical relationships btween the data. E.g. we v</a:t>
              </a:r>
              <a:r>
                <a:rPr lang="en-US" sz="1200" dirty="0" err="1"/>
                <a:t>erified</a:t>
              </a:r>
              <a:r>
                <a:rPr lang="en-US" sz="1200" dirty="0"/>
                <a:t> if </a:t>
              </a:r>
              <a:r>
                <a:rPr lang="en-US" sz="1200" i="1" dirty="0"/>
                <a:t>No. of Days of Active Subscription</a:t>
              </a:r>
              <a:r>
                <a:rPr lang="en-US" sz="1200" dirty="0"/>
                <a:t> is consistent with </a:t>
              </a:r>
              <a:r>
                <a:rPr lang="en-US" sz="1200" i="1" dirty="0"/>
                <a:t>Join_Date</a:t>
              </a:r>
              <a:r>
                <a:rPr lang="en-US" sz="1200" dirty="0"/>
                <a:t> and </a:t>
              </a:r>
              <a:r>
                <a:rPr lang="en-US" sz="1200" i="1" dirty="0"/>
                <a:t>Last_Login</a:t>
              </a:r>
              <a:r>
                <a:rPr lang="en-US" sz="1200" dirty="0"/>
                <a:t>, and highlighted the inconsistent cells in red. These however have been retained in the analysis since a user can login before opting for the subscription plan..</a:t>
              </a:r>
              <a:endParaRPr lang="en-US" sz="1200" noProof="1"/>
            </a:p>
          </p:txBody>
        </p:sp>
      </p:grpSp>
      <p:grpSp>
        <p:nvGrpSpPr>
          <p:cNvPr id="49" name="Group 48">
            <a:extLst>
              <a:ext uri="{FF2B5EF4-FFF2-40B4-BE49-F238E27FC236}">
                <a16:creationId xmlns:a16="http://schemas.microsoft.com/office/drawing/2014/main" id="{D0621D00-E148-F7E5-4273-C994E5B6384C}"/>
              </a:ext>
            </a:extLst>
          </p:cNvPr>
          <p:cNvGrpSpPr/>
          <p:nvPr/>
        </p:nvGrpSpPr>
        <p:grpSpPr>
          <a:xfrm>
            <a:off x="3233398" y="2987586"/>
            <a:ext cx="690869" cy="655231"/>
            <a:chOff x="4604998" y="1306838"/>
            <a:chExt cx="690869" cy="655231"/>
          </a:xfrm>
        </p:grpSpPr>
        <p:sp>
          <p:nvSpPr>
            <p:cNvPr id="50" name="Oval 49">
              <a:extLst>
                <a:ext uri="{FF2B5EF4-FFF2-40B4-BE49-F238E27FC236}">
                  <a16:creationId xmlns:a16="http://schemas.microsoft.com/office/drawing/2014/main" id="{472C6783-D465-CB98-0FEA-00CF210AEFD9}"/>
                </a:ext>
              </a:extLst>
            </p:cNvPr>
            <p:cNvSpPr/>
            <p:nvPr/>
          </p:nvSpPr>
          <p:spPr>
            <a:xfrm>
              <a:off x="4604998" y="1404692"/>
              <a:ext cx="557377" cy="55737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Graphic 50" descr="Checkmark">
              <a:extLst>
                <a:ext uri="{FF2B5EF4-FFF2-40B4-BE49-F238E27FC236}">
                  <a16:creationId xmlns:a16="http://schemas.microsoft.com/office/drawing/2014/main" id="{D8E03005-12E4-BE64-0525-E4AB8A5DA0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68672" y="1306838"/>
              <a:ext cx="627195" cy="627195"/>
            </a:xfrm>
            <a:prstGeom prst="rect">
              <a:avLst/>
            </a:prstGeom>
          </p:spPr>
        </p:pic>
      </p:grpSp>
      <p:grpSp>
        <p:nvGrpSpPr>
          <p:cNvPr id="58" name="Group 57">
            <a:extLst>
              <a:ext uri="{FF2B5EF4-FFF2-40B4-BE49-F238E27FC236}">
                <a16:creationId xmlns:a16="http://schemas.microsoft.com/office/drawing/2014/main" id="{C6F46CF9-6C40-883D-AF3F-3FA69571598E}"/>
              </a:ext>
            </a:extLst>
          </p:cNvPr>
          <p:cNvGrpSpPr/>
          <p:nvPr/>
        </p:nvGrpSpPr>
        <p:grpSpPr>
          <a:xfrm>
            <a:off x="3233398" y="4693734"/>
            <a:ext cx="690869" cy="655231"/>
            <a:chOff x="4604998" y="1306838"/>
            <a:chExt cx="690869" cy="655231"/>
          </a:xfrm>
        </p:grpSpPr>
        <p:sp>
          <p:nvSpPr>
            <p:cNvPr id="59" name="Oval 58">
              <a:extLst>
                <a:ext uri="{FF2B5EF4-FFF2-40B4-BE49-F238E27FC236}">
                  <a16:creationId xmlns:a16="http://schemas.microsoft.com/office/drawing/2014/main" id="{73D8A092-1AE2-9F71-1EFD-BFE7C6B0F28D}"/>
                </a:ext>
              </a:extLst>
            </p:cNvPr>
            <p:cNvSpPr/>
            <p:nvPr/>
          </p:nvSpPr>
          <p:spPr>
            <a:xfrm>
              <a:off x="4604998" y="1404692"/>
              <a:ext cx="557377" cy="55737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Graphic 59" descr="Checkmark">
              <a:extLst>
                <a:ext uri="{FF2B5EF4-FFF2-40B4-BE49-F238E27FC236}">
                  <a16:creationId xmlns:a16="http://schemas.microsoft.com/office/drawing/2014/main" id="{7EC1A5C7-F5D3-9671-8CFC-2864A8B33C7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68672" y="1306838"/>
              <a:ext cx="627195" cy="627195"/>
            </a:xfrm>
            <a:prstGeom prst="rect">
              <a:avLst/>
            </a:prstGeom>
          </p:spPr>
        </p:pic>
      </p:grpSp>
      <p:grpSp>
        <p:nvGrpSpPr>
          <p:cNvPr id="61" name="Group 60">
            <a:extLst>
              <a:ext uri="{FF2B5EF4-FFF2-40B4-BE49-F238E27FC236}">
                <a16:creationId xmlns:a16="http://schemas.microsoft.com/office/drawing/2014/main" id="{79C2F24C-13B2-082F-67AD-CEAE282DAC3F}"/>
              </a:ext>
            </a:extLst>
          </p:cNvPr>
          <p:cNvGrpSpPr/>
          <p:nvPr/>
        </p:nvGrpSpPr>
        <p:grpSpPr>
          <a:xfrm>
            <a:off x="7510469" y="1471938"/>
            <a:ext cx="690869" cy="655231"/>
            <a:chOff x="4604998" y="1306838"/>
            <a:chExt cx="690869" cy="655231"/>
          </a:xfrm>
        </p:grpSpPr>
        <p:sp>
          <p:nvSpPr>
            <p:cNvPr id="62" name="Oval 61">
              <a:extLst>
                <a:ext uri="{FF2B5EF4-FFF2-40B4-BE49-F238E27FC236}">
                  <a16:creationId xmlns:a16="http://schemas.microsoft.com/office/drawing/2014/main" id="{AD927EF2-DA18-4BC0-0AE6-6348E2181A90}"/>
                </a:ext>
              </a:extLst>
            </p:cNvPr>
            <p:cNvSpPr/>
            <p:nvPr/>
          </p:nvSpPr>
          <p:spPr>
            <a:xfrm>
              <a:off x="4604998" y="1404692"/>
              <a:ext cx="557377" cy="55737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Graphic 62" descr="Checkmark">
              <a:extLst>
                <a:ext uri="{FF2B5EF4-FFF2-40B4-BE49-F238E27FC236}">
                  <a16:creationId xmlns:a16="http://schemas.microsoft.com/office/drawing/2014/main" id="{6AD715CC-4227-5388-7964-388DB47E4E1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68672" y="1306838"/>
              <a:ext cx="627195" cy="627195"/>
            </a:xfrm>
            <a:prstGeom prst="rect">
              <a:avLst/>
            </a:prstGeom>
          </p:spPr>
        </p:pic>
      </p:grpSp>
      <p:grpSp>
        <p:nvGrpSpPr>
          <p:cNvPr id="64" name="Group 63">
            <a:extLst>
              <a:ext uri="{FF2B5EF4-FFF2-40B4-BE49-F238E27FC236}">
                <a16:creationId xmlns:a16="http://schemas.microsoft.com/office/drawing/2014/main" id="{58D07B9F-15D8-FB3B-9E3F-CBFB40AC4D49}"/>
              </a:ext>
            </a:extLst>
          </p:cNvPr>
          <p:cNvGrpSpPr/>
          <p:nvPr/>
        </p:nvGrpSpPr>
        <p:grpSpPr>
          <a:xfrm>
            <a:off x="7510469" y="2924086"/>
            <a:ext cx="690869" cy="655231"/>
            <a:chOff x="4604998" y="1306838"/>
            <a:chExt cx="690869" cy="655231"/>
          </a:xfrm>
        </p:grpSpPr>
        <p:sp>
          <p:nvSpPr>
            <p:cNvPr id="68" name="Oval 67">
              <a:extLst>
                <a:ext uri="{FF2B5EF4-FFF2-40B4-BE49-F238E27FC236}">
                  <a16:creationId xmlns:a16="http://schemas.microsoft.com/office/drawing/2014/main" id="{3B30A0BE-FFA0-112C-5CA3-ECA3DF116BBD}"/>
                </a:ext>
              </a:extLst>
            </p:cNvPr>
            <p:cNvSpPr/>
            <p:nvPr/>
          </p:nvSpPr>
          <p:spPr>
            <a:xfrm>
              <a:off x="4604998" y="1404692"/>
              <a:ext cx="557377" cy="55737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Graphic 68" descr="Checkmark">
              <a:extLst>
                <a:ext uri="{FF2B5EF4-FFF2-40B4-BE49-F238E27FC236}">
                  <a16:creationId xmlns:a16="http://schemas.microsoft.com/office/drawing/2014/main" id="{795CAD96-B126-BF97-746D-175E6FAD470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68672" y="1306838"/>
              <a:ext cx="627195" cy="627195"/>
            </a:xfrm>
            <a:prstGeom prst="rect">
              <a:avLst/>
            </a:prstGeom>
          </p:spPr>
        </p:pic>
      </p:grpSp>
      <p:grpSp>
        <p:nvGrpSpPr>
          <p:cNvPr id="70" name="Group 69">
            <a:extLst>
              <a:ext uri="{FF2B5EF4-FFF2-40B4-BE49-F238E27FC236}">
                <a16:creationId xmlns:a16="http://schemas.microsoft.com/office/drawing/2014/main" id="{0274533C-DD4E-2550-66A9-8CFB2971350D}"/>
              </a:ext>
            </a:extLst>
          </p:cNvPr>
          <p:cNvGrpSpPr/>
          <p:nvPr/>
        </p:nvGrpSpPr>
        <p:grpSpPr>
          <a:xfrm>
            <a:off x="7510469" y="4642934"/>
            <a:ext cx="690869" cy="655231"/>
            <a:chOff x="4604998" y="1306838"/>
            <a:chExt cx="690869" cy="655231"/>
          </a:xfrm>
        </p:grpSpPr>
        <p:sp>
          <p:nvSpPr>
            <p:cNvPr id="71" name="Oval 70">
              <a:extLst>
                <a:ext uri="{FF2B5EF4-FFF2-40B4-BE49-F238E27FC236}">
                  <a16:creationId xmlns:a16="http://schemas.microsoft.com/office/drawing/2014/main" id="{5B750521-EC8B-1DE2-ED80-A91FC61F6EF5}"/>
                </a:ext>
              </a:extLst>
            </p:cNvPr>
            <p:cNvSpPr/>
            <p:nvPr/>
          </p:nvSpPr>
          <p:spPr>
            <a:xfrm>
              <a:off x="4604998" y="1404692"/>
              <a:ext cx="557377" cy="55737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Graphic 71" descr="Checkmark">
              <a:extLst>
                <a:ext uri="{FF2B5EF4-FFF2-40B4-BE49-F238E27FC236}">
                  <a16:creationId xmlns:a16="http://schemas.microsoft.com/office/drawing/2014/main" id="{C3B80317-D36A-8708-2516-7CE487570B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68672" y="1306838"/>
              <a:ext cx="627195" cy="627195"/>
            </a:xfrm>
            <a:prstGeom prst="rect">
              <a:avLst/>
            </a:prstGeom>
          </p:spPr>
        </p:pic>
      </p:grpSp>
      <p:sp>
        <p:nvSpPr>
          <p:cNvPr id="76" name="Slide Number Placeholder 7">
            <a:extLst>
              <a:ext uri="{FF2B5EF4-FFF2-40B4-BE49-F238E27FC236}">
                <a16:creationId xmlns:a16="http://schemas.microsoft.com/office/drawing/2014/main" id="{38D5F22F-F644-6DE5-2FEF-64E0621AA5AD}"/>
              </a:ext>
            </a:extLst>
          </p:cNvPr>
          <p:cNvSpPr>
            <a:spLocks noGrp="1"/>
          </p:cNvSpPr>
          <p:nvPr>
            <p:ph type="sldNum" sz="quarter" idx="12"/>
          </p:nvPr>
        </p:nvSpPr>
        <p:spPr>
          <a:xfrm>
            <a:off x="10667580" y="6356350"/>
            <a:ext cx="1346619" cy="365125"/>
          </a:xfrm>
        </p:spPr>
        <p:txBody>
          <a:bodyPr/>
          <a:lstStyle/>
          <a:p>
            <a:fld id="{672B7600-67E3-4D97-B453-880E2742B982}" type="slidenum">
              <a:rPr lang="en-US" b="1" smtClean="0">
                <a:solidFill>
                  <a:schemeClr val="accent1">
                    <a:lumMod val="50000"/>
                  </a:schemeClr>
                </a:solidFill>
              </a:rPr>
              <a:t>7</a:t>
            </a:fld>
            <a:endParaRPr lang="en-US" b="1" dirty="0">
              <a:solidFill>
                <a:schemeClr val="accent1">
                  <a:lumMod val="50000"/>
                </a:schemeClr>
              </a:solidFill>
            </a:endParaRPr>
          </a:p>
        </p:txBody>
      </p:sp>
      <p:pic>
        <p:nvPicPr>
          <p:cNvPr id="77" name="Picture 2" descr="Hero Vired announces Scholarship Advantage for higher education ...">
            <a:extLst>
              <a:ext uri="{FF2B5EF4-FFF2-40B4-BE49-F238E27FC236}">
                <a16:creationId xmlns:a16="http://schemas.microsoft.com/office/drawing/2014/main" id="{6320F5FB-21DD-5BDB-9735-00307284C8A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9524" y="6350720"/>
            <a:ext cx="610741" cy="249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910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B8F123-2CB4-92F9-050C-DD35643ADCC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A971580-3D40-EEC5-F142-76C93821385E}"/>
              </a:ext>
            </a:extLst>
          </p:cNvPr>
          <p:cNvSpPr/>
          <p:nvPr/>
        </p:nvSpPr>
        <p:spPr>
          <a:xfrm>
            <a:off x="1962704" y="-6742"/>
            <a:ext cx="10254696" cy="661499"/>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t>Data Analysis – Subscription &amp; Revenue</a:t>
            </a:r>
          </a:p>
        </p:txBody>
      </p:sp>
      <p:sp>
        <p:nvSpPr>
          <p:cNvPr id="5" name="TextBox 4">
            <a:extLst>
              <a:ext uri="{FF2B5EF4-FFF2-40B4-BE49-F238E27FC236}">
                <a16:creationId xmlns:a16="http://schemas.microsoft.com/office/drawing/2014/main" id="{BE40B5A7-EC06-77C3-3594-D838FA807BFA}"/>
              </a:ext>
            </a:extLst>
          </p:cNvPr>
          <p:cNvSpPr txBox="1"/>
          <p:nvPr/>
        </p:nvSpPr>
        <p:spPr>
          <a:xfrm>
            <a:off x="2225083" y="659723"/>
            <a:ext cx="9636718" cy="646331"/>
          </a:xfrm>
          <a:prstGeom prst="rect">
            <a:avLst/>
          </a:prstGeom>
          <a:noFill/>
        </p:spPr>
        <p:txBody>
          <a:bodyPr wrap="square" rtlCol="0">
            <a:spAutoFit/>
          </a:bodyPr>
          <a:lstStyle/>
          <a:p>
            <a:pPr algn="just"/>
            <a:r>
              <a:rPr lang="en-US" dirty="0"/>
              <a:t>Below are the detailed analyses of the project objectives, as performed in the </a:t>
            </a:r>
            <a:r>
              <a:rPr lang="en-US" dirty="0">
                <a:hlinkClick r:id="rId3" action="ppaction://hlinkfile"/>
              </a:rPr>
              <a:t>CPDA Graded Assignment</a:t>
            </a:r>
            <a:r>
              <a:rPr lang="en-US" dirty="0"/>
              <a:t> workbook, and the output thereby.</a:t>
            </a:r>
            <a:endParaRPr lang="en-IN" dirty="0"/>
          </a:p>
        </p:txBody>
      </p:sp>
      <p:sp>
        <p:nvSpPr>
          <p:cNvPr id="76" name="Slide Number Placeholder 7">
            <a:extLst>
              <a:ext uri="{FF2B5EF4-FFF2-40B4-BE49-F238E27FC236}">
                <a16:creationId xmlns:a16="http://schemas.microsoft.com/office/drawing/2014/main" id="{FEA9730B-AB19-1FC8-0A59-1F85A04BCB8E}"/>
              </a:ext>
            </a:extLst>
          </p:cNvPr>
          <p:cNvSpPr>
            <a:spLocks noGrp="1"/>
          </p:cNvSpPr>
          <p:nvPr>
            <p:ph type="sldNum" sz="quarter" idx="12"/>
          </p:nvPr>
        </p:nvSpPr>
        <p:spPr>
          <a:xfrm>
            <a:off x="10667580" y="6356350"/>
            <a:ext cx="1346619" cy="365125"/>
          </a:xfrm>
        </p:spPr>
        <p:txBody>
          <a:bodyPr/>
          <a:lstStyle/>
          <a:p>
            <a:fld id="{672B7600-67E3-4D97-B453-880E2742B982}" type="slidenum">
              <a:rPr lang="en-US" b="1" smtClean="0">
                <a:solidFill>
                  <a:schemeClr val="accent1">
                    <a:lumMod val="50000"/>
                  </a:schemeClr>
                </a:solidFill>
              </a:rPr>
              <a:t>8</a:t>
            </a:fld>
            <a:endParaRPr lang="en-US" b="1" dirty="0">
              <a:solidFill>
                <a:schemeClr val="accent1">
                  <a:lumMod val="50000"/>
                </a:schemeClr>
              </a:solidFill>
            </a:endParaRPr>
          </a:p>
        </p:txBody>
      </p:sp>
      <p:pic>
        <p:nvPicPr>
          <p:cNvPr id="22" name="Picture 2" descr="Hero Vired announces Scholarship Advantage for higher education ...">
            <a:extLst>
              <a:ext uri="{FF2B5EF4-FFF2-40B4-BE49-F238E27FC236}">
                <a16:creationId xmlns:a16="http://schemas.microsoft.com/office/drawing/2014/main" id="{32E0476C-06AA-61F6-5D8B-057A8A8A8C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524" y="6350720"/>
            <a:ext cx="610741" cy="249386"/>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Rounded Corners 22">
            <a:extLst>
              <a:ext uri="{FF2B5EF4-FFF2-40B4-BE49-F238E27FC236}">
                <a16:creationId xmlns:a16="http://schemas.microsoft.com/office/drawing/2014/main" id="{6FD8E720-48DE-CE03-A285-4B40C24C8FA8}"/>
              </a:ext>
            </a:extLst>
          </p:cNvPr>
          <p:cNvSpPr/>
          <p:nvPr/>
        </p:nvSpPr>
        <p:spPr>
          <a:xfrm rot="16200000">
            <a:off x="-662088" y="3112714"/>
            <a:ext cx="2228599" cy="905308"/>
          </a:xfrm>
          <a:prstGeom prst="roundRect">
            <a:avLst/>
          </a:prstGeom>
          <a:solidFill>
            <a:schemeClr val="accent1"/>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18" name="Rectangle: Rounded Corners 17">
            <a:extLst>
              <a:ext uri="{FF2B5EF4-FFF2-40B4-BE49-F238E27FC236}">
                <a16:creationId xmlns:a16="http://schemas.microsoft.com/office/drawing/2014/main" id="{BC17A0F6-5DB3-D066-CDEC-0E98498E5E6B}"/>
              </a:ext>
            </a:extLst>
          </p:cNvPr>
          <p:cNvSpPr/>
          <p:nvPr/>
        </p:nvSpPr>
        <p:spPr>
          <a:xfrm rot="16200000">
            <a:off x="-611288" y="3570037"/>
            <a:ext cx="2228599" cy="995839"/>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19" name="Rectangle: Rounded Corners 18">
            <a:extLst>
              <a:ext uri="{FF2B5EF4-FFF2-40B4-BE49-F238E27FC236}">
                <a16:creationId xmlns:a16="http://schemas.microsoft.com/office/drawing/2014/main" id="{A79B5539-DEDA-5587-ACD2-CD2C638A87F2}"/>
              </a:ext>
            </a:extLst>
          </p:cNvPr>
          <p:cNvSpPr/>
          <p:nvPr/>
        </p:nvSpPr>
        <p:spPr>
          <a:xfrm rot="16200000">
            <a:off x="-560488" y="4069953"/>
            <a:ext cx="2228599" cy="1095423"/>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D</a:t>
            </a:r>
          </a:p>
        </p:txBody>
      </p:sp>
      <p:sp>
        <p:nvSpPr>
          <p:cNvPr id="20" name="Rectangle: Rounded Corners 19">
            <a:extLst>
              <a:ext uri="{FF2B5EF4-FFF2-40B4-BE49-F238E27FC236}">
                <a16:creationId xmlns:a16="http://schemas.microsoft.com/office/drawing/2014/main" id="{457FF5CC-F7A6-16F6-BF18-1B7D42080417}"/>
              </a:ext>
            </a:extLst>
          </p:cNvPr>
          <p:cNvSpPr/>
          <p:nvPr/>
        </p:nvSpPr>
        <p:spPr>
          <a:xfrm rot="16200000">
            <a:off x="35762" y="3972019"/>
            <a:ext cx="1137699" cy="1204965"/>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17" name="Rectangle: Rounded Corners 16">
            <a:extLst>
              <a:ext uri="{FF2B5EF4-FFF2-40B4-BE49-F238E27FC236}">
                <a16:creationId xmlns:a16="http://schemas.microsoft.com/office/drawing/2014/main" id="{7FA46730-C335-B716-7BBF-4E7929C16FCA}"/>
              </a:ext>
            </a:extLst>
          </p:cNvPr>
          <p:cNvSpPr/>
          <p:nvPr/>
        </p:nvSpPr>
        <p:spPr>
          <a:xfrm rot="16200000">
            <a:off x="271447" y="4274604"/>
            <a:ext cx="767929" cy="1325462"/>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24" name="TextBox 23">
            <a:extLst>
              <a:ext uri="{FF2B5EF4-FFF2-40B4-BE49-F238E27FC236}">
                <a16:creationId xmlns:a16="http://schemas.microsoft.com/office/drawing/2014/main" id="{D6465406-629B-8B22-89FC-AE4EF70E2CD9}"/>
              </a:ext>
            </a:extLst>
          </p:cNvPr>
          <p:cNvSpPr txBox="1"/>
          <p:nvPr/>
        </p:nvSpPr>
        <p:spPr>
          <a:xfrm>
            <a:off x="2225082" y="1266666"/>
            <a:ext cx="6375399" cy="923330"/>
          </a:xfrm>
          <a:prstGeom prst="rect">
            <a:avLst/>
          </a:prstGeom>
          <a:noFill/>
        </p:spPr>
        <p:txBody>
          <a:bodyPr wrap="square" rtlCol="0">
            <a:spAutoFit/>
          </a:bodyPr>
          <a:lstStyle/>
          <a:p>
            <a:r>
              <a:rPr lang="en-IN" b="1" dirty="0"/>
              <a:t>Objective 1:</a:t>
            </a:r>
          </a:p>
          <a:p>
            <a:pPr marL="285750" indent="-285750">
              <a:buFont typeface="Arial" panose="020B0604020202020204" pitchFamily="34" charset="0"/>
              <a:buChar char="•"/>
            </a:pPr>
            <a:r>
              <a:rPr lang="en-US" dirty="0"/>
              <a:t>Monthly revenue based on different subscription plans </a:t>
            </a:r>
          </a:p>
          <a:p>
            <a:pPr marL="285750" indent="-285750">
              <a:buFont typeface="Arial" panose="020B0604020202020204" pitchFamily="34" charset="0"/>
              <a:buChar char="•"/>
            </a:pPr>
            <a:r>
              <a:rPr lang="en-US" dirty="0"/>
              <a:t>Distribution of users across different price tiers</a:t>
            </a:r>
            <a:endParaRPr lang="en-IN" dirty="0"/>
          </a:p>
        </p:txBody>
      </p:sp>
      <p:graphicFrame>
        <p:nvGraphicFramePr>
          <p:cNvPr id="25" name="Chart 24">
            <a:extLst>
              <a:ext uri="{FF2B5EF4-FFF2-40B4-BE49-F238E27FC236}">
                <a16:creationId xmlns:a16="http://schemas.microsoft.com/office/drawing/2014/main" id="{448A397B-6CD7-4393-AE27-D27B6633BD18}"/>
              </a:ext>
            </a:extLst>
          </p:cNvPr>
          <p:cNvGraphicFramePr>
            <a:graphicFrameLocks/>
          </p:cNvGraphicFramePr>
          <p:nvPr>
            <p:extLst>
              <p:ext uri="{D42A27DB-BD31-4B8C-83A1-F6EECF244321}">
                <p14:modId xmlns:p14="http://schemas.microsoft.com/office/powerpoint/2010/main" val="1692773940"/>
              </p:ext>
            </p:extLst>
          </p:nvPr>
        </p:nvGraphicFramePr>
        <p:xfrm>
          <a:off x="3987899" y="2285968"/>
          <a:ext cx="4777682" cy="2361099"/>
        </p:xfrm>
        <a:graphic>
          <a:graphicData uri="http://schemas.openxmlformats.org/drawingml/2006/chart">
            <c:chart xmlns:c="http://schemas.openxmlformats.org/drawingml/2006/chart" xmlns:r="http://schemas.openxmlformats.org/officeDocument/2006/relationships" r:id="rId5"/>
          </a:graphicData>
        </a:graphic>
      </p:graphicFrame>
      <p:sp>
        <p:nvSpPr>
          <p:cNvPr id="27" name="TextBox 26">
            <a:extLst>
              <a:ext uri="{FF2B5EF4-FFF2-40B4-BE49-F238E27FC236}">
                <a16:creationId xmlns:a16="http://schemas.microsoft.com/office/drawing/2014/main" id="{2A4729B2-AFA2-BA63-2816-DDFB97170255}"/>
              </a:ext>
            </a:extLst>
          </p:cNvPr>
          <p:cNvSpPr txBox="1"/>
          <p:nvPr/>
        </p:nvSpPr>
        <p:spPr>
          <a:xfrm>
            <a:off x="3187700" y="5014636"/>
            <a:ext cx="6375398" cy="1656538"/>
          </a:xfrm>
          <a:prstGeom prst="roundRect">
            <a:avLst>
              <a:gd name="adj" fmla="val 7626"/>
            </a:avLst>
          </a:prstGeom>
          <a:noFill/>
          <a:ln w="19050">
            <a:solidFill>
              <a:srgbClr val="8FAADC"/>
            </a:solidFill>
            <a:prstDash val="sysDot"/>
          </a:ln>
        </p:spPr>
        <p:txBody>
          <a:bodyPr wrap="square" rtlCol="0">
            <a:spAutoFit/>
          </a:bodyPr>
          <a:lstStyle/>
          <a:p>
            <a:r>
              <a:rPr lang="en-US" b="1" dirty="0"/>
              <a:t>Output 1:</a:t>
            </a:r>
          </a:p>
          <a:p>
            <a:pPr marL="285750" indent="-285750">
              <a:buFont typeface="Arial" panose="020B0604020202020204" pitchFamily="34" charset="0"/>
              <a:buChar char="•"/>
            </a:pPr>
            <a:r>
              <a:rPr lang="en-US" dirty="0"/>
              <a:t>This highlights monthly revenue for different subscription plan and also the user distribution across these plans (price points). </a:t>
            </a:r>
          </a:p>
          <a:p>
            <a:pPr marL="285750" indent="-285750">
              <a:buFont typeface="Arial" panose="020B0604020202020204" pitchFamily="34" charset="0"/>
              <a:buChar char="•"/>
            </a:pPr>
            <a:r>
              <a:rPr lang="en-US" dirty="0"/>
              <a:t>The Average Revenue Per User (ARPU) comes to ~$12 with highest revenue coming from the Premium category.</a:t>
            </a:r>
            <a:endParaRPr lang="en-IN" dirty="0"/>
          </a:p>
        </p:txBody>
      </p:sp>
      <p:sp>
        <p:nvSpPr>
          <p:cNvPr id="28" name="Arrow: Chevron 27">
            <a:extLst>
              <a:ext uri="{FF2B5EF4-FFF2-40B4-BE49-F238E27FC236}">
                <a16:creationId xmlns:a16="http://schemas.microsoft.com/office/drawing/2014/main" id="{12F7142F-C262-D39A-B9D9-5AA3F2869964}"/>
              </a:ext>
            </a:extLst>
          </p:cNvPr>
          <p:cNvSpPr/>
          <p:nvPr/>
        </p:nvSpPr>
        <p:spPr>
          <a:xfrm rot="5400000">
            <a:off x="6222999" y="4646185"/>
            <a:ext cx="304800" cy="369332"/>
          </a:xfrm>
          <a:prstGeom prst="chevron">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TextBox 28">
            <a:extLst>
              <a:ext uri="{FF2B5EF4-FFF2-40B4-BE49-F238E27FC236}">
                <a16:creationId xmlns:a16="http://schemas.microsoft.com/office/drawing/2014/main" id="{A5D2D9B7-38ED-A6EE-5042-630CF5D72D92}"/>
              </a:ext>
            </a:extLst>
          </p:cNvPr>
          <p:cNvSpPr txBox="1"/>
          <p:nvPr/>
        </p:nvSpPr>
        <p:spPr>
          <a:xfrm>
            <a:off x="312159" y="2524408"/>
            <a:ext cx="314510" cy="400110"/>
          </a:xfrm>
          <a:prstGeom prst="rect">
            <a:avLst/>
          </a:prstGeom>
          <a:noFill/>
        </p:spPr>
        <p:txBody>
          <a:bodyPr wrap="none" rtlCol="0">
            <a:spAutoFit/>
          </a:bodyPr>
          <a:lstStyle/>
          <a:p>
            <a:r>
              <a:rPr lang="en-IN" sz="2000" b="1" dirty="0">
                <a:solidFill>
                  <a:schemeClr val="bg1"/>
                </a:solidFill>
              </a:rPr>
              <a:t>1</a:t>
            </a:r>
          </a:p>
        </p:txBody>
      </p:sp>
      <p:sp>
        <p:nvSpPr>
          <p:cNvPr id="30" name="TextBox 29">
            <a:extLst>
              <a:ext uri="{FF2B5EF4-FFF2-40B4-BE49-F238E27FC236}">
                <a16:creationId xmlns:a16="http://schemas.microsoft.com/office/drawing/2014/main" id="{CE6FE698-2086-E0B4-96AA-23C8092093B9}"/>
              </a:ext>
            </a:extLst>
          </p:cNvPr>
          <p:cNvSpPr txBox="1"/>
          <p:nvPr/>
        </p:nvSpPr>
        <p:spPr>
          <a:xfrm>
            <a:off x="362959" y="2974303"/>
            <a:ext cx="314510" cy="440121"/>
          </a:xfrm>
          <a:prstGeom prst="rect">
            <a:avLst/>
          </a:prstGeom>
          <a:noFill/>
        </p:spPr>
        <p:txBody>
          <a:bodyPr wrap="none" rtlCol="0">
            <a:spAutoFit/>
          </a:bodyPr>
          <a:lstStyle/>
          <a:p>
            <a:r>
              <a:rPr lang="en-IN" sz="2000" b="1" dirty="0">
                <a:solidFill>
                  <a:schemeClr val="bg1"/>
                </a:solidFill>
              </a:rPr>
              <a:t>2</a:t>
            </a:r>
          </a:p>
        </p:txBody>
      </p:sp>
      <p:sp>
        <p:nvSpPr>
          <p:cNvPr id="52" name="TextBox 51">
            <a:extLst>
              <a:ext uri="{FF2B5EF4-FFF2-40B4-BE49-F238E27FC236}">
                <a16:creationId xmlns:a16="http://schemas.microsoft.com/office/drawing/2014/main" id="{5065DDC7-03A7-BCC1-6669-497E70AE5BBD}"/>
              </a:ext>
            </a:extLst>
          </p:cNvPr>
          <p:cNvSpPr txBox="1"/>
          <p:nvPr/>
        </p:nvSpPr>
        <p:spPr>
          <a:xfrm>
            <a:off x="464559" y="4045620"/>
            <a:ext cx="314510" cy="532546"/>
          </a:xfrm>
          <a:prstGeom prst="rect">
            <a:avLst/>
          </a:prstGeom>
          <a:noFill/>
        </p:spPr>
        <p:txBody>
          <a:bodyPr wrap="none" rtlCol="0">
            <a:spAutoFit/>
          </a:bodyPr>
          <a:lstStyle/>
          <a:p>
            <a:r>
              <a:rPr lang="en-IN" sz="2000" b="1" dirty="0">
                <a:solidFill>
                  <a:schemeClr val="bg1"/>
                </a:solidFill>
              </a:rPr>
              <a:t>4</a:t>
            </a:r>
          </a:p>
        </p:txBody>
      </p:sp>
      <p:sp>
        <p:nvSpPr>
          <p:cNvPr id="53" name="TextBox 52">
            <a:extLst>
              <a:ext uri="{FF2B5EF4-FFF2-40B4-BE49-F238E27FC236}">
                <a16:creationId xmlns:a16="http://schemas.microsoft.com/office/drawing/2014/main" id="{02B85447-E794-8A50-F708-8B0B505AFE49}"/>
              </a:ext>
            </a:extLst>
          </p:cNvPr>
          <p:cNvSpPr txBox="1"/>
          <p:nvPr/>
        </p:nvSpPr>
        <p:spPr>
          <a:xfrm>
            <a:off x="413759" y="3498472"/>
            <a:ext cx="314510" cy="484133"/>
          </a:xfrm>
          <a:prstGeom prst="rect">
            <a:avLst/>
          </a:prstGeom>
          <a:noFill/>
        </p:spPr>
        <p:txBody>
          <a:bodyPr wrap="none" rtlCol="0">
            <a:spAutoFit/>
          </a:bodyPr>
          <a:lstStyle/>
          <a:p>
            <a:r>
              <a:rPr lang="en-IN" sz="2000" b="1" dirty="0">
                <a:solidFill>
                  <a:schemeClr val="bg1"/>
                </a:solidFill>
              </a:rPr>
              <a:t>3</a:t>
            </a:r>
          </a:p>
        </p:txBody>
      </p:sp>
      <p:sp>
        <p:nvSpPr>
          <p:cNvPr id="54" name="TextBox 53">
            <a:extLst>
              <a:ext uri="{FF2B5EF4-FFF2-40B4-BE49-F238E27FC236}">
                <a16:creationId xmlns:a16="http://schemas.microsoft.com/office/drawing/2014/main" id="{233863CF-079E-9A2D-D70A-F358ABFA69A0}"/>
              </a:ext>
            </a:extLst>
          </p:cNvPr>
          <p:cNvSpPr txBox="1"/>
          <p:nvPr/>
        </p:nvSpPr>
        <p:spPr>
          <a:xfrm>
            <a:off x="515359" y="4609952"/>
            <a:ext cx="314510" cy="585801"/>
          </a:xfrm>
          <a:prstGeom prst="rect">
            <a:avLst/>
          </a:prstGeom>
          <a:noFill/>
        </p:spPr>
        <p:txBody>
          <a:bodyPr wrap="none" rtlCol="0">
            <a:spAutoFit/>
          </a:bodyPr>
          <a:lstStyle/>
          <a:p>
            <a:r>
              <a:rPr lang="en-IN" sz="2000" b="1" dirty="0">
                <a:solidFill>
                  <a:schemeClr val="bg1"/>
                </a:solidFill>
              </a:rPr>
              <a:t>5</a:t>
            </a:r>
          </a:p>
        </p:txBody>
      </p:sp>
      <p:sp>
        <p:nvSpPr>
          <p:cNvPr id="55" name="Rectangle: Rounded Corners 54">
            <a:extLst>
              <a:ext uri="{FF2B5EF4-FFF2-40B4-BE49-F238E27FC236}">
                <a16:creationId xmlns:a16="http://schemas.microsoft.com/office/drawing/2014/main" id="{60F974BF-137B-31E8-3337-C567F1085E9C}"/>
              </a:ext>
            </a:extLst>
          </p:cNvPr>
          <p:cNvSpPr/>
          <p:nvPr/>
        </p:nvSpPr>
        <p:spPr>
          <a:xfrm rot="16200000">
            <a:off x="322246" y="4759428"/>
            <a:ext cx="767930" cy="1458008"/>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56" name="TextBox 55">
            <a:extLst>
              <a:ext uri="{FF2B5EF4-FFF2-40B4-BE49-F238E27FC236}">
                <a16:creationId xmlns:a16="http://schemas.microsoft.com/office/drawing/2014/main" id="{C3ACAB50-3AB3-77E6-A8F1-4BDCFA27CE8F}"/>
              </a:ext>
            </a:extLst>
          </p:cNvPr>
          <p:cNvSpPr txBox="1"/>
          <p:nvPr/>
        </p:nvSpPr>
        <p:spPr>
          <a:xfrm>
            <a:off x="159759" y="5143352"/>
            <a:ext cx="995941" cy="585801"/>
          </a:xfrm>
          <a:prstGeom prst="rect">
            <a:avLst/>
          </a:prstGeom>
          <a:noFill/>
        </p:spPr>
        <p:txBody>
          <a:bodyPr wrap="square" rtlCol="0">
            <a:spAutoFit/>
          </a:bodyPr>
          <a:lstStyle/>
          <a:p>
            <a:pPr algn="ctr"/>
            <a:r>
              <a:rPr lang="en-IN" sz="2000" b="1" dirty="0">
                <a:solidFill>
                  <a:schemeClr val="bg1"/>
                </a:solidFill>
              </a:rPr>
              <a:t>Extra</a:t>
            </a:r>
          </a:p>
        </p:txBody>
      </p:sp>
    </p:spTree>
    <p:extLst>
      <p:ext uri="{BB962C8B-B14F-4D97-AF65-F5344CB8AC3E}">
        <p14:creationId xmlns:p14="http://schemas.microsoft.com/office/powerpoint/2010/main" val="2529655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9CBFA-1F9A-8715-9E27-1E39933AF51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9D776D7-4BB3-B89E-02B7-E1F0AEDA234D}"/>
              </a:ext>
            </a:extLst>
          </p:cNvPr>
          <p:cNvSpPr/>
          <p:nvPr/>
        </p:nvSpPr>
        <p:spPr>
          <a:xfrm>
            <a:off x="1962704" y="-6742"/>
            <a:ext cx="10254696" cy="661499"/>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t>Data Analysis – User Engagement Metrics</a:t>
            </a:r>
          </a:p>
        </p:txBody>
      </p:sp>
      <p:sp>
        <p:nvSpPr>
          <p:cNvPr id="76" name="Slide Number Placeholder 7">
            <a:extLst>
              <a:ext uri="{FF2B5EF4-FFF2-40B4-BE49-F238E27FC236}">
                <a16:creationId xmlns:a16="http://schemas.microsoft.com/office/drawing/2014/main" id="{41C59141-DA6F-02D6-92EB-018F06F7EB18}"/>
              </a:ext>
            </a:extLst>
          </p:cNvPr>
          <p:cNvSpPr>
            <a:spLocks noGrp="1"/>
          </p:cNvSpPr>
          <p:nvPr>
            <p:ph type="sldNum" sz="quarter" idx="12"/>
          </p:nvPr>
        </p:nvSpPr>
        <p:spPr>
          <a:xfrm>
            <a:off x="10667580" y="6356350"/>
            <a:ext cx="1346619" cy="365125"/>
          </a:xfrm>
        </p:spPr>
        <p:txBody>
          <a:bodyPr/>
          <a:lstStyle/>
          <a:p>
            <a:fld id="{672B7600-67E3-4D97-B453-880E2742B982}" type="slidenum">
              <a:rPr lang="en-US" b="1" smtClean="0">
                <a:solidFill>
                  <a:schemeClr val="accent1">
                    <a:lumMod val="50000"/>
                  </a:schemeClr>
                </a:solidFill>
              </a:rPr>
              <a:t>9</a:t>
            </a:fld>
            <a:endParaRPr lang="en-US" b="1" dirty="0">
              <a:solidFill>
                <a:schemeClr val="accent1">
                  <a:lumMod val="50000"/>
                </a:schemeClr>
              </a:solidFill>
            </a:endParaRPr>
          </a:p>
        </p:txBody>
      </p:sp>
      <p:pic>
        <p:nvPicPr>
          <p:cNvPr id="22" name="Picture 2" descr="Hero Vired announces Scholarship Advantage for higher education ...">
            <a:extLst>
              <a:ext uri="{FF2B5EF4-FFF2-40B4-BE49-F238E27FC236}">
                <a16:creationId xmlns:a16="http://schemas.microsoft.com/office/drawing/2014/main" id="{064E25AD-8871-5884-829D-FDADBD57A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24" y="6350720"/>
            <a:ext cx="610741" cy="2493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CC067B-7A73-C1E2-3739-DC19CA69570F}"/>
              </a:ext>
            </a:extLst>
          </p:cNvPr>
          <p:cNvSpPr txBox="1"/>
          <p:nvPr/>
        </p:nvSpPr>
        <p:spPr>
          <a:xfrm>
            <a:off x="2225082" y="644366"/>
            <a:ext cx="6375399" cy="1200329"/>
          </a:xfrm>
          <a:prstGeom prst="rect">
            <a:avLst/>
          </a:prstGeom>
          <a:noFill/>
        </p:spPr>
        <p:txBody>
          <a:bodyPr wrap="square" rtlCol="0">
            <a:spAutoFit/>
          </a:bodyPr>
          <a:lstStyle/>
          <a:p>
            <a:r>
              <a:rPr lang="en-IN" b="1" dirty="0"/>
              <a:t>Objective 2:</a:t>
            </a:r>
          </a:p>
          <a:p>
            <a:pPr marL="285750" indent="-285750">
              <a:buFont typeface="Arial" panose="020B0604020202020204" pitchFamily="34" charset="0"/>
              <a:buChar char="•"/>
            </a:pPr>
            <a:r>
              <a:rPr lang="en-US" dirty="0"/>
              <a:t>Average watch hours per user</a:t>
            </a:r>
          </a:p>
          <a:p>
            <a:pPr marL="285750" indent="-285750">
              <a:buFont typeface="Arial" panose="020B0604020202020204" pitchFamily="34" charset="0"/>
              <a:buChar char="•"/>
            </a:pPr>
            <a:r>
              <a:rPr lang="en-US" dirty="0"/>
              <a:t>Total movies vs. series watched per user</a:t>
            </a:r>
          </a:p>
          <a:p>
            <a:pPr marL="285750" indent="-285750">
              <a:buFont typeface="Arial" panose="020B0604020202020204" pitchFamily="34" charset="0"/>
              <a:buChar char="•"/>
            </a:pPr>
            <a:r>
              <a:rPr lang="en-US" dirty="0"/>
              <a:t>Impact of recommended content on engagement</a:t>
            </a:r>
            <a:endParaRPr lang="en-IN" dirty="0"/>
          </a:p>
        </p:txBody>
      </p:sp>
      <p:graphicFrame>
        <p:nvGraphicFramePr>
          <p:cNvPr id="6" name="Chart 5">
            <a:extLst>
              <a:ext uri="{FF2B5EF4-FFF2-40B4-BE49-F238E27FC236}">
                <a16:creationId xmlns:a16="http://schemas.microsoft.com/office/drawing/2014/main" id="{5A879901-A836-4232-BCDB-EEBC23E7E724}"/>
              </a:ext>
            </a:extLst>
          </p:cNvPr>
          <p:cNvGraphicFramePr>
            <a:graphicFrameLocks/>
          </p:cNvGraphicFramePr>
          <p:nvPr>
            <p:extLst>
              <p:ext uri="{D42A27DB-BD31-4B8C-83A1-F6EECF244321}">
                <p14:modId xmlns:p14="http://schemas.microsoft.com/office/powerpoint/2010/main" val="3500971549"/>
              </p:ext>
            </p:extLst>
          </p:nvPr>
        </p:nvGraphicFramePr>
        <p:xfrm>
          <a:off x="1703971" y="1905538"/>
          <a:ext cx="3439529" cy="196283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2984C279-CBE2-462A-80F5-2F8EA449497C}"/>
              </a:ext>
            </a:extLst>
          </p:cNvPr>
          <p:cNvGraphicFramePr>
            <a:graphicFrameLocks/>
          </p:cNvGraphicFramePr>
          <p:nvPr>
            <p:extLst>
              <p:ext uri="{D42A27DB-BD31-4B8C-83A1-F6EECF244321}">
                <p14:modId xmlns:p14="http://schemas.microsoft.com/office/powerpoint/2010/main" val="3347918927"/>
              </p:ext>
            </p:extLst>
          </p:nvPr>
        </p:nvGraphicFramePr>
        <p:xfrm>
          <a:off x="5342899" y="1918386"/>
          <a:ext cx="3648451" cy="196283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7">
            <a:extLst>
              <a:ext uri="{FF2B5EF4-FFF2-40B4-BE49-F238E27FC236}">
                <a16:creationId xmlns:a16="http://schemas.microsoft.com/office/drawing/2014/main" id="{F9BC29C7-8247-481D-AA0F-D003685B443B}"/>
              </a:ext>
            </a:extLst>
          </p:cNvPr>
          <p:cNvGraphicFramePr>
            <a:graphicFrameLocks/>
          </p:cNvGraphicFramePr>
          <p:nvPr>
            <p:extLst>
              <p:ext uri="{D42A27DB-BD31-4B8C-83A1-F6EECF244321}">
                <p14:modId xmlns:p14="http://schemas.microsoft.com/office/powerpoint/2010/main" val="3428656361"/>
              </p:ext>
            </p:extLst>
          </p:nvPr>
        </p:nvGraphicFramePr>
        <p:xfrm>
          <a:off x="9305049" y="1922040"/>
          <a:ext cx="2523991" cy="1972476"/>
        </p:xfrm>
        <a:graphic>
          <a:graphicData uri="http://schemas.openxmlformats.org/drawingml/2006/chart">
            <c:chart xmlns:c="http://schemas.openxmlformats.org/drawingml/2006/chart" xmlns:r="http://schemas.openxmlformats.org/officeDocument/2006/relationships" r:id="rId6"/>
          </a:graphicData>
        </a:graphic>
      </p:graphicFrame>
      <p:sp>
        <p:nvSpPr>
          <p:cNvPr id="9" name="TextBox 8">
            <a:extLst>
              <a:ext uri="{FF2B5EF4-FFF2-40B4-BE49-F238E27FC236}">
                <a16:creationId xmlns:a16="http://schemas.microsoft.com/office/drawing/2014/main" id="{4B2E82A9-73FD-5C35-271A-9BEAE98A3DBD}"/>
              </a:ext>
            </a:extLst>
          </p:cNvPr>
          <p:cNvSpPr txBox="1"/>
          <p:nvPr/>
        </p:nvSpPr>
        <p:spPr>
          <a:xfrm>
            <a:off x="1713677" y="4370468"/>
            <a:ext cx="3506023" cy="2308324"/>
          </a:xfrm>
          <a:prstGeom prst="rect">
            <a:avLst/>
          </a:prstGeom>
          <a:noFill/>
          <a:ln w="19050">
            <a:solidFill>
              <a:srgbClr val="8FAADC"/>
            </a:solidFill>
            <a:prstDash val="sysDot"/>
          </a:ln>
        </p:spPr>
        <p:txBody>
          <a:bodyPr wrap="square" rtlCol="0">
            <a:spAutoFit/>
          </a:bodyPr>
          <a:lstStyle/>
          <a:p>
            <a:r>
              <a:rPr lang="en-US" sz="1800" b="1" i="0" u="none" strike="noStrike" dirty="0">
                <a:solidFill>
                  <a:srgbClr val="000000"/>
                </a:solidFill>
                <a:effectLst/>
                <a:latin typeface="Calibri" panose="020F0502020204030204" pitchFamily="34" charset="0"/>
              </a:rPr>
              <a:t>Output 2.1:</a:t>
            </a:r>
          </a:p>
          <a:p>
            <a:r>
              <a:rPr lang="en-US" sz="1800" b="0" i="0" u="none" strike="noStrike" dirty="0">
                <a:solidFill>
                  <a:srgbClr val="000000"/>
                </a:solidFill>
                <a:effectLst/>
                <a:latin typeface="Calibri" panose="020F0502020204030204" pitchFamily="34" charset="0"/>
              </a:rPr>
              <a:t>This graph highlights the average watch hours per user. </a:t>
            </a:r>
          </a:p>
          <a:p>
            <a:r>
              <a:rPr lang="en-US" dirty="0">
                <a:solidFill>
                  <a:srgbClr val="000000"/>
                </a:solidFill>
                <a:latin typeface="Calibri" panose="020F0502020204030204" pitchFamily="34" charset="0"/>
              </a:rPr>
              <a:t>Note: </a:t>
            </a:r>
            <a:r>
              <a:rPr lang="en-US" sz="1800" b="0" i="0" u="none" strike="noStrike" dirty="0">
                <a:solidFill>
                  <a:srgbClr val="000000"/>
                </a:solidFill>
                <a:effectLst/>
                <a:latin typeface="Calibri" panose="020F0502020204030204" pitchFamily="34" charset="0"/>
              </a:rPr>
              <a:t>Currently, the data is being represented for a sample no. of users for better representation. Additional users can be added, as required.</a:t>
            </a:r>
            <a:endParaRPr lang="en-IN" dirty="0"/>
          </a:p>
        </p:txBody>
      </p:sp>
      <p:sp>
        <p:nvSpPr>
          <p:cNvPr id="10" name="Arrow: Chevron 9">
            <a:extLst>
              <a:ext uri="{FF2B5EF4-FFF2-40B4-BE49-F238E27FC236}">
                <a16:creationId xmlns:a16="http://schemas.microsoft.com/office/drawing/2014/main" id="{7CAFECA8-56AB-B5FB-EE9A-CCCAD42C3B67}"/>
              </a:ext>
            </a:extLst>
          </p:cNvPr>
          <p:cNvSpPr/>
          <p:nvPr/>
        </p:nvSpPr>
        <p:spPr>
          <a:xfrm rot="5400000">
            <a:off x="3568699" y="3925750"/>
            <a:ext cx="304800" cy="369332"/>
          </a:xfrm>
          <a:prstGeom prst="chevron">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TextBox 10">
            <a:extLst>
              <a:ext uri="{FF2B5EF4-FFF2-40B4-BE49-F238E27FC236}">
                <a16:creationId xmlns:a16="http://schemas.microsoft.com/office/drawing/2014/main" id="{1E6B17E4-B2A4-A213-3EB0-02AE7494F838}"/>
              </a:ext>
            </a:extLst>
          </p:cNvPr>
          <p:cNvSpPr txBox="1"/>
          <p:nvPr/>
        </p:nvSpPr>
        <p:spPr>
          <a:xfrm>
            <a:off x="5439580" y="4370468"/>
            <a:ext cx="3056720" cy="2031325"/>
          </a:xfrm>
          <a:prstGeom prst="rect">
            <a:avLst/>
          </a:prstGeom>
          <a:noFill/>
          <a:ln w="19050">
            <a:solidFill>
              <a:srgbClr val="8FAADC"/>
            </a:solidFill>
            <a:prstDash val="sysDot"/>
          </a:ln>
        </p:spPr>
        <p:txBody>
          <a:bodyPr wrap="square" rtlCol="0">
            <a:spAutoFit/>
          </a:bodyPr>
          <a:lstStyle/>
          <a:p>
            <a:r>
              <a:rPr lang="en-US" sz="1800" b="1" i="0" u="none" strike="noStrike" dirty="0">
                <a:solidFill>
                  <a:srgbClr val="000000"/>
                </a:solidFill>
                <a:effectLst/>
                <a:latin typeface="Calibri" panose="020F0502020204030204" pitchFamily="34" charset="0"/>
              </a:rPr>
              <a:t>Objective 2.2:</a:t>
            </a:r>
          </a:p>
          <a:p>
            <a:r>
              <a:rPr lang="en-US" sz="1800" b="0" i="0" u="none" strike="noStrike" dirty="0">
                <a:solidFill>
                  <a:srgbClr val="000000"/>
                </a:solidFill>
                <a:effectLst/>
                <a:latin typeface="Calibri" panose="020F0502020204030204" pitchFamily="34" charset="0"/>
              </a:rPr>
              <a:t>This graph highlights the Total Movies vs. Series watched by the users. This data is grouped per the Age groups of the users to make it visually more impactful.</a:t>
            </a:r>
            <a:r>
              <a:rPr lang="en-US" dirty="0"/>
              <a:t> </a:t>
            </a:r>
            <a:endParaRPr lang="en-IN" dirty="0"/>
          </a:p>
        </p:txBody>
      </p:sp>
      <p:sp>
        <p:nvSpPr>
          <p:cNvPr id="12" name="Arrow: Chevron 11">
            <a:extLst>
              <a:ext uri="{FF2B5EF4-FFF2-40B4-BE49-F238E27FC236}">
                <a16:creationId xmlns:a16="http://schemas.microsoft.com/office/drawing/2014/main" id="{09EB4CD0-2F34-951C-A0AE-B64698E72CF3}"/>
              </a:ext>
            </a:extLst>
          </p:cNvPr>
          <p:cNvSpPr/>
          <p:nvPr/>
        </p:nvSpPr>
        <p:spPr>
          <a:xfrm rot="5400000">
            <a:off x="7193783" y="3925750"/>
            <a:ext cx="304800" cy="369332"/>
          </a:xfrm>
          <a:prstGeom prst="chevron">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TextBox 12">
            <a:extLst>
              <a:ext uri="{FF2B5EF4-FFF2-40B4-BE49-F238E27FC236}">
                <a16:creationId xmlns:a16="http://schemas.microsoft.com/office/drawing/2014/main" id="{1C7E1929-D6F3-40A7-FA41-ABD945F01BE5}"/>
              </a:ext>
            </a:extLst>
          </p:cNvPr>
          <p:cNvSpPr txBox="1"/>
          <p:nvPr/>
        </p:nvSpPr>
        <p:spPr>
          <a:xfrm>
            <a:off x="8830480" y="4370468"/>
            <a:ext cx="2998560" cy="2031325"/>
          </a:xfrm>
          <a:prstGeom prst="rect">
            <a:avLst/>
          </a:prstGeom>
          <a:noFill/>
          <a:ln w="19050">
            <a:solidFill>
              <a:srgbClr val="8FAADC"/>
            </a:solidFill>
            <a:prstDash val="sysDot"/>
          </a:ln>
        </p:spPr>
        <p:txBody>
          <a:bodyPr wrap="square" rtlCol="0">
            <a:spAutoFit/>
          </a:bodyPr>
          <a:lstStyle/>
          <a:p>
            <a:r>
              <a:rPr lang="en-US" sz="1800" b="1" i="0" u="none" strike="noStrike" dirty="0">
                <a:solidFill>
                  <a:srgbClr val="000000"/>
                </a:solidFill>
                <a:effectLst/>
                <a:latin typeface="Calibri" panose="020F0502020204030204" pitchFamily="34" charset="0"/>
              </a:rPr>
              <a:t>Objective 2.3:</a:t>
            </a:r>
          </a:p>
          <a:p>
            <a:r>
              <a:rPr lang="en-US" sz="1800" b="0" i="0" u="none" strike="noStrike" dirty="0">
                <a:solidFill>
                  <a:srgbClr val="000000"/>
                </a:solidFill>
                <a:effectLst/>
                <a:latin typeface="Calibri" panose="020F0502020204030204" pitchFamily="34" charset="0"/>
              </a:rPr>
              <a:t>The below table highlights the Impact of recommended content on user engagement. Avg of recommended content is taken across various age-groups of the users.</a:t>
            </a:r>
            <a:endParaRPr lang="en-IN" dirty="0"/>
          </a:p>
        </p:txBody>
      </p:sp>
      <p:sp>
        <p:nvSpPr>
          <p:cNvPr id="14" name="Arrow: Chevron 13">
            <a:extLst>
              <a:ext uri="{FF2B5EF4-FFF2-40B4-BE49-F238E27FC236}">
                <a16:creationId xmlns:a16="http://schemas.microsoft.com/office/drawing/2014/main" id="{2E0580AF-9FB7-BE65-7F74-DDB60CCB1873}"/>
              </a:ext>
            </a:extLst>
          </p:cNvPr>
          <p:cNvSpPr/>
          <p:nvPr/>
        </p:nvSpPr>
        <p:spPr>
          <a:xfrm rot="5400000">
            <a:off x="10331546" y="3925750"/>
            <a:ext cx="304800" cy="369332"/>
          </a:xfrm>
          <a:prstGeom prst="chevron">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Rectangle: Rounded Corners 14">
            <a:extLst>
              <a:ext uri="{FF2B5EF4-FFF2-40B4-BE49-F238E27FC236}">
                <a16:creationId xmlns:a16="http://schemas.microsoft.com/office/drawing/2014/main" id="{3774DBCE-85D0-B7C7-A160-9B546A1BB9BF}"/>
              </a:ext>
            </a:extLst>
          </p:cNvPr>
          <p:cNvSpPr/>
          <p:nvPr/>
        </p:nvSpPr>
        <p:spPr>
          <a:xfrm rot="16200000">
            <a:off x="-662088" y="3112714"/>
            <a:ext cx="2228599" cy="905308"/>
          </a:xfrm>
          <a:prstGeom prst="roundRect">
            <a:avLst/>
          </a:prstGeom>
          <a:solidFill>
            <a:schemeClr val="accent4">
              <a:lumMod val="60000"/>
              <a:lumOff val="4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16" name="Rectangle: Rounded Corners 15">
            <a:extLst>
              <a:ext uri="{FF2B5EF4-FFF2-40B4-BE49-F238E27FC236}">
                <a16:creationId xmlns:a16="http://schemas.microsoft.com/office/drawing/2014/main" id="{91628011-4ED0-B810-D827-1FC209F6B0D0}"/>
              </a:ext>
            </a:extLst>
          </p:cNvPr>
          <p:cNvSpPr/>
          <p:nvPr/>
        </p:nvSpPr>
        <p:spPr>
          <a:xfrm rot="16200000">
            <a:off x="-611288" y="3570037"/>
            <a:ext cx="2228599" cy="995839"/>
          </a:xfrm>
          <a:prstGeom prst="roundRect">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21" name="Rectangle: Rounded Corners 20">
            <a:extLst>
              <a:ext uri="{FF2B5EF4-FFF2-40B4-BE49-F238E27FC236}">
                <a16:creationId xmlns:a16="http://schemas.microsoft.com/office/drawing/2014/main" id="{27FB300E-F1F5-05F4-8DA1-BDCF38E0A4ED}"/>
              </a:ext>
            </a:extLst>
          </p:cNvPr>
          <p:cNvSpPr/>
          <p:nvPr/>
        </p:nvSpPr>
        <p:spPr>
          <a:xfrm rot="16200000">
            <a:off x="-560488" y="4069953"/>
            <a:ext cx="2228599" cy="1095423"/>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D</a:t>
            </a:r>
          </a:p>
        </p:txBody>
      </p:sp>
      <p:sp>
        <p:nvSpPr>
          <p:cNvPr id="24" name="Rectangle: Rounded Corners 23">
            <a:extLst>
              <a:ext uri="{FF2B5EF4-FFF2-40B4-BE49-F238E27FC236}">
                <a16:creationId xmlns:a16="http://schemas.microsoft.com/office/drawing/2014/main" id="{9460F3E4-F977-BD31-641E-5C43769C4649}"/>
              </a:ext>
            </a:extLst>
          </p:cNvPr>
          <p:cNvSpPr/>
          <p:nvPr/>
        </p:nvSpPr>
        <p:spPr>
          <a:xfrm rot="16200000">
            <a:off x="35762" y="3972019"/>
            <a:ext cx="1137699" cy="1204965"/>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25" name="Rectangle: Rounded Corners 24">
            <a:extLst>
              <a:ext uri="{FF2B5EF4-FFF2-40B4-BE49-F238E27FC236}">
                <a16:creationId xmlns:a16="http://schemas.microsoft.com/office/drawing/2014/main" id="{D64FD97C-80CE-E46F-D4CC-0908BD8BD9B4}"/>
              </a:ext>
            </a:extLst>
          </p:cNvPr>
          <p:cNvSpPr/>
          <p:nvPr/>
        </p:nvSpPr>
        <p:spPr>
          <a:xfrm rot="16200000">
            <a:off x="271447" y="4274604"/>
            <a:ext cx="767929" cy="1325462"/>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26" name="TextBox 25">
            <a:extLst>
              <a:ext uri="{FF2B5EF4-FFF2-40B4-BE49-F238E27FC236}">
                <a16:creationId xmlns:a16="http://schemas.microsoft.com/office/drawing/2014/main" id="{FC0A5F5B-1A35-EBCE-E3CE-BE62B2787C5C}"/>
              </a:ext>
            </a:extLst>
          </p:cNvPr>
          <p:cNvSpPr txBox="1"/>
          <p:nvPr/>
        </p:nvSpPr>
        <p:spPr>
          <a:xfrm>
            <a:off x="312159" y="2524408"/>
            <a:ext cx="314510" cy="400110"/>
          </a:xfrm>
          <a:prstGeom prst="rect">
            <a:avLst/>
          </a:prstGeom>
          <a:noFill/>
        </p:spPr>
        <p:txBody>
          <a:bodyPr wrap="none" rtlCol="0">
            <a:spAutoFit/>
          </a:bodyPr>
          <a:lstStyle/>
          <a:p>
            <a:r>
              <a:rPr lang="en-IN" sz="2000" b="1" dirty="0">
                <a:solidFill>
                  <a:schemeClr val="bg1"/>
                </a:solidFill>
              </a:rPr>
              <a:t>1</a:t>
            </a:r>
          </a:p>
        </p:txBody>
      </p:sp>
      <p:sp>
        <p:nvSpPr>
          <p:cNvPr id="27" name="TextBox 26">
            <a:extLst>
              <a:ext uri="{FF2B5EF4-FFF2-40B4-BE49-F238E27FC236}">
                <a16:creationId xmlns:a16="http://schemas.microsoft.com/office/drawing/2014/main" id="{8AF5B80D-568F-2B30-7A3C-6D2E643DC740}"/>
              </a:ext>
            </a:extLst>
          </p:cNvPr>
          <p:cNvSpPr txBox="1"/>
          <p:nvPr/>
        </p:nvSpPr>
        <p:spPr>
          <a:xfrm>
            <a:off x="362959" y="2974303"/>
            <a:ext cx="314510" cy="440121"/>
          </a:xfrm>
          <a:prstGeom prst="rect">
            <a:avLst/>
          </a:prstGeom>
          <a:noFill/>
        </p:spPr>
        <p:txBody>
          <a:bodyPr wrap="none" rtlCol="0">
            <a:spAutoFit/>
          </a:bodyPr>
          <a:lstStyle/>
          <a:p>
            <a:r>
              <a:rPr lang="en-IN" sz="2000" b="1" dirty="0">
                <a:solidFill>
                  <a:schemeClr val="bg1"/>
                </a:solidFill>
              </a:rPr>
              <a:t>2</a:t>
            </a:r>
          </a:p>
        </p:txBody>
      </p:sp>
      <p:sp>
        <p:nvSpPr>
          <p:cNvPr id="28" name="TextBox 27">
            <a:extLst>
              <a:ext uri="{FF2B5EF4-FFF2-40B4-BE49-F238E27FC236}">
                <a16:creationId xmlns:a16="http://schemas.microsoft.com/office/drawing/2014/main" id="{DFFB76D5-0E75-CCB3-CDCB-E9CED511AB19}"/>
              </a:ext>
            </a:extLst>
          </p:cNvPr>
          <p:cNvSpPr txBox="1"/>
          <p:nvPr/>
        </p:nvSpPr>
        <p:spPr>
          <a:xfrm>
            <a:off x="464559" y="4045620"/>
            <a:ext cx="314510" cy="532546"/>
          </a:xfrm>
          <a:prstGeom prst="rect">
            <a:avLst/>
          </a:prstGeom>
          <a:noFill/>
        </p:spPr>
        <p:txBody>
          <a:bodyPr wrap="none" rtlCol="0">
            <a:spAutoFit/>
          </a:bodyPr>
          <a:lstStyle/>
          <a:p>
            <a:r>
              <a:rPr lang="en-IN" sz="2000" b="1" dirty="0">
                <a:solidFill>
                  <a:schemeClr val="bg1"/>
                </a:solidFill>
              </a:rPr>
              <a:t>4</a:t>
            </a:r>
          </a:p>
        </p:txBody>
      </p:sp>
      <p:sp>
        <p:nvSpPr>
          <p:cNvPr id="29" name="TextBox 28">
            <a:extLst>
              <a:ext uri="{FF2B5EF4-FFF2-40B4-BE49-F238E27FC236}">
                <a16:creationId xmlns:a16="http://schemas.microsoft.com/office/drawing/2014/main" id="{A7AB130F-B0A9-0DC1-89FE-ED69FE01D9E5}"/>
              </a:ext>
            </a:extLst>
          </p:cNvPr>
          <p:cNvSpPr txBox="1"/>
          <p:nvPr/>
        </p:nvSpPr>
        <p:spPr>
          <a:xfrm>
            <a:off x="413759" y="3498472"/>
            <a:ext cx="314510" cy="484133"/>
          </a:xfrm>
          <a:prstGeom prst="rect">
            <a:avLst/>
          </a:prstGeom>
          <a:noFill/>
        </p:spPr>
        <p:txBody>
          <a:bodyPr wrap="none" rtlCol="0">
            <a:spAutoFit/>
          </a:bodyPr>
          <a:lstStyle/>
          <a:p>
            <a:r>
              <a:rPr lang="en-IN" sz="2000" b="1" dirty="0">
                <a:solidFill>
                  <a:schemeClr val="bg1"/>
                </a:solidFill>
              </a:rPr>
              <a:t>3</a:t>
            </a:r>
          </a:p>
        </p:txBody>
      </p:sp>
      <p:sp>
        <p:nvSpPr>
          <p:cNvPr id="30" name="TextBox 29">
            <a:extLst>
              <a:ext uri="{FF2B5EF4-FFF2-40B4-BE49-F238E27FC236}">
                <a16:creationId xmlns:a16="http://schemas.microsoft.com/office/drawing/2014/main" id="{EB2A46E0-7467-8EE0-4CDF-468CF3129672}"/>
              </a:ext>
            </a:extLst>
          </p:cNvPr>
          <p:cNvSpPr txBox="1"/>
          <p:nvPr/>
        </p:nvSpPr>
        <p:spPr>
          <a:xfrm>
            <a:off x="515359" y="4609952"/>
            <a:ext cx="314510" cy="585801"/>
          </a:xfrm>
          <a:prstGeom prst="rect">
            <a:avLst/>
          </a:prstGeom>
          <a:noFill/>
        </p:spPr>
        <p:txBody>
          <a:bodyPr wrap="none" rtlCol="0">
            <a:spAutoFit/>
          </a:bodyPr>
          <a:lstStyle/>
          <a:p>
            <a:r>
              <a:rPr lang="en-IN" sz="2000" b="1" dirty="0">
                <a:solidFill>
                  <a:schemeClr val="bg1"/>
                </a:solidFill>
              </a:rPr>
              <a:t>5</a:t>
            </a:r>
          </a:p>
        </p:txBody>
      </p:sp>
      <p:sp>
        <p:nvSpPr>
          <p:cNvPr id="31" name="Rectangle: Rounded Corners 30">
            <a:extLst>
              <a:ext uri="{FF2B5EF4-FFF2-40B4-BE49-F238E27FC236}">
                <a16:creationId xmlns:a16="http://schemas.microsoft.com/office/drawing/2014/main" id="{DC5A8A36-0E9D-C274-8DF9-B6EEFFFBB047}"/>
              </a:ext>
            </a:extLst>
          </p:cNvPr>
          <p:cNvSpPr/>
          <p:nvPr/>
        </p:nvSpPr>
        <p:spPr>
          <a:xfrm rot="16200000">
            <a:off x="322246" y="4759428"/>
            <a:ext cx="767930" cy="1458008"/>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endParaRPr>
          </a:p>
        </p:txBody>
      </p:sp>
      <p:sp>
        <p:nvSpPr>
          <p:cNvPr id="32" name="TextBox 31">
            <a:extLst>
              <a:ext uri="{FF2B5EF4-FFF2-40B4-BE49-F238E27FC236}">
                <a16:creationId xmlns:a16="http://schemas.microsoft.com/office/drawing/2014/main" id="{1ADA34C8-02C9-926C-07C3-F31952B64F65}"/>
              </a:ext>
            </a:extLst>
          </p:cNvPr>
          <p:cNvSpPr txBox="1"/>
          <p:nvPr/>
        </p:nvSpPr>
        <p:spPr>
          <a:xfrm>
            <a:off x="159759" y="5143352"/>
            <a:ext cx="995941" cy="585801"/>
          </a:xfrm>
          <a:prstGeom prst="rect">
            <a:avLst/>
          </a:prstGeom>
          <a:noFill/>
        </p:spPr>
        <p:txBody>
          <a:bodyPr wrap="square" rtlCol="0">
            <a:spAutoFit/>
          </a:bodyPr>
          <a:lstStyle/>
          <a:p>
            <a:pPr algn="ctr"/>
            <a:r>
              <a:rPr lang="en-IN" sz="2000" b="1" dirty="0">
                <a:solidFill>
                  <a:schemeClr val="bg1"/>
                </a:solidFill>
              </a:rPr>
              <a:t>Extra</a:t>
            </a:r>
          </a:p>
        </p:txBody>
      </p:sp>
    </p:spTree>
    <p:extLst>
      <p:ext uri="{BB962C8B-B14F-4D97-AF65-F5344CB8AC3E}">
        <p14:creationId xmlns:p14="http://schemas.microsoft.com/office/powerpoint/2010/main" val="3574454409"/>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4500</TotalTime>
  <Words>2104</Words>
  <Application>Microsoft Office PowerPoint</Application>
  <PresentationFormat>Widescreen</PresentationFormat>
  <Paragraphs>321</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CPDA-Batch 1- Graded Assignment: Streaming Services User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Snigdha Datta</dc:creator>
  <cp:lastModifiedBy>Snigdha Datta</cp:lastModifiedBy>
  <cp:revision>130</cp:revision>
  <dcterms:created xsi:type="dcterms:W3CDTF">2025-03-04T06:37:34Z</dcterms:created>
  <dcterms:modified xsi:type="dcterms:W3CDTF">2025-03-07T09:38:31Z</dcterms:modified>
</cp:coreProperties>
</file>