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77" r:id="rId8"/>
    <p:sldId id="278" r:id="rId9"/>
    <p:sldId id="273" r:id="rId10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oppins Light" panose="000004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1B4D215-44C8-4AB8-A178-1C161B04EC40}">
          <p14:sldIdLst>
            <p14:sldId id="256"/>
            <p14:sldId id="257"/>
            <p14:sldId id="258"/>
            <p14:sldId id="259"/>
            <p14:sldId id="260"/>
            <p14:sldId id="277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jr0f54o26Wdwhdmdipb7mcmQtW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72" autoAdjust="0"/>
  </p:normalViewPr>
  <p:slideViewPr>
    <p:cSldViewPr snapToGrid="0">
      <p:cViewPr varScale="1">
        <p:scale>
          <a:sx n="125" d="100"/>
          <a:sy n="125" d="100"/>
        </p:scale>
        <p:origin x="119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88" name="Google Shape;188;p3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dirty="0"/>
              <a:t>In-house data analyst at SABS telecom</a:t>
            </a:r>
            <a:br>
              <a:rPr lang="en-IN" dirty="0"/>
            </a:br>
            <a:r>
              <a:rPr lang="en-IN" dirty="0"/>
              <a:t>Focus on understanding churn issue </a:t>
            </a:r>
            <a:br>
              <a:rPr lang="en-IN" dirty="0"/>
            </a:br>
            <a:r>
              <a:rPr lang="en-IN" dirty="0"/>
              <a:t>Goal –uncover patterns and use insights to develop more effective retention strategies</a:t>
            </a:r>
            <a:br>
              <a:rPr lang="en-IN" dirty="0"/>
            </a:br>
            <a:r>
              <a:rPr lang="en-IN" dirty="0"/>
              <a:t>Data with 7043 customers </a:t>
            </a:r>
            <a:endParaRPr dirty="0"/>
          </a:p>
        </p:txBody>
      </p:sp>
      <p:sp>
        <p:nvSpPr>
          <p:cNvPr id="202" name="Google Shape;202;p3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4dba12b4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g274dba12b4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/>
              <a:t>As you can see on this slide, we followed the standard 5-step data analytics process, ensuring a thorough and structured approach to our analysis. Let’s move on to the key insights and recommendations</a:t>
            </a:r>
            <a:endParaRPr dirty="0"/>
          </a:p>
        </p:txBody>
      </p:sp>
      <p:sp>
        <p:nvSpPr>
          <p:cNvPr id="237" name="Google Shape;237;p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5" name="Google Shape;2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5" name="Google Shape;2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8198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6" name="Google Shape;40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/>
          <p:nvPr/>
        </p:nvSpPr>
        <p:spPr>
          <a:xfrm>
            <a:off x="0" y="2952523"/>
            <a:ext cx="9144000" cy="15773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2"/>
          <p:cNvSpPr txBox="1">
            <a:spLocks noGrp="1"/>
          </p:cNvSpPr>
          <p:nvPr>
            <p:ph type="ctrTitle"/>
          </p:nvPr>
        </p:nvSpPr>
        <p:spPr>
          <a:xfrm>
            <a:off x="628651" y="3086100"/>
            <a:ext cx="7886699" cy="868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42"/>
          <p:cNvSpPr txBox="1">
            <a:spLocks noGrp="1"/>
          </p:cNvSpPr>
          <p:nvPr>
            <p:ph type="subTitle" idx="1"/>
          </p:nvPr>
        </p:nvSpPr>
        <p:spPr>
          <a:xfrm>
            <a:off x="628651" y="4003628"/>
            <a:ext cx="7886699" cy="35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1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108" name="Google Shape;108;p1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0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125" name="Google Shape;125;p2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2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 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3"/>
          <p:cNvSpPr txBox="1">
            <a:spLocks noGrp="1"/>
          </p:cNvSpPr>
          <p:nvPr>
            <p:ph type="body" idx="1"/>
          </p:nvPr>
        </p:nvSpPr>
        <p:spPr>
          <a:xfrm>
            <a:off x="370113" y="573881"/>
            <a:ext cx="8388000" cy="72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50" b="0">
                <a:solidFill>
                  <a:srgbClr val="575757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43"/>
          <p:cNvSpPr txBox="1">
            <a:spLocks noGrp="1"/>
          </p:cNvSpPr>
          <p:nvPr>
            <p:ph type="title"/>
          </p:nvPr>
        </p:nvSpPr>
        <p:spPr>
          <a:xfrm>
            <a:off x="370113" y="221762"/>
            <a:ext cx="8388000" cy="3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3"/>
          <p:cNvSpPr txBox="1">
            <a:spLocks noGrp="1"/>
          </p:cNvSpPr>
          <p:nvPr>
            <p:ph type="body" idx="2"/>
          </p:nvPr>
        </p:nvSpPr>
        <p:spPr>
          <a:xfrm>
            <a:off x="370800" y="1358100"/>
            <a:ext cx="8388000" cy="3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43"/>
          <p:cNvSpPr txBox="1">
            <a:spLocks noGrp="1"/>
          </p:cNvSpPr>
          <p:nvPr>
            <p:ph type="sldNum" idx="12"/>
          </p:nvPr>
        </p:nvSpPr>
        <p:spPr>
          <a:xfrm>
            <a:off x="7971996" y="4805876"/>
            <a:ext cx="792088" cy="1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1">
  <p:cSld name="1_Title and Content 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>
            <a:spLocks noGrp="1"/>
          </p:cNvSpPr>
          <p:nvPr>
            <p:ph type="body" idx="1"/>
          </p:nvPr>
        </p:nvSpPr>
        <p:spPr>
          <a:xfrm>
            <a:off x="370113" y="573881"/>
            <a:ext cx="8388000" cy="72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50" b="0">
                <a:solidFill>
                  <a:srgbClr val="575757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title"/>
          </p:nvPr>
        </p:nvSpPr>
        <p:spPr>
          <a:xfrm>
            <a:off x="370113" y="221762"/>
            <a:ext cx="8388000" cy="3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body" idx="2"/>
          </p:nvPr>
        </p:nvSpPr>
        <p:spPr>
          <a:xfrm>
            <a:off x="370800" y="1358100"/>
            <a:ext cx="8388000" cy="3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ldNum" idx="12"/>
          </p:nvPr>
        </p:nvSpPr>
        <p:spPr>
          <a:xfrm>
            <a:off x="7971996" y="4805876"/>
            <a:ext cx="792088" cy="1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0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0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0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11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23" name="Google Shape;23;p11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1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1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1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11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1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35" name="Google Shape;35;p1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568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313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" name="Google Shape;38;p1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39" name="Google Shape;39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noFill/>
          <a:ln>
            <a:noFill/>
          </a:ln>
          <a:effectLst>
            <a:outerShdw blurRad="85725" dist="19050" dir="5400000" algn="bl" rotWithShape="0">
              <a:srgbClr val="000000">
                <a:alpha val="6666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13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6" name="Google Shape;46;p1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" name="Google Shape;60;p1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61" name="Google Shape;61;p1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1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15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69" name="Google Shape;69;p1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15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75" name="Google Shape;75;p15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76" name="Google Shape;76;p15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6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81" name="Google Shape;81;p1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16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2" name="Google Shape;92;p1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1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snigdha.narayanan/viz/Churned_dashboard_1_2_3_17247575989130/Homedashboard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54149-8E36-67D2-0831-E9FADC5C8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5"/>
            <a:ext cx="9393693" cy="5141869"/>
          </a:xfrm>
          <a:prstGeom prst="rect">
            <a:avLst/>
          </a:prstGeom>
        </p:spPr>
      </p:pic>
      <p:sp>
        <p:nvSpPr>
          <p:cNvPr id="190" name="Google Shape;190;p34"/>
          <p:cNvSpPr txBox="1">
            <a:spLocks noGrp="1"/>
          </p:cNvSpPr>
          <p:nvPr>
            <p:ph type="ctrTitle"/>
          </p:nvPr>
        </p:nvSpPr>
        <p:spPr>
          <a:xfrm>
            <a:off x="395579" y="1278952"/>
            <a:ext cx="4237334" cy="130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2564"/>
              <a:buNone/>
            </a:pPr>
            <a:r>
              <a:rPr lang="en-IN" dirty="0">
                <a:solidFill>
                  <a:schemeClr val="bg1"/>
                </a:solidFill>
              </a:rPr>
              <a:t>Customer Churn Analysis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91" name="Google Shape;191;p34"/>
          <p:cNvSpPr txBox="1"/>
          <p:nvPr/>
        </p:nvSpPr>
        <p:spPr>
          <a:xfrm>
            <a:off x="411817" y="2578100"/>
            <a:ext cx="565515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lang="en" sz="18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Insights &amp; Recommendation Report</a:t>
            </a:r>
            <a:endParaRPr sz="1400" b="0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4"/>
          <p:cNvSpPr txBox="1"/>
          <p:nvPr/>
        </p:nvSpPr>
        <p:spPr>
          <a:xfrm>
            <a:off x="532946" y="1016000"/>
            <a:ext cx="1401346" cy="261610"/>
          </a:xfrm>
          <a:prstGeom prst="rect">
            <a:avLst/>
          </a:prstGeom>
          <a:solidFill>
            <a:srgbClr val="00277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DISCUSSION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4"/>
          <p:cNvSpPr txBox="1"/>
          <p:nvPr/>
        </p:nvSpPr>
        <p:spPr>
          <a:xfrm>
            <a:off x="709342" y="3276600"/>
            <a:ext cx="2025629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SABS </a:t>
            </a:r>
            <a:r>
              <a:rPr lang="en" sz="1100" b="1" dirty="0">
                <a:solidFill>
                  <a:schemeClr val="bg1"/>
                </a:solidFill>
              </a:rPr>
              <a:t>Telecom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" sz="11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Snigdha Narayan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" sz="11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Anushi Shah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" sz="11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Bansi Polara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" sz="11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Subharamya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AAEAD-365D-660C-6DA6-F8E7D8D68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71" y="1564867"/>
            <a:ext cx="296354" cy="2905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>
            <a:spLocks noGrp="1"/>
          </p:cNvSpPr>
          <p:nvPr>
            <p:ph type="title"/>
          </p:nvPr>
        </p:nvSpPr>
        <p:spPr>
          <a:xfrm>
            <a:off x="301533" y="130322"/>
            <a:ext cx="8388000" cy="87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b="1" dirty="0">
                <a:solidFill>
                  <a:srgbClr val="002776"/>
                </a:solidFill>
              </a:rPr>
              <a:t>This analysis aims to identify the key factors influencing customer churn at SABS Telecom in California.</a:t>
            </a:r>
            <a:endParaRPr lang="en-US" dirty="0"/>
          </a:p>
        </p:txBody>
      </p:sp>
      <p:grpSp>
        <p:nvGrpSpPr>
          <p:cNvPr id="205" name="Google Shape;205;p35"/>
          <p:cNvGrpSpPr/>
          <p:nvPr/>
        </p:nvGrpSpPr>
        <p:grpSpPr>
          <a:xfrm>
            <a:off x="6187420" y="1234377"/>
            <a:ext cx="2636605" cy="3909059"/>
            <a:chOff x="393691" y="1376360"/>
            <a:chExt cx="3997333" cy="5882865"/>
          </a:xfrm>
        </p:grpSpPr>
        <p:sp>
          <p:nvSpPr>
            <p:cNvPr id="206" name="Google Shape;206;p35"/>
            <p:cNvSpPr txBox="1"/>
            <p:nvPr/>
          </p:nvSpPr>
          <p:spPr>
            <a:xfrm>
              <a:off x="393699" y="1376360"/>
              <a:ext cx="3997325" cy="443561"/>
            </a:xfrm>
            <a:prstGeom prst="rect">
              <a:avLst/>
            </a:prstGeom>
            <a:solidFill>
              <a:srgbClr val="00A1DE"/>
            </a:solidFill>
            <a:ln>
              <a:noFill/>
            </a:ln>
          </p:spPr>
          <p:txBody>
            <a:bodyPr spcFirstLastPara="1" wrap="square" lIns="27000" tIns="27000" rIns="27000" bIns="270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n" sz="105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&amp; Assumption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5"/>
            <p:cNvSpPr txBox="1"/>
            <p:nvPr/>
          </p:nvSpPr>
          <p:spPr>
            <a:xfrm>
              <a:off x="393691" y="1819925"/>
              <a:ext cx="3997200" cy="54393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82275" tIns="109725" rIns="82275" bIns="3427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50"/>
                <a:buFont typeface="Arial"/>
                <a:buNone/>
              </a:pPr>
              <a:r>
                <a:rPr lang="en-US" sz="850" b="0" i="0" u="none" strike="noStrike" cap="none" dirty="0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Our analysis is grounded in the comprehensive customer data from SABS Telecom, which includes:</a:t>
              </a:r>
            </a:p>
            <a:p>
              <a:pPr marL="457200" marR="0" lvl="0" indent="-282575" algn="l" rtl="0">
                <a:lnSpc>
                  <a:spcPct val="115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313131"/>
                </a:buClr>
                <a:buSzPts val="850"/>
                <a:buFont typeface="Arial"/>
                <a:buChar char="●"/>
              </a:pPr>
              <a:r>
                <a:rPr lang="en-US" sz="850" b="0" i="0" u="none" strike="noStrike" cap="none" dirty="0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Customer Demographics- Information such as age, gender, marital status, and geographic location.</a:t>
              </a:r>
              <a:endParaRPr lang="en-US" sz="1100" b="0" i="0" u="none" strike="noStrike" cap="none" dirty="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282575" algn="l" rtl="0">
                <a:lnSpc>
                  <a:spcPct val="115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313131"/>
                </a:buClr>
                <a:buSzPts val="850"/>
                <a:buFont typeface="Arial"/>
                <a:buChar char="●"/>
              </a:pPr>
              <a:r>
                <a:rPr lang="en-US" sz="850" b="0" i="0" u="none" strike="noStrike" cap="none" dirty="0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Service Usage Patterns - Data covering internet, phone, and TV subscriptions, as well as contract details.</a:t>
              </a:r>
            </a:p>
            <a:p>
              <a:pPr marL="457200" marR="0" lvl="0" indent="-282575" algn="l" rtl="0">
                <a:lnSpc>
                  <a:spcPct val="115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313131"/>
                </a:buClr>
                <a:buSzPts val="850"/>
                <a:buFont typeface="Arial"/>
                <a:buChar char="●"/>
              </a:pPr>
              <a:r>
                <a:rPr lang="en-US" sz="850" b="0" i="0" u="none" strike="noStrike" cap="none" dirty="0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Payment and Financial Data - Including monthly charges, total charges, refunds, and any additional charges.</a:t>
              </a:r>
            </a:p>
            <a:p>
              <a:pPr marL="457200" marR="0" lvl="0" indent="-282575" algn="l" rtl="0">
                <a:lnSpc>
                  <a:spcPct val="115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313131"/>
                </a:buClr>
                <a:buSzPts val="850"/>
                <a:buFont typeface="Arial"/>
                <a:buChar char="●"/>
              </a:pPr>
              <a:r>
                <a:rPr lang="en-US" sz="850" b="0" i="0" u="none" strike="noStrike" cap="none" dirty="0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Dataset includes details of 7043 customers.</a:t>
              </a:r>
            </a:p>
            <a:p>
              <a:pPr marL="457200" marR="0" lvl="0" indent="-282575" algn="l" rtl="0">
                <a:lnSpc>
                  <a:spcPct val="115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313131"/>
                </a:buClr>
                <a:buSzPts val="850"/>
                <a:buFont typeface="Arial"/>
                <a:buChar char="●"/>
              </a:pPr>
              <a:endParaRPr lang="en-US" sz="850" b="0" i="0" u="none" strike="noStrike" cap="none" dirty="0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4625" marR="0" lvl="0" algn="l" rtl="0">
                <a:lnSpc>
                  <a:spcPct val="115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313131"/>
                </a:buClr>
                <a:buSzPts val="850"/>
              </a:pPr>
              <a:endParaRPr lang="en-US" sz="850" b="0" i="0" u="none" strike="noStrike" cap="none" dirty="0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4625" marR="0" lvl="0" algn="l" rtl="0">
                <a:lnSpc>
                  <a:spcPct val="115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313131"/>
                </a:buClr>
                <a:buSzPts val="850"/>
              </a:pPr>
              <a:endParaRPr lang="en-US" sz="850" dirty="0">
                <a:solidFill>
                  <a:srgbClr val="313131"/>
                </a:solidFill>
                <a:highlight>
                  <a:srgbClr val="FFFFFF"/>
                </a:highlight>
              </a:endParaRPr>
            </a:p>
          </p:txBody>
        </p:sp>
      </p:grpSp>
      <p:grpSp>
        <p:nvGrpSpPr>
          <p:cNvPr id="208" name="Google Shape;208;p35"/>
          <p:cNvGrpSpPr/>
          <p:nvPr/>
        </p:nvGrpSpPr>
        <p:grpSpPr>
          <a:xfrm>
            <a:off x="319965" y="1234377"/>
            <a:ext cx="2636563" cy="3909164"/>
            <a:chOff x="393699" y="1376360"/>
            <a:chExt cx="3997215" cy="5882865"/>
          </a:xfrm>
        </p:grpSpPr>
        <p:sp>
          <p:nvSpPr>
            <p:cNvPr id="209" name="Google Shape;209;p35"/>
            <p:cNvSpPr txBox="1"/>
            <p:nvPr/>
          </p:nvSpPr>
          <p:spPr>
            <a:xfrm>
              <a:off x="393699" y="1376360"/>
              <a:ext cx="3997200" cy="443700"/>
            </a:xfrm>
            <a:prstGeom prst="rect">
              <a:avLst/>
            </a:prstGeom>
            <a:solidFill>
              <a:srgbClr val="00A1DE"/>
            </a:solidFill>
            <a:ln>
              <a:noFill/>
            </a:ln>
          </p:spPr>
          <p:txBody>
            <a:bodyPr spcFirstLastPara="1" wrap="square" lIns="27000" tIns="27000" rIns="27000" bIns="270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n" sz="105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Background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5"/>
            <p:cNvSpPr txBox="1"/>
            <p:nvPr/>
          </p:nvSpPr>
          <p:spPr>
            <a:xfrm>
              <a:off x="393714" y="1819925"/>
              <a:ext cx="3997200" cy="54393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82275" tIns="109725" rIns="82275" bIns="34275" anchor="t" anchorCtr="0">
              <a:noAutofit/>
            </a:bodyPr>
            <a:lstStyle/>
            <a:p>
              <a:pPr marL="0" marR="0" lvl="1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Arial"/>
                <a:buNone/>
              </a:pPr>
              <a:r>
                <a:rPr lang="en-US" sz="850" b="0" i="0" u="none" strike="noStrike" cap="none" dirty="0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We are "SABS Telecom," a prominent telecommunications provider in California. Our commitment lies in delivering top-tier services that meet the evolving needs of our customers, ensuring their satisfaction and loyalty.</a:t>
              </a:r>
            </a:p>
            <a:p>
              <a:pPr marL="457200" marR="0" lvl="0" indent="-282575" algn="l" rtl="0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313131"/>
                </a:buClr>
                <a:buSzPts val="850"/>
                <a:buFont typeface="Arial"/>
                <a:buChar char="●"/>
              </a:pPr>
              <a:r>
                <a:rPr lang="en-US" sz="850" b="0" i="0" u="none" strike="noStrike" cap="none" dirty="0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Customer churn, where individuals leave for a competitor, is a critical challenge that impacts both revenue and market position.</a:t>
              </a:r>
            </a:p>
            <a:p>
              <a:pPr marL="457200" marR="0" lvl="0" indent="-282575" algn="l" rtl="0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313131"/>
                </a:buClr>
                <a:buSzPts val="850"/>
                <a:buFont typeface="Arial"/>
                <a:buChar char="●"/>
              </a:pPr>
              <a:r>
                <a:rPr lang="en-US" sz="850" b="0" i="0" u="none" strike="noStrike" cap="none" dirty="0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Understanding churn drivers is essential to developing strategies that enhance customer retention and reduce turnover.</a:t>
              </a:r>
            </a:p>
            <a:p>
              <a:pPr marL="457200" marR="0" lvl="0" indent="-282575" algn="l" rtl="0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313131"/>
                </a:buClr>
                <a:buSzPts val="850"/>
                <a:buFont typeface="Arial"/>
                <a:buChar char="●"/>
              </a:pPr>
              <a:r>
                <a:rPr lang="en-US" sz="850" b="0" i="0" u="none" strike="noStrike" cap="none" dirty="0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Retaining existing customers is more cost-effective than acquiring new ones, making churn reduction a strategic priority for sustained growth.</a:t>
              </a:r>
            </a:p>
            <a:p>
              <a:pPr marL="0" marR="0" lvl="1" indent="0" algn="l" rtl="0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Arial"/>
                <a:buNone/>
              </a:pPr>
              <a:endParaRPr sz="850" b="0" i="0" u="none" strike="noStrike" cap="none" dirty="0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1" indent="0" algn="l" rtl="0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Arial"/>
                <a:buNone/>
              </a:pPr>
              <a:endParaRPr sz="850" b="0" i="0" u="none" strike="noStrike" cap="none" dirty="0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1" indent="0" algn="l" rtl="0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Arial"/>
                <a:buNone/>
              </a:pPr>
              <a:endParaRPr sz="850" b="0" i="0" u="none" strike="noStrike" cap="none" dirty="0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1" indent="0" algn="l" rtl="0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Arial"/>
                <a:buNone/>
              </a:pPr>
              <a:r>
                <a:rPr lang="en" sz="850" b="0" i="0" u="none" strike="noStrike" cap="none" dirty="0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8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35"/>
          <p:cNvGrpSpPr/>
          <p:nvPr/>
        </p:nvGrpSpPr>
        <p:grpSpPr>
          <a:xfrm>
            <a:off x="3261274" y="1234435"/>
            <a:ext cx="2636636" cy="3909392"/>
            <a:chOff x="393698" y="1376360"/>
            <a:chExt cx="3997326" cy="4932365"/>
          </a:xfrm>
        </p:grpSpPr>
        <p:sp>
          <p:nvSpPr>
            <p:cNvPr id="212" name="Google Shape;212;p35"/>
            <p:cNvSpPr txBox="1"/>
            <p:nvPr/>
          </p:nvSpPr>
          <p:spPr>
            <a:xfrm>
              <a:off x="393699" y="1376360"/>
              <a:ext cx="3997325" cy="443561"/>
            </a:xfrm>
            <a:prstGeom prst="rect">
              <a:avLst/>
            </a:prstGeom>
            <a:solidFill>
              <a:srgbClr val="00A1DE"/>
            </a:solidFill>
            <a:ln>
              <a:noFill/>
            </a:ln>
          </p:spPr>
          <p:txBody>
            <a:bodyPr spcFirstLastPara="1" wrap="square" lIns="27000" tIns="27000" rIns="27000" bIns="270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n" sz="105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Objective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5"/>
            <p:cNvSpPr txBox="1"/>
            <p:nvPr/>
          </p:nvSpPr>
          <p:spPr>
            <a:xfrm>
              <a:off x="393698" y="1819921"/>
              <a:ext cx="3997324" cy="4488804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82275" tIns="109725" rIns="82275" bIns="34275" anchor="t" anchorCtr="0">
              <a:noAutofit/>
            </a:bodyPr>
            <a:lstStyle/>
            <a:p>
              <a:pPr marL="457200" marR="0" lvl="0" indent="-282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13131"/>
                </a:buClr>
                <a:buSzPts val="850"/>
                <a:buFont typeface="Arial"/>
                <a:buChar char="●"/>
              </a:pPr>
              <a:r>
                <a:rPr lang="en-US" sz="850" b="0" i="0" u="none" strike="noStrike" cap="none" dirty="0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Identify the key factors contributing to customer churn through detailed data analysis.</a:t>
              </a:r>
            </a:p>
            <a:p>
              <a:pPr marL="174625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13131"/>
                </a:buClr>
                <a:buSzPts val="850"/>
              </a:pPr>
              <a:endParaRPr lang="en-US" sz="8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282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13131"/>
                </a:buClr>
                <a:buSzPts val="850"/>
                <a:buFont typeface="Arial"/>
                <a:buChar char="●"/>
              </a:pPr>
              <a:r>
                <a:rPr lang="en-US" sz="850" b="0" i="0" u="none" strike="noStrike" cap="none" dirty="0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Analyze customer behavior to uncover patterns and trends associated with churn.</a:t>
              </a:r>
            </a:p>
            <a:p>
              <a:pPr marL="174625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13131"/>
                </a:buClr>
                <a:buSzPts val="850"/>
              </a:pPr>
              <a:endParaRPr lang="en-US" sz="850" b="0" i="0" u="none" strike="noStrike" cap="none" dirty="0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282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13131"/>
                </a:buClr>
                <a:buSzPts val="850"/>
                <a:buFont typeface="Arial"/>
                <a:buChar char="●"/>
              </a:pPr>
              <a:r>
                <a:rPr lang="en-US" sz="850" b="0" i="0" u="none" strike="noStrike" cap="none" dirty="0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Develop targeted retention strategies based on insights derived from the data.</a:t>
              </a:r>
            </a:p>
            <a:p>
              <a:pPr marL="174625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13131"/>
                </a:buClr>
                <a:buSzPts val="850"/>
              </a:pPr>
              <a:endParaRPr lang="en-US" sz="850" b="0" i="0" u="none" strike="noStrike" cap="none" dirty="0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282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13131"/>
                </a:buClr>
                <a:buSzPts val="850"/>
                <a:buFont typeface="Arial"/>
                <a:buChar char="●"/>
              </a:pPr>
              <a:r>
                <a:rPr lang="en-US" sz="850" b="0" i="0" u="none" strike="noStrike" cap="none" dirty="0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Enhance customer satisfaction and loyalty to ensure long-term business success.</a:t>
              </a:r>
              <a:endPara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1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Arial"/>
                <a:buNone/>
              </a:pPr>
              <a:endParaRPr sz="825" b="0" i="0" u="none" strike="noStrike" cap="none" dirty="0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4" name="Google Shape;214;p35"/>
          <p:cNvCxnSpPr/>
          <p:nvPr/>
        </p:nvCxnSpPr>
        <p:spPr>
          <a:xfrm>
            <a:off x="0" y="884282"/>
            <a:ext cx="9144000" cy="0"/>
          </a:xfrm>
          <a:prstGeom prst="straightConnector1">
            <a:avLst/>
          </a:prstGeom>
          <a:noFill/>
          <a:ln w="76200" cap="flat" cmpd="sng">
            <a:solidFill>
              <a:srgbClr val="00277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2E79BE-1A9A-5483-E8F7-0B91A4A2AA5E}"/>
              </a:ext>
            </a:extLst>
          </p:cNvPr>
          <p:cNvSpPr txBox="1"/>
          <p:nvPr/>
        </p:nvSpPr>
        <p:spPr>
          <a:xfrm>
            <a:off x="6422255" y="4136015"/>
            <a:ext cx="2267278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850" dirty="0"/>
          </a:p>
          <a:p>
            <a:r>
              <a:rPr lang="en-US" sz="850" b="1" dirty="0"/>
              <a:t>Key Assumption </a:t>
            </a:r>
            <a:r>
              <a:rPr lang="en-US" sz="850" dirty="0"/>
              <a:t>- </a:t>
            </a:r>
          </a:p>
          <a:p>
            <a:r>
              <a:rPr lang="en-US" sz="850" dirty="0"/>
              <a:t>The dataset analyzed reflects customer behavior over a 12-month period in 2022, providing a robust basis for our conclusions.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4dba12b41_0_74"/>
          <p:cNvSpPr txBox="1"/>
          <p:nvPr/>
        </p:nvSpPr>
        <p:spPr>
          <a:xfrm>
            <a:off x="205123" y="78049"/>
            <a:ext cx="83880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Executive Focus Question</a:t>
            </a:r>
          </a:p>
        </p:txBody>
      </p:sp>
      <p:cxnSp>
        <p:nvCxnSpPr>
          <p:cNvPr id="220" name="Google Shape;220;g274dba12b41_0_74"/>
          <p:cNvCxnSpPr/>
          <p:nvPr/>
        </p:nvCxnSpPr>
        <p:spPr>
          <a:xfrm>
            <a:off x="0" y="608512"/>
            <a:ext cx="9144000" cy="0"/>
          </a:xfrm>
          <a:prstGeom prst="straightConnector1">
            <a:avLst/>
          </a:prstGeom>
          <a:noFill/>
          <a:ln w="76200" cap="flat" cmpd="sng">
            <a:solidFill>
              <a:srgbClr val="00277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" name="Google Shape;226;g274dba12b41_0_74"/>
          <p:cNvCxnSpPr/>
          <p:nvPr/>
        </p:nvCxnSpPr>
        <p:spPr>
          <a:xfrm rot="10800000">
            <a:off x="4145770" y="1844367"/>
            <a:ext cx="2400" cy="312600"/>
          </a:xfrm>
          <a:prstGeom prst="straightConnector1">
            <a:avLst/>
          </a:prstGeom>
          <a:noFill/>
          <a:ln w="12700" cap="flat" cmpd="sng">
            <a:solidFill>
              <a:srgbClr val="B4B4B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27" name="Google Shape;227;g274dba12b41_0_74"/>
          <p:cNvGrpSpPr/>
          <p:nvPr/>
        </p:nvGrpSpPr>
        <p:grpSpPr>
          <a:xfrm>
            <a:off x="2295324" y="892249"/>
            <a:ext cx="4553058" cy="1679501"/>
            <a:chOff x="5857884" y="1732586"/>
            <a:chExt cx="1571700" cy="738512"/>
          </a:xfrm>
        </p:grpSpPr>
        <p:sp>
          <p:nvSpPr>
            <p:cNvPr id="228" name="Google Shape;228;g274dba12b41_0_74"/>
            <p:cNvSpPr/>
            <p:nvPr/>
          </p:nvSpPr>
          <p:spPr>
            <a:xfrm>
              <a:off x="5857884" y="1732586"/>
              <a:ext cx="1571700" cy="143794"/>
            </a:xfrm>
            <a:prstGeom prst="rect">
              <a:avLst/>
            </a:prstGeom>
            <a:solidFill>
              <a:srgbClr val="00A1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Main question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274dba12b41_0_74"/>
            <p:cNvSpPr/>
            <p:nvPr/>
          </p:nvSpPr>
          <p:spPr>
            <a:xfrm>
              <a:off x="5857884" y="1876380"/>
              <a:ext cx="1571700" cy="594718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Arial"/>
                <a:buNone/>
              </a:pPr>
              <a:r>
                <a:rPr lang="en-US" sz="1050" dirty="0"/>
                <a:t>How can SABS Telecom effectively reduce customer churn and increase customer retention to enhance long-term profitability and market share?</a:t>
              </a:r>
              <a:endParaRPr sz="825" b="0" i="0" u="none" strike="noStrike" cap="none" dirty="0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"/>
          <p:cNvSpPr/>
          <p:nvPr/>
        </p:nvSpPr>
        <p:spPr>
          <a:xfrm>
            <a:off x="713185" y="1314450"/>
            <a:ext cx="1654969" cy="438150"/>
          </a:xfrm>
          <a:prstGeom prst="chevron">
            <a:avLst>
              <a:gd name="adj" fmla="val 34952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27000" tIns="27000" rIns="27000" bIns="27000" anchor="ctr" anchorCtr="1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6"/>
          <p:cNvSpPr/>
          <p:nvPr/>
        </p:nvSpPr>
        <p:spPr>
          <a:xfrm>
            <a:off x="2253854" y="1314450"/>
            <a:ext cx="1654969" cy="438150"/>
          </a:xfrm>
          <a:prstGeom prst="chevron">
            <a:avLst>
              <a:gd name="adj" fmla="val 34975"/>
            </a:avLst>
          </a:prstGeom>
          <a:solidFill>
            <a:srgbClr val="A5A5A5"/>
          </a:solidFill>
          <a:ln w="12700" cap="rnd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7000" tIns="27000" rIns="27000" bIns="27000" anchor="ctr" anchorCtr="1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"/>
          <p:cNvSpPr/>
          <p:nvPr/>
        </p:nvSpPr>
        <p:spPr>
          <a:xfrm>
            <a:off x="3789760" y="1314450"/>
            <a:ext cx="1654969" cy="438150"/>
          </a:xfrm>
          <a:prstGeom prst="chevron">
            <a:avLst>
              <a:gd name="adj" fmla="val 34975"/>
            </a:avLst>
          </a:prstGeom>
          <a:solidFill>
            <a:srgbClr val="A5A5A5"/>
          </a:solidFill>
          <a:ln w="12700" cap="rnd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7000" tIns="27000" rIns="27000" bIns="27000" anchor="ctr" anchorCtr="1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324475" y="1314450"/>
            <a:ext cx="1654969" cy="438150"/>
          </a:xfrm>
          <a:prstGeom prst="chevron">
            <a:avLst>
              <a:gd name="adj" fmla="val 34975"/>
            </a:avLst>
          </a:prstGeom>
          <a:solidFill>
            <a:srgbClr val="A5A5A5"/>
          </a:solidFill>
          <a:ln w="12700" cap="rnd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7000" tIns="27000" rIns="27000" bIns="27000" anchor="ctr" anchorCtr="1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Analyze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 txBox="1"/>
          <p:nvPr/>
        </p:nvSpPr>
        <p:spPr>
          <a:xfrm>
            <a:off x="636985" y="2148416"/>
            <a:ext cx="1335815" cy="1595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5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SABS Telecom faces a critical challenge with customer churn, which directly impacts revenue and profitability.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Char char="•"/>
            </a:pPr>
            <a:endParaRPr lang="en-US" sz="850" dirty="0">
              <a:solidFill>
                <a:srgbClr val="595959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Char char="•"/>
            </a:pPr>
            <a:r>
              <a:rPr lang="en-US" sz="85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goal was to understand the factors contributing to customer churn and develop strategies to improve customer retention.</a:t>
            </a:r>
          </a:p>
        </p:txBody>
      </p:sp>
      <p:sp>
        <p:nvSpPr>
          <p:cNvPr id="244" name="Google Shape;244;p6"/>
          <p:cNvSpPr/>
          <p:nvPr/>
        </p:nvSpPr>
        <p:spPr>
          <a:xfrm>
            <a:off x="6848475" y="1314450"/>
            <a:ext cx="1654969" cy="438150"/>
          </a:xfrm>
          <a:prstGeom prst="chevron">
            <a:avLst>
              <a:gd name="adj" fmla="val 34975"/>
            </a:avLst>
          </a:prstGeom>
          <a:solidFill>
            <a:srgbClr val="002776"/>
          </a:solidFill>
          <a:ln w="12700" cap="rnd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7000" tIns="27000" rIns="27000" bIns="27000" anchor="ctr" anchorCtr="1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 &amp; Share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6"/>
          <p:cNvSpPr txBox="1"/>
          <p:nvPr/>
        </p:nvSpPr>
        <p:spPr>
          <a:xfrm>
            <a:off x="2245995" y="2148416"/>
            <a:ext cx="1468041" cy="2154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5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 leveraged internal customer data from SABS Telecom, which included demographics, service usage, and payment information.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lang="en-US" sz="85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Char char="•"/>
            </a:pPr>
            <a:r>
              <a:rPr lang="en-US" sz="85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dataset was comprehensive and already well-organized, requiring minimal additional cleaning.</a:t>
            </a:r>
          </a:p>
        </p:txBody>
      </p:sp>
      <p:sp>
        <p:nvSpPr>
          <p:cNvPr id="246" name="Google Shape;246;p6"/>
          <p:cNvSpPr txBox="1"/>
          <p:nvPr/>
        </p:nvSpPr>
        <p:spPr>
          <a:xfrm>
            <a:off x="3860245" y="2148415"/>
            <a:ext cx="1468041" cy="245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5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Given that the data provided was pre-cleaned, our focus was on ensuring data integrity and consistency.</a:t>
            </a:r>
          </a:p>
          <a:p>
            <a:pPr marL="360000" marR="0" lvl="2" indent="-12919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5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6"/>
          <p:cNvSpPr txBox="1"/>
          <p:nvPr/>
        </p:nvSpPr>
        <p:spPr>
          <a:xfrm>
            <a:off x="5429965" y="2156034"/>
            <a:ext cx="1468041" cy="267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5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analysis focused on visualizing key customer data to identify patterns and trends associated with churn.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lang="en-US" sz="85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Char char="•"/>
            </a:pPr>
            <a:r>
              <a:rPr lang="en-US" sz="85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dashboard highlights important insights, including customer demographics, contract types, payment methods, and reasons for leaving.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Char char="•"/>
            </a:pPr>
            <a:r>
              <a:rPr lang="en-US" sz="85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Recommendations has been made based on data informed insights.</a:t>
            </a:r>
          </a:p>
          <a:p>
            <a:pPr marL="360000" marR="0" lvl="2" indent="-12919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5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6"/>
          <p:cNvSpPr txBox="1"/>
          <p:nvPr/>
        </p:nvSpPr>
        <p:spPr>
          <a:xfrm>
            <a:off x="7022545" y="2148415"/>
            <a:ext cx="1468041" cy="2293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5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 utilized Tableau to create an interactive dashboard that visualizes the key findings and insights from the analysis.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lang="en-US" sz="85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Char char="•"/>
            </a:pPr>
            <a:r>
              <a:rPr lang="en-US" sz="85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dashboard highlights important KPIs such as churn rate, retention rate, and customer lifetime value.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Char char="•"/>
            </a:pPr>
            <a:r>
              <a:rPr lang="en-US" sz="85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This presentation will focus on these visual insights, providing actionable recommendations to reduce churn and improve customer satisfaction.</a:t>
            </a:r>
          </a:p>
        </p:txBody>
      </p:sp>
      <p:sp>
        <p:nvSpPr>
          <p:cNvPr id="249" name="Google Shape;249;p6"/>
          <p:cNvSpPr txBox="1"/>
          <p:nvPr/>
        </p:nvSpPr>
        <p:spPr>
          <a:xfrm>
            <a:off x="6930119" y="1031965"/>
            <a:ext cx="1593033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3C8A2E"/>
                </a:solidFill>
                <a:latin typeface="Arial"/>
                <a:ea typeface="Arial"/>
                <a:cs typeface="Arial"/>
                <a:sym typeface="Arial"/>
              </a:rPr>
              <a:t>Focus of today’s 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6"/>
          <p:cNvSpPr/>
          <p:nvPr/>
        </p:nvSpPr>
        <p:spPr>
          <a:xfrm>
            <a:off x="6880860" y="1219200"/>
            <a:ext cx="1654968" cy="3451860"/>
          </a:xfrm>
          <a:prstGeom prst="roundRect">
            <a:avLst>
              <a:gd name="adj" fmla="val 8147"/>
            </a:avLst>
          </a:prstGeom>
          <a:noFill/>
          <a:ln w="12700" cap="flat" cmpd="sng">
            <a:solidFill>
              <a:srgbClr val="A1C0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6"/>
          <p:cNvSpPr txBox="1"/>
          <p:nvPr/>
        </p:nvSpPr>
        <p:spPr>
          <a:xfrm>
            <a:off x="205123" y="78049"/>
            <a:ext cx="8808248" cy="54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br>
              <a:rPr lang="en" sz="1800" b="0" i="0" u="none" strike="noStrike" cap="non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A 5-step approach was taken to develop this report starting from defining the question to visualizing the data.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6"/>
          <p:cNvCxnSpPr/>
          <p:nvPr/>
        </p:nvCxnSpPr>
        <p:spPr>
          <a:xfrm>
            <a:off x="0" y="840740"/>
            <a:ext cx="9144000" cy="0"/>
          </a:xfrm>
          <a:prstGeom prst="straightConnector1">
            <a:avLst/>
          </a:prstGeom>
          <a:noFill/>
          <a:ln w="76200" cap="flat" cmpd="sng">
            <a:solidFill>
              <a:srgbClr val="00277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"/>
          <p:cNvSpPr/>
          <p:nvPr/>
        </p:nvSpPr>
        <p:spPr>
          <a:xfrm>
            <a:off x="358775" y="1187609"/>
            <a:ext cx="1552575" cy="895350"/>
          </a:xfrm>
          <a:prstGeom prst="rect">
            <a:avLst/>
          </a:prstGeom>
          <a:solidFill>
            <a:srgbClr val="00B0F0">
              <a:alpha val="61176"/>
            </a:srgb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1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Loyalty and reward programs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"/>
          <p:cNvSpPr txBox="1"/>
          <p:nvPr/>
        </p:nvSpPr>
        <p:spPr>
          <a:xfrm>
            <a:off x="2052637" y="1234440"/>
            <a:ext cx="3114629" cy="86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Provide loyalty rewards to customer groups who have a higher retention rate and longer tenure, high payment plan and  having on-time payment cycles.</a:t>
            </a:r>
          </a:p>
        </p:txBody>
      </p:sp>
      <p:sp>
        <p:nvSpPr>
          <p:cNvPr id="260" name="Google Shape;260;p1"/>
          <p:cNvSpPr/>
          <p:nvPr/>
        </p:nvSpPr>
        <p:spPr>
          <a:xfrm>
            <a:off x="358775" y="2368709"/>
            <a:ext cx="1552575" cy="895350"/>
          </a:xfrm>
          <a:prstGeom prst="rect">
            <a:avLst/>
          </a:prstGeom>
          <a:solidFill>
            <a:srgbClr val="00B0F0">
              <a:alpha val="61176"/>
            </a:srgb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1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Detailed feedback and survey</a:t>
            </a:r>
            <a:endParaRPr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"/>
          <p:cNvSpPr txBox="1"/>
          <p:nvPr/>
        </p:nvSpPr>
        <p:spPr>
          <a:xfrm>
            <a:off x="2486971" y="2338030"/>
            <a:ext cx="3114629" cy="1081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R="0" lvl="1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200" dirty="0"/>
              <a:t>1. Identify customer segments with higher churn rates, such as non-married individuals, those using bank withdrawal payments, and customers with low tenure.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"/>
          <p:cNvSpPr/>
          <p:nvPr/>
        </p:nvSpPr>
        <p:spPr>
          <a:xfrm>
            <a:off x="358775" y="3645059"/>
            <a:ext cx="1552575" cy="895350"/>
          </a:xfrm>
          <a:prstGeom prst="rect">
            <a:avLst/>
          </a:prstGeom>
          <a:solidFill>
            <a:srgbClr val="00B0F0">
              <a:alpha val="61176"/>
            </a:srgb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1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Competitor strategies</a:t>
            </a:r>
            <a:endParaRPr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"/>
          <p:cNvSpPr txBox="1"/>
          <p:nvPr/>
        </p:nvSpPr>
        <p:spPr>
          <a:xfrm>
            <a:off x="2393371" y="3662492"/>
            <a:ext cx="3114629" cy="86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Providing better devices, offers, higher data speeds and more data than competitors.</a:t>
            </a:r>
          </a:p>
        </p:txBody>
      </p:sp>
      <p:sp>
        <p:nvSpPr>
          <p:cNvPr id="266" name="Google Shape;266;p1"/>
          <p:cNvSpPr/>
          <p:nvPr/>
        </p:nvSpPr>
        <p:spPr>
          <a:xfrm>
            <a:off x="185738" y="1028700"/>
            <a:ext cx="371475" cy="371475"/>
          </a:xfrm>
          <a:prstGeom prst="ellipse">
            <a:avLst/>
          </a:prstGeom>
          <a:solidFill>
            <a:srgbClr val="0027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"/>
          <p:cNvSpPr/>
          <p:nvPr/>
        </p:nvSpPr>
        <p:spPr>
          <a:xfrm>
            <a:off x="185738" y="2228850"/>
            <a:ext cx="371475" cy="371475"/>
          </a:xfrm>
          <a:prstGeom prst="ellipse">
            <a:avLst/>
          </a:prstGeom>
          <a:solidFill>
            <a:srgbClr val="0027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"/>
          <p:cNvSpPr/>
          <p:nvPr/>
        </p:nvSpPr>
        <p:spPr>
          <a:xfrm>
            <a:off x="185738" y="3505200"/>
            <a:ext cx="371475" cy="371475"/>
          </a:xfrm>
          <a:prstGeom prst="ellipse">
            <a:avLst/>
          </a:prstGeom>
          <a:solidFill>
            <a:srgbClr val="0027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"/>
          <p:cNvSpPr txBox="1"/>
          <p:nvPr/>
        </p:nvSpPr>
        <p:spPr>
          <a:xfrm>
            <a:off x="205123" y="78049"/>
            <a:ext cx="8388000" cy="54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Recommendation Summary</a:t>
            </a:r>
            <a:br>
              <a:rPr lang="en" sz="1800" b="0" i="0" u="none" strike="noStrike" cap="none" dirty="0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We propose the following recommendations for reducing churn and improved retention</a:t>
            </a:r>
            <a:r>
              <a:rPr lang="en" sz="1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1" i="0" u="none" strike="noStrike" cap="none" dirty="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1"/>
          <p:cNvCxnSpPr/>
          <p:nvPr/>
        </p:nvCxnSpPr>
        <p:spPr>
          <a:xfrm>
            <a:off x="0" y="608512"/>
            <a:ext cx="9144000" cy="0"/>
          </a:xfrm>
          <a:prstGeom prst="straightConnector1">
            <a:avLst/>
          </a:prstGeom>
          <a:noFill/>
          <a:ln w="76200" cap="flat" cmpd="sng">
            <a:solidFill>
              <a:srgbClr val="00277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6AA975-0B36-4C96-4B3F-C2EBCCD04F91}"/>
              </a:ext>
            </a:extLst>
          </p:cNvPr>
          <p:cNvSpPr txBox="1"/>
          <p:nvPr/>
        </p:nvSpPr>
        <p:spPr>
          <a:xfrm>
            <a:off x="5508000" y="1246477"/>
            <a:ext cx="3522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Provide discounts/offers for new customers and groups with high churn rate.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412F0-EECA-EE16-3539-05CE82B00D6B}"/>
              </a:ext>
            </a:extLst>
          </p:cNvPr>
          <p:cNvSpPr txBox="1"/>
          <p:nvPr/>
        </p:nvSpPr>
        <p:spPr>
          <a:xfrm>
            <a:off x="5961600" y="2338030"/>
            <a:ext cx="282362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2. Implement personalized outreach strategies, such as direct phone calls, to gather detailed feedback from these at-risk groups.</a:t>
            </a:r>
          </a:p>
          <a:p>
            <a:r>
              <a:rPr lang="en-US" sz="1200" dirty="0"/>
              <a:t>3. Address customer concerns swiftly with tailored solutions, enhancing satisfaction and reducing churn.</a:t>
            </a:r>
            <a:endParaRPr lang="en-IN" sz="1200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"/>
          <p:cNvSpPr/>
          <p:nvPr/>
        </p:nvSpPr>
        <p:spPr>
          <a:xfrm>
            <a:off x="358775" y="1187609"/>
            <a:ext cx="1552575" cy="895350"/>
          </a:xfrm>
          <a:prstGeom prst="rect">
            <a:avLst/>
          </a:prstGeom>
          <a:solidFill>
            <a:srgbClr val="00B0F0">
              <a:alpha val="61176"/>
            </a:srgb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1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Targeted Marketing/</a:t>
            </a:r>
          </a:p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Advertising : </a:t>
            </a:r>
          </a:p>
        </p:txBody>
      </p:sp>
      <p:sp>
        <p:nvSpPr>
          <p:cNvPr id="259" name="Google Shape;259;p1"/>
          <p:cNvSpPr txBox="1"/>
          <p:nvPr/>
        </p:nvSpPr>
        <p:spPr>
          <a:xfrm>
            <a:off x="2052637" y="1234440"/>
            <a:ext cx="3114629" cy="86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Marketing in regional cities to increase customer base to create awareness about our products and services.</a:t>
            </a:r>
          </a:p>
        </p:txBody>
      </p:sp>
      <p:sp>
        <p:nvSpPr>
          <p:cNvPr id="260" name="Google Shape;260;p1"/>
          <p:cNvSpPr/>
          <p:nvPr/>
        </p:nvSpPr>
        <p:spPr>
          <a:xfrm>
            <a:off x="358775" y="2368709"/>
            <a:ext cx="1552575" cy="895350"/>
          </a:xfrm>
          <a:prstGeom prst="rect">
            <a:avLst/>
          </a:prstGeom>
          <a:solidFill>
            <a:srgbClr val="00B0F0">
              <a:alpha val="61176"/>
            </a:srgb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1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Personalized programs catering to a wider range of people :</a:t>
            </a:r>
          </a:p>
        </p:txBody>
      </p:sp>
      <p:sp>
        <p:nvSpPr>
          <p:cNvPr id="262" name="Google Shape;262;p1"/>
          <p:cNvSpPr txBox="1"/>
          <p:nvPr/>
        </p:nvSpPr>
        <p:spPr>
          <a:xfrm>
            <a:off x="2544571" y="2368709"/>
            <a:ext cx="3114629" cy="86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lvl="1">
              <a:lnSpc>
                <a:spcPct val="106000"/>
              </a:lnSpc>
              <a:buSzPts val="1400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Provide simple and user-friendly devices to senior citizens. Also, special discounts and education programs for elderly. </a:t>
            </a:r>
          </a:p>
          <a:p>
            <a:pPr marR="0" lvl="1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"/>
          <p:cNvSpPr/>
          <p:nvPr/>
        </p:nvSpPr>
        <p:spPr>
          <a:xfrm>
            <a:off x="358775" y="3645059"/>
            <a:ext cx="1552575" cy="895350"/>
          </a:xfrm>
          <a:prstGeom prst="rect">
            <a:avLst/>
          </a:prstGeom>
          <a:solidFill>
            <a:srgbClr val="00B0F0">
              <a:alpha val="61176"/>
            </a:srgb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1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Flexible and affordable monthly payment plans.</a:t>
            </a:r>
          </a:p>
        </p:txBody>
      </p:sp>
      <p:sp>
        <p:nvSpPr>
          <p:cNvPr id="265" name="Google Shape;265;p1"/>
          <p:cNvSpPr txBox="1"/>
          <p:nvPr/>
        </p:nvSpPr>
        <p:spPr>
          <a:xfrm>
            <a:off x="2544570" y="3645059"/>
            <a:ext cx="3114629" cy="86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Offering flexible payment options will make our services more accessible and appealing, particularly to price-sensitive customers.</a:t>
            </a:r>
            <a:endParaRPr lang="en-US" sz="1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6" name="Google Shape;266;p1"/>
          <p:cNvSpPr/>
          <p:nvPr/>
        </p:nvSpPr>
        <p:spPr>
          <a:xfrm>
            <a:off x="185738" y="1028700"/>
            <a:ext cx="371475" cy="371475"/>
          </a:xfrm>
          <a:prstGeom prst="ellipse">
            <a:avLst/>
          </a:prstGeom>
          <a:solidFill>
            <a:srgbClr val="0027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"/>
          <p:cNvSpPr/>
          <p:nvPr/>
        </p:nvSpPr>
        <p:spPr>
          <a:xfrm>
            <a:off x="185738" y="2228850"/>
            <a:ext cx="371475" cy="371475"/>
          </a:xfrm>
          <a:prstGeom prst="ellipse">
            <a:avLst/>
          </a:prstGeom>
          <a:solidFill>
            <a:srgbClr val="0027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"/>
          <p:cNvSpPr/>
          <p:nvPr/>
        </p:nvSpPr>
        <p:spPr>
          <a:xfrm>
            <a:off x="185738" y="3505200"/>
            <a:ext cx="371475" cy="371475"/>
          </a:xfrm>
          <a:prstGeom prst="ellipse">
            <a:avLst/>
          </a:prstGeom>
          <a:solidFill>
            <a:srgbClr val="0027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"/>
          <p:cNvSpPr txBox="1"/>
          <p:nvPr/>
        </p:nvSpPr>
        <p:spPr>
          <a:xfrm>
            <a:off x="205123" y="78049"/>
            <a:ext cx="8388000" cy="54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1000" b="1" i="0" u="none" strike="noStrike" cap="none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Recommendation Summary</a:t>
            </a:r>
            <a:br>
              <a:rPr lang="en" sz="1800" b="0" i="0" u="none" strike="noStrike" cap="none" dirty="0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We propose the following recommendations for reducing churn and improved retention</a:t>
            </a:r>
            <a:r>
              <a:rPr lang="en" sz="1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1" i="0" u="none" strike="noStrike" cap="none" dirty="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1"/>
          <p:cNvCxnSpPr/>
          <p:nvPr/>
        </p:nvCxnSpPr>
        <p:spPr>
          <a:xfrm>
            <a:off x="0" y="608512"/>
            <a:ext cx="9144000" cy="0"/>
          </a:xfrm>
          <a:prstGeom prst="straightConnector1">
            <a:avLst/>
          </a:prstGeom>
          <a:noFill/>
          <a:ln w="76200" cap="flat" cmpd="sng">
            <a:solidFill>
              <a:srgbClr val="00277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6AA975-0B36-4C96-4B3F-C2EBCCD04F91}"/>
              </a:ext>
            </a:extLst>
          </p:cNvPr>
          <p:cNvSpPr txBox="1"/>
          <p:nvPr/>
        </p:nvSpPr>
        <p:spPr>
          <a:xfrm>
            <a:off x="5508000" y="1246477"/>
            <a:ext cx="35222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Tie-up with corporates, gymnasiums, cultural festivities, sporting events, etc. to reach more customers is major cities.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Engaging video advertisements  on social media and TV.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5A669-1A31-5510-5192-C39301C17A03}"/>
              </a:ext>
            </a:extLst>
          </p:cNvPr>
          <p:cNvSpPr txBox="1"/>
          <p:nvPr/>
        </p:nvSpPr>
        <p:spPr>
          <a:xfrm>
            <a:off x="5508000" y="2315061"/>
            <a:ext cx="3277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Streaming TV/movies content based on different cultures, languages, family-based and viewing history.</a:t>
            </a:r>
          </a:p>
        </p:txBody>
      </p:sp>
    </p:spTree>
    <p:extLst>
      <p:ext uri="{BB962C8B-B14F-4D97-AF65-F5344CB8AC3E}">
        <p14:creationId xmlns:p14="http://schemas.microsoft.com/office/powerpoint/2010/main" val="328066404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8824A5-4A6F-2AD6-02D0-687AF2DC1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Customer Churn Dashboard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9152BA-EC47-1B23-EAA2-5869C185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8BFB2-14A6-5F2A-620C-4DB8B56F305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7712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76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1"/>
          <p:cNvSpPr txBox="1"/>
          <p:nvPr/>
        </p:nvSpPr>
        <p:spPr>
          <a:xfrm>
            <a:off x="3483584" y="1918854"/>
            <a:ext cx="4237334" cy="130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7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564"/>
              <a:buFont typeface="Arial"/>
              <a:buNone/>
            </a:pPr>
            <a:r>
              <a:rPr lang="en-IN" sz="32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32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</TotalTime>
  <Words>912</Words>
  <Application>Microsoft Office PowerPoint</Application>
  <PresentationFormat>On-screen Show (16:9)</PresentationFormat>
  <Paragraphs>95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Poppins</vt:lpstr>
      <vt:lpstr>Poppins Light</vt:lpstr>
      <vt:lpstr>Arial</vt:lpstr>
      <vt:lpstr>Cymbeline template</vt:lpstr>
      <vt:lpstr>Simple Light</vt:lpstr>
      <vt:lpstr>Customer Churn Analysis </vt:lpstr>
      <vt:lpstr>This analysis aims to identify the key factors influencing customer churn at SABS Telecom in California.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Snigdha Narayan</cp:lastModifiedBy>
  <cp:revision>3</cp:revision>
  <dcterms:modified xsi:type="dcterms:W3CDTF">2024-08-30T09:22:01Z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96a7106-2ce5-432c-ad85-ae4596379748_Enabled">
    <vt:lpwstr>true</vt:lpwstr>
  </property>
  <property fmtid="{D5CDD505-2E9C-101B-9397-08002B2CF9AE}" pid="3" name="MSIP_Label_c96a7106-2ce5-432c-ad85-ae4596379748_SetDate">
    <vt:lpwstr>2024-06-25T11:00:47Z</vt:lpwstr>
  </property>
  <property fmtid="{D5CDD505-2E9C-101B-9397-08002B2CF9AE}" pid="4" name="MSIP_Label_c96a7106-2ce5-432c-ad85-ae4596379748_Method">
    <vt:lpwstr>Standard</vt:lpwstr>
  </property>
  <property fmtid="{D5CDD505-2E9C-101B-9397-08002B2CF9AE}" pid="5" name="MSIP_Label_c96a7106-2ce5-432c-ad85-ae4596379748_Name">
    <vt:lpwstr>PRIVATE</vt:lpwstr>
  </property>
  <property fmtid="{D5CDD505-2E9C-101B-9397-08002B2CF9AE}" pid="6" name="MSIP_Label_c96a7106-2ce5-432c-ad85-ae4596379748_SiteId">
    <vt:lpwstr>7e400554-fd39-487a-894e-4d95dae53d4d</vt:lpwstr>
  </property>
  <property fmtid="{D5CDD505-2E9C-101B-9397-08002B2CF9AE}" pid="7" name="MSIP_Label_c96a7106-2ce5-432c-ad85-ae4596379748_ActionId">
    <vt:lpwstr>4e861421-93fb-49fd-bcb1-b0f21b02f9a0</vt:lpwstr>
  </property>
  <property fmtid="{D5CDD505-2E9C-101B-9397-08002B2CF9AE}" pid="8" name="MSIP_Label_c96a7106-2ce5-432c-ad85-ae4596379748_ContentBits">
    <vt:lpwstr>0</vt:lpwstr>
  </property>
</Properties>
</file>