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F84B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DAD1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F84B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31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463" y="1655064"/>
            <a:ext cx="4919472" cy="49194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F84B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31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556" y="3610483"/>
            <a:ext cx="5717286" cy="96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F84BA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466" y="3663239"/>
            <a:ext cx="12999466" cy="223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DAD1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400" cy="8229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463" y="2270760"/>
              <a:ext cx="4919472" cy="3688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7958" y="693801"/>
            <a:ext cx="6881495" cy="389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5110">
              <a:lnSpc>
                <a:spcPts val="7700"/>
              </a:lnSpc>
              <a:spcBef>
                <a:spcPts val="95"/>
              </a:spcBef>
            </a:pPr>
            <a:r>
              <a:rPr dirty="0"/>
              <a:t>Blockchain </a:t>
            </a:r>
            <a:r>
              <a:rPr spc="5" dirty="0"/>
              <a:t> </a:t>
            </a:r>
            <a:r>
              <a:rPr spc="-45" dirty="0"/>
              <a:t>Technology:</a:t>
            </a:r>
            <a:r>
              <a:rPr spc="-235" dirty="0"/>
              <a:t> </a:t>
            </a:r>
            <a:r>
              <a:rPr spc="5" dirty="0"/>
              <a:t>A</a:t>
            </a:r>
          </a:p>
          <a:p>
            <a:pPr marL="12700" marR="5080">
              <a:lnSpc>
                <a:spcPts val="7690"/>
              </a:lnSpc>
            </a:pPr>
            <a:r>
              <a:rPr spc="-5" dirty="0"/>
              <a:t>Revolution</a:t>
            </a:r>
            <a:r>
              <a:rPr spc="2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5" dirty="0"/>
              <a:t>Data </a:t>
            </a:r>
            <a:r>
              <a:rPr spc="-1695" dirty="0"/>
              <a:t> </a:t>
            </a:r>
            <a:r>
              <a:rPr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67958" y="4947970"/>
            <a:ext cx="7428865" cy="186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ain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750" b="1" spc="5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4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y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55" dirty="0">
                <a:solidFill>
                  <a:srgbClr val="DAD1E6"/>
                </a:solidFill>
                <a:latin typeface="Trebuchet MS"/>
                <a:cs typeface="Trebuchet MS"/>
              </a:rPr>
              <a:t>as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mer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5" dirty="0">
                <a:solidFill>
                  <a:srgbClr val="DAD1E6"/>
                </a:solidFill>
                <a:latin typeface="Trebuchet MS"/>
                <a:cs typeface="Trebuchet MS"/>
              </a:rPr>
              <a:t>as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ran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sfo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rmati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rce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c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ross 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various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industr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s.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Its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centrali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z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secure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ature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rs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 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revolutionary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approach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managing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data,</a:t>
            </a:r>
            <a:r>
              <a:rPr sz="17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transactions,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information. </a:t>
            </a:r>
            <a:r>
              <a:rPr sz="1750" b="1" spc="-509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This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pr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nta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xpl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50" b="1" spc="-6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fun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am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ntal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conce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blo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ckchain</a:t>
            </a:r>
            <a:r>
              <a:rPr sz="1750" b="1" spc="-225" dirty="0">
                <a:solidFill>
                  <a:srgbClr val="DAD1E6"/>
                </a:solidFill>
                <a:latin typeface="Trebuchet MS"/>
                <a:cs typeface="Trebuchet MS"/>
              </a:rPr>
              <a:t>,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65" dirty="0">
                <a:solidFill>
                  <a:srgbClr val="DAD1E6"/>
                </a:solidFill>
                <a:latin typeface="Trebuchet MS"/>
                <a:cs typeface="Trebuchet MS"/>
              </a:rPr>
              <a:t>s 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applicat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ons,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po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ial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reshape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fu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ure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750" b="1" spc="5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4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7958" y="7086600"/>
            <a:ext cx="485724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- 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S</a:t>
            </a:r>
            <a:r>
              <a:rPr sz="2200" spc="10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22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gd</a:t>
            </a:r>
            <a:r>
              <a:rPr sz="2200" spc="10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h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-114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M</a:t>
            </a:r>
            <a:r>
              <a:rPr sz="22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2200" spc="6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m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22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d</a:t>
            </a:r>
            <a:r>
              <a:rPr sz="22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l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lang="en-US"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(22071A6792)</a:t>
            </a:r>
            <a:endParaRPr sz="2200" dirty="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463" y="2130551"/>
            <a:ext cx="4919472" cy="39684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7958" y="1921510"/>
            <a:ext cx="5226050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sz="4450" spc="-350" dirty="0"/>
              <a:t>C</a:t>
            </a:r>
            <a:r>
              <a:rPr sz="4450" dirty="0"/>
              <a:t>oncl</a:t>
            </a:r>
            <a:r>
              <a:rPr sz="4450" spc="-330" dirty="0"/>
              <a:t>us</a:t>
            </a:r>
            <a:r>
              <a:rPr sz="4450" dirty="0"/>
              <a:t>ion</a:t>
            </a:r>
            <a:r>
              <a:rPr sz="4450" spc="-55" dirty="0"/>
              <a:t> </a:t>
            </a:r>
            <a:r>
              <a:rPr sz="4450" dirty="0"/>
              <a:t>a</a:t>
            </a:r>
            <a:r>
              <a:rPr sz="4450" spc="-40" dirty="0"/>
              <a:t>n</a:t>
            </a:r>
            <a:r>
              <a:rPr sz="4450" dirty="0"/>
              <a:t>d</a:t>
            </a:r>
            <a:r>
              <a:rPr sz="4450" spc="-395" dirty="0"/>
              <a:t> </a:t>
            </a:r>
            <a:r>
              <a:rPr sz="4450" spc="-360" dirty="0"/>
              <a:t>K</a:t>
            </a:r>
            <a:r>
              <a:rPr sz="4450" dirty="0"/>
              <a:t>ey  </a:t>
            </a:r>
            <a:r>
              <a:rPr sz="4450" spc="-105" dirty="0"/>
              <a:t>Takeaways</a:t>
            </a:r>
            <a:endParaRPr sz="44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4810" marR="5080">
              <a:lnSpc>
                <a:spcPct val="138200"/>
              </a:lnSpc>
              <a:spcBef>
                <a:spcPts val="100"/>
              </a:spcBef>
            </a:pPr>
            <a:r>
              <a:rPr spc="-10" dirty="0"/>
              <a:t>Blockchain technology </a:t>
            </a:r>
            <a:r>
              <a:rPr spc="25" dirty="0"/>
              <a:t>is </a:t>
            </a:r>
            <a:r>
              <a:rPr spc="-25" dirty="0"/>
              <a:t>revolutionizing </a:t>
            </a:r>
            <a:r>
              <a:rPr spc="-35" dirty="0"/>
              <a:t>the </a:t>
            </a:r>
            <a:r>
              <a:rPr spc="-30" dirty="0"/>
              <a:t>way </a:t>
            </a:r>
            <a:r>
              <a:rPr spc="-60" dirty="0"/>
              <a:t>we </a:t>
            </a:r>
            <a:r>
              <a:rPr spc="5" dirty="0"/>
              <a:t>manage </a:t>
            </a:r>
            <a:r>
              <a:rPr spc="-35" dirty="0"/>
              <a:t>data, </a:t>
            </a:r>
            <a:r>
              <a:rPr spc="-30" dirty="0"/>
              <a:t> </a:t>
            </a:r>
            <a:r>
              <a:rPr spc="-20" dirty="0"/>
              <a:t>conduct transactions, </a:t>
            </a:r>
            <a:r>
              <a:rPr spc="15" dirty="0"/>
              <a:t>and </a:t>
            </a:r>
            <a:r>
              <a:rPr spc="-35" dirty="0"/>
              <a:t>interact </a:t>
            </a:r>
            <a:r>
              <a:rPr spc="-45" dirty="0"/>
              <a:t>with </a:t>
            </a:r>
            <a:r>
              <a:rPr spc="-35" dirty="0"/>
              <a:t>information. </a:t>
            </a:r>
            <a:r>
              <a:rPr spc="25" dirty="0"/>
              <a:t>Its </a:t>
            </a:r>
            <a:r>
              <a:rPr spc="-45" dirty="0"/>
              <a:t>decentralized, </a:t>
            </a:r>
            <a:r>
              <a:rPr spc="-40" dirty="0"/>
              <a:t> </a:t>
            </a:r>
            <a:r>
              <a:rPr spc="-55" dirty="0"/>
              <a:t>secure,</a:t>
            </a:r>
            <a:r>
              <a:rPr spc="-110" dirty="0"/>
              <a:t> </a:t>
            </a:r>
            <a:r>
              <a:rPr spc="15" dirty="0"/>
              <a:t>and</a:t>
            </a:r>
            <a:r>
              <a:rPr spc="-100" dirty="0"/>
              <a:t> </a:t>
            </a:r>
            <a:r>
              <a:rPr spc="-10" dirty="0"/>
              <a:t>transparent</a:t>
            </a:r>
            <a:r>
              <a:rPr spc="-110" dirty="0"/>
              <a:t> </a:t>
            </a:r>
            <a:r>
              <a:rPr spc="-25" dirty="0"/>
              <a:t>nature</a:t>
            </a:r>
            <a:r>
              <a:rPr spc="-110" dirty="0"/>
              <a:t> </a:t>
            </a:r>
            <a:r>
              <a:rPr spc="-10" dirty="0"/>
              <a:t>offers</a:t>
            </a:r>
            <a:r>
              <a:rPr spc="-95" dirty="0"/>
              <a:t> </a:t>
            </a:r>
            <a:r>
              <a:rPr spc="25" dirty="0"/>
              <a:t>a</a:t>
            </a:r>
            <a:r>
              <a:rPr spc="-90" dirty="0"/>
              <a:t> </a:t>
            </a:r>
            <a:r>
              <a:rPr spc="-25" dirty="0"/>
              <a:t>powerful</a:t>
            </a:r>
            <a:r>
              <a:rPr spc="-110" dirty="0"/>
              <a:t> </a:t>
            </a:r>
            <a:r>
              <a:rPr spc="-25" dirty="0"/>
              <a:t>alternative</a:t>
            </a:r>
            <a:r>
              <a:rPr spc="-105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10" dirty="0"/>
              <a:t>traditional </a:t>
            </a:r>
            <a:r>
              <a:rPr spc="-509" dirty="0"/>
              <a:t> </a:t>
            </a:r>
            <a:r>
              <a:rPr spc="-15" dirty="0"/>
              <a:t>systems, </a:t>
            </a:r>
            <a:r>
              <a:rPr spc="-45" dirty="0"/>
              <a:t>with </a:t>
            </a:r>
            <a:r>
              <a:rPr dirty="0"/>
              <a:t>applications </a:t>
            </a:r>
            <a:r>
              <a:rPr spc="20" dirty="0"/>
              <a:t>across </a:t>
            </a:r>
            <a:r>
              <a:rPr dirty="0"/>
              <a:t>various </a:t>
            </a:r>
            <a:r>
              <a:rPr spc="-25" dirty="0"/>
              <a:t>industries. </a:t>
            </a:r>
            <a:r>
              <a:rPr spc="-35" dirty="0"/>
              <a:t>While </a:t>
            </a:r>
            <a:r>
              <a:rPr spc="-5" dirty="0"/>
              <a:t>challenges </a:t>
            </a:r>
            <a:r>
              <a:rPr dirty="0"/>
              <a:t> </a:t>
            </a:r>
            <a:r>
              <a:rPr spc="-55" dirty="0"/>
              <a:t>remain, </a:t>
            </a:r>
            <a:r>
              <a:rPr spc="-30" dirty="0"/>
              <a:t>the </a:t>
            </a:r>
            <a:r>
              <a:rPr spc="15" dirty="0"/>
              <a:t>ongoing </a:t>
            </a:r>
            <a:r>
              <a:rPr spc="-20" dirty="0"/>
              <a:t>development </a:t>
            </a:r>
            <a:r>
              <a:rPr spc="15" dirty="0"/>
              <a:t>and </a:t>
            </a:r>
            <a:r>
              <a:rPr spc="-10" dirty="0"/>
              <a:t>innovation </a:t>
            </a:r>
            <a:r>
              <a:rPr spc="-25" dirty="0"/>
              <a:t>in </a:t>
            </a:r>
            <a:r>
              <a:rPr dirty="0"/>
              <a:t>this </a:t>
            </a:r>
            <a:r>
              <a:rPr spc="-20" dirty="0"/>
              <a:t>field </a:t>
            </a:r>
            <a:r>
              <a:rPr dirty="0"/>
              <a:t>promise </a:t>
            </a:r>
            <a:r>
              <a:rPr spc="-5" dirty="0"/>
              <a:t>to </a:t>
            </a:r>
            <a:r>
              <a:rPr spc="-515" dirty="0"/>
              <a:t> </a:t>
            </a:r>
            <a:r>
              <a:rPr spc="-25" dirty="0"/>
              <a:t>u</a:t>
            </a:r>
            <a:r>
              <a:rPr spc="-20" dirty="0"/>
              <a:t>n</a:t>
            </a:r>
            <a:r>
              <a:rPr spc="10" dirty="0"/>
              <a:t>lo</a:t>
            </a:r>
            <a:r>
              <a:rPr spc="-35" dirty="0"/>
              <a:t>ck</a:t>
            </a:r>
            <a:r>
              <a:rPr spc="-120" dirty="0"/>
              <a:t> </a:t>
            </a:r>
            <a:r>
              <a:rPr spc="-40" dirty="0"/>
              <a:t>fur</a:t>
            </a:r>
            <a:r>
              <a:rPr spc="-45" dirty="0"/>
              <a:t>t</a:t>
            </a:r>
            <a:r>
              <a:rPr spc="-25" dirty="0"/>
              <a:t>h</a:t>
            </a:r>
            <a:r>
              <a:rPr spc="-55" dirty="0"/>
              <a:t>er</a:t>
            </a:r>
            <a:r>
              <a:rPr spc="-110" dirty="0"/>
              <a:t> </a:t>
            </a:r>
            <a:r>
              <a:rPr spc="10" dirty="0"/>
              <a:t>po</a:t>
            </a:r>
            <a:r>
              <a:rPr spc="-5" dirty="0"/>
              <a:t>t</a:t>
            </a:r>
            <a:r>
              <a:rPr spc="-55" dirty="0"/>
              <a:t>e</a:t>
            </a:r>
            <a:r>
              <a:rPr spc="-20" dirty="0"/>
              <a:t>n</a:t>
            </a:r>
            <a:r>
              <a:rPr spc="-40" dirty="0"/>
              <a:t>t</a:t>
            </a:r>
            <a:r>
              <a:rPr dirty="0"/>
              <a:t>ial</a:t>
            </a:r>
            <a:r>
              <a:rPr spc="-114" dirty="0"/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spc="30" dirty="0"/>
              <a:t>d</a:t>
            </a:r>
            <a:r>
              <a:rPr spc="-105" dirty="0"/>
              <a:t> </a:t>
            </a:r>
            <a:r>
              <a:rPr spc="-20" dirty="0"/>
              <a:t>tran</a:t>
            </a:r>
            <a:r>
              <a:rPr spc="25" dirty="0"/>
              <a:t>sfo</a:t>
            </a:r>
            <a:r>
              <a:rPr spc="-40" dirty="0"/>
              <a:t>rm</a:t>
            </a:r>
            <a:r>
              <a:rPr spc="-95" dirty="0"/>
              <a:t> </a:t>
            </a:r>
            <a:r>
              <a:rPr spc="-40" dirty="0"/>
              <a:t>t</a:t>
            </a:r>
            <a:r>
              <a:rPr spc="-25" dirty="0"/>
              <a:t>h</a:t>
            </a:r>
            <a:r>
              <a:rPr spc="-45" dirty="0"/>
              <a:t>e</a:t>
            </a:r>
            <a:r>
              <a:rPr spc="-114" dirty="0"/>
              <a:t> </a:t>
            </a:r>
            <a:r>
              <a:rPr spc="-35" dirty="0"/>
              <a:t>fu</a:t>
            </a:r>
            <a:r>
              <a:rPr spc="-40" dirty="0"/>
              <a:t>t</a:t>
            </a:r>
            <a:r>
              <a:rPr spc="-45" dirty="0"/>
              <a:t>ure</a:t>
            </a:r>
            <a:r>
              <a:rPr spc="-114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30" dirty="0"/>
              <a:t>t</a:t>
            </a:r>
            <a:r>
              <a:rPr spc="-55" dirty="0"/>
              <a:t>e</a:t>
            </a:r>
            <a:r>
              <a:rPr spc="-40" dirty="0"/>
              <a:t>ch</a:t>
            </a:r>
            <a:r>
              <a:rPr spc="-20" dirty="0"/>
              <a:t>n</a:t>
            </a:r>
            <a:r>
              <a:rPr spc="20" dirty="0"/>
              <a:t>o</a:t>
            </a:r>
            <a:r>
              <a:rPr dirty="0"/>
              <a:t>l</a:t>
            </a:r>
            <a:r>
              <a:rPr spc="55" dirty="0"/>
              <a:t>o</a:t>
            </a:r>
            <a:r>
              <a:rPr spc="40" dirty="0"/>
              <a:t>g</a:t>
            </a:r>
            <a:r>
              <a:rPr spc="-130" dirty="0"/>
              <a:t>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372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Thank</a:t>
            </a:r>
            <a:r>
              <a:rPr spc="-105" dirty="0"/>
              <a:t> </a:t>
            </a:r>
            <a:r>
              <a:rPr spc="-17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499110"/>
            <a:ext cx="70338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310" dirty="0">
                <a:latin typeface="Malgun Gothic Semilight"/>
                <a:cs typeface="Malgun Gothic Semilight"/>
              </a:rPr>
              <a:t>T</a:t>
            </a:r>
            <a:r>
              <a:rPr sz="3800" b="0" spc="190" dirty="0">
                <a:latin typeface="Malgun Gothic Semilight"/>
                <a:cs typeface="Malgun Gothic Semilight"/>
              </a:rPr>
              <a:t>h</a:t>
            </a:r>
            <a:r>
              <a:rPr sz="3800" b="0" dirty="0">
                <a:latin typeface="Malgun Gothic Semilight"/>
                <a:cs typeface="Malgun Gothic Semilight"/>
              </a:rPr>
              <a:t>e</a:t>
            </a:r>
            <a:r>
              <a:rPr sz="3800" b="0" spc="-130" dirty="0">
                <a:latin typeface="Malgun Gothic Semilight"/>
                <a:cs typeface="Malgun Gothic Semilight"/>
              </a:rPr>
              <a:t> </a:t>
            </a:r>
            <a:r>
              <a:rPr sz="3800" b="0" spc="245" dirty="0">
                <a:latin typeface="Malgun Gothic Semilight"/>
                <a:cs typeface="Malgun Gothic Semilight"/>
              </a:rPr>
              <a:t>F</a:t>
            </a:r>
            <a:r>
              <a:rPr sz="3800" b="0" spc="95" dirty="0">
                <a:latin typeface="Malgun Gothic Semilight"/>
                <a:cs typeface="Malgun Gothic Semilight"/>
              </a:rPr>
              <a:t>o</a:t>
            </a:r>
            <a:r>
              <a:rPr sz="3800" b="0" spc="190" dirty="0">
                <a:latin typeface="Malgun Gothic Semilight"/>
                <a:cs typeface="Malgun Gothic Semilight"/>
              </a:rPr>
              <a:t>u</a:t>
            </a:r>
            <a:r>
              <a:rPr sz="3800" b="0" spc="140" dirty="0">
                <a:latin typeface="Malgun Gothic Semilight"/>
                <a:cs typeface="Malgun Gothic Semilight"/>
              </a:rPr>
              <a:t>n</a:t>
            </a:r>
            <a:r>
              <a:rPr sz="3800" b="0" spc="35" dirty="0">
                <a:latin typeface="Malgun Gothic Semilight"/>
                <a:cs typeface="Malgun Gothic Semilight"/>
              </a:rPr>
              <a:t>d</a:t>
            </a:r>
            <a:r>
              <a:rPr sz="3800" b="0" spc="155" dirty="0">
                <a:latin typeface="Malgun Gothic Semilight"/>
                <a:cs typeface="Malgun Gothic Semilight"/>
              </a:rPr>
              <a:t>a</a:t>
            </a:r>
            <a:r>
              <a:rPr sz="3800" b="0" spc="35" dirty="0">
                <a:latin typeface="Malgun Gothic Semilight"/>
                <a:cs typeface="Malgun Gothic Semilight"/>
              </a:rPr>
              <a:t>t</a:t>
            </a:r>
            <a:r>
              <a:rPr sz="3800" b="0" spc="195" dirty="0">
                <a:latin typeface="Malgun Gothic Semilight"/>
                <a:cs typeface="Malgun Gothic Semilight"/>
              </a:rPr>
              <a:t>i</a:t>
            </a:r>
            <a:r>
              <a:rPr sz="3800" b="0" spc="85" dirty="0">
                <a:latin typeface="Malgun Gothic Semilight"/>
                <a:cs typeface="Malgun Gothic Semilight"/>
              </a:rPr>
              <a:t>o</a:t>
            </a:r>
            <a:r>
              <a:rPr sz="3800" b="0" spc="-85" dirty="0">
                <a:latin typeface="Malgun Gothic Semilight"/>
                <a:cs typeface="Malgun Gothic Semilight"/>
              </a:rPr>
              <a:t>n</a:t>
            </a:r>
            <a:r>
              <a:rPr sz="3800" b="0" dirty="0">
                <a:latin typeface="Malgun Gothic Semilight"/>
                <a:cs typeface="Malgun Gothic Semilight"/>
              </a:rPr>
              <a:t>s</a:t>
            </a:r>
            <a:r>
              <a:rPr sz="3800" b="0" spc="215" dirty="0">
                <a:latin typeface="Malgun Gothic Semilight"/>
                <a:cs typeface="Malgun Gothic Semilight"/>
              </a:rPr>
              <a:t> </a:t>
            </a:r>
            <a:r>
              <a:rPr sz="3800" b="0" spc="95" dirty="0">
                <a:latin typeface="Malgun Gothic Semilight"/>
                <a:cs typeface="Malgun Gothic Semilight"/>
              </a:rPr>
              <a:t>o</a:t>
            </a:r>
            <a:r>
              <a:rPr sz="3800" b="0" dirty="0">
                <a:latin typeface="Malgun Gothic Semilight"/>
                <a:cs typeface="Malgun Gothic Semilight"/>
              </a:rPr>
              <a:t>f</a:t>
            </a:r>
            <a:r>
              <a:rPr sz="3800" b="0" spc="95" dirty="0">
                <a:latin typeface="Malgun Gothic Semilight"/>
                <a:cs typeface="Malgun Gothic Semilight"/>
              </a:rPr>
              <a:t> </a:t>
            </a:r>
            <a:r>
              <a:rPr sz="3800" b="0" dirty="0">
                <a:latin typeface="Malgun Gothic Semilight"/>
                <a:cs typeface="Malgun Gothic Semilight"/>
              </a:rPr>
              <a:t>B</a:t>
            </a:r>
            <a:r>
              <a:rPr sz="3800" b="0" spc="-495" dirty="0">
                <a:latin typeface="Malgun Gothic Semilight"/>
                <a:cs typeface="Malgun Gothic Semilight"/>
              </a:rPr>
              <a:t> </a:t>
            </a:r>
            <a:r>
              <a:rPr sz="3800" b="0" spc="195" dirty="0">
                <a:latin typeface="Malgun Gothic Semilight"/>
                <a:cs typeface="Malgun Gothic Semilight"/>
              </a:rPr>
              <a:t>l</a:t>
            </a:r>
            <a:r>
              <a:rPr sz="3800" b="0" spc="95" dirty="0">
                <a:latin typeface="Malgun Gothic Semilight"/>
                <a:cs typeface="Malgun Gothic Semilight"/>
              </a:rPr>
              <a:t>o</a:t>
            </a:r>
            <a:r>
              <a:rPr sz="3800" b="0" spc="350" dirty="0">
                <a:latin typeface="Malgun Gothic Semilight"/>
                <a:cs typeface="Malgun Gothic Semilight"/>
              </a:rPr>
              <a:t>c</a:t>
            </a:r>
            <a:r>
              <a:rPr sz="3800" b="0" spc="295" dirty="0">
                <a:latin typeface="Malgun Gothic Semilight"/>
                <a:cs typeface="Malgun Gothic Semilight"/>
              </a:rPr>
              <a:t>k</a:t>
            </a:r>
            <a:r>
              <a:rPr sz="3800" b="0" spc="350" dirty="0">
                <a:latin typeface="Malgun Gothic Semilight"/>
                <a:cs typeface="Malgun Gothic Semilight"/>
              </a:rPr>
              <a:t>c</a:t>
            </a:r>
            <a:r>
              <a:rPr sz="3800" b="0" spc="190" dirty="0">
                <a:latin typeface="Malgun Gothic Semilight"/>
                <a:cs typeface="Malgun Gothic Semilight"/>
              </a:rPr>
              <a:t>h</a:t>
            </a:r>
            <a:r>
              <a:rPr sz="3800" b="0" spc="155" dirty="0">
                <a:latin typeface="Malgun Gothic Semilight"/>
                <a:cs typeface="Malgun Gothic Semilight"/>
              </a:rPr>
              <a:t>a</a:t>
            </a:r>
            <a:r>
              <a:rPr sz="3800" b="0" spc="195" dirty="0">
                <a:latin typeface="Malgun Gothic Semilight"/>
                <a:cs typeface="Malgun Gothic Semilight"/>
              </a:rPr>
              <a:t>i</a:t>
            </a:r>
            <a:r>
              <a:rPr sz="3800" b="0" dirty="0">
                <a:latin typeface="Malgun Gothic Semilight"/>
                <a:cs typeface="Malgun Gothic Semilight"/>
              </a:rPr>
              <a:t>n</a:t>
            </a:r>
            <a:endParaRPr sz="3800">
              <a:latin typeface="Malgun Gothic Semilight"/>
              <a:cs typeface="Malgun Gothic Semi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137" y="1480566"/>
            <a:ext cx="13159105" cy="129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At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its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core,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distributed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ledger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technology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that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enables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secure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transparent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recording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transactions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across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network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computers.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It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consists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chain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blocks,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each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containing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set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transactions.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blocks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linked together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cryptographically,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forming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an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immutable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tamper-proof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record.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Each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block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contains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timestamp,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hash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previous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block,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transaction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data.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network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secured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through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cryptography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consensus</a:t>
            </a:r>
            <a:r>
              <a:rPr sz="15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mechanisms,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ensuring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data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integrity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trust.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" y="3000755"/>
            <a:ext cx="1097280" cy="4691380"/>
            <a:chOff x="754380" y="3000755"/>
            <a:chExt cx="1097280" cy="4691380"/>
          </a:xfrm>
        </p:grpSpPr>
        <p:sp>
          <p:nvSpPr>
            <p:cNvPr id="5" name="object 5"/>
            <p:cNvSpPr/>
            <p:nvPr/>
          </p:nvSpPr>
          <p:spPr>
            <a:xfrm>
              <a:off x="963168" y="3000755"/>
              <a:ext cx="889000" cy="4691380"/>
            </a:xfrm>
            <a:custGeom>
              <a:avLst/>
              <a:gdLst/>
              <a:ahLst/>
              <a:cxnLst/>
              <a:rect l="l" t="t" r="r" b="b"/>
              <a:pathLst>
                <a:path w="889000" h="4691380">
                  <a:moveTo>
                    <a:pt x="22860" y="5080"/>
                  </a:moveTo>
                  <a:lnTo>
                    <a:pt x="17741" y="0"/>
                  </a:ln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4685754"/>
                  </a:lnTo>
                  <a:lnTo>
                    <a:pt x="5118" y="4690872"/>
                  </a:lnTo>
                  <a:lnTo>
                    <a:pt x="17741" y="4690872"/>
                  </a:lnTo>
                  <a:lnTo>
                    <a:pt x="22860" y="4685754"/>
                  </a:lnTo>
                  <a:lnTo>
                    <a:pt x="22860" y="5080"/>
                  </a:lnTo>
                  <a:close/>
                </a:path>
                <a:path w="889000" h="4691380">
                  <a:moveTo>
                    <a:pt x="888492" y="431800"/>
                  </a:moveTo>
                  <a:lnTo>
                    <a:pt x="883412" y="426720"/>
                  </a:lnTo>
                  <a:lnTo>
                    <a:pt x="212382" y="426720"/>
                  </a:lnTo>
                  <a:lnTo>
                    <a:pt x="207264" y="431800"/>
                  </a:lnTo>
                  <a:lnTo>
                    <a:pt x="207264" y="438150"/>
                  </a:lnTo>
                  <a:lnTo>
                    <a:pt x="207264" y="444500"/>
                  </a:lnTo>
                  <a:lnTo>
                    <a:pt x="212382" y="449580"/>
                  </a:lnTo>
                  <a:lnTo>
                    <a:pt x="883412" y="449580"/>
                  </a:lnTo>
                  <a:lnTo>
                    <a:pt x="888492" y="444500"/>
                  </a:lnTo>
                  <a:lnTo>
                    <a:pt x="888492" y="431800"/>
                  </a:lnTo>
                  <a:close/>
                </a:path>
              </a:pathLst>
            </a:custGeom>
            <a:solidFill>
              <a:srgbClr val="5C4E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380" y="3220211"/>
              <a:ext cx="439420" cy="437515"/>
            </a:xfrm>
            <a:custGeom>
              <a:avLst/>
              <a:gdLst/>
              <a:ahLst/>
              <a:cxnLst/>
              <a:rect l="l" t="t" r="r" b="b"/>
              <a:pathLst>
                <a:path w="439419" h="437514">
                  <a:moveTo>
                    <a:pt x="409752" y="0"/>
                  </a:moveTo>
                  <a:lnTo>
                    <a:pt x="29159" y="0"/>
                  </a:lnTo>
                  <a:lnTo>
                    <a:pt x="17809" y="2295"/>
                  </a:lnTo>
                  <a:lnTo>
                    <a:pt x="8540" y="8556"/>
                  </a:lnTo>
                  <a:lnTo>
                    <a:pt x="2291" y="17841"/>
                  </a:lnTo>
                  <a:lnTo>
                    <a:pt x="0" y="29210"/>
                  </a:lnTo>
                  <a:lnTo>
                    <a:pt x="0" y="408177"/>
                  </a:lnTo>
                  <a:lnTo>
                    <a:pt x="2291" y="419546"/>
                  </a:lnTo>
                  <a:lnTo>
                    <a:pt x="8540" y="428831"/>
                  </a:lnTo>
                  <a:lnTo>
                    <a:pt x="17809" y="435092"/>
                  </a:lnTo>
                  <a:lnTo>
                    <a:pt x="29159" y="437388"/>
                  </a:lnTo>
                  <a:lnTo>
                    <a:pt x="409752" y="437388"/>
                  </a:lnTo>
                  <a:lnTo>
                    <a:pt x="421102" y="435092"/>
                  </a:lnTo>
                  <a:lnTo>
                    <a:pt x="430371" y="428831"/>
                  </a:lnTo>
                  <a:lnTo>
                    <a:pt x="436620" y="419546"/>
                  </a:lnTo>
                  <a:lnTo>
                    <a:pt x="438911" y="408177"/>
                  </a:lnTo>
                  <a:lnTo>
                    <a:pt x="438911" y="29210"/>
                  </a:lnTo>
                  <a:lnTo>
                    <a:pt x="436620" y="17841"/>
                  </a:lnTo>
                  <a:lnTo>
                    <a:pt x="430371" y="8556"/>
                  </a:lnTo>
                  <a:lnTo>
                    <a:pt x="421102" y="2295"/>
                  </a:lnTo>
                  <a:lnTo>
                    <a:pt x="409752" y="0"/>
                  </a:lnTo>
                  <a:close/>
                </a:path>
              </a:pathLst>
            </a:custGeom>
            <a:solidFill>
              <a:srgbClr val="433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5240" y="3207766"/>
            <a:ext cx="1371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1</a:t>
            </a:r>
            <a:endParaRPr sz="2300">
              <a:latin typeface="Malgun Gothic Semilight"/>
              <a:cs typeface="Malgun Gothic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761" y="3171570"/>
            <a:ext cx="10892155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D</a:t>
            </a:r>
            <a:r>
              <a:rPr sz="1900" spc="7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1900" spc="2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t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1900" spc="9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S</a:t>
            </a:r>
            <a:r>
              <a:rPr sz="1900" spc="-27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2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t</a:t>
            </a:r>
            <a:r>
              <a:rPr sz="1900" spc="3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o</a:t>
            </a:r>
            <a:r>
              <a:rPr sz="1900" spc="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r</a:t>
            </a:r>
            <a:r>
              <a:rPr sz="1900" spc="7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1900" spc="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g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e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9300"/>
              </a:lnSpc>
              <a:spcBef>
                <a:spcPts val="800"/>
              </a:spcBef>
            </a:pP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stores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data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blocks,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each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containing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set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transactions.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blocks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linked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together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chain,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creating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chronological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record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transactions.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4380" y="4849367"/>
            <a:ext cx="1097280" cy="437515"/>
            <a:chOff x="754380" y="4849367"/>
            <a:chExt cx="1097280" cy="437515"/>
          </a:xfrm>
        </p:grpSpPr>
        <p:sp>
          <p:nvSpPr>
            <p:cNvPr id="10" name="object 10"/>
            <p:cNvSpPr/>
            <p:nvPr/>
          </p:nvSpPr>
          <p:spPr>
            <a:xfrm>
              <a:off x="1170431" y="5056631"/>
              <a:ext cx="681355" cy="22860"/>
            </a:xfrm>
            <a:custGeom>
              <a:avLst/>
              <a:gdLst/>
              <a:ahLst/>
              <a:cxnLst/>
              <a:rect l="l" t="t" r="r" b="b"/>
              <a:pathLst>
                <a:path w="681355" h="22860">
                  <a:moveTo>
                    <a:pt x="676148" y="0"/>
                  </a:move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118" y="22860"/>
                  </a:lnTo>
                  <a:lnTo>
                    <a:pt x="676148" y="22860"/>
                  </a:lnTo>
                  <a:lnTo>
                    <a:pt x="681228" y="17780"/>
                  </a:lnTo>
                  <a:lnTo>
                    <a:pt x="681228" y="5080"/>
                  </a:lnTo>
                  <a:lnTo>
                    <a:pt x="676148" y="0"/>
                  </a:lnTo>
                  <a:close/>
                </a:path>
              </a:pathLst>
            </a:custGeom>
            <a:solidFill>
              <a:srgbClr val="5C4E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4380" y="4849367"/>
              <a:ext cx="439420" cy="437515"/>
            </a:xfrm>
            <a:custGeom>
              <a:avLst/>
              <a:gdLst/>
              <a:ahLst/>
              <a:cxnLst/>
              <a:rect l="l" t="t" r="r" b="b"/>
              <a:pathLst>
                <a:path w="439419" h="437514">
                  <a:moveTo>
                    <a:pt x="409752" y="0"/>
                  </a:moveTo>
                  <a:lnTo>
                    <a:pt x="29159" y="0"/>
                  </a:lnTo>
                  <a:lnTo>
                    <a:pt x="17809" y="2295"/>
                  </a:lnTo>
                  <a:lnTo>
                    <a:pt x="8540" y="8556"/>
                  </a:lnTo>
                  <a:lnTo>
                    <a:pt x="2291" y="17841"/>
                  </a:lnTo>
                  <a:lnTo>
                    <a:pt x="0" y="29210"/>
                  </a:lnTo>
                  <a:lnTo>
                    <a:pt x="0" y="408178"/>
                  </a:lnTo>
                  <a:lnTo>
                    <a:pt x="2291" y="419546"/>
                  </a:lnTo>
                  <a:lnTo>
                    <a:pt x="8540" y="428831"/>
                  </a:lnTo>
                  <a:lnTo>
                    <a:pt x="17809" y="435092"/>
                  </a:lnTo>
                  <a:lnTo>
                    <a:pt x="29159" y="437388"/>
                  </a:lnTo>
                  <a:lnTo>
                    <a:pt x="409752" y="437388"/>
                  </a:lnTo>
                  <a:lnTo>
                    <a:pt x="421102" y="435092"/>
                  </a:lnTo>
                  <a:lnTo>
                    <a:pt x="430371" y="428831"/>
                  </a:lnTo>
                  <a:lnTo>
                    <a:pt x="436620" y="419546"/>
                  </a:lnTo>
                  <a:lnTo>
                    <a:pt x="438911" y="408178"/>
                  </a:lnTo>
                  <a:lnTo>
                    <a:pt x="438911" y="29210"/>
                  </a:lnTo>
                  <a:lnTo>
                    <a:pt x="436620" y="17841"/>
                  </a:lnTo>
                  <a:lnTo>
                    <a:pt x="430371" y="8556"/>
                  </a:lnTo>
                  <a:lnTo>
                    <a:pt x="421102" y="2295"/>
                  </a:lnTo>
                  <a:lnTo>
                    <a:pt x="409752" y="0"/>
                  </a:lnTo>
                  <a:close/>
                </a:path>
              </a:pathLst>
            </a:custGeom>
            <a:solidFill>
              <a:srgbClr val="433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2192" y="4836363"/>
            <a:ext cx="18288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2</a:t>
            </a:r>
            <a:endParaRPr sz="2300">
              <a:latin typeface="Malgun Gothic Semilight"/>
              <a:cs typeface="Malgun Gothic Semi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2761" y="4800346"/>
            <a:ext cx="11269980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6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Decentralization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9300"/>
              </a:lnSpc>
              <a:spcBef>
                <a:spcPts val="800"/>
              </a:spcBef>
            </a:pP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decentralized,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meaning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it's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not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controlled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single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entity.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Instead,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it's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distributed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across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network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computers,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making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resistant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censorship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manipulation.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4380" y="6477000"/>
            <a:ext cx="1097280" cy="439420"/>
            <a:chOff x="754380" y="6477000"/>
            <a:chExt cx="1097280" cy="439420"/>
          </a:xfrm>
        </p:grpSpPr>
        <p:sp>
          <p:nvSpPr>
            <p:cNvPr id="15" name="object 15"/>
            <p:cNvSpPr/>
            <p:nvPr/>
          </p:nvSpPr>
          <p:spPr>
            <a:xfrm>
              <a:off x="1170431" y="6684263"/>
              <a:ext cx="681355" cy="22860"/>
            </a:xfrm>
            <a:custGeom>
              <a:avLst/>
              <a:gdLst/>
              <a:ahLst/>
              <a:cxnLst/>
              <a:rect l="l" t="t" r="r" b="b"/>
              <a:pathLst>
                <a:path w="681355" h="22859">
                  <a:moveTo>
                    <a:pt x="676148" y="0"/>
                  </a:move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118" y="22860"/>
                  </a:lnTo>
                  <a:lnTo>
                    <a:pt x="676148" y="22860"/>
                  </a:lnTo>
                  <a:lnTo>
                    <a:pt x="681228" y="17780"/>
                  </a:lnTo>
                  <a:lnTo>
                    <a:pt x="681228" y="5080"/>
                  </a:lnTo>
                  <a:lnTo>
                    <a:pt x="676148" y="0"/>
                  </a:lnTo>
                  <a:close/>
                </a:path>
              </a:pathLst>
            </a:custGeom>
            <a:solidFill>
              <a:srgbClr val="5C4E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380" y="6477000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409651" y="0"/>
                  </a:moveTo>
                  <a:lnTo>
                    <a:pt x="29260" y="0"/>
                  </a:lnTo>
                  <a:lnTo>
                    <a:pt x="17873" y="2295"/>
                  </a:lnTo>
                  <a:lnTo>
                    <a:pt x="8572" y="8556"/>
                  </a:lnTo>
                  <a:lnTo>
                    <a:pt x="2300" y="17841"/>
                  </a:lnTo>
                  <a:lnTo>
                    <a:pt x="0" y="29210"/>
                  </a:lnTo>
                  <a:lnTo>
                    <a:pt x="0" y="409702"/>
                  </a:lnTo>
                  <a:lnTo>
                    <a:pt x="2300" y="421070"/>
                  </a:lnTo>
                  <a:lnTo>
                    <a:pt x="8572" y="430355"/>
                  </a:lnTo>
                  <a:lnTo>
                    <a:pt x="17873" y="436616"/>
                  </a:lnTo>
                  <a:lnTo>
                    <a:pt x="29260" y="438912"/>
                  </a:lnTo>
                  <a:lnTo>
                    <a:pt x="409651" y="438912"/>
                  </a:lnTo>
                  <a:lnTo>
                    <a:pt x="421038" y="436616"/>
                  </a:lnTo>
                  <a:lnTo>
                    <a:pt x="430339" y="430355"/>
                  </a:lnTo>
                  <a:lnTo>
                    <a:pt x="436611" y="421070"/>
                  </a:lnTo>
                  <a:lnTo>
                    <a:pt x="438911" y="409702"/>
                  </a:lnTo>
                  <a:lnTo>
                    <a:pt x="438911" y="29210"/>
                  </a:lnTo>
                  <a:lnTo>
                    <a:pt x="436611" y="17841"/>
                  </a:lnTo>
                  <a:lnTo>
                    <a:pt x="430339" y="8556"/>
                  </a:lnTo>
                  <a:lnTo>
                    <a:pt x="421038" y="2295"/>
                  </a:lnTo>
                  <a:lnTo>
                    <a:pt x="409651" y="0"/>
                  </a:lnTo>
                  <a:close/>
                </a:path>
              </a:pathLst>
            </a:custGeom>
            <a:solidFill>
              <a:srgbClr val="433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2192" y="6465823"/>
            <a:ext cx="1828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3</a:t>
            </a:r>
            <a:endParaRPr sz="2300">
              <a:latin typeface="Malgun Gothic Semilight"/>
              <a:cs typeface="Malgun Gothic Semi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32761" y="6429502"/>
            <a:ext cx="11765915" cy="105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Immutability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9300"/>
              </a:lnSpc>
              <a:spcBef>
                <a:spcPts val="800"/>
              </a:spcBef>
            </a:pP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Once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transaction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recorded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blockchain,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cannot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be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altered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or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deleted.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This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immutability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ensures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integrity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reliability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4791" y="2564892"/>
              <a:ext cx="5004815" cy="30998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908" y="642366"/>
            <a:ext cx="742569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-590" dirty="0"/>
              <a:t>K</a:t>
            </a:r>
            <a:r>
              <a:rPr sz="3750" spc="-75" dirty="0"/>
              <a:t>e</a:t>
            </a:r>
            <a:r>
              <a:rPr sz="3750" dirty="0"/>
              <a:t>y</a:t>
            </a:r>
            <a:r>
              <a:rPr sz="3750" spc="35" dirty="0"/>
              <a:t> </a:t>
            </a:r>
            <a:r>
              <a:rPr sz="3750" spc="-305" dirty="0"/>
              <a:t>C</a:t>
            </a:r>
            <a:r>
              <a:rPr sz="3750" spc="-80" dirty="0"/>
              <a:t>h</a:t>
            </a:r>
            <a:r>
              <a:rPr sz="3750" spc="-15" dirty="0"/>
              <a:t>a</a:t>
            </a:r>
            <a:r>
              <a:rPr sz="3750" spc="-145" dirty="0"/>
              <a:t>r</a:t>
            </a:r>
            <a:r>
              <a:rPr sz="3750" spc="-15" dirty="0"/>
              <a:t>a</a:t>
            </a:r>
            <a:r>
              <a:rPr sz="3750" dirty="0"/>
              <a:t>ct</a:t>
            </a:r>
            <a:r>
              <a:rPr sz="3750" spc="-15" dirty="0"/>
              <a:t>e</a:t>
            </a:r>
            <a:r>
              <a:rPr sz="3750" spc="-145" dirty="0"/>
              <a:t>r</a:t>
            </a:r>
            <a:r>
              <a:rPr sz="3750" spc="-25" dirty="0"/>
              <a:t>i</a:t>
            </a:r>
            <a:r>
              <a:rPr sz="3750" spc="-515" dirty="0"/>
              <a:t>s</a:t>
            </a:r>
            <a:r>
              <a:rPr sz="3750" spc="-15" dirty="0"/>
              <a:t>t</a:t>
            </a:r>
            <a:r>
              <a:rPr sz="3750" dirty="0"/>
              <a:t>i</a:t>
            </a:r>
            <a:r>
              <a:rPr sz="3750" spc="-15" dirty="0"/>
              <a:t>c</a:t>
            </a:r>
            <a:r>
              <a:rPr sz="3750" dirty="0"/>
              <a:t>s</a:t>
            </a:r>
            <a:r>
              <a:rPr sz="3750" spc="-484" dirty="0"/>
              <a:t> </a:t>
            </a:r>
            <a:r>
              <a:rPr sz="3750" spc="-65" dirty="0"/>
              <a:t>o</a:t>
            </a:r>
            <a:r>
              <a:rPr sz="3750" dirty="0"/>
              <a:t>f</a:t>
            </a:r>
            <a:r>
              <a:rPr sz="3750" spc="50" dirty="0"/>
              <a:t> </a:t>
            </a:r>
            <a:r>
              <a:rPr sz="3750" spc="-65" dirty="0"/>
              <a:t>B</a:t>
            </a:r>
            <a:r>
              <a:rPr sz="3750" spc="-15" dirty="0"/>
              <a:t>l</a:t>
            </a:r>
            <a:r>
              <a:rPr sz="3750" dirty="0"/>
              <a:t>ockc</a:t>
            </a:r>
            <a:r>
              <a:rPr sz="3750" spc="-20" dirty="0"/>
              <a:t>h</a:t>
            </a:r>
            <a:r>
              <a:rPr sz="3750" dirty="0"/>
              <a:t>ain</a:t>
            </a:r>
            <a:endParaRPr sz="3750"/>
          </a:p>
        </p:txBody>
      </p:sp>
      <p:sp>
        <p:nvSpPr>
          <p:cNvPr id="6" name="object 6"/>
          <p:cNvSpPr txBox="1"/>
          <p:nvPr/>
        </p:nvSpPr>
        <p:spPr>
          <a:xfrm>
            <a:off x="660908" y="2125217"/>
            <a:ext cx="73094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technology </a:t>
            </a:r>
            <a:r>
              <a:rPr sz="1500" b="1" spc="35" dirty="0">
                <a:solidFill>
                  <a:srgbClr val="DAD1E6"/>
                </a:solidFill>
                <a:latin typeface="Trebuchet MS"/>
                <a:cs typeface="Trebuchet MS"/>
              </a:rPr>
              <a:t>possesses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several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key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characteristics that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set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apart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from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traditional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systems.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features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contribute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its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robustness,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security,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wide-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ranging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applications.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include: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608" y="353263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403961" y="0"/>
                </a:moveTo>
                <a:lnTo>
                  <a:pt x="28854" y="0"/>
                </a:lnTo>
                <a:lnTo>
                  <a:pt x="17621" y="2272"/>
                </a:lnTo>
                <a:lnTo>
                  <a:pt x="8450" y="8461"/>
                </a:lnTo>
                <a:lnTo>
                  <a:pt x="2267" y="17627"/>
                </a:lnTo>
                <a:lnTo>
                  <a:pt x="0" y="28828"/>
                </a:lnTo>
                <a:lnTo>
                  <a:pt x="0" y="403987"/>
                </a:lnTo>
                <a:lnTo>
                  <a:pt x="2267" y="415188"/>
                </a:lnTo>
                <a:lnTo>
                  <a:pt x="8450" y="424354"/>
                </a:lnTo>
                <a:lnTo>
                  <a:pt x="17621" y="430543"/>
                </a:lnTo>
                <a:lnTo>
                  <a:pt x="28854" y="432815"/>
                </a:lnTo>
                <a:lnTo>
                  <a:pt x="403961" y="432815"/>
                </a:lnTo>
                <a:lnTo>
                  <a:pt x="415194" y="430543"/>
                </a:lnTo>
                <a:lnTo>
                  <a:pt x="424365" y="424354"/>
                </a:lnTo>
                <a:lnTo>
                  <a:pt x="430548" y="415188"/>
                </a:lnTo>
                <a:lnTo>
                  <a:pt x="432816" y="403987"/>
                </a:lnTo>
                <a:lnTo>
                  <a:pt x="432816" y="28828"/>
                </a:lnTo>
                <a:lnTo>
                  <a:pt x="430548" y="17627"/>
                </a:lnTo>
                <a:lnTo>
                  <a:pt x="424365" y="8461"/>
                </a:lnTo>
                <a:lnTo>
                  <a:pt x="415194" y="2272"/>
                </a:lnTo>
                <a:lnTo>
                  <a:pt x="403961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8372" y="3525392"/>
            <a:ext cx="1847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DAD1E6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636" y="3513785"/>
            <a:ext cx="312229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60" dirty="0">
                <a:solidFill>
                  <a:srgbClr val="DAD1E6"/>
                </a:solidFill>
                <a:latin typeface="Arial"/>
                <a:cs typeface="Arial"/>
              </a:rPr>
              <a:t>Transparency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33400"/>
              </a:lnSpc>
              <a:spcBef>
                <a:spcPts val="805"/>
              </a:spcBef>
            </a:pP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All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sact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io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lock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re 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ub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licly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iew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le,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romoti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45" dirty="0">
                <a:solidFill>
                  <a:srgbClr val="DAD1E6"/>
                </a:solidFill>
                <a:latin typeface="Trebuchet MS"/>
                <a:cs typeface="Trebuchet MS"/>
              </a:rPr>
              <a:t>g 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transparency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accountability.</a:t>
            </a:r>
            <a:endParaRPr sz="1500">
              <a:latin typeface="Trebuchet MS"/>
              <a:cs typeface="Trebuchet MS"/>
            </a:endParaRPr>
          </a:p>
          <a:p>
            <a:pPr marL="12700" marR="749935">
              <a:lnSpc>
                <a:spcPct val="133300"/>
              </a:lnSpc>
            </a:pP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Th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pr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ov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ides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sh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d  a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ud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itabl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co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ents</a:t>
            </a:r>
            <a:r>
              <a:rPr sz="1500" b="1" spc="-195" dirty="0">
                <a:solidFill>
                  <a:srgbClr val="DAD1E6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8011" y="353263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70">
                <a:moveTo>
                  <a:pt x="403987" y="0"/>
                </a:moveTo>
                <a:lnTo>
                  <a:pt x="28828" y="0"/>
                </a:lnTo>
                <a:lnTo>
                  <a:pt x="17627" y="2272"/>
                </a:lnTo>
                <a:lnTo>
                  <a:pt x="8461" y="8461"/>
                </a:lnTo>
                <a:lnTo>
                  <a:pt x="2272" y="17627"/>
                </a:lnTo>
                <a:lnTo>
                  <a:pt x="0" y="28828"/>
                </a:lnTo>
                <a:lnTo>
                  <a:pt x="0" y="403987"/>
                </a:lnTo>
                <a:lnTo>
                  <a:pt x="2272" y="415188"/>
                </a:lnTo>
                <a:lnTo>
                  <a:pt x="8461" y="424354"/>
                </a:lnTo>
                <a:lnTo>
                  <a:pt x="17627" y="430543"/>
                </a:lnTo>
                <a:lnTo>
                  <a:pt x="28828" y="432815"/>
                </a:lnTo>
                <a:lnTo>
                  <a:pt x="403987" y="432815"/>
                </a:lnTo>
                <a:lnTo>
                  <a:pt x="415188" y="430543"/>
                </a:lnTo>
                <a:lnTo>
                  <a:pt x="424354" y="424354"/>
                </a:lnTo>
                <a:lnTo>
                  <a:pt x="430543" y="415188"/>
                </a:lnTo>
                <a:lnTo>
                  <a:pt x="432815" y="403987"/>
                </a:lnTo>
                <a:lnTo>
                  <a:pt x="432815" y="28828"/>
                </a:lnTo>
                <a:lnTo>
                  <a:pt x="430543" y="17627"/>
                </a:lnTo>
                <a:lnTo>
                  <a:pt x="424354" y="8461"/>
                </a:lnTo>
                <a:lnTo>
                  <a:pt x="415188" y="2272"/>
                </a:lnTo>
                <a:lnTo>
                  <a:pt x="403987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3360" y="3525392"/>
            <a:ext cx="1847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DAD1E6"/>
                </a:solidFill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1421" y="3513785"/>
            <a:ext cx="3173730" cy="223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20" dirty="0">
                <a:solidFill>
                  <a:srgbClr val="DAD1E6"/>
                </a:solidFill>
                <a:latin typeface="Arial"/>
                <a:cs typeface="Arial"/>
              </a:rPr>
              <a:t>Security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33400"/>
              </a:lnSpc>
              <a:spcBef>
                <a:spcPts val="805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Bloc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kch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35" dirty="0">
                <a:solidFill>
                  <a:srgbClr val="DAD1E6"/>
                </a:solidFill>
                <a:latin typeface="Trebuchet MS"/>
                <a:cs typeface="Trebuchet MS"/>
              </a:rPr>
              <a:t>'s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dec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ent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lized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re 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cr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yp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ogr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ic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ri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ciples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m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ke 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ig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ly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sec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e,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sist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ck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45" dirty="0">
                <a:solidFill>
                  <a:srgbClr val="DAD1E6"/>
                </a:solidFill>
                <a:latin typeface="Trebuchet MS"/>
                <a:cs typeface="Trebuchet MS"/>
              </a:rPr>
              <a:t>g 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tt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em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data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ches.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The 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us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encr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yp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ion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ensur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es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e 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confidentiality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integrity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608" y="6205728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69" h="433070">
                <a:moveTo>
                  <a:pt x="403961" y="0"/>
                </a:moveTo>
                <a:lnTo>
                  <a:pt x="28854" y="0"/>
                </a:lnTo>
                <a:lnTo>
                  <a:pt x="17621" y="2272"/>
                </a:lnTo>
                <a:lnTo>
                  <a:pt x="8450" y="8461"/>
                </a:lnTo>
                <a:lnTo>
                  <a:pt x="2267" y="17627"/>
                </a:lnTo>
                <a:lnTo>
                  <a:pt x="0" y="28829"/>
                </a:lnTo>
                <a:lnTo>
                  <a:pt x="0" y="403987"/>
                </a:lnTo>
                <a:lnTo>
                  <a:pt x="2267" y="415188"/>
                </a:lnTo>
                <a:lnTo>
                  <a:pt x="8450" y="424354"/>
                </a:lnTo>
                <a:lnTo>
                  <a:pt x="17621" y="430543"/>
                </a:lnTo>
                <a:lnTo>
                  <a:pt x="28854" y="432816"/>
                </a:lnTo>
                <a:lnTo>
                  <a:pt x="403961" y="432816"/>
                </a:lnTo>
                <a:lnTo>
                  <a:pt x="415194" y="430543"/>
                </a:lnTo>
                <a:lnTo>
                  <a:pt x="424365" y="424354"/>
                </a:lnTo>
                <a:lnTo>
                  <a:pt x="430548" y="415188"/>
                </a:lnTo>
                <a:lnTo>
                  <a:pt x="432816" y="403987"/>
                </a:lnTo>
                <a:lnTo>
                  <a:pt x="432816" y="28829"/>
                </a:lnTo>
                <a:lnTo>
                  <a:pt x="430548" y="17627"/>
                </a:lnTo>
                <a:lnTo>
                  <a:pt x="424365" y="8461"/>
                </a:lnTo>
                <a:lnTo>
                  <a:pt x="415194" y="2272"/>
                </a:lnTo>
                <a:lnTo>
                  <a:pt x="403961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372" y="6199123"/>
            <a:ext cx="1847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DAD1E6"/>
                </a:solidFill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6636" y="6187821"/>
            <a:ext cx="6214745" cy="132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solidFill>
                  <a:srgbClr val="DAD1E6"/>
                </a:solidFill>
                <a:latin typeface="Arial"/>
                <a:cs typeface="Arial"/>
              </a:rPr>
              <a:t>Efficiency</a:t>
            </a:r>
            <a:endParaRPr sz="1850">
              <a:latin typeface="Arial"/>
              <a:cs typeface="Arial"/>
            </a:endParaRPr>
          </a:p>
          <a:p>
            <a:pPr marL="12700" marR="5080" algn="just">
              <a:lnSpc>
                <a:spcPct val="133400"/>
              </a:lnSpc>
              <a:spcBef>
                <a:spcPts val="810"/>
              </a:spcBef>
            </a:pP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streamline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processes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by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eliminating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intermediaries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500" b="1" spc="-4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automating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transactions.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This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reduces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costs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speeds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up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transaction </a:t>
            </a:r>
            <a:r>
              <a:rPr sz="1500" b="1" spc="-4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processing.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044905"/>
            <a:ext cx="9288780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50" b="0" dirty="0">
                <a:latin typeface="Malgun Gothic Semilight"/>
                <a:cs typeface="Malgun Gothic Semilight"/>
              </a:rPr>
              <a:t>B</a:t>
            </a:r>
            <a:r>
              <a:rPr sz="4450" b="0" spc="-580" dirty="0">
                <a:latin typeface="Malgun Gothic Semilight"/>
                <a:cs typeface="Malgun Gothic Semilight"/>
              </a:rPr>
              <a:t> </a:t>
            </a:r>
            <a:r>
              <a:rPr sz="4450" b="0" spc="235" dirty="0">
                <a:latin typeface="Malgun Gothic Semilight"/>
                <a:cs typeface="Malgun Gothic Semilight"/>
              </a:rPr>
              <a:t>lockchain</a:t>
            </a:r>
            <a:r>
              <a:rPr sz="4450" b="0" spc="25" dirty="0">
                <a:latin typeface="Malgun Gothic Semilight"/>
                <a:cs typeface="Malgun Gothic Semilight"/>
              </a:rPr>
              <a:t> </a:t>
            </a:r>
            <a:r>
              <a:rPr sz="4450" b="0" spc="80" dirty="0">
                <a:latin typeface="Malgun Gothic Semilight"/>
                <a:cs typeface="Malgun Gothic Semilight"/>
              </a:rPr>
              <a:t>Consensus</a:t>
            </a:r>
            <a:r>
              <a:rPr sz="4450" b="0" spc="290" dirty="0">
                <a:latin typeface="Malgun Gothic Semilight"/>
                <a:cs typeface="Malgun Gothic Semilight"/>
              </a:rPr>
              <a:t> </a:t>
            </a:r>
            <a:r>
              <a:rPr sz="4450" b="0" spc="-30" dirty="0">
                <a:latin typeface="Malgun Gothic Semilight"/>
                <a:cs typeface="Malgun Gothic Semilight"/>
              </a:rPr>
              <a:t>Mec</a:t>
            </a:r>
            <a:r>
              <a:rPr sz="4450" b="0" spc="-844" dirty="0">
                <a:latin typeface="Malgun Gothic Semilight"/>
                <a:cs typeface="Malgun Gothic Semilight"/>
              </a:rPr>
              <a:t> </a:t>
            </a:r>
            <a:r>
              <a:rPr sz="4450" b="0" spc="95" dirty="0">
                <a:latin typeface="Malgun Gothic Semilight"/>
                <a:cs typeface="Malgun Gothic Semilight"/>
              </a:rPr>
              <a:t>hanisms</a:t>
            </a:r>
            <a:endParaRPr sz="4450">
              <a:latin typeface="Malgun Gothic Semilight"/>
              <a:cs typeface="Malgun Gothic Semi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4" y="2191562"/>
            <a:ext cx="1284414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ensure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integrity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validate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transactions,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consensus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mechanism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used.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This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mechanism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allows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all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nodes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network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agree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validity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transactions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order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which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they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added</a:t>
            </a:r>
            <a:r>
              <a:rPr sz="175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blockchain.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Several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consensus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mechanisms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exist,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each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with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its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advantages</a:t>
            </a:r>
            <a:r>
              <a:rPr sz="17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drawbacks.</a:t>
            </a:r>
            <a:r>
              <a:rPr sz="17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Some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common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types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include: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4" y="4343832"/>
            <a:ext cx="3900804" cy="186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PoW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requires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miners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solve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complex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computa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ional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60" dirty="0">
                <a:solidFill>
                  <a:srgbClr val="DAD1E6"/>
                </a:solidFill>
                <a:latin typeface="Trebuchet MS"/>
                <a:cs typeface="Trebuchet MS"/>
              </a:rPr>
              <a:t>puzz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rify 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transactions.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This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process consumes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40" dirty="0">
                <a:solidFill>
                  <a:srgbClr val="DAD1E6"/>
                </a:solidFill>
                <a:latin typeface="Trebuchet MS"/>
                <a:cs typeface="Trebuchet MS"/>
              </a:rPr>
              <a:t>si</a:t>
            </a:r>
            <a:r>
              <a:rPr sz="1750" b="1" spc="45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nificant</a:t>
            </a:r>
            <a:r>
              <a:rPr sz="1750" b="1" spc="-1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ner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y,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but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pr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 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ig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cur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04" y="3798823"/>
            <a:ext cx="724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1680" algn="l"/>
              </a:tabLst>
            </a:pP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Pr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4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7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2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5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-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W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1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r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k</a:t>
            </a:r>
            <a:r>
              <a:rPr sz="2200" spc="2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(Po</a:t>
            </a:r>
            <a:r>
              <a:rPr sz="2200" spc="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W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)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	Pr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4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7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2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5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1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S</a:t>
            </a:r>
            <a:r>
              <a:rPr sz="2200" spc="-30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t</a:t>
            </a:r>
            <a:r>
              <a:rPr sz="2200" spc="1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k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e</a:t>
            </a:r>
            <a:r>
              <a:rPr sz="2200" spc="12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(Po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S</a:t>
            </a:r>
            <a:r>
              <a:rPr sz="2200" spc="-30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)</a:t>
            </a:r>
            <a:endParaRPr sz="2200">
              <a:latin typeface="Malgun Gothic Semilight"/>
              <a:cs typeface="Malgun Gothic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0665" y="4343832"/>
            <a:ext cx="3917950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sz="1750" b="1" spc="45" dirty="0">
                <a:solidFill>
                  <a:srgbClr val="DAD1E6"/>
                </a:solidFill>
                <a:latin typeface="Trebuchet MS"/>
                <a:cs typeface="Trebuchet MS"/>
              </a:rPr>
              <a:t>PoS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allows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validators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participate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cons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45" dirty="0">
                <a:solidFill>
                  <a:srgbClr val="DAD1E6"/>
                </a:solidFill>
                <a:latin typeface="Trebuchet MS"/>
                <a:cs typeface="Trebuchet MS"/>
              </a:rPr>
              <a:t>sus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based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amou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 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cry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ocurrenc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y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y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hol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225" dirty="0">
                <a:solidFill>
                  <a:srgbClr val="DAD1E6"/>
                </a:solidFill>
                <a:latin typeface="Trebuchet MS"/>
                <a:cs typeface="Trebuchet MS"/>
              </a:rPr>
              <a:t>.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7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 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me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anism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more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ener</a:t>
            </a:r>
            <a:r>
              <a:rPr sz="1750" b="1" spc="65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y</a:t>
            </a:r>
            <a:r>
              <a:rPr sz="1750" b="1" spc="60" dirty="0">
                <a:solidFill>
                  <a:srgbClr val="DAD1E6"/>
                </a:solidFill>
                <a:latin typeface="Trebuchet MS"/>
                <a:cs typeface="Trebuchet MS"/>
              </a:rPr>
              <a:t>-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ici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nt 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an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65" dirty="0">
                <a:solidFill>
                  <a:srgbClr val="DAD1E6"/>
                </a:solidFill>
                <a:latin typeface="Trebuchet MS"/>
                <a:cs typeface="Trebuchet MS"/>
              </a:rPr>
              <a:t>PoW,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but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may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be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usc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ible</a:t>
            </a:r>
            <a:r>
              <a:rPr sz="1750" b="1" spc="-1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o 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attacks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from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large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stakeholders.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0406" y="3778401"/>
            <a:ext cx="334708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sz="2200" spc="3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D</a:t>
            </a:r>
            <a:r>
              <a:rPr sz="2200" spc="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e</a:t>
            </a:r>
            <a:r>
              <a:rPr sz="2200" spc="11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l</a:t>
            </a:r>
            <a:r>
              <a:rPr sz="2200" spc="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e</a:t>
            </a:r>
            <a:r>
              <a:rPr sz="2200" spc="5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g</a:t>
            </a:r>
            <a:r>
              <a:rPr sz="2200" spc="9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t</a:t>
            </a:r>
            <a:r>
              <a:rPr sz="2200" spc="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e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d</a:t>
            </a:r>
            <a:r>
              <a:rPr sz="2200" spc="1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Pr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4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9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2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5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o</a:t>
            </a:r>
            <a:r>
              <a:rPr sz="2200" spc="6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f</a:t>
            </a:r>
            <a:r>
              <a:rPr sz="2200" spc="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-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S</a:t>
            </a:r>
            <a:r>
              <a:rPr sz="2200" spc="-30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spc="1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t</a:t>
            </a:r>
            <a:r>
              <a:rPr sz="2200" spc="1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6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k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e  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(</a:t>
            </a:r>
            <a:r>
              <a:rPr sz="2200" spc="3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D</a:t>
            </a:r>
            <a:r>
              <a:rPr sz="2200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Po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S</a:t>
            </a:r>
            <a:r>
              <a:rPr sz="2200" spc="-30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 </a:t>
            </a:r>
            <a:r>
              <a:rPr sz="2200" spc="-5" dirty="0">
                <a:solidFill>
                  <a:srgbClr val="F84BAE"/>
                </a:solidFill>
                <a:latin typeface="Malgun Gothic Semilight"/>
                <a:cs typeface="Malgun Gothic Semilight"/>
              </a:rPr>
              <a:t>)</a:t>
            </a:r>
            <a:endParaRPr sz="2200">
              <a:latin typeface="Malgun Gothic Semilight"/>
              <a:cs typeface="Malgun Gothic Semi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0406" y="4697397"/>
            <a:ext cx="3747770" cy="2238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5"/>
              </a:spcBef>
            </a:pPr>
            <a:r>
              <a:rPr sz="1750" b="1" spc="40" dirty="0">
                <a:solidFill>
                  <a:srgbClr val="DAD1E6"/>
                </a:solidFill>
                <a:latin typeface="Trebuchet MS"/>
                <a:cs typeface="Trebuchet MS"/>
              </a:rPr>
              <a:t>DPoS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allows users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delegate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their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voting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rights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elected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repr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senta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iv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who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resp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sible 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for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validating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transactions.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This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simpli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proc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uces 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energy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consumption.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30" y="570356"/>
            <a:ext cx="1016444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65" dirty="0"/>
              <a:t>B</a:t>
            </a:r>
            <a:r>
              <a:rPr sz="4350" dirty="0"/>
              <a:t>loc</a:t>
            </a:r>
            <a:r>
              <a:rPr sz="4350" spc="15" dirty="0"/>
              <a:t>k</a:t>
            </a:r>
            <a:r>
              <a:rPr sz="4350" dirty="0"/>
              <a:t>chain</a:t>
            </a:r>
            <a:r>
              <a:rPr sz="4350" spc="-95" dirty="0"/>
              <a:t> </a:t>
            </a:r>
            <a:r>
              <a:rPr sz="4350" spc="-75" dirty="0"/>
              <a:t>A</a:t>
            </a:r>
            <a:r>
              <a:rPr sz="4350" spc="-105" dirty="0"/>
              <a:t>p</a:t>
            </a:r>
            <a:r>
              <a:rPr sz="4350" spc="-95" dirty="0"/>
              <a:t>p</a:t>
            </a:r>
            <a:r>
              <a:rPr sz="4350" dirty="0"/>
              <a:t>licatio</a:t>
            </a:r>
            <a:r>
              <a:rPr sz="4350" spc="-25" dirty="0"/>
              <a:t>n</a:t>
            </a:r>
            <a:r>
              <a:rPr sz="4350" dirty="0"/>
              <a:t>s</a:t>
            </a:r>
            <a:r>
              <a:rPr sz="4350" spc="-555" dirty="0"/>
              <a:t> </a:t>
            </a:r>
            <a:r>
              <a:rPr sz="4350" spc="-50" dirty="0"/>
              <a:t>a</a:t>
            </a:r>
            <a:r>
              <a:rPr sz="4350" spc="-25" dirty="0"/>
              <a:t>n</a:t>
            </a:r>
            <a:r>
              <a:rPr sz="4350" dirty="0"/>
              <a:t>d</a:t>
            </a:r>
            <a:r>
              <a:rPr sz="4350" spc="-50" dirty="0"/>
              <a:t> </a:t>
            </a:r>
            <a:r>
              <a:rPr sz="4350" spc="-170" dirty="0"/>
              <a:t>U</a:t>
            </a:r>
            <a:r>
              <a:rPr sz="4350" spc="-600" dirty="0"/>
              <a:t>s</a:t>
            </a:r>
            <a:r>
              <a:rPr sz="4350" dirty="0"/>
              <a:t>e</a:t>
            </a:r>
            <a:r>
              <a:rPr sz="4350" spc="-40" dirty="0"/>
              <a:t> </a:t>
            </a:r>
            <a:r>
              <a:rPr sz="4350" spc="-350" dirty="0"/>
              <a:t>C</a:t>
            </a:r>
            <a:r>
              <a:rPr sz="4350" spc="-85" dirty="0"/>
              <a:t>a</a:t>
            </a:r>
            <a:r>
              <a:rPr sz="4350" spc="-600" dirty="0"/>
              <a:t>s</a:t>
            </a:r>
            <a:r>
              <a:rPr sz="4350" spc="-25" dirty="0"/>
              <a:t>e</a:t>
            </a:r>
            <a:r>
              <a:rPr sz="4350" dirty="0"/>
              <a:t>s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763930" y="1691925"/>
            <a:ext cx="12816840" cy="7353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Blockchain's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transformative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potential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extends</a:t>
            </a:r>
            <a:r>
              <a:rPr sz="17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beyond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cryptocurrency.</a:t>
            </a:r>
            <a:r>
              <a:rPr sz="17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7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5" dirty="0">
                <a:solidFill>
                  <a:srgbClr val="DAD1E6"/>
                </a:solidFill>
                <a:latin typeface="Trebuchet MS"/>
                <a:cs typeface="Trebuchet MS"/>
              </a:rPr>
              <a:t>has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wide-ranging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applications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0" dirty="0">
                <a:solidFill>
                  <a:srgbClr val="DAD1E6"/>
                </a:solidFill>
                <a:latin typeface="Trebuchet MS"/>
                <a:cs typeface="Trebuchet MS"/>
              </a:rPr>
              <a:t>across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industries,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offering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b="1" spc="15" dirty="0">
                <a:solidFill>
                  <a:srgbClr val="DAD1E6"/>
                </a:solidFill>
                <a:latin typeface="Trebuchet MS"/>
                <a:cs typeface="Trebuchet MS"/>
              </a:rPr>
              <a:t>solutions</a:t>
            </a:r>
            <a:r>
              <a:rPr sz="1700" b="1" spc="-1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0" dirty="0">
                <a:solidFill>
                  <a:srgbClr val="DAD1E6"/>
                </a:solidFill>
                <a:latin typeface="Trebuchet MS"/>
                <a:cs typeface="Trebuchet MS"/>
              </a:rPr>
              <a:t>long-standing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challenges</a:t>
            </a:r>
            <a:r>
              <a:rPr sz="17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creating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new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opportunities.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5" dirty="0">
                <a:solidFill>
                  <a:srgbClr val="DAD1E6"/>
                </a:solidFill>
                <a:latin typeface="Trebuchet MS"/>
                <a:cs typeface="Trebuchet MS"/>
              </a:rPr>
              <a:t>Some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key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5" dirty="0">
                <a:solidFill>
                  <a:srgbClr val="DAD1E6"/>
                </a:solidFill>
                <a:latin typeface="Trebuchet MS"/>
                <a:cs typeface="Trebuchet MS"/>
              </a:rPr>
              <a:t>use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0" dirty="0">
                <a:solidFill>
                  <a:srgbClr val="DAD1E6"/>
                </a:solidFill>
                <a:latin typeface="Trebuchet MS"/>
                <a:cs typeface="Trebuchet MS"/>
              </a:rPr>
              <a:t>cases</a:t>
            </a:r>
            <a:r>
              <a:rPr sz="1700" b="1" spc="-1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include: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40" y="2708148"/>
            <a:ext cx="6426835" cy="2699385"/>
          </a:xfrm>
          <a:custGeom>
            <a:avLst/>
            <a:gdLst/>
            <a:ahLst/>
            <a:cxnLst/>
            <a:rect l="l" t="t" r="r" b="b"/>
            <a:pathLst>
              <a:path w="6426834" h="2699385">
                <a:moveTo>
                  <a:pt x="6393434" y="0"/>
                </a:moveTo>
                <a:lnTo>
                  <a:pt x="33273" y="0"/>
                </a:lnTo>
                <a:lnTo>
                  <a:pt x="20322" y="2609"/>
                </a:lnTo>
                <a:lnTo>
                  <a:pt x="9745" y="9731"/>
                </a:lnTo>
                <a:lnTo>
                  <a:pt x="2614" y="20306"/>
                </a:lnTo>
                <a:lnTo>
                  <a:pt x="0" y="33274"/>
                </a:lnTo>
                <a:lnTo>
                  <a:pt x="0" y="2665729"/>
                </a:lnTo>
                <a:lnTo>
                  <a:pt x="2614" y="2678697"/>
                </a:lnTo>
                <a:lnTo>
                  <a:pt x="9745" y="2689272"/>
                </a:lnTo>
                <a:lnTo>
                  <a:pt x="20322" y="2696394"/>
                </a:lnTo>
                <a:lnTo>
                  <a:pt x="33273" y="2699004"/>
                </a:lnTo>
                <a:lnTo>
                  <a:pt x="6393434" y="2699004"/>
                </a:lnTo>
                <a:lnTo>
                  <a:pt x="6406401" y="2696394"/>
                </a:lnTo>
                <a:lnTo>
                  <a:pt x="6416976" y="2689272"/>
                </a:lnTo>
                <a:lnTo>
                  <a:pt x="6424098" y="2678697"/>
                </a:lnTo>
                <a:lnTo>
                  <a:pt x="6426708" y="2665729"/>
                </a:lnTo>
                <a:lnTo>
                  <a:pt x="6426708" y="33274"/>
                </a:lnTo>
                <a:lnTo>
                  <a:pt x="6424098" y="20306"/>
                </a:lnTo>
                <a:lnTo>
                  <a:pt x="6416976" y="9731"/>
                </a:lnTo>
                <a:lnTo>
                  <a:pt x="6406401" y="2609"/>
                </a:lnTo>
                <a:lnTo>
                  <a:pt x="6393434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5824" y="2902966"/>
            <a:ext cx="5812790" cy="225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5" dirty="0">
                <a:solidFill>
                  <a:srgbClr val="DAD1E6"/>
                </a:solidFill>
                <a:latin typeface="Arial"/>
                <a:cs typeface="Arial"/>
              </a:rPr>
              <a:t>Supply</a:t>
            </a:r>
            <a:r>
              <a:rPr sz="2150" b="1" spc="-95" dirty="0">
                <a:solidFill>
                  <a:srgbClr val="DAD1E6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DAD1E6"/>
                </a:solidFill>
                <a:latin typeface="Arial"/>
                <a:cs typeface="Arial"/>
              </a:rPr>
              <a:t>Chain</a:t>
            </a:r>
            <a:r>
              <a:rPr sz="2150" b="1" spc="-40" dirty="0">
                <a:solidFill>
                  <a:srgbClr val="DAD1E6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DAD1E6"/>
                </a:solidFill>
                <a:latin typeface="Arial"/>
                <a:cs typeface="Arial"/>
              </a:rPr>
              <a:t>Management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7200"/>
              </a:lnSpc>
              <a:spcBef>
                <a:spcPts val="965"/>
              </a:spcBef>
            </a:pP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ca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track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50" dirty="0">
                <a:solidFill>
                  <a:srgbClr val="DAD1E6"/>
                </a:solidFill>
                <a:latin typeface="Trebuchet MS"/>
                <a:cs typeface="Trebuchet MS"/>
              </a:rPr>
              <a:t>goods</a:t>
            </a:r>
            <a:r>
              <a:rPr sz="1700" b="1" spc="-1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from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5" dirty="0">
                <a:solidFill>
                  <a:srgbClr val="DAD1E6"/>
                </a:solidFill>
                <a:latin typeface="Trebuchet MS"/>
                <a:cs typeface="Trebuchet MS"/>
              </a:rPr>
              <a:t>ori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desti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ation,  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improving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transparency,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reducing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fraud,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enhancing 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DAD1E6"/>
                </a:solidFill>
                <a:latin typeface="Trebuchet MS"/>
                <a:cs typeface="Trebuchet MS"/>
              </a:rPr>
              <a:t>efficiency.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This </a:t>
            </a:r>
            <a:r>
              <a:rPr sz="1700" b="1" spc="25" dirty="0">
                <a:solidFill>
                  <a:srgbClr val="DAD1E6"/>
                </a:solidFill>
                <a:latin typeface="Trebuchet MS"/>
                <a:cs typeface="Trebuchet MS"/>
              </a:rPr>
              <a:t>is 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especially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relevant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for 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industries 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with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complex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5" dirty="0">
                <a:solidFill>
                  <a:srgbClr val="DAD1E6"/>
                </a:solidFill>
                <a:latin typeface="Trebuchet MS"/>
                <a:cs typeface="Trebuchet MS"/>
              </a:rPr>
              <a:t>sup</a:t>
            </a:r>
            <a:r>
              <a:rPr sz="1700" b="1" spc="3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ly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chains,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5" dirty="0">
                <a:solidFill>
                  <a:srgbClr val="DAD1E6"/>
                </a:solidFill>
                <a:latin typeface="Trebuchet MS"/>
                <a:cs typeface="Trebuchet MS"/>
              </a:rPr>
              <a:t>su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55" dirty="0">
                <a:solidFill>
                  <a:srgbClr val="DAD1E6"/>
                </a:solidFill>
                <a:latin typeface="Trebuchet MS"/>
                <a:cs typeface="Trebuchet MS"/>
              </a:rPr>
              <a:t>as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food,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pha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00" b="1" spc="-60" dirty="0">
                <a:solidFill>
                  <a:srgbClr val="DAD1E6"/>
                </a:solidFill>
                <a:latin typeface="Trebuchet MS"/>
                <a:cs typeface="Trebuchet MS"/>
              </a:rPr>
              <a:t>m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ac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tic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00" b="1" spc="35" dirty="0">
                <a:solidFill>
                  <a:srgbClr val="DAD1E6"/>
                </a:solidFill>
                <a:latin typeface="Trebuchet MS"/>
                <a:cs typeface="Trebuchet MS"/>
              </a:rPr>
              <a:t>ls</a:t>
            </a:r>
            <a:r>
              <a:rPr sz="1700" b="1" spc="-220" dirty="0">
                <a:solidFill>
                  <a:srgbClr val="DAD1E6"/>
                </a:solidFill>
                <a:latin typeface="Trebuchet MS"/>
                <a:cs typeface="Trebuchet MS"/>
              </a:rPr>
              <a:t>,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 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manufacturing.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6452" y="2708148"/>
            <a:ext cx="6428740" cy="2699385"/>
          </a:xfrm>
          <a:custGeom>
            <a:avLst/>
            <a:gdLst/>
            <a:ahLst/>
            <a:cxnLst/>
            <a:rect l="l" t="t" r="r" b="b"/>
            <a:pathLst>
              <a:path w="6428740" h="2699385">
                <a:moveTo>
                  <a:pt x="6394958" y="0"/>
                </a:moveTo>
                <a:lnTo>
                  <a:pt x="33274" y="0"/>
                </a:lnTo>
                <a:lnTo>
                  <a:pt x="20306" y="2609"/>
                </a:lnTo>
                <a:lnTo>
                  <a:pt x="9731" y="9731"/>
                </a:lnTo>
                <a:lnTo>
                  <a:pt x="2609" y="20306"/>
                </a:lnTo>
                <a:lnTo>
                  <a:pt x="0" y="33274"/>
                </a:lnTo>
                <a:lnTo>
                  <a:pt x="0" y="2665729"/>
                </a:lnTo>
                <a:lnTo>
                  <a:pt x="2609" y="2678697"/>
                </a:lnTo>
                <a:lnTo>
                  <a:pt x="9731" y="2689272"/>
                </a:lnTo>
                <a:lnTo>
                  <a:pt x="20306" y="2696394"/>
                </a:lnTo>
                <a:lnTo>
                  <a:pt x="33274" y="2699004"/>
                </a:lnTo>
                <a:lnTo>
                  <a:pt x="6394958" y="2699004"/>
                </a:lnTo>
                <a:lnTo>
                  <a:pt x="6407925" y="2696394"/>
                </a:lnTo>
                <a:lnTo>
                  <a:pt x="6418500" y="2689272"/>
                </a:lnTo>
                <a:lnTo>
                  <a:pt x="6425622" y="2678697"/>
                </a:lnTo>
                <a:lnTo>
                  <a:pt x="6428232" y="2665729"/>
                </a:lnTo>
                <a:lnTo>
                  <a:pt x="6428232" y="33274"/>
                </a:lnTo>
                <a:lnTo>
                  <a:pt x="6425622" y="20306"/>
                </a:lnTo>
                <a:lnTo>
                  <a:pt x="6418500" y="9731"/>
                </a:lnTo>
                <a:lnTo>
                  <a:pt x="6407925" y="2609"/>
                </a:lnTo>
                <a:lnTo>
                  <a:pt x="6394958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6002" y="2902966"/>
            <a:ext cx="5867400" cy="1898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20" dirty="0">
                <a:solidFill>
                  <a:srgbClr val="DAD1E6"/>
                </a:solidFill>
                <a:latin typeface="Arial"/>
                <a:cs typeface="Arial"/>
              </a:rPr>
              <a:t>Healthcare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7300"/>
              </a:lnSpc>
              <a:spcBef>
                <a:spcPts val="965"/>
              </a:spcBef>
            </a:pP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Blockchain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secure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patient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data,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enabling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better </a:t>
            </a:r>
            <a:r>
              <a:rPr sz="1700" b="1" spc="15" dirty="0">
                <a:solidFill>
                  <a:srgbClr val="DAD1E6"/>
                </a:solidFill>
                <a:latin typeface="Trebuchet MS"/>
                <a:cs typeface="Trebuchet MS"/>
              </a:rPr>
              <a:t>data </a:t>
            </a:r>
            <a:r>
              <a:rPr sz="1700" b="1" spc="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5" dirty="0">
                <a:solidFill>
                  <a:srgbClr val="DAD1E6"/>
                </a:solidFill>
                <a:latin typeface="Trebuchet MS"/>
                <a:cs typeface="Trebuchet MS"/>
              </a:rPr>
              <a:t>manag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me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nt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shari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00" b="1" spc="7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20" dirty="0">
                <a:solidFill>
                  <a:srgbClr val="DAD1E6"/>
                </a:solidFill>
                <a:latin typeface="Trebuchet MS"/>
                <a:cs typeface="Trebuchet MS"/>
              </a:rPr>
              <a:t>among</a:t>
            </a:r>
            <a:r>
              <a:rPr sz="17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althc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7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provide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00" b="1" spc="-70" dirty="0">
                <a:solidFill>
                  <a:srgbClr val="DAD1E6"/>
                </a:solidFill>
                <a:latin typeface="Trebuchet MS"/>
                <a:cs typeface="Trebuchet MS"/>
              </a:rPr>
              <a:t>s.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This 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promotes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privacy,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enhances patient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safety,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improves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efficiency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healthcare</a:t>
            </a:r>
            <a:r>
              <a:rPr sz="17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systems.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240" y="5629655"/>
            <a:ext cx="6426835" cy="1987550"/>
          </a:xfrm>
          <a:custGeom>
            <a:avLst/>
            <a:gdLst/>
            <a:ahLst/>
            <a:cxnLst/>
            <a:rect l="l" t="t" r="r" b="b"/>
            <a:pathLst>
              <a:path w="6426834" h="1987550">
                <a:moveTo>
                  <a:pt x="6393434" y="0"/>
                </a:moveTo>
                <a:lnTo>
                  <a:pt x="33261" y="0"/>
                </a:lnTo>
                <a:lnTo>
                  <a:pt x="20316" y="2609"/>
                </a:lnTo>
                <a:lnTo>
                  <a:pt x="9744" y="9731"/>
                </a:lnTo>
                <a:lnTo>
                  <a:pt x="2614" y="20306"/>
                </a:lnTo>
                <a:lnTo>
                  <a:pt x="0" y="33274"/>
                </a:lnTo>
                <a:lnTo>
                  <a:pt x="0" y="1954034"/>
                </a:lnTo>
                <a:lnTo>
                  <a:pt x="2614" y="1966979"/>
                </a:lnTo>
                <a:lnTo>
                  <a:pt x="9744" y="1977551"/>
                </a:lnTo>
                <a:lnTo>
                  <a:pt x="20316" y="1984681"/>
                </a:lnTo>
                <a:lnTo>
                  <a:pt x="33261" y="1987296"/>
                </a:lnTo>
                <a:lnTo>
                  <a:pt x="6393434" y="1987296"/>
                </a:lnTo>
                <a:lnTo>
                  <a:pt x="6406401" y="1984681"/>
                </a:lnTo>
                <a:lnTo>
                  <a:pt x="6416976" y="1977551"/>
                </a:lnTo>
                <a:lnTo>
                  <a:pt x="6424098" y="1966979"/>
                </a:lnTo>
                <a:lnTo>
                  <a:pt x="6426708" y="1954034"/>
                </a:lnTo>
                <a:lnTo>
                  <a:pt x="6426708" y="33274"/>
                </a:lnTo>
                <a:lnTo>
                  <a:pt x="6424098" y="20306"/>
                </a:lnTo>
                <a:lnTo>
                  <a:pt x="6416976" y="9731"/>
                </a:lnTo>
                <a:lnTo>
                  <a:pt x="6406401" y="2609"/>
                </a:lnTo>
                <a:lnTo>
                  <a:pt x="6393434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5824" y="5823661"/>
            <a:ext cx="5516245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50" dirty="0">
                <a:solidFill>
                  <a:srgbClr val="DAD1E6"/>
                </a:solidFill>
                <a:latin typeface="Arial"/>
                <a:cs typeface="Arial"/>
              </a:rPr>
              <a:t>Finance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7300"/>
              </a:lnSpc>
              <a:spcBef>
                <a:spcPts val="960"/>
              </a:spcBef>
            </a:pP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Blockchain facilitates faster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cheaper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international </a:t>
            </a:r>
            <a:r>
              <a:rPr sz="1700" b="1" spc="-5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payments.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7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35" dirty="0">
                <a:solidFill>
                  <a:srgbClr val="DAD1E6"/>
                </a:solidFill>
                <a:latin typeface="Trebuchet MS"/>
                <a:cs typeface="Trebuchet MS"/>
              </a:rPr>
              <a:t>also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improve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efficiency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financial </a:t>
            </a:r>
            <a:r>
              <a:rPr sz="1700" b="1" spc="-4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00" b="1" spc="-5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ansactio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0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00" b="1" spc="-40" dirty="0">
                <a:solidFill>
                  <a:srgbClr val="DAD1E6"/>
                </a:solidFill>
                <a:latin typeface="Trebuchet MS"/>
                <a:cs typeface="Trebuchet MS"/>
              </a:rPr>
              <a:t>uce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risk</a:t>
            </a:r>
            <a:r>
              <a:rPr sz="17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fraud.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26452" y="5629655"/>
            <a:ext cx="6428740" cy="1987550"/>
          </a:xfrm>
          <a:custGeom>
            <a:avLst/>
            <a:gdLst/>
            <a:ahLst/>
            <a:cxnLst/>
            <a:rect l="l" t="t" r="r" b="b"/>
            <a:pathLst>
              <a:path w="6428740" h="1987550">
                <a:moveTo>
                  <a:pt x="6394958" y="0"/>
                </a:moveTo>
                <a:lnTo>
                  <a:pt x="33274" y="0"/>
                </a:lnTo>
                <a:lnTo>
                  <a:pt x="20306" y="2609"/>
                </a:lnTo>
                <a:lnTo>
                  <a:pt x="9731" y="9731"/>
                </a:lnTo>
                <a:lnTo>
                  <a:pt x="2609" y="20306"/>
                </a:lnTo>
                <a:lnTo>
                  <a:pt x="0" y="33274"/>
                </a:lnTo>
                <a:lnTo>
                  <a:pt x="0" y="1954034"/>
                </a:lnTo>
                <a:lnTo>
                  <a:pt x="2609" y="1966979"/>
                </a:lnTo>
                <a:lnTo>
                  <a:pt x="9731" y="1977551"/>
                </a:lnTo>
                <a:lnTo>
                  <a:pt x="20306" y="1984681"/>
                </a:lnTo>
                <a:lnTo>
                  <a:pt x="33274" y="1987296"/>
                </a:lnTo>
                <a:lnTo>
                  <a:pt x="6394958" y="1987296"/>
                </a:lnTo>
                <a:lnTo>
                  <a:pt x="6407925" y="1984681"/>
                </a:lnTo>
                <a:lnTo>
                  <a:pt x="6418500" y="1977551"/>
                </a:lnTo>
                <a:lnTo>
                  <a:pt x="6425622" y="1966979"/>
                </a:lnTo>
                <a:lnTo>
                  <a:pt x="6428232" y="1954034"/>
                </a:lnTo>
                <a:lnTo>
                  <a:pt x="6428232" y="33274"/>
                </a:lnTo>
                <a:lnTo>
                  <a:pt x="6425622" y="20306"/>
                </a:lnTo>
                <a:lnTo>
                  <a:pt x="6418500" y="9731"/>
                </a:lnTo>
                <a:lnTo>
                  <a:pt x="6407925" y="2609"/>
                </a:lnTo>
                <a:lnTo>
                  <a:pt x="6394958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36002" y="5823661"/>
            <a:ext cx="5837555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5" dirty="0">
                <a:solidFill>
                  <a:srgbClr val="DAD1E6"/>
                </a:solidFill>
                <a:latin typeface="Arial"/>
                <a:cs typeface="Arial"/>
              </a:rPr>
              <a:t>Identity</a:t>
            </a:r>
            <a:r>
              <a:rPr sz="2150" b="1" spc="-60" dirty="0">
                <a:solidFill>
                  <a:srgbClr val="DAD1E6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DAD1E6"/>
                </a:solidFill>
                <a:latin typeface="Arial"/>
                <a:cs typeface="Arial"/>
              </a:rPr>
              <a:t>Management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7300"/>
              </a:lnSpc>
              <a:spcBef>
                <a:spcPts val="960"/>
              </a:spcBef>
            </a:pPr>
            <a:r>
              <a:rPr sz="1700" b="1" spc="-10" dirty="0">
                <a:solidFill>
                  <a:srgbClr val="DAD1E6"/>
                </a:solidFill>
                <a:latin typeface="Trebuchet MS"/>
                <a:cs typeface="Trebuchet MS"/>
              </a:rPr>
              <a:t>Blockchain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create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secure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verifiable </a:t>
            </a:r>
            <a:r>
              <a:rPr sz="1700" b="1" spc="5" dirty="0">
                <a:solidFill>
                  <a:srgbClr val="DAD1E6"/>
                </a:solidFill>
                <a:latin typeface="Trebuchet MS"/>
                <a:cs typeface="Trebuchet MS"/>
              </a:rPr>
              <a:t>digital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identities,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15" dirty="0">
                <a:solidFill>
                  <a:srgbClr val="DAD1E6"/>
                </a:solidFill>
                <a:latin typeface="Trebuchet MS"/>
                <a:cs typeface="Trebuchet MS"/>
              </a:rPr>
              <a:t>reducing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identity</a:t>
            </a:r>
            <a:r>
              <a:rPr sz="17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theft</a:t>
            </a:r>
            <a:r>
              <a:rPr sz="17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1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0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DAD1E6"/>
                </a:solidFill>
                <a:latin typeface="Trebuchet MS"/>
                <a:cs typeface="Trebuchet MS"/>
              </a:rPr>
              <a:t>streamlining</a:t>
            </a:r>
            <a:r>
              <a:rPr sz="17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DAD1E6"/>
                </a:solidFill>
                <a:latin typeface="Trebuchet MS"/>
                <a:cs typeface="Trebuchet MS"/>
              </a:rPr>
              <a:t>identity </a:t>
            </a:r>
            <a:r>
              <a:rPr sz="1700" b="1" spc="-5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35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700" b="1" spc="-4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-6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ification</a:t>
            </a:r>
            <a:r>
              <a:rPr sz="1700" b="1" spc="-1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DAD1E6"/>
                </a:solidFill>
                <a:latin typeface="Trebuchet MS"/>
                <a:cs typeface="Trebuchet MS"/>
              </a:rPr>
              <a:t>proc</a:t>
            </a:r>
            <a:r>
              <a:rPr sz="1700" b="1" spc="-3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00" b="1" spc="40" dirty="0">
                <a:solidFill>
                  <a:srgbClr val="DAD1E6"/>
                </a:solidFill>
                <a:latin typeface="Trebuchet MS"/>
                <a:cs typeface="Trebuchet MS"/>
              </a:rPr>
              <a:t>sse</a:t>
            </a:r>
            <a:r>
              <a:rPr sz="1700" b="1" spc="-65" dirty="0">
                <a:solidFill>
                  <a:srgbClr val="DAD1E6"/>
                </a:solidFill>
                <a:latin typeface="Trebuchet MS"/>
                <a:cs typeface="Trebuchet MS"/>
              </a:rPr>
              <a:t>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399" cy="82295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5459" y="2712720"/>
              <a:ext cx="4983479" cy="2804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9863" y="537210"/>
            <a:ext cx="4989195" cy="12509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4910"/>
              </a:lnSpc>
              <a:spcBef>
                <a:spcPts val="25"/>
              </a:spcBef>
            </a:pPr>
            <a:r>
              <a:rPr sz="3950" b="0" spc="-10" dirty="0">
                <a:latin typeface="Malgun Gothic Semilight"/>
                <a:cs typeface="Malgun Gothic Semilight"/>
              </a:rPr>
              <a:t>C</a:t>
            </a:r>
            <a:r>
              <a:rPr sz="3950" b="0" spc="25" dirty="0">
                <a:latin typeface="Malgun Gothic Semilight"/>
                <a:cs typeface="Malgun Gothic Semilight"/>
              </a:rPr>
              <a:t>r</a:t>
            </a:r>
            <a:r>
              <a:rPr sz="3950" b="0" spc="204" dirty="0">
                <a:latin typeface="Malgun Gothic Semilight"/>
                <a:cs typeface="Malgun Gothic Semilight"/>
              </a:rPr>
              <a:t>y</a:t>
            </a:r>
            <a:r>
              <a:rPr sz="3950" b="0" spc="10" dirty="0">
                <a:latin typeface="Malgun Gothic Semilight"/>
                <a:cs typeface="Malgun Gothic Semilight"/>
              </a:rPr>
              <a:t>p</a:t>
            </a:r>
            <a:r>
              <a:rPr sz="3950" b="0" spc="30" dirty="0">
                <a:latin typeface="Malgun Gothic Semilight"/>
                <a:cs typeface="Malgun Gothic Semilight"/>
              </a:rPr>
              <a:t>t</a:t>
            </a:r>
            <a:r>
              <a:rPr sz="3950" b="0" spc="90" dirty="0">
                <a:latin typeface="Malgun Gothic Semilight"/>
                <a:cs typeface="Malgun Gothic Semilight"/>
              </a:rPr>
              <a:t>o</a:t>
            </a:r>
            <a:r>
              <a:rPr sz="3950" b="0" spc="-5" dirty="0">
                <a:latin typeface="Malgun Gothic Semilight"/>
                <a:cs typeface="Malgun Gothic Semilight"/>
              </a:rPr>
              <a:t>c</a:t>
            </a:r>
            <a:r>
              <a:rPr sz="3950" b="0" spc="-735" dirty="0">
                <a:latin typeface="Malgun Gothic Semilight"/>
                <a:cs typeface="Malgun Gothic Semilight"/>
              </a:rPr>
              <a:t> </a:t>
            </a:r>
            <a:r>
              <a:rPr sz="3950" b="0" spc="175" dirty="0">
                <a:latin typeface="Malgun Gothic Semilight"/>
                <a:cs typeface="Malgun Gothic Semilight"/>
              </a:rPr>
              <a:t>u</a:t>
            </a:r>
            <a:r>
              <a:rPr sz="3950" b="0" spc="5" dirty="0">
                <a:latin typeface="Malgun Gothic Semilight"/>
                <a:cs typeface="Malgun Gothic Semilight"/>
              </a:rPr>
              <a:t>r</a:t>
            </a:r>
            <a:r>
              <a:rPr sz="3950" b="0" spc="20" dirty="0">
                <a:latin typeface="Malgun Gothic Semilight"/>
                <a:cs typeface="Malgun Gothic Semilight"/>
              </a:rPr>
              <a:t>r</a:t>
            </a:r>
            <a:r>
              <a:rPr sz="3950" b="0" spc="80" dirty="0">
                <a:latin typeface="Malgun Gothic Semilight"/>
                <a:cs typeface="Malgun Gothic Semilight"/>
              </a:rPr>
              <a:t>e</a:t>
            </a:r>
            <a:r>
              <a:rPr sz="3950" b="0" spc="190" dirty="0">
                <a:latin typeface="Malgun Gothic Semilight"/>
                <a:cs typeface="Malgun Gothic Semilight"/>
              </a:rPr>
              <a:t>n</a:t>
            </a:r>
            <a:r>
              <a:rPr sz="3950" b="0" spc="370" dirty="0">
                <a:latin typeface="Malgun Gothic Semilight"/>
                <a:cs typeface="Malgun Gothic Semilight"/>
              </a:rPr>
              <a:t>c</a:t>
            </a:r>
            <a:r>
              <a:rPr sz="3950" b="0" spc="195" dirty="0">
                <a:latin typeface="Malgun Gothic Semilight"/>
                <a:cs typeface="Malgun Gothic Semilight"/>
              </a:rPr>
              <a:t>i</a:t>
            </a:r>
            <a:r>
              <a:rPr sz="3950" b="0" spc="114" dirty="0">
                <a:latin typeface="Malgun Gothic Semilight"/>
                <a:cs typeface="Malgun Gothic Semilight"/>
              </a:rPr>
              <a:t>e</a:t>
            </a:r>
            <a:r>
              <a:rPr sz="3950" b="0" spc="-5" dirty="0">
                <a:latin typeface="Malgun Gothic Semilight"/>
                <a:cs typeface="Malgun Gothic Semilight"/>
              </a:rPr>
              <a:t>s</a:t>
            </a:r>
            <a:r>
              <a:rPr sz="3950" b="0" spc="45" dirty="0">
                <a:latin typeface="Malgun Gothic Semilight"/>
                <a:cs typeface="Malgun Gothic Semilight"/>
              </a:rPr>
              <a:t> </a:t>
            </a:r>
            <a:r>
              <a:rPr sz="3950" b="0" spc="100" dirty="0">
                <a:latin typeface="Malgun Gothic Semilight"/>
                <a:cs typeface="Malgun Gothic Semilight"/>
              </a:rPr>
              <a:t>a</a:t>
            </a:r>
            <a:r>
              <a:rPr sz="3950" b="0" spc="175" dirty="0">
                <a:latin typeface="Malgun Gothic Semilight"/>
                <a:cs typeface="Malgun Gothic Semilight"/>
              </a:rPr>
              <a:t>n</a:t>
            </a:r>
            <a:r>
              <a:rPr sz="3950" b="0" spc="-5" dirty="0">
                <a:latin typeface="Malgun Gothic Semilight"/>
                <a:cs typeface="Malgun Gothic Semilight"/>
              </a:rPr>
              <a:t>d  </a:t>
            </a:r>
            <a:r>
              <a:rPr sz="3950" b="0" dirty="0">
                <a:latin typeface="Malgun Gothic Semilight"/>
                <a:cs typeface="Malgun Gothic Semilight"/>
              </a:rPr>
              <a:t>B</a:t>
            </a:r>
            <a:r>
              <a:rPr sz="3950" b="0" spc="-570" dirty="0">
                <a:latin typeface="Malgun Gothic Semilight"/>
                <a:cs typeface="Malgun Gothic Semilight"/>
              </a:rPr>
              <a:t> </a:t>
            </a:r>
            <a:r>
              <a:rPr sz="3950" b="0" spc="210" dirty="0">
                <a:latin typeface="Malgun Gothic Semilight"/>
                <a:cs typeface="Malgun Gothic Semilight"/>
              </a:rPr>
              <a:t>l</a:t>
            </a:r>
            <a:r>
              <a:rPr sz="3950" b="0" spc="95" dirty="0">
                <a:latin typeface="Malgun Gothic Semilight"/>
                <a:cs typeface="Malgun Gothic Semilight"/>
              </a:rPr>
              <a:t>o</a:t>
            </a:r>
            <a:r>
              <a:rPr sz="3950" b="0" spc="375" dirty="0">
                <a:latin typeface="Malgun Gothic Semilight"/>
                <a:cs typeface="Malgun Gothic Semilight"/>
              </a:rPr>
              <a:t>c</a:t>
            </a:r>
            <a:r>
              <a:rPr sz="3950" b="0" spc="310" dirty="0">
                <a:latin typeface="Malgun Gothic Semilight"/>
                <a:cs typeface="Malgun Gothic Semilight"/>
              </a:rPr>
              <a:t>k</a:t>
            </a:r>
            <a:r>
              <a:rPr sz="3950" b="0" spc="365" dirty="0">
                <a:latin typeface="Malgun Gothic Semilight"/>
                <a:cs typeface="Malgun Gothic Semilight"/>
              </a:rPr>
              <a:t>c</a:t>
            </a:r>
            <a:r>
              <a:rPr sz="3950" b="0" spc="195" dirty="0">
                <a:latin typeface="Malgun Gothic Semilight"/>
                <a:cs typeface="Malgun Gothic Semilight"/>
              </a:rPr>
              <a:t>h</a:t>
            </a:r>
            <a:r>
              <a:rPr sz="3950" b="0" spc="180" dirty="0">
                <a:latin typeface="Malgun Gothic Semilight"/>
                <a:cs typeface="Malgun Gothic Semilight"/>
              </a:rPr>
              <a:t>a</a:t>
            </a:r>
            <a:r>
              <a:rPr sz="3950" b="0" spc="195" dirty="0">
                <a:latin typeface="Malgun Gothic Semilight"/>
                <a:cs typeface="Malgun Gothic Semilight"/>
              </a:rPr>
              <a:t>i</a:t>
            </a:r>
            <a:r>
              <a:rPr sz="3950" b="0" dirty="0">
                <a:latin typeface="Malgun Gothic Semilight"/>
                <a:cs typeface="Malgun Gothic Semilight"/>
              </a:rPr>
              <a:t>n</a:t>
            </a:r>
            <a:endParaRPr sz="3950">
              <a:latin typeface="Malgun Gothic Semilight"/>
              <a:cs typeface="Malgun Gothic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863" y="2086050"/>
            <a:ext cx="7682865" cy="19329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6080">
              <a:lnSpc>
                <a:spcPct val="134600"/>
              </a:lnSpc>
              <a:spcBef>
                <a:spcPts val="105"/>
              </a:spcBef>
            </a:pPr>
            <a:r>
              <a:rPr sz="1550" b="1" spc="-40" dirty="0">
                <a:solidFill>
                  <a:srgbClr val="DAD1E6"/>
                </a:solidFill>
                <a:latin typeface="Trebuchet MS"/>
                <a:cs typeface="Trebuchet MS"/>
              </a:rPr>
              <a:t>Cryptocurrencies,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such </a:t>
            </a:r>
            <a:r>
              <a:rPr sz="1550" b="1" spc="45" dirty="0">
                <a:solidFill>
                  <a:srgbClr val="DAD1E6"/>
                </a:solidFill>
                <a:latin typeface="Trebuchet MS"/>
                <a:cs typeface="Trebuchet MS"/>
              </a:rPr>
              <a:t>as </a:t>
            </a:r>
            <a:r>
              <a:rPr sz="1550" b="1" spc="-20" dirty="0">
                <a:solidFill>
                  <a:srgbClr val="DAD1E6"/>
                </a:solidFill>
                <a:latin typeface="Trebuchet MS"/>
                <a:cs typeface="Trebuchet MS"/>
              </a:rPr>
              <a:t>Bitcoin </a:t>
            </a:r>
            <a:r>
              <a:rPr sz="1550" b="1" spc="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550" b="1" spc="-55" dirty="0">
                <a:solidFill>
                  <a:srgbClr val="DAD1E6"/>
                </a:solidFill>
                <a:latin typeface="Trebuchet MS"/>
                <a:cs typeface="Trebuchet MS"/>
              </a:rPr>
              <a:t>Ethereum, </a:t>
            </a:r>
            <a:r>
              <a:rPr sz="15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 </a:t>
            </a:r>
            <a:r>
              <a:rPr sz="1550" b="1" spc="20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550" b="1" spc="-20" dirty="0">
                <a:solidFill>
                  <a:srgbClr val="DAD1E6"/>
                </a:solidFill>
                <a:latin typeface="Trebuchet MS"/>
                <a:cs typeface="Trebuchet MS"/>
              </a:rPr>
              <a:t>prominent </a:t>
            </a:r>
            <a:r>
              <a:rPr sz="1550" b="1" spc="-5" dirty="0">
                <a:solidFill>
                  <a:srgbClr val="DAD1E6"/>
                </a:solidFill>
                <a:latin typeface="Trebuchet MS"/>
                <a:cs typeface="Trebuchet MS"/>
              </a:rPr>
              <a:t>application of </a:t>
            </a:r>
            <a:r>
              <a:rPr sz="1550" b="1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technology.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DAD1E6"/>
                </a:solidFill>
                <a:latin typeface="Trebuchet MS"/>
                <a:cs typeface="Trebuchet MS"/>
              </a:rPr>
              <a:t>digital</a:t>
            </a:r>
            <a:r>
              <a:rPr sz="15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currencies</a:t>
            </a:r>
            <a:r>
              <a:rPr sz="15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5" dirty="0">
                <a:solidFill>
                  <a:srgbClr val="DAD1E6"/>
                </a:solidFill>
                <a:latin typeface="Trebuchet MS"/>
                <a:cs typeface="Trebuchet MS"/>
              </a:rPr>
              <a:t>operate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5" dirty="0">
                <a:solidFill>
                  <a:srgbClr val="DAD1E6"/>
                </a:solidFill>
                <a:latin typeface="Trebuchet MS"/>
                <a:cs typeface="Trebuchet MS"/>
              </a:rPr>
              <a:t>independently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5" dirty="0">
                <a:solidFill>
                  <a:srgbClr val="DAD1E6"/>
                </a:solidFill>
                <a:latin typeface="Trebuchet MS"/>
                <a:cs typeface="Trebuchet MS"/>
              </a:rPr>
              <a:t>central </a:t>
            </a:r>
            <a:r>
              <a:rPr sz="1550" b="1" spc="-4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15" dirty="0">
                <a:solidFill>
                  <a:srgbClr val="DAD1E6"/>
                </a:solidFill>
                <a:latin typeface="Trebuchet MS"/>
                <a:cs typeface="Trebuchet MS"/>
              </a:rPr>
              <a:t>banks</a:t>
            </a:r>
            <a:r>
              <a:rPr sz="15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5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5" dirty="0">
                <a:solidFill>
                  <a:srgbClr val="DAD1E6"/>
                </a:solidFill>
                <a:latin typeface="Trebuchet MS"/>
                <a:cs typeface="Trebuchet MS"/>
              </a:rPr>
              <a:t>rely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5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5" dirty="0">
                <a:solidFill>
                  <a:srgbClr val="DAD1E6"/>
                </a:solidFill>
                <a:latin typeface="Trebuchet MS"/>
                <a:cs typeface="Trebuchet MS"/>
              </a:rPr>
              <a:t>secure</a:t>
            </a:r>
            <a:r>
              <a:rPr sz="15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DAD1E6"/>
                </a:solidFill>
                <a:latin typeface="Trebuchet MS"/>
                <a:cs typeface="Trebuchet MS"/>
              </a:rPr>
              <a:t>transactions</a:t>
            </a:r>
            <a:r>
              <a:rPr sz="15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decentralized</a:t>
            </a:r>
            <a:r>
              <a:rPr sz="15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40" dirty="0">
                <a:solidFill>
                  <a:srgbClr val="DAD1E6"/>
                </a:solidFill>
                <a:latin typeface="Trebuchet MS"/>
                <a:cs typeface="Trebuchet MS"/>
              </a:rPr>
              <a:t>control.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Cryptocurrencies</a:t>
            </a:r>
            <a:r>
              <a:rPr sz="15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enable</a:t>
            </a:r>
            <a:r>
              <a:rPr sz="155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peer-to-peer</a:t>
            </a:r>
            <a:r>
              <a:rPr sz="15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0" dirty="0">
                <a:solidFill>
                  <a:srgbClr val="DAD1E6"/>
                </a:solidFill>
                <a:latin typeface="Trebuchet MS"/>
                <a:cs typeface="Trebuchet MS"/>
              </a:rPr>
              <a:t>transactions,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20" dirty="0">
                <a:solidFill>
                  <a:srgbClr val="DAD1E6"/>
                </a:solidFill>
                <a:latin typeface="Trebuchet MS"/>
                <a:cs typeface="Trebuchet MS"/>
              </a:rPr>
              <a:t>bypassing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traditional</a:t>
            </a:r>
            <a:r>
              <a:rPr sz="155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5" dirty="0">
                <a:solidFill>
                  <a:srgbClr val="DAD1E6"/>
                </a:solidFill>
                <a:latin typeface="Trebuchet MS"/>
                <a:cs typeface="Trebuchet MS"/>
              </a:rPr>
              <a:t>financial</a:t>
            </a: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ct val="134200"/>
              </a:lnSpc>
              <a:spcBef>
                <a:spcPts val="15"/>
              </a:spcBef>
            </a:pPr>
            <a:r>
              <a:rPr sz="1550" b="1" spc="-20" dirty="0">
                <a:solidFill>
                  <a:srgbClr val="DAD1E6"/>
                </a:solidFill>
                <a:latin typeface="Trebuchet MS"/>
                <a:cs typeface="Trebuchet MS"/>
              </a:rPr>
              <a:t>institutions.</a:t>
            </a:r>
            <a:r>
              <a:rPr sz="155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55" dirty="0">
                <a:solidFill>
                  <a:srgbClr val="DAD1E6"/>
                </a:solidFill>
                <a:latin typeface="Trebuchet MS"/>
                <a:cs typeface="Trebuchet MS"/>
              </a:rPr>
              <a:t>They</a:t>
            </a:r>
            <a:r>
              <a:rPr sz="15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offer</a:t>
            </a:r>
            <a:r>
              <a:rPr sz="155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30" dirty="0">
                <a:solidFill>
                  <a:srgbClr val="DAD1E6"/>
                </a:solidFill>
                <a:latin typeface="Trebuchet MS"/>
                <a:cs typeface="Trebuchet MS"/>
              </a:rPr>
              <a:t>decentralized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potentially</a:t>
            </a:r>
            <a:r>
              <a:rPr sz="15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5" dirty="0">
                <a:solidFill>
                  <a:srgbClr val="DAD1E6"/>
                </a:solidFill>
                <a:latin typeface="Trebuchet MS"/>
                <a:cs typeface="Trebuchet MS"/>
              </a:rPr>
              <a:t>more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5" dirty="0">
                <a:solidFill>
                  <a:srgbClr val="DAD1E6"/>
                </a:solidFill>
                <a:latin typeface="Trebuchet MS"/>
                <a:cs typeface="Trebuchet MS"/>
              </a:rPr>
              <a:t>accessible</a:t>
            </a:r>
            <a:r>
              <a:rPr sz="15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20" dirty="0">
                <a:solidFill>
                  <a:srgbClr val="DAD1E6"/>
                </a:solidFill>
                <a:latin typeface="Trebuchet MS"/>
                <a:cs typeface="Trebuchet MS"/>
              </a:rPr>
              <a:t>alternative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550" b="1" spc="-4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DAD1E6"/>
                </a:solidFill>
                <a:latin typeface="Trebuchet MS"/>
                <a:cs typeface="Trebuchet MS"/>
              </a:rPr>
              <a:t>traditional</a:t>
            </a:r>
            <a:r>
              <a:rPr sz="15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50" b="1" spc="-45" dirty="0">
                <a:solidFill>
                  <a:srgbClr val="DAD1E6"/>
                </a:solidFill>
                <a:latin typeface="Trebuchet MS"/>
                <a:cs typeface="Trebuchet MS"/>
              </a:rPr>
              <a:t>currencies.</a:t>
            </a:r>
            <a:endParaRPr sz="155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7124" y="4287559"/>
          <a:ext cx="7726045" cy="3351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29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550" b="1" spc="-3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Cryptocurrency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17589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26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550" b="1" spc="-3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Features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17589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tco</a:t>
                      </a:r>
                      <a:r>
                        <a:rPr sz="1550" b="1" spc="-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550" b="1" spc="-8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(BTC)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170180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42695" marR="257810">
                        <a:lnSpc>
                          <a:spcPct val="134600"/>
                        </a:lnSpc>
                        <a:spcBef>
                          <a:spcPts val="695"/>
                        </a:spcBef>
                      </a:pP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550" b="1" spc="-8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550" b="1" spc="-9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ost</a:t>
                      </a:r>
                      <a:r>
                        <a:rPr sz="1550" b="1" spc="-10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wel</a:t>
                      </a:r>
                      <a:r>
                        <a:rPr sz="1550" b="1" spc="-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l-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known  cryptocurrency,</a:t>
                      </a:r>
                      <a:r>
                        <a:rPr sz="1550" b="1" spc="-12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known</a:t>
                      </a:r>
                      <a:r>
                        <a:rPr sz="1550" b="1" spc="-9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50" b="1" spc="-9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its</a:t>
                      </a:r>
                      <a:r>
                        <a:rPr sz="1550" b="1" spc="-9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secur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ty  and</a:t>
                      </a:r>
                      <a:r>
                        <a:rPr sz="1550" b="1" spc="-9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decentral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zed</a:t>
                      </a:r>
                      <a:r>
                        <a:rPr sz="1550" b="1" spc="-10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550" b="1" spc="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ture.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145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Ethereum</a:t>
                      </a:r>
                      <a:r>
                        <a:rPr sz="1550" b="1" spc="-10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(ETH)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170815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2695" marR="728980">
                        <a:lnSpc>
                          <a:spcPct val="134500"/>
                        </a:lnSpc>
                        <a:spcBef>
                          <a:spcPts val="700"/>
                        </a:spcBef>
                      </a:pP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50" b="1" spc="-9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platfo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550" b="1" spc="-8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550" b="1" spc="-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550" b="1" spc="-9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decentralized  applications </a:t>
                      </a:r>
                      <a:r>
                        <a:rPr sz="1550" b="1" spc="-1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(DApps) </a:t>
                      </a:r>
                      <a:r>
                        <a:rPr sz="1550" b="1" spc="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550" b="1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smart </a:t>
                      </a:r>
                      <a:r>
                        <a:rPr sz="1550" b="1" spc="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3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contracts,</a:t>
                      </a:r>
                      <a:r>
                        <a:rPr sz="1550" b="1" spc="-11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1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offering</a:t>
                      </a:r>
                      <a:r>
                        <a:rPr sz="1550" b="1" spc="-8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2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50" b="1" spc="-9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3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flexible</a:t>
                      </a:r>
                      <a:r>
                        <a:rPr sz="1550" b="1" spc="-6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550" b="1" spc="-45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programmable</a:t>
                      </a:r>
                      <a:r>
                        <a:rPr sz="1550" b="1" spc="-95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50" b="1" spc="-30" dirty="0">
                          <a:solidFill>
                            <a:srgbClr val="DAD1E6"/>
                          </a:solidFill>
                          <a:latin typeface="Trebuchet MS"/>
                          <a:cs typeface="Trebuchet MS"/>
                        </a:rPr>
                        <a:t>blockchain.</a:t>
                      </a:r>
                      <a:endParaRPr sz="1550">
                        <a:latin typeface="Trebuchet MS"/>
                        <a:cs typeface="Trebuchet MS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24475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7315" y="245363"/>
            <a:ext cx="2715767" cy="19568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795" y="2943605"/>
            <a:ext cx="7388859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b="0" dirty="0">
                <a:latin typeface="Malgun Gothic Semilight"/>
                <a:cs typeface="Malgun Gothic Semilight"/>
              </a:rPr>
              <a:t>B</a:t>
            </a:r>
            <a:r>
              <a:rPr sz="3850" b="0" spc="-560" dirty="0">
                <a:latin typeface="Malgun Gothic Semilight"/>
                <a:cs typeface="Malgun Gothic Semilight"/>
              </a:rPr>
              <a:t> </a:t>
            </a:r>
            <a:r>
              <a:rPr sz="3850" b="0" spc="204" dirty="0">
                <a:latin typeface="Malgun Gothic Semilight"/>
                <a:cs typeface="Malgun Gothic Semilight"/>
              </a:rPr>
              <a:t>l</a:t>
            </a:r>
            <a:r>
              <a:rPr sz="3850" b="0" spc="95" dirty="0">
                <a:latin typeface="Malgun Gothic Semilight"/>
                <a:cs typeface="Malgun Gothic Semilight"/>
              </a:rPr>
              <a:t>o</a:t>
            </a:r>
            <a:r>
              <a:rPr sz="3850" b="0" spc="350" dirty="0">
                <a:latin typeface="Malgun Gothic Semilight"/>
                <a:cs typeface="Malgun Gothic Semilight"/>
              </a:rPr>
              <a:t>c</a:t>
            </a:r>
            <a:r>
              <a:rPr sz="3850" b="0" spc="300" dirty="0">
                <a:latin typeface="Malgun Gothic Semilight"/>
                <a:cs typeface="Malgun Gothic Semilight"/>
              </a:rPr>
              <a:t>k</a:t>
            </a:r>
            <a:r>
              <a:rPr sz="3850" b="0" spc="350" dirty="0">
                <a:latin typeface="Malgun Gothic Semilight"/>
                <a:cs typeface="Malgun Gothic Semilight"/>
              </a:rPr>
              <a:t>c</a:t>
            </a:r>
            <a:r>
              <a:rPr sz="3850" b="0" spc="190" dirty="0">
                <a:latin typeface="Malgun Gothic Semilight"/>
                <a:cs typeface="Malgun Gothic Semilight"/>
              </a:rPr>
              <a:t>h</a:t>
            </a:r>
            <a:r>
              <a:rPr sz="3850" b="0" spc="160" dirty="0">
                <a:latin typeface="Malgun Gothic Semilight"/>
                <a:cs typeface="Malgun Gothic Semilight"/>
              </a:rPr>
              <a:t>a</a:t>
            </a:r>
            <a:r>
              <a:rPr sz="3850" b="0" spc="204" dirty="0">
                <a:latin typeface="Malgun Gothic Semilight"/>
                <a:cs typeface="Malgun Gothic Semilight"/>
              </a:rPr>
              <a:t>i</a:t>
            </a:r>
            <a:r>
              <a:rPr sz="3850" b="0" dirty="0">
                <a:latin typeface="Malgun Gothic Semilight"/>
                <a:cs typeface="Malgun Gothic Semilight"/>
              </a:rPr>
              <a:t>n</a:t>
            </a:r>
            <a:r>
              <a:rPr sz="3850" b="0" spc="225" dirty="0">
                <a:latin typeface="Malgun Gothic Semilight"/>
                <a:cs typeface="Malgun Gothic Semilight"/>
              </a:rPr>
              <a:t> </a:t>
            </a:r>
            <a:r>
              <a:rPr sz="3850" b="0" spc="95" dirty="0">
                <a:latin typeface="Malgun Gothic Semilight"/>
                <a:cs typeface="Malgun Gothic Semilight"/>
              </a:rPr>
              <a:t>a</a:t>
            </a:r>
            <a:r>
              <a:rPr sz="3850" b="0" spc="175" dirty="0">
                <a:latin typeface="Malgun Gothic Semilight"/>
                <a:cs typeface="Malgun Gothic Semilight"/>
              </a:rPr>
              <a:t>n</a:t>
            </a:r>
            <a:r>
              <a:rPr sz="3850" b="0" dirty="0">
                <a:latin typeface="Malgun Gothic Semilight"/>
                <a:cs typeface="Malgun Gothic Semilight"/>
              </a:rPr>
              <a:t>d</a:t>
            </a:r>
            <a:r>
              <a:rPr sz="3850" b="0" spc="50" dirty="0">
                <a:latin typeface="Malgun Gothic Semilight"/>
                <a:cs typeface="Malgun Gothic Semilight"/>
              </a:rPr>
              <a:t> </a:t>
            </a:r>
            <a:r>
              <a:rPr sz="3850" b="0" dirty="0">
                <a:latin typeface="Malgun Gothic Semilight"/>
                <a:cs typeface="Malgun Gothic Semilight"/>
              </a:rPr>
              <a:t>S</a:t>
            </a:r>
            <a:r>
              <a:rPr sz="3850" b="0" spc="-595" dirty="0">
                <a:latin typeface="Malgun Gothic Semilight"/>
                <a:cs typeface="Malgun Gothic Semilight"/>
              </a:rPr>
              <a:t> </a:t>
            </a:r>
            <a:r>
              <a:rPr sz="3850" b="0" spc="110" dirty="0">
                <a:latin typeface="Malgun Gothic Semilight"/>
                <a:cs typeface="Malgun Gothic Semilight"/>
              </a:rPr>
              <a:t>m</a:t>
            </a:r>
            <a:r>
              <a:rPr sz="3850" b="0" spc="145" dirty="0">
                <a:latin typeface="Malgun Gothic Semilight"/>
                <a:cs typeface="Malgun Gothic Semilight"/>
              </a:rPr>
              <a:t>a</a:t>
            </a:r>
            <a:r>
              <a:rPr sz="3850" b="0" spc="20" dirty="0">
                <a:latin typeface="Malgun Gothic Semilight"/>
                <a:cs typeface="Malgun Gothic Semilight"/>
              </a:rPr>
              <a:t>r</a:t>
            </a:r>
            <a:r>
              <a:rPr sz="3850" b="0" dirty="0">
                <a:latin typeface="Malgun Gothic Semilight"/>
                <a:cs typeface="Malgun Gothic Semilight"/>
              </a:rPr>
              <a:t>t</a:t>
            </a:r>
            <a:r>
              <a:rPr sz="3850" b="0" spc="60" dirty="0">
                <a:latin typeface="Malgun Gothic Semilight"/>
                <a:cs typeface="Malgun Gothic Semilight"/>
              </a:rPr>
              <a:t> </a:t>
            </a:r>
            <a:r>
              <a:rPr sz="3850" b="0" spc="15" dirty="0">
                <a:latin typeface="Malgun Gothic Semilight"/>
                <a:cs typeface="Malgun Gothic Semilight"/>
              </a:rPr>
              <a:t>C</a:t>
            </a:r>
            <a:r>
              <a:rPr sz="3850" b="0" spc="20" dirty="0">
                <a:latin typeface="Malgun Gothic Semilight"/>
                <a:cs typeface="Malgun Gothic Semilight"/>
              </a:rPr>
              <a:t>o</a:t>
            </a:r>
            <a:r>
              <a:rPr sz="3850" b="0" spc="190" dirty="0">
                <a:latin typeface="Malgun Gothic Semilight"/>
                <a:cs typeface="Malgun Gothic Semilight"/>
              </a:rPr>
              <a:t>n</a:t>
            </a:r>
            <a:r>
              <a:rPr sz="3850" b="0" spc="40" dirty="0">
                <a:latin typeface="Malgun Gothic Semilight"/>
                <a:cs typeface="Malgun Gothic Semilight"/>
              </a:rPr>
              <a:t>t</a:t>
            </a:r>
            <a:r>
              <a:rPr sz="3850" b="0" spc="20" dirty="0">
                <a:latin typeface="Malgun Gothic Semilight"/>
                <a:cs typeface="Malgun Gothic Semilight"/>
              </a:rPr>
              <a:t>r</a:t>
            </a:r>
            <a:r>
              <a:rPr sz="3850" b="0" spc="130" dirty="0">
                <a:latin typeface="Malgun Gothic Semilight"/>
                <a:cs typeface="Malgun Gothic Semilight"/>
              </a:rPr>
              <a:t>a</a:t>
            </a:r>
            <a:r>
              <a:rPr sz="3850" b="0" spc="350" dirty="0">
                <a:latin typeface="Malgun Gothic Semilight"/>
                <a:cs typeface="Malgun Gothic Semilight"/>
              </a:rPr>
              <a:t>c</a:t>
            </a:r>
            <a:r>
              <a:rPr sz="3850" b="0" spc="40" dirty="0">
                <a:latin typeface="Malgun Gothic Semilight"/>
                <a:cs typeface="Malgun Gothic Semilight"/>
              </a:rPr>
              <a:t>t</a:t>
            </a:r>
            <a:r>
              <a:rPr sz="3850" b="0" dirty="0">
                <a:latin typeface="Malgun Gothic Semilight"/>
                <a:cs typeface="Malgun Gothic Semilight"/>
              </a:rPr>
              <a:t>s</a:t>
            </a:r>
            <a:endParaRPr sz="3850">
              <a:latin typeface="Malgun Gothic Semilight"/>
              <a:cs typeface="Malgun Gothic S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795" y="3838448"/>
            <a:ext cx="1305433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100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Smart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contracts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self-executing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contracts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stored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on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blockchain.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They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automate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agreement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terms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enforce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them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automatically,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reducing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500" b="1" spc="-4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need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intermediaries.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contracts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be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used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variety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purposes,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such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as: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476" y="5793104"/>
            <a:ext cx="3949065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Automated</a:t>
            </a:r>
            <a:r>
              <a:rPr sz="1900" spc="-5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Payments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9000"/>
              </a:lnSpc>
              <a:spcBef>
                <a:spcPts val="825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Smart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cont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rac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om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yments 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when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specific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conditions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met,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such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40" dirty="0">
                <a:solidFill>
                  <a:srgbClr val="DAD1E6"/>
                </a:solidFill>
                <a:latin typeface="Trebuchet MS"/>
                <a:cs typeface="Trebuchet MS"/>
              </a:rPr>
              <a:t>as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delivery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40" dirty="0">
                <a:solidFill>
                  <a:srgbClr val="DAD1E6"/>
                </a:solidFill>
                <a:latin typeface="Trebuchet MS"/>
                <a:cs typeface="Trebuchet MS"/>
              </a:rPr>
              <a:t>goods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or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services.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4739640"/>
            <a:ext cx="13258800" cy="7833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88660" y="5793104"/>
            <a:ext cx="3977004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6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Decentralized</a:t>
            </a:r>
            <a:r>
              <a:rPr sz="1900" spc="-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9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Exchanges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8900"/>
              </a:lnSpc>
              <a:spcBef>
                <a:spcPts val="825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Smart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cont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rac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en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le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c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eation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decentralized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exchanges,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facilitating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direct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trading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assets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without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need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central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authorities.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9150" y="5793104"/>
            <a:ext cx="3926204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S</a:t>
            </a:r>
            <a:r>
              <a:rPr sz="1900" spc="-27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u</a:t>
            </a:r>
            <a:r>
              <a:rPr sz="1900" spc="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pp</a:t>
            </a:r>
            <a:r>
              <a:rPr sz="19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l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y</a:t>
            </a:r>
            <a:r>
              <a:rPr sz="1900" spc="5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9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C</a:t>
            </a:r>
            <a:r>
              <a:rPr sz="1900" spc="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h</a:t>
            </a:r>
            <a:r>
              <a:rPr sz="1900" spc="7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19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</a:t>
            </a:r>
            <a:r>
              <a:rPr sz="1900" spc="12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1900" spc="3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T</a:t>
            </a:r>
            <a:r>
              <a:rPr sz="1900" spc="5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r</a:t>
            </a:r>
            <a:r>
              <a:rPr sz="1900" spc="7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1900" spc="17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c</a:t>
            </a:r>
            <a:r>
              <a:rPr sz="1900" spc="1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k</a:t>
            </a:r>
            <a:r>
              <a:rPr sz="19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in</a:t>
            </a:r>
            <a:r>
              <a:rPr sz="19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g</a:t>
            </a:r>
            <a:endParaRPr sz="1900">
              <a:latin typeface="Malgun Gothic Semilight"/>
              <a:cs typeface="Malgun Gothic Semilight"/>
            </a:endParaRPr>
          </a:p>
          <a:p>
            <a:pPr marL="12700" marR="5080" algn="just">
              <a:lnSpc>
                <a:spcPct val="139000"/>
              </a:lnSpc>
              <a:spcBef>
                <a:spcPts val="825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Smart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cont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rac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co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er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ify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v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ents 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supply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chain,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ensuring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transparency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500" b="1" spc="-44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accountability.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2437130"/>
            <a:chOff x="0" y="0"/>
            <a:chExt cx="14630400" cy="2437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400" cy="24368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20" y="243840"/>
              <a:ext cx="2651760" cy="19491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747" y="3091433"/>
            <a:ext cx="94049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15" dirty="0"/>
              <a:t>C</a:t>
            </a:r>
            <a:r>
              <a:rPr sz="3800" dirty="0"/>
              <a:t>hallen</a:t>
            </a:r>
            <a:r>
              <a:rPr sz="3800" spc="-85" dirty="0"/>
              <a:t>g</a:t>
            </a:r>
            <a:r>
              <a:rPr sz="3800" spc="-235" dirty="0"/>
              <a:t>e</a:t>
            </a:r>
            <a:r>
              <a:rPr sz="3800" dirty="0"/>
              <a:t>s</a:t>
            </a:r>
            <a:r>
              <a:rPr sz="3800" spc="-280" dirty="0"/>
              <a:t> </a:t>
            </a:r>
            <a:r>
              <a:rPr sz="3800" dirty="0"/>
              <a:t>a</a:t>
            </a:r>
            <a:r>
              <a:rPr sz="3800" spc="-35" dirty="0"/>
              <a:t>n</a:t>
            </a:r>
            <a:r>
              <a:rPr sz="3800" dirty="0"/>
              <a:t>d</a:t>
            </a:r>
            <a:r>
              <a:rPr sz="3800" spc="-60" dirty="0"/>
              <a:t> </a:t>
            </a:r>
            <a:r>
              <a:rPr sz="3800" spc="-70" dirty="0"/>
              <a:t>L</a:t>
            </a:r>
            <a:r>
              <a:rPr sz="3800" dirty="0"/>
              <a:t>i</a:t>
            </a:r>
            <a:r>
              <a:rPr sz="3800" spc="-25" dirty="0"/>
              <a:t>m</a:t>
            </a:r>
            <a:r>
              <a:rPr sz="3800" dirty="0"/>
              <a:t>itatio</a:t>
            </a:r>
            <a:r>
              <a:rPr sz="3800" spc="-229" dirty="0"/>
              <a:t>n</a:t>
            </a:r>
            <a:r>
              <a:rPr sz="3800" dirty="0"/>
              <a:t>s</a:t>
            </a:r>
            <a:r>
              <a:rPr sz="3800" spc="-295" dirty="0"/>
              <a:t> </a:t>
            </a:r>
            <a:r>
              <a:rPr sz="3800" dirty="0"/>
              <a:t>of Blockchain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669747" y="3976691"/>
            <a:ext cx="12838430" cy="6623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While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technology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offers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significant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advantages,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also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faces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challenges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limitations.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areas</a:t>
            </a:r>
            <a:r>
              <a:rPr sz="1500" b="1" spc="-6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where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further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development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innovation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needed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fully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unlock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its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potential.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Some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notable</a:t>
            </a:r>
            <a:r>
              <a:rPr sz="1500" b="1" spc="-7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challenges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include: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51" y="4873752"/>
            <a:ext cx="487680" cy="4876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9747" y="5532501"/>
            <a:ext cx="294386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DAD1E6"/>
                </a:solidFill>
                <a:latin typeface="Arial"/>
                <a:cs typeface="Arial"/>
              </a:rPr>
              <a:t>Scalability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9000"/>
              </a:lnSpc>
              <a:spcBef>
                <a:spcPts val="810"/>
              </a:spcBef>
            </a:pP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networks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struggle </a:t>
            </a:r>
            <a:r>
              <a:rPr sz="1500" b="1" spc="-43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handle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high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volume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sact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io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s,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im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it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6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500" b="1" spc="-7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eir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il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ty  t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sc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le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meet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dema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50" dirty="0">
                <a:solidFill>
                  <a:srgbClr val="DAD1E6"/>
                </a:solidFill>
                <a:latin typeface="Trebuchet MS"/>
                <a:cs typeface="Trebuchet MS"/>
              </a:rPr>
              <a:t>ds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 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large-scale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adoption.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2128" y="4873752"/>
            <a:ext cx="487679" cy="4876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59428" y="5532501"/>
            <a:ext cx="308419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5" dirty="0">
                <a:solidFill>
                  <a:srgbClr val="DAD1E6"/>
                </a:solidFill>
                <a:latin typeface="Arial"/>
                <a:cs typeface="Arial"/>
              </a:rPr>
              <a:t>Energy</a:t>
            </a:r>
            <a:r>
              <a:rPr sz="1900" b="1" spc="-85" dirty="0">
                <a:solidFill>
                  <a:srgbClr val="DAD1E6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DAD1E6"/>
                </a:solidFill>
                <a:latin typeface="Arial"/>
                <a:cs typeface="Arial"/>
              </a:rPr>
              <a:t>Consumption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9000"/>
              </a:lnSpc>
              <a:spcBef>
                <a:spcPts val="810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Proof-of-Work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consensus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mechanisms,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particularly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Bitcoin,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consume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sign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ifi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ca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energy,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rais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45" dirty="0">
                <a:solidFill>
                  <a:srgbClr val="DAD1E6"/>
                </a:solidFill>
                <a:latin typeface="Trebuchet MS"/>
                <a:cs typeface="Trebuchet MS"/>
              </a:rPr>
              <a:t>g 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conce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out</a:t>
            </a:r>
            <a:r>
              <a:rPr sz="150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envir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mental  sustainability.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61504" y="4873752"/>
            <a:ext cx="487679" cy="4876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449439" y="5532501"/>
            <a:ext cx="28759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DAD1E6"/>
                </a:solidFill>
                <a:latin typeface="Arial"/>
                <a:cs typeface="Arial"/>
              </a:rPr>
              <a:t>Regulation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9000"/>
              </a:lnSpc>
              <a:spcBef>
                <a:spcPts val="810"/>
              </a:spcBef>
            </a:pP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la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ck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cle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reg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la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ory  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fr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mew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or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k</a:t>
            </a:r>
            <a:r>
              <a:rPr sz="1500" b="1" spc="70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lock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d  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c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yp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ocu</a:t>
            </a:r>
            <a:r>
              <a:rPr sz="1500" b="1" spc="-50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500" b="1" spc="-35" dirty="0">
                <a:solidFill>
                  <a:srgbClr val="DAD1E6"/>
                </a:solidFill>
                <a:latin typeface="Trebuchet MS"/>
                <a:cs typeface="Trebuchet MS"/>
              </a:rPr>
              <a:t>ency</a:t>
            </a:r>
            <a:r>
              <a:rPr sz="150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30" dirty="0">
                <a:solidFill>
                  <a:srgbClr val="DAD1E6"/>
                </a:solidFill>
                <a:latin typeface="Trebuchet MS"/>
                <a:cs typeface="Trebuchet MS"/>
              </a:rPr>
              <a:t>oses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ch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llenges 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for</a:t>
            </a:r>
            <a:r>
              <a:rPr sz="150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bus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35" dirty="0">
                <a:solidFill>
                  <a:srgbClr val="DAD1E6"/>
                </a:solidFill>
                <a:latin typeface="Trebuchet MS"/>
                <a:cs typeface="Trebuchet MS"/>
              </a:rPr>
              <a:t>ess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es</a:t>
            </a:r>
            <a:r>
              <a:rPr sz="150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4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div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iduals 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seeking</a:t>
            </a:r>
            <a:r>
              <a:rPr sz="150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use</a:t>
            </a:r>
            <a:r>
              <a:rPr sz="150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this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technology.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0880" y="4873752"/>
            <a:ext cx="487679" cy="4876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39068" y="5532501"/>
            <a:ext cx="3101340" cy="1687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30" dirty="0">
                <a:solidFill>
                  <a:srgbClr val="DAD1E6"/>
                </a:solidFill>
                <a:latin typeface="Arial"/>
                <a:cs typeface="Arial"/>
              </a:rPr>
              <a:t>Complexity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8900"/>
              </a:lnSpc>
              <a:spcBef>
                <a:spcPts val="810"/>
              </a:spcBef>
            </a:pP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Bloc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kch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ec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ology</a:t>
            </a:r>
            <a:r>
              <a:rPr sz="150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can</a:t>
            </a:r>
            <a:r>
              <a:rPr sz="150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2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e  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complex 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understand </a:t>
            </a:r>
            <a:r>
              <a:rPr sz="1500" b="1" spc="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500" b="1" spc="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imple</a:t>
            </a:r>
            <a:r>
              <a:rPr sz="1500" b="1" spc="-60" dirty="0">
                <a:solidFill>
                  <a:srgbClr val="DAD1E6"/>
                </a:solidFill>
                <a:latin typeface="Trebuchet MS"/>
                <a:cs typeface="Trebuchet MS"/>
              </a:rPr>
              <a:t>ment,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re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qu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iri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6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3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500" b="1" spc="55" dirty="0">
                <a:solidFill>
                  <a:srgbClr val="DAD1E6"/>
                </a:solidFill>
                <a:latin typeface="Trebuchet MS"/>
                <a:cs typeface="Trebuchet MS"/>
              </a:rPr>
              <a:t>p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ec</a:t>
            </a:r>
            <a:r>
              <a:rPr sz="1500" b="1" spc="-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500" b="1" spc="-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lized  exp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er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ise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15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25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500" b="1" spc="-8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500" b="1" spc="-45" dirty="0">
                <a:solidFill>
                  <a:srgbClr val="DAD1E6"/>
                </a:solidFill>
                <a:latin typeface="Trebuchet MS"/>
                <a:cs typeface="Trebuchet MS"/>
              </a:rPr>
              <a:t>ec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500" b="1" spc="-2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500" b="1" spc="-20" dirty="0">
                <a:solidFill>
                  <a:srgbClr val="DAD1E6"/>
                </a:solidFill>
                <a:latin typeface="Trebuchet MS"/>
                <a:cs typeface="Trebuchet MS"/>
              </a:rPr>
              <a:t>ic</a:t>
            </a:r>
            <a:r>
              <a:rPr sz="1500" b="1" spc="-3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500" b="1" dirty="0">
                <a:solidFill>
                  <a:srgbClr val="DAD1E6"/>
                </a:solidFill>
                <a:latin typeface="Trebuchet MS"/>
                <a:cs typeface="Trebuchet MS"/>
              </a:rPr>
              <a:t>l</a:t>
            </a:r>
            <a:r>
              <a:rPr sz="150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DAD1E6"/>
                </a:solidFill>
                <a:latin typeface="Trebuchet MS"/>
                <a:cs typeface="Trebuchet MS"/>
              </a:rPr>
              <a:t>knowled</a:t>
            </a:r>
            <a:r>
              <a:rPr sz="1500" b="1" spc="-55" dirty="0">
                <a:solidFill>
                  <a:srgbClr val="DAD1E6"/>
                </a:solidFill>
                <a:latin typeface="Trebuchet MS"/>
                <a:cs typeface="Trebuchet MS"/>
              </a:rPr>
              <a:t>ge.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688086"/>
            <a:ext cx="1176401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0" dirty="0">
                <a:latin typeface="Malgun Gothic Semilight"/>
                <a:cs typeface="Malgun Gothic Semilight"/>
              </a:rPr>
              <a:t>B</a:t>
            </a:r>
            <a:r>
              <a:rPr sz="4450" b="0" spc="-580" dirty="0">
                <a:latin typeface="Malgun Gothic Semilight"/>
                <a:cs typeface="Malgun Gothic Semilight"/>
              </a:rPr>
              <a:t> </a:t>
            </a:r>
            <a:r>
              <a:rPr sz="4450" b="0" spc="235" dirty="0">
                <a:latin typeface="Malgun Gothic Semilight"/>
                <a:cs typeface="Malgun Gothic Semilight"/>
              </a:rPr>
              <a:t>lockchain</a:t>
            </a:r>
            <a:r>
              <a:rPr sz="4450" b="0" spc="185" dirty="0">
                <a:latin typeface="Malgun Gothic Semilight"/>
                <a:cs typeface="Malgun Gothic Semilight"/>
              </a:rPr>
              <a:t> </a:t>
            </a:r>
            <a:r>
              <a:rPr sz="4450" b="0" spc="30" dirty="0">
                <a:latin typeface="Malgun Gothic Semilight"/>
                <a:cs typeface="Malgun Gothic Semilight"/>
              </a:rPr>
              <a:t>Trends</a:t>
            </a:r>
            <a:r>
              <a:rPr sz="4450" b="0" spc="235" dirty="0">
                <a:latin typeface="Malgun Gothic Semilight"/>
                <a:cs typeface="Malgun Gothic Semilight"/>
              </a:rPr>
              <a:t> </a:t>
            </a:r>
            <a:r>
              <a:rPr sz="4450" b="0" spc="120" dirty="0">
                <a:latin typeface="Malgun Gothic Semilight"/>
                <a:cs typeface="Malgun Gothic Semilight"/>
              </a:rPr>
              <a:t>and</a:t>
            </a:r>
            <a:r>
              <a:rPr sz="4450" b="0" spc="-225" dirty="0">
                <a:latin typeface="Malgun Gothic Semilight"/>
                <a:cs typeface="Malgun Gothic Semilight"/>
              </a:rPr>
              <a:t> </a:t>
            </a:r>
            <a:r>
              <a:rPr sz="4450" b="0" spc="120" dirty="0">
                <a:latin typeface="Malgun Gothic Semilight"/>
                <a:cs typeface="Malgun Gothic Semilight"/>
              </a:rPr>
              <a:t>Future</a:t>
            </a:r>
            <a:r>
              <a:rPr sz="4450" b="0" spc="85" dirty="0">
                <a:latin typeface="Malgun Gothic Semilight"/>
                <a:cs typeface="Malgun Gothic Semilight"/>
              </a:rPr>
              <a:t> </a:t>
            </a:r>
            <a:r>
              <a:rPr sz="4450" b="0" spc="105" dirty="0">
                <a:latin typeface="Malgun Gothic Semilight"/>
                <a:cs typeface="Malgun Gothic Semilight"/>
              </a:rPr>
              <a:t>Developments</a:t>
            </a:r>
            <a:endParaRPr sz="4450">
              <a:latin typeface="Malgun Gothic Semilight"/>
              <a:cs typeface="Malgun Gothic Semi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4" y="1834501"/>
            <a:ext cx="12899390" cy="762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technology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constantly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evolving,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with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new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trends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innovations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emerging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regularly.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These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advancements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aim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address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challenges,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enhance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performance,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expand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range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applications.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Some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key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trends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include: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004" y="3130295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504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503"/>
                </a:lnTo>
                <a:lnTo>
                  <a:pt x="2674" y="489751"/>
                </a:lnTo>
                <a:lnTo>
                  <a:pt x="9969" y="500570"/>
                </a:lnTo>
                <a:lnTo>
                  <a:pt x="20788" y="507865"/>
                </a:lnTo>
                <a:lnTo>
                  <a:pt x="34036" y="510539"/>
                </a:lnTo>
                <a:lnTo>
                  <a:pt x="476504" y="510539"/>
                </a:lnTo>
                <a:lnTo>
                  <a:pt x="489751" y="507865"/>
                </a:lnTo>
                <a:lnTo>
                  <a:pt x="500570" y="500570"/>
                </a:lnTo>
                <a:lnTo>
                  <a:pt x="507865" y="489751"/>
                </a:lnTo>
                <a:lnTo>
                  <a:pt x="510539" y="476503"/>
                </a:lnTo>
                <a:lnTo>
                  <a:pt x="510539" y="34036"/>
                </a:lnTo>
                <a:lnTo>
                  <a:pt x="507865" y="20788"/>
                </a:lnTo>
                <a:lnTo>
                  <a:pt x="500570" y="9969"/>
                </a:lnTo>
                <a:lnTo>
                  <a:pt x="489751" y="2674"/>
                </a:lnTo>
                <a:lnTo>
                  <a:pt x="476504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6810" y="3124275"/>
            <a:ext cx="1536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1</a:t>
            </a:r>
            <a:endParaRPr sz="2650">
              <a:latin typeface="Malgun Gothic Semilight"/>
              <a:cs typeface="Malgun Gothic S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285" y="3106369"/>
            <a:ext cx="5235575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Interoperability</a:t>
            </a:r>
            <a:endParaRPr sz="22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8100"/>
              </a:lnSpc>
              <a:spcBef>
                <a:spcPts val="950"/>
              </a:spcBef>
            </a:pP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Eff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or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con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ct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if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rent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bl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ckch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ains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en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ble 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communication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between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them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underway, 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facil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at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750" b="1" spc="70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seaml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85" dirty="0">
                <a:solidFill>
                  <a:srgbClr val="DAD1E6"/>
                </a:solidFill>
                <a:latin typeface="Trebuchet MS"/>
                <a:cs typeface="Trebuchet MS"/>
              </a:rPr>
              <a:t>ss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ata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xc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ge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 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int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rop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rabili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y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b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w</a:t>
            </a:r>
            <a:r>
              <a:rPr sz="1750" b="1" spc="-6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various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sys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ems.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7976" y="3130295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503" y="0"/>
                </a:moveTo>
                <a:lnTo>
                  <a:pt x="34035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503"/>
                </a:lnTo>
                <a:lnTo>
                  <a:pt x="2674" y="489751"/>
                </a:lnTo>
                <a:lnTo>
                  <a:pt x="9969" y="500570"/>
                </a:lnTo>
                <a:lnTo>
                  <a:pt x="20788" y="507865"/>
                </a:lnTo>
                <a:lnTo>
                  <a:pt x="34035" y="510539"/>
                </a:lnTo>
                <a:lnTo>
                  <a:pt x="476503" y="510539"/>
                </a:lnTo>
                <a:lnTo>
                  <a:pt x="489751" y="507865"/>
                </a:lnTo>
                <a:lnTo>
                  <a:pt x="500570" y="500570"/>
                </a:lnTo>
                <a:lnTo>
                  <a:pt x="507865" y="489751"/>
                </a:lnTo>
                <a:lnTo>
                  <a:pt x="510540" y="476503"/>
                </a:lnTo>
                <a:lnTo>
                  <a:pt x="510540" y="34036"/>
                </a:lnTo>
                <a:lnTo>
                  <a:pt x="507865" y="20788"/>
                </a:lnTo>
                <a:lnTo>
                  <a:pt x="500570" y="9969"/>
                </a:lnTo>
                <a:lnTo>
                  <a:pt x="489751" y="2674"/>
                </a:lnTo>
                <a:lnTo>
                  <a:pt x="476503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80756" y="3124275"/>
            <a:ext cx="2070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2</a:t>
            </a:r>
            <a:endParaRPr sz="2650">
              <a:latin typeface="Malgun Gothic Semilight"/>
              <a:cs typeface="Malgun Gothic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781" y="3106369"/>
            <a:ext cx="5492750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Pr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2200" spc="17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v</a:t>
            </a:r>
            <a:r>
              <a:rPr sz="22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2200" spc="2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c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y</a:t>
            </a:r>
            <a:r>
              <a:rPr sz="2200" spc="1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E</a:t>
            </a:r>
            <a:r>
              <a:rPr sz="2200" spc="-28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1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nh</a:t>
            </a:r>
            <a:r>
              <a:rPr sz="2200" spc="9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a</a:t>
            </a:r>
            <a:r>
              <a:rPr sz="2200" spc="1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</a:t>
            </a:r>
            <a:r>
              <a:rPr sz="2200" spc="2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c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2200" spc="1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g</a:t>
            </a:r>
            <a:r>
              <a:rPr sz="2200" spc="8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T</a:t>
            </a:r>
            <a:r>
              <a:rPr sz="2200" spc="6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e</a:t>
            </a:r>
            <a:r>
              <a:rPr sz="2200" spc="2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c</a:t>
            </a:r>
            <a:r>
              <a:rPr sz="2200" spc="1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h</a:t>
            </a:r>
            <a:r>
              <a:rPr sz="2200" spc="114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</a:t>
            </a:r>
            <a:r>
              <a:rPr sz="22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o</a:t>
            </a:r>
            <a:r>
              <a:rPr sz="2200" spc="12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l</a:t>
            </a:r>
            <a:r>
              <a:rPr sz="2200" spc="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o</a:t>
            </a:r>
            <a:r>
              <a:rPr sz="2200" spc="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g</a:t>
            </a:r>
            <a:r>
              <a:rPr sz="2200" spc="11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i</a:t>
            </a:r>
            <a:r>
              <a:rPr sz="2200" spc="-4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e</a:t>
            </a:r>
            <a:r>
              <a:rPr sz="2200" spc="-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s</a:t>
            </a:r>
            <a:endParaRPr sz="22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8100"/>
              </a:lnSpc>
              <a:spcBef>
                <a:spcPts val="950"/>
              </a:spcBef>
            </a:pP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Developments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privacy-enhancing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technologies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aiming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to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improve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data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privacy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security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within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networks,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addressing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concerns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about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data </a:t>
            </a:r>
            <a:r>
              <a:rPr sz="1750" b="1" spc="-51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transparency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confidentiality.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4004" y="555497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504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504"/>
                </a:lnTo>
                <a:lnTo>
                  <a:pt x="2674" y="489751"/>
                </a:lnTo>
                <a:lnTo>
                  <a:pt x="9969" y="500570"/>
                </a:lnTo>
                <a:lnTo>
                  <a:pt x="20788" y="507865"/>
                </a:lnTo>
                <a:lnTo>
                  <a:pt x="34036" y="510540"/>
                </a:lnTo>
                <a:lnTo>
                  <a:pt x="476504" y="510540"/>
                </a:lnTo>
                <a:lnTo>
                  <a:pt x="489751" y="507865"/>
                </a:lnTo>
                <a:lnTo>
                  <a:pt x="500570" y="500570"/>
                </a:lnTo>
                <a:lnTo>
                  <a:pt x="507865" y="489751"/>
                </a:lnTo>
                <a:lnTo>
                  <a:pt x="510539" y="476504"/>
                </a:lnTo>
                <a:lnTo>
                  <a:pt x="510539" y="34036"/>
                </a:lnTo>
                <a:lnTo>
                  <a:pt x="507865" y="20788"/>
                </a:lnTo>
                <a:lnTo>
                  <a:pt x="500570" y="9969"/>
                </a:lnTo>
                <a:lnTo>
                  <a:pt x="489751" y="2674"/>
                </a:lnTo>
                <a:lnTo>
                  <a:pt x="476504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5286" y="5549265"/>
            <a:ext cx="20701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3</a:t>
            </a:r>
            <a:endParaRPr sz="2650">
              <a:latin typeface="Malgun Gothic Semilight"/>
              <a:cs typeface="Malgun Gothic Semi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8285" y="5531358"/>
            <a:ext cx="5643880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Decentralized</a:t>
            </a:r>
            <a:r>
              <a:rPr sz="2200" spc="-10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10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Finance</a:t>
            </a:r>
            <a:r>
              <a:rPr sz="2200" spc="2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4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(DeFi)</a:t>
            </a:r>
            <a:endParaRPr sz="22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8100"/>
              </a:lnSpc>
              <a:spcBef>
                <a:spcPts val="940"/>
              </a:spcBef>
            </a:pPr>
            <a:r>
              <a:rPr sz="1750" b="1" spc="-60" dirty="0">
                <a:solidFill>
                  <a:srgbClr val="DAD1E6"/>
                </a:solidFill>
                <a:latin typeface="Trebuchet MS"/>
                <a:cs typeface="Trebuchet MS"/>
              </a:rPr>
              <a:t>DeFi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 a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rapidly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growing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sector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that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leverages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blockchain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technology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to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provide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financial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services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a </a:t>
            </a:r>
            <a:r>
              <a:rPr sz="1750" b="1" spc="-509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centrali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z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ac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c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20" dirty="0">
                <a:solidFill>
                  <a:srgbClr val="DAD1E6"/>
                </a:solidFill>
                <a:latin typeface="Trebuchet MS"/>
                <a:cs typeface="Trebuchet MS"/>
              </a:rPr>
              <a:t>ssible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ma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40" dirty="0">
                <a:solidFill>
                  <a:srgbClr val="DAD1E6"/>
                </a:solidFill>
                <a:latin typeface="Trebuchet MS"/>
                <a:cs typeface="Trebuchet MS"/>
              </a:rPr>
              <a:t>r,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c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all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g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50" dirty="0">
                <a:solidFill>
                  <a:srgbClr val="DAD1E6"/>
                </a:solidFill>
                <a:latin typeface="Trebuchet MS"/>
                <a:cs typeface="Trebuchet MS"/>
              </a:rPr>
              <a:t>g 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rad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ional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st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35" dirty="0">
                <a:solidFill>
                  <a:srgbClr val="DAD1E6"/>
                </a:solidFill>
                <a:latin typeface="Trebuchet MS"/>
                <a:cs typeface="Trebuchet MS"/>
              </a:rPr>
              <a:t>ut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ons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a</a:t>
            </a:r>
            <a:r>
              <a:rPr sz="1750" b="1" spc="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d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f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ring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75" dirty="0">
                <a:solidFill>
                  <a:srgbClr val="DAD1E6"/>
                </a:solidFill>
                <a:latin typeface="Trebuchet MS"/>
                <a:cs typeface="Trebuchet MS"/>
              </a:rPr>
              <a:t>w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opp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o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r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u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n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45" dirty="0">
                <a:solidFill>
                  <a:srgbClr val="DAD1E6"/>
                </a:solidFill>
                <a:latin typeface="Trebuchet MS"/>
                <a:cs typeface="Trebuchet MS"/>
              </a:rPr>
              <a:t>t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</a:t>
            </a: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e</a:t>
            </a:r>
            <a:r>
              <a:rPr sz="1750" b="1" spc="-70" dirty="0">
                <a:solidFill>
                  <a:srgbClr val="DAD1E6"/>
                </a:solidFill>
                <a:latin typeface="Trebuchet MS"/>
                <a:cs typeface="Trebuchet MS"/>
              </a:rPr>
              <a:t>s.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27976" y="555497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503" y="0"/>
                </a:moveTo>
                <a:lnTo>
                  <a:pt x="34035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504"/>
                </a:lnTo>
                <a:lnTo>
                  <a:pt x="2674" y="489751"/>
                </a:lnTo>
                <a:lnTo>
                  <a:pt x="9969" y="500570"/>
                </a:lnTo>
                <a:lnTo>
                  <a:pt x="20788" y="507865"/>
                </a:lnTo>
                <a:lnTo>
                  <a:pt x="34035" y="510540"/>
                </a:lnTo>
                <a:lnTo>
                  <a:pt x="476503" y="510540"/>
                </a:lnTo>
                <a:lnTo>
                  <a:pt x="489751" y="507865"/>
                </a:lnTo>
                <a:lnTo>
                  <a:pt x="500570" y="500570"/>
                </a:lnTo>
                <a:lnTo>
                  <a:pt x="507865" y="489751"/>
                </a:lnTo>
                <a:lnTo>
                  <a:pt x="510540" y="476504"/>
                </a:lnTo>
                <a:lnTo>
                  <a:pt x="510540" y="34036"/>
                </a:lnTo>
                <a:lnTo>
                  <a:pt x="507865" y="20788"/>
                </a:lnTo>
                <a:lnTo>
                  <a:pt x="500570" y="9969"/>
                </a:lnTo>
                <a:lnTo>
                  <a:pt x="489751" y="2674"/>
                </a:lnTo>
                <a:lnTo>
                  <a:pt x="476503" y="0"/>
                </a:lnTo>
                <a:close/>
              </a:path>
            </a:pathLst>
          </a:custGeom>
          <a:solidFill>
            <a:srgbClr val="433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77708" y="5549265"/>
            <a:ext cx="21399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4</a:t>
            </a:r>
            <a:endParaRPr sz="2650">
              <a:latin typeface="Malgun Gothic Semilight"/>
              <a:cs typeface="Malgun Gothic Semi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3781" y="5531358"/>
            <a:ext cx="5615305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Non-Fungible</a:t>
            </a:r>
            <a:r>
              <a:rPr sz="2200" spc="2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40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Tokens</a:t>
            </a:r>
            <a:r>
              <a:rPr sz="2200" spc="16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 </a:t>
            </a:r>
            <a:r>
              <a:rPr sz="2200" spc="5" dirty="0">
                <a:solidFill>
                  <a:srgbClr val="DAD1E6"/>
                </a:solidFill>
                <a:latin typeface="Malgun Gothic Semilight"/>
                <a:cs typeface="Malgun Gothic Semilight"/>
              </a:rPr>
              <a:t>(NFTs)</a:t>
            </a:r>
            <a:endParaRPr sz="2200">
              <a:latin typeface="Malgun Gothic Semilight"/>
              <a:cs typeface="Malgun Gothic Semilight"/>
            </a:endParaRPr>
          </a:p>
          <a:p>
            <a:pPr marL="12700" marR="5080">
              <a:lnSpc>
                <a:spcPct val="138100"/>
              </a:lnSpc>
              <a:spcBef>
                <a:spcPts val="940"/>
              </a:spcBef>
            </a:pPr>
            <a:r>
              <a:rPr sz="1750" b="1" spc="-55" dirty="0">
                <a:solidFill>
                  <a:srgbClr val="DAD1E6"/>
                </a:solidFill>
                <a:latin typeface="Trebuchet MS"/>
                <a:cs typeface="Trebuchet MS"/>
              </a:rPr>
              <a:t>NFTs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 unique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digital </a:t>
            </a:r>
            <a:r>
              <a:rPr sz="1750" b="1" spc="30" dirty="0">
                <a:solidFill>
                  <a:srgbClr val="DAD1E6"/>
                </a:solidFill>
                <a:latin typeface="Trebuchet MS"/>
                <a:cs typeface="Trebuchet MS"/>
              </a:rPr>
              <a:t>assets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that can represent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 ownership</a:t>
            </a:r>
            <a:r>
              <a:rPr sz="1750" b="1" spc="-1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of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dirty="0">
                <a:solidFill>
                  <a:srgbClr val="DAD1E6"/>
                </a:solidFill>
                <a:latin typeface="Trebuchet MS"/>
                <a:cs typeface="Trebuchet MS"/>
              </a:rPr>
              <a:t>digital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or</a:t>
            </a:r>
            <a:r>
              <a:rPr sz="1750" b="1" spc="-9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physical</a:t>
            </a:r>
            <a:r>
              <a:rPr sz="1750" b="1" spc="-13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0" dirty="0">
                <a:solidFill>
                  <a:srgbClr val="DAD1E6"/>
                </a:solidFill>
                <a:latin typeface="Trebuchet MS"/>
                <a:cs typeface="Trebuchet MS"/>
              </a:rPr>
              <a:t>items.</a:t>
            </a:r>
            <a:r>
              <a:rPr sz="1750" b="1" spc="-8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65" dirty="0">
                <a:solidFill>
                  <a:srgbClr val="DAD1E6"/>
                </a:solidFill>
                <a:latin typeface="Trebuchet MS"/>
                <a:cs typeface="Trebuchet MS"/>
              </a:rPr>
              <a:t>They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are</a:t>
            </a:r>
            <a:r>
              <a:rPr sz="1750" b="1" spc="-10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0" dirty="0">
                <a:solidFill>
                  <a:srgbClr val="DAD1E6"/>
                </a:solidFill>
                <a:latin typeface="Trebuchet MS"/>
                <a:cs typeface="Trebuchet MS"/>
              </a:rPr>
              <a:t>gaining </a:t>
            </a:r>
            <a:r>
              <a:rPr sz="1750" b="1" spc="-509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0" dirty="0">
                <a:solidFill>
                  <a:srgbClr val="DAD1E6"/>
                </a:solidFill>
                <a:latin typeface="Trebuchet MS"/>
                <a:cs typeface="Trebuchet MS"/>
              </a:rPr>
              <a:t>popularity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 </a:t>
            </a:r>
            <a:r>
              <a:rPr sz="1750" b="1" spc="-75" dirty="0">
                <a:solidFill>
                  <a:srgbClr val="DAD1E6"/>
                </a:solidFill>
                <a:latin typeface="Trebuchet MS"/>
                <a:cs typeface="Trebuchet MS"/>
              </a:rPr>
              <a:t>art,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gaming,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other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industries, </a:t>
            </a:r>
            <a:r>
              <a:rPr sz="1750" b="1" spc="-2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5" dirty="0">
                <a:solidFill>
                  <a:srgbClr val="DAD1E6"/>
                </a:solidFill>
                <a:latin typeface="Trebuchet MS"/>
                <a:cs typeface="Trebuchet MS"/>
              </a:rPr>
              <a:t>transforming</a:t>
            </a:r>
            <a:r>
              <a:rPr sz="1750" b="1" spc="-114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25" dirty="0">
                <a:solidFill>
                  <a:srgbClr val="DAD1E6"/>
                </a:solidFill>
                <a:latin typeface="Trebuchet MS"/>
                <a:cs typeface="Trebuchet MS"/>
              </a:rPr>
              <a:t>how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15" dirty="0">
                <a:solidFill>
                  <a:srgbClr val="DAD1E6"/>
                </a:solidFill>
                <a:latin typeface="Trebuchet MS"/>
                <a:cs typeface="Trebuchet MS"/>
              </a:rPr>
              <a:t>value</a:t>
            </a:r>
            <a:r>
              <a:rPr sz="1750" b="1" spc="-110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25" dirty="0">
                <a:solidFill>
                  <a:srgbClr val="DAD1E6"/>
                </a:solidFill>
                <a:latin typeface="Trebuchet MS"/>
                <a:cs typeface="Trebuchet MS"/>
              </a:rPr>
              <a:t>is</a:t>
            </a:r>
            <a:r>
              <a:rPr sz="1750" b="1" spc="-12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30" dirty="0">
                <a:solidFill>
                  <a:srgbClr val="DAD1E6"/>
                </a:solidFill>
                <a:latin typeface="Trebuchet MS"/>
                <a:cs typeface="Trebuchet MS"/>
              </a:rPr>
              <a:t>created</a:t>
            </a:r>
            <a:r>
              <a:rPr sz="1750" b="1" spc="-9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15" dirty="0">
                <a:solidFill>
                  <a:srgbClr val="DAD1E6"/>
                </a:solidFill>
                <a:latin typeface="Trebuchet MS"/>
                <a:cs typeface="Trebuchet MS"/>
              </a:rPr>
              <a:t>and</a:t>
            </a:r>
            <a:r>
              <a:rPr sz="1750" b="1" spc="-105" dirty="0">
                <a:solidFill>
                  <a:srgbClr val="DAD1E6"/>
                </a:solidFill>
                <a:latin typeface="Trebuchet MS"/>
                <a:cs typeface="Trebuchet MS"/>
              </a:rPr>
              <a:t> </a:t>
            </a:r>
            <a:r>
              <a:rPr sz="1750" b="1" spc="-40" dirty="0">
                <a:solidFill>
                  <a:srgbClr val="DAD1E6"/>
                </a:solidFill>
                <a:latin typeface="Trebuchet MS"/>
                <a:cs typeface="Trebuchet MS"/>
              </a:rPr>
              <a:t>exchanged.</a:t>
            </a:r>
            <a:endParaRPr sz="1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1283</Words>
  <Application>Microsoft Office PowerPoint</Application>
  <PresentationFormat>Custom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 Semilight</vt:lpstr>
      <vt:lpstr>Arial</vt:lpstr>
      <vt:lpstr>Calibri</vt:lpstr>
      <vt:lpstr>Trebuchet MS</vt:lpstr>
      <vt:lpstr>Office Theme</vt:lpstr>
      <vt:lpstr>Blockchain  Technology: A Revolution in Data  Management</vt:lpstr>
      <vt:lpstr>The Foundations of B lockchain</vt:lpstr>
      <vt:lpstr>Key Characteristics of Blockchain</vt:lpstr>
      <vt:lpstr>B lockchain Consensus Mec hanisms</vt:lpstr>
      <vt:lpstr>Blockchain Applications and Use Cases</vt:lpstr>
      <vt:lpstr>Cryptoc urrencies and  B lockchain</vt:lpstr>
      <vt:lpstr>B lockchain and S mart Contracts</vt:lpstr>
      <vt:lpstr>Challenges and Limitations of Blockchain</vt:lpstr>
      <vt:lpstr>B lockchain Trends and Future Developments</vt:lpstr>
      <vt:lpstr>Conclusion and Key 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Snigdha Mamidala</cp:lastModifiedBy>
  <cp:revision>1</cp:revision>
  <dcterms:created xsi:type="dcterms:W3CDTF">2024-10-18T16:36:09Z</dcterms:created>
  <dcterms:modified xsi:type="dcterms:W3CDTF">2024-10-18T16:39:27Z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2024-10-18T00:00:00Z</vt:filetime>
  </property>
</Properties>
</file>