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7" r:id="rId2"/>
    <p:sldId id="258" r:id="rId3"/>
    <p:sldId id="259" r:id="rId4"/>
    <p:sldId id="262" r:id="rId5"/>
    <p:sldId id="273" r:id="rId6"/>
    <p:sldId id="278" r:id="rId7"/>
    <p:sldId id="279" r:id="rId8"/>
    <p:sldId id="263" r:id="rId9"/>
    <p:sldId id="264" r:id="rId10"/>
    <p:sldId id="271" r:id="rId11"/>
    <p:sldId id="272" r:id="rId12"/>
    <p:sldId id="275" r:id="rId13"/>
    <p:sldId id="266" r:id="rId14"/>
    <p:sldId id="267" r:id="rId15"/>
    <p:sldId id="269" r:id="rId16"/>
    <p:sldId id="270"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71" autoAdjust="0"/>
    <p:restoredTop sz="94660"/>
  </p:normalViewPr>
  <p:slideViewPr>
    <p:cSldViewPr snapToGrid="0">
      <p:cViewPr varScale="1">
        <p:scale>
          <a:sx n="66" d="100"/>
          <a:sy n="66" d="100"/>
        </p:scale>
        <p:origin x="2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2CA1C8-4A33-44FF-95D4-1719E151CBC9}"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350941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CA1C8-4A33-44FF-95D4-1719E151CBC9}"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66685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CA1C8-4A33-44FF-95D4-1719E151CBC9}"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357423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CA1C8-4A33-44FF-95D4-1719E151CBC9}"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ECDF6-5B3D-4049-B12D-D83243B2E48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4936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CA1C8-4A33-44FF-95D4-1719E151CBC9}"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486894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2CA1C8-4A33-44FF-95D4-1719E151CBC9}"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1708397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2CA1C8-4A33-44FF-95D4-1719E151CBC9}"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4167353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CA1C8-4A33-44FF-95D4-1719E151CBC9}"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4188613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CA1C8-4A33-44FF-95D4-1719E151CBC9}"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351949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CA1C8-4A33-44FF-95D4-1719E151CBC9}"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4104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CA1C8-4A33-44FF-95D4-1719E151CBC9}" type="datetimeFigureOut">
              <a:rPr lang="en-IN" smtClean="0"/>
              <a:t>31-01-2024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204149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2CA1C8-4A33-44FF-95D4-1719E151CBC9}"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32407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2CA1C8-4A33-44FF-95D4-1719E151CBC9}" type="datetimeFigureOut">
              <a:rPr lang="en-IN" smtClean="0"/>
              <a:t>31-01-2024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1070221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2CA1C8-4A33-44FF-95D4-1719E151CBC9}" type="datetimeFigureOut">
              <a:rPr lang="en-IN" smtClean="0"/>
              <a:t>31-01-2024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404464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CA1C8-4A33-44FF-95D4-1719E151CBC9}" type="datetimeFigureOut">
              <a:rPr lang="en-IN" smtClean="0"/>
              <a:t>31-01-2024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169539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CA1C8-4A33-44FF-95D4-1719E151CBC9}"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195790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2CA1C8-4A33-44FF-95D4-1719E151CBC9}" type="datetimeFigureOut">
              <a:rPr lang="en-IN" smtClean="0"/>
              <a:t>31-01-2024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ECDF6-5B3D-4049-B12D-D83243B2E48D}" type="slidenum">
              <a:rPr lang="en-IN" smtClean="0"/>
              <a:t>‹#›</a:t>
            </a:fld>
            <a:endParaRPr lang="en-IN"/>
          </a:p>
        </p:txBody>
      </p:sp>
    </p:spTree>
    <p:extLst>
      <p:ext uri="{BB962C8B-B14F-4D97-AF65-F5344CB8AC3E}">
        <p14:creationId xmlns:p14="http://schemas.microsoft.com/office/powerpoint/2010/main" val="407742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12CA1C8-4A33-44FF-95D4-1719E151CBC9}" type="datetimeFigureOut">
              <a:rPr lang="en-IN" smtClean="0"/>
              <a:t>31-01-2024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72ECDF6-5B3D-4049-B12D-D83243B2E48D}" type="slidenum">
              <a:rPr lang="en-IN" smtClean="0"/>
              <a:t>‹#›</a:t>
            </a:fld>
            <a:endParaRPr lang="en-IN"/>
          </a:p>
        </p:txBody>
      </p:sp>
    </p:spTree>
    <p:extLst>
      <p:ext uri="{BB962C8B-B14F-4D97-AF65-F5344CB8AC3E}">
        <p14:creationId xmlns:p14="http://schemas.microsoft.com/office/powerpoint/2010/main" val="2114650596"/>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science/article/abs/pii/S1570870520307058" TargetMode="External"/><Relationship Id="rId2" Type="http://schemas.openxmlformats.org/officeDocument/2006/relationships/hyperlink" Target="https://www.mdpi.com/2227-9040/8/3/73" TargetMode="External"/><Relationship Id="rId1" Type="http://schemas.openxmlformats.org/officeDocument/2006/relationships/slideLayout" Target="../slideLayouts/slideLayout7.xml"/><Relationship Id="rId4" Type="http://schemas.openxmlformats.org/officeDocument/2006/relationships/hyperlink" Target="https://www.mdpi.com/2504-446X/7/11/66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E842387-2887-3637-4EB0-21CF769310FB}"/>
              </a:ext>
            </a:extLst>
          </p:cNvPr>
          <p:cNvSpPr/>
          <p:nvPr/>
        </p:nvSpPr>
        <p:spPr>
          <a:xfrm>
            <a:off x="504536" y="218367"/>
            <a:ext cx="11319310" cy="1463041"/>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cs typeface="Leelawadee" panose="020B0502040204020203"/>
              </a:rPr>
              <a:t>Internet of Things Project using Python (CSE 4110)</a:t>
            </a:r>
            <a:br>
              <a:rPr lang="en-US" sz="2400" dirty="0">
                <a:solidFill>
                  <a:srgbClr val="FF0000"/>
                </a:solidFill>
                <a:cs typeface="Leelawadee" panose="020B0502040204020203"/>
              </a:rPr>
            </a:br>
            <a:r>
              <a:rPr lang="en-US" sz="2400" b="0" dirty="0">
                <a:cs typeface="Leelawadee" panose="020B0502040204020203"/>
              </a:rPr>
              <a:t> Project Presentation on</a:t>
            </a:r>
          </a:p>
          <a:p>
            <a:pPr algn="ctr"/>
            <a:r>
              <a:rPr lang="en-US" sz="2400" dirty="0">
                <a:cs typeface="Leelawadee" panose="020B0502040204020203"/>
              </a:rPr>
              <a:t>Volatile Organic Compound Detection System Using </a:t>
            </a:r>
            <a:r>
              <a:rPr lang="en-US" sz="2400" dirty="0" err="1">
                <a:cs typeface="Leelawadee" panose="020B0502040204020203"/>
              </a:rPr>
              <a:t>Thingspeak</a:t>
            </a:r>
            <a:br>
              <a:rPr lang="en-US" sz="2400" dirty="0">
                <a:cs typeface="Leelawadee" panose="020B0502040204020203"/>
              </a:rPr>
            </a:br>
            <a:endParaRPr lang="en-IN" sz="2400" dirty="0"/>
          </a:p>
        </p:txBody>
      </p:sp>
      <p:sp>
        <p:nvSpPr>
          <p:cNvPr id="3" name="Rectangle 2">
            <a:extLst>
              <a:ext uri="{FF2B5EF4-FFF2-40B4-BE49-F238E27FC236}">
                <a16:creationId xmlns:a16="http://schemas.microsoft.com/office/drawing/2014/main" id="{5075A747-27B3-B027-E6E2-5FC010605B69}"/>
              </a:ext>
            </a:extLst>
          </p:cNvPr>
          <p:cNvSpPr/>
          <p:nvPr/>
        </p:nvSpPr>
        <p:spPr>
          <a:xfrm>
            <a:off x="747562" y="2103333"/>
            <a:ext cx="3185499" cy="217530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rPr>
              <a:t>Supervisor</a:t>
            </a:r>
          </a:p>
          <a:p>
            <a:r>
              <a:rPr lang="en-US" sz="2800" dirty="0">
                <a:solidFill>
                  <a:schemeClr val="bg1"/>
                </a:solidFill>
              </a:rPr>
              <a:t>Prof. Dr. Farida Ali </a:t>
            </a:r>
          </a:p>
          <a:p>
            <a:r>
              <a:rPr lang="en-US" sz="2800" dirty="0">
                <a:solidFill>
                  <a:schemeClr val="bg1"/>
                </a:solidFill>
              </a:rPr>
              <a:t>Prof. Dr. Gaurav Yadav</a:t>
            </a:r>
          </a:p>
          <a:p>
            <a:pPr algn="ctr"/>
            <a:endParaRPr lang="en-IN" dirty="0"/>
          </a:p>
        </p:txBody>
      </p:sp>
      <p:pic>
        <p:nvPicPr>
          <p:cNvPr id="5" name="Picture 4">
            <a:extLst>
              <a:ext uri="{FF2B5EF4-FFF2-40B4-BE49-F238E27FC236}">
                <a16:creationId xmlns:a16="http://schemas.microsoft.com/office/drawing/2014/main" id="{45CDB63D-ED76-E184-47AF-8358280E823B}"/>
              </a:ext>
            </a:extLst>
          </p:cNvPr>
          <p:cNvPicPr>
            <a:picLocks noChangeAspect="1"/>
          </p:cNvPicPr>
          <p:nvPr/>
        </p:nvPicPr>
        <p:blipFill>
          <a:blip r:embed="rId2"/>
          <a:stretch>
            <a:fillRect/>
          </a:stretch>
        </p:blipFill>
        <p:spPr>
          <a:xfrm>
            <a:off x="4266799" y="1867447"/>
            <a:ext cx="3019525" cy="2656572"/>
          </a:xfrm>
          <a:prstGeom prst="rect">
            <a:avLst/>
          </a:prstGeom>
        </p:spPr>
      </p:pic>
      <p:sp>
        <p:nvSpPr>
          <p:cNvPr id="6" name="Rectangle 5">
            <a:extLst>
              <a:ext uri="{FF2B5EF4-FFF2-40B4-BE49-F238E27FC236}">
                <a16:creationId xmlns:a16="http://schemas.microsoft.com/office/drawing/2014/main" id="{9B8AF7E4-5B01-32B8-ACC5-937E826548DD}"/>
              </a:ext>
            </a:extLst>
          </p:cNvPr>
          <p:cNvSpPr/>
          <p:nvPr/>
        </p:nvSpPr>
        <p:spPr>
          <a:xfrm>
            <a:off x="7620062" y="2103333"/>
            <a:ext cx="3599726" cy="217530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Presented by </a:t>
            </a:r>
          </a:p>
          <a:p>
            <a:pPr algn="ctr"/>
            <a:r>
              <a:rPr lang="en-US" sz="2800" dirty="0">
                <a:solidFill>
                  <a:schemeClr val="bg1"/>
                </a:solidFill>
              </a:rPr>
              <a:t>Anand </a:t>
            </a:r>
            <a:r>
              <a:rPr lang="en-US" sz="2800" dirty="0" err="1">
                <a:solidFill>
                  <a:schemeClr val="bg1"/>
                </a:solidFill>
              </a:rPr>
              <a:t>Bhattacherjee</a:t>
            </a:r>
            <a:endParaRPr lang="en-US" sz="2800" dirty="0">
              <a:solidFill>
                <a:schemeClr val="bg1"/>
              </a:solidFill>
            </a:endParaRPr>
          </a:p>
          <a:p>
            <a:pPr algn="ctr"/>
            <a:r>
              <a:rPr lang="en-US" sz="2800" dirty="0" err="1">
                <a:solidFill>
                  <a:schemeClr val="bg1"/>
                </a:solidFill>
              </a:rPr>
              <a:t>Snigdha</a:t>
            </a:r>
            <a:r>
              <a:rPr lang="en-US" sz="2800" dirty="0">
                <a:solidFill>
                  <a:schemeClr val="bg1"/>
                </a:solidFill>
              </a:rPr>
              <a:t> Panda</a:t>
            </a:r>
          </a:p>
          <a:p>
            <a:pPr algn="ctr"/>
            <a:endParaRPr lang="en-IN" sz="2800" dirty="0"/>
          </a:p>
        </p:txBody>
      </p:sp>
      <p:sp>
        <p:nvSpPr>
          <p:cNvPr id="7" name="Rectangle: Rounded Corners 6">
            <a:extLst>
              <a:ext uri="{FF2B5EF4-FFF2-40B4-BE49-F238E27FC236}">
                <a16:creationId xmlns:a16="http://schemas.microsoft.com/office/drawing/2014/main" id="{26031821-D4FE-1D63-7D1F-A938507F0FC3}"/>
              </a:ext>
            </a:extLst>
          </p:cNvPr>
          <p:cNvSpPr/>
          <p:nvPr/>
        </p:nvSpPr>
        <p:spPr>
          <a:xfrm>
            <a:off x="616017" y="4645695"/>
            <a:ext cx="11030551" cy="2103121"/>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cs typeface="Leelawadee" panose="020B0502040204020203"/>
              </a:rPr>
              <a:t>Department of Computer Science and Engineering</a:t>
            </a:r>
          </a:p>
          <a:p>
            <a:pPr algn="ctr"/>
            <a:r>
              <a:rPr lang="en-US" sz="2400" b="1" dirty="0">
                <a:cs typeface="Leelawadee" panose="020B0502040204020203"/>
              </a:rPr>
              <a:t>Institute of Technical Education &amp; Research (FET)</a:t>
            </a:r>
          </a:p>
          <a:p>
            <a:pPr algn="ctr"/>
            <a:endParaRPr lang="en-US" sz="2400" dirty="0">
              <a:cs typeface="Leelawadee" panose="020B0502040204020203"/>
            </a:endParaRPr>
          </a:p>
          <a:p>
            <a:pPr algn="ctr"/>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pPr algn="ctr"/>
            <a:r>
              <a:rPr lang="en-US" sz="2400" dirty="0">
                <a:cs typeface="Leelawadee" panose="020B0502040204020203"/>
              </a:rPr>
              <a:t>January, 2024</a:t>
            </a:r>
            <a:endParaRPr lang="en-IN" sz="2400" dirty="0">
              <a:cs typeface="Leelawadee" panose="020B0502040204020203"/>
            </a:endParaRPr>
          </a:p>
          <a:p>
            <a:pPr algn="ctr"/>
            <a:endParaRPr lang="en-IN" dirty="0"/>
          </a:p>
        </p:txBody>
      </p:sp>
    </p:spTree>
    <p:extLst>
      <p:ext uri="{BB962C8B-B14F-4D97-AF65-F5344CB8AC3E}">
        <p14:creationId xmlns:p14="http://schemas.microsoft.com/office/powerpoint/2010/main" val="3741488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40ECE9D-6530-4C52-4909-BBF73ACFAAA0}"/>
              </a:ext>
            </a:extLst>
          </p:cNvPr>
          <p:cNvSpPr/>
          <p:nvPr/>
        </p:nvSpPr>
        <p:spPr>
          <a:xfrm>
            <a:off x="471638" y="218366"/>
            <a:ext cx="11184556" cy="827773"/>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Result Analysis</a:t>
            </a:r>
          </a:p>
        </p:txBody>
      </p:sp>
      <p:sp>
        <p:nvSpPr>
          <p:cNvPr id="4" name="TextBox 3">
            <a:extLst>
              <a:ext uri="{FF2B5EF4-FFF2-40B4-BE49-F238E27FC236}">
                <a16:creationId xmlns:a16="http://schemas.microsoft.com/office/drawing/2014/main" id="{26E6E9AA-21AF-DF3D-3486-6EDD5C652CAB}"/>
              </a:ext>
            </a:extLst>
          </p:cNvPr>
          <p:cNvSpPr txBox="1"/>
          <p:nvPr/>
        </p:nvSpPr>
        <p:spPr>
          <a:xfrm>
            <a:off x="549160" y="1190818"/>
            <a:ext cx="11120387" cy="5940088"/>
          </a:xfrm>
          <a:prstGeom prst="rect">
            <a:avLst/>
          </a:prstGeom>
          <a:noFill/>
        </p:spPr>
        <p:txBody>
          <a:bodyPr wrap="square">
            <a:spAutoFit/>
          </a:bodyPr>
          <a:lstStyle/>
          <a:p>
            <a:r>
              <a:rPr lang="en-US" sz="2000" b="1" i="0" u="none" strike="noStrike" baseline="0" dirty="0"/>
              <a:t>4.1. Testing Criterions </a:t>
            </a:r>
            <a:endParaRPr lang="en-US" sz="2000" b="0" i="0" u="none" strike="noStrike" baseline="0" dirty="0"/>
          </a:p>
          <a:p>
            <a:r>
              <a:rPr lang="en-US" sz="2000" b="1" i="0" u="none" strike="noStrike" baseline="0" dirty="0"/>
              <a:t>4.1.1. Relevance </a:t>
            </a:r>
            <a:endParaRPr lang="en-US" sz="2000" b="0" i="0" u="none" strike="noStrike" baseline="0" dirty="0"/>
          </a:p>
          <a:p>
            <a:r>
              <a:rPr lang="en-US" sz="2000" b="0" i="0" u="none" strike="noStrike" baseline="0" dirty="0"/>
              <a:t>Objective Alignment: </a:t>
            </a:r>
          </a:p>
          <a:p>
            <a:r>
              <a:rPr lang="en-US" sz="2000" b="0" i="0" u="none" strike="noStrike" baseline="0" dirty="0"/>
              <a:t>Test Objective: </a:t>
            </a:r>
          </a:p>
          <a:p>
            <a:r>
              <a:rPr lang="en-US" sz="2000" b="0" i="0" u="none" strike="noStrike" baseline="0" dirty="0"/>
              <a:t>Verify that the system aligns with the project's core objectives. </a:t>
            </a:r>
          </a:p>
          <a:p>
            <a:r>
              <a:rPr lang="en-US" sz="2000" b="0" i="0" u="none" strike="noStrike" baseline="0" dirty="0"/>
              <a:t>Evaluation Process: </a:t>
            </a:r>
          </a:p>
          <a:p>
            <a:r>
              <a:rPr lang="en-US" sz="2000" b="0" i="0" u="none" strike="noStrike" baseline="0" dirty="0"/>
              <a:t>Cross-reference the system functionalities with the initially defined project objectives. </a:t>
            </a:r>
          </a:p>
          <a:p>
            <a:r>
              <a:rPr lang="en-US" sz="2000" b="0" i="0" u="none" strike="noStrike" baseline="0" dirty="0"/>
              <a:t>Assess whether the system effectively provides real-time </a:t>
            </a:r>
            <a:r>
              <a:rPr lang="en-US" sz="2000" dirty="0"/>
              <a:t>gas-level</a:t>
            </a:r>
            <a:r>
              <a:rPr lang="en-US" sz="2000" b="0" i="0" u="none" strike="noStrike" baseline="0" dirty="0"/>
              <a:t> using onboard sensors. </a:t>
            </a:r>
          </a:p>
          <a:p>
            <a:r>
              <a:rPr lang="en-US" sz="2000" b="0" i="0" u="none" strike="noStrike" baseline="0" dirty="0"/>
              <a:t>Example: </a:t>
            </a:r>
          </a:p>
          <a:p>
            <a:r>
              <a:rPr lang="en-US" sz="2000" b="0" i="0" u="none" strike="noStrike" baseline="0" dirty="0"/>
              <a:t>Scenario: </a:t>
            </a:r>
          </a:p>
          <a:p>
            <a:r>
              <a:rPr lang="en-US" sz="2000" b="1" i="0" u="none" strike="noStrike" baseline="0" dirty="0"/>
              <a:t>Project Objective: </a:t>
            </a:r>
            <a:r>
              <a:rPr lang="en-US" sz="2000" b="0" i="0" u="none" strike="noStrike" baseline="0" dirty="0"/>
              <a:t>Provide real-time gas-level using onboard sensors. </a:t>
            </a:r>
          </a:p>
          <a:p>
            <a:r>
              <a:rPr lang="en-US" sz="2000" b="1" i="0" u="none" strike="noStrike" baseline="0" dirty="0"/>
              <a:t>System Functionality: </a:t>
            </a:r>
            <a:r>
              <a:rPr lang="en-US" sz="2000" b="0" i="0" u="none" strike="noStrike" baseline="0" dirty="0"/>
              <a:t>Sensors accurately measure and display concentration of alcohol, propane, smoke, LPG. </a:t>
            </a:r>
          </a:p>
          <a:p>
            <a:r>
              <a:rPr lang="en-US" sz="2000" b="0" i="0" u="none" strike="noStrike" baseline="0" dirty="0"/>
              <a:t>Evaluation Outcome: </a:t>
            </a:r>
          </a:p>
          <a:p>
            <a:r>
              <a:rPr lang="en-US" sz="2000" b="0" i="0" u="none" strike="noStrike" baseline="0" dirty="0"/>
              <a:t>If the system fails to display accurate or real-time data, adjustments are made to sensor calibration or data processing algorithms. </a:t>
            </a:r>
          </a:p>
          <a:p>
            <a:r>
              <a:rPr lang="en-US" sz="2000" b="0" i="0" u="none" strike="noStrike" baseline="0" dirty="0"/>
              <a:t>Reassess and validate relevance through iterative testing to ensure alignment with project objectives. </a:t>
            </a:r>
          </a:p>
          <a:p>
            <a:endParaRPr lang="en-US" sz="2000" b="0" i="0" u="none" strike="noStrike" baseline="0" dirty="0"/>
          </a:p>
        </p:txBody>
      </p:sp>
    </p:spTree>
    <p:extLst>
      <p:ext uri="{BB962C8B-B14F-4D97-AF65-F5344CB8AC3E}">
        <p14:creationId xmlns:p14="http://schemas.microsoft.com/office/powerpoint/2010/main" val="108296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C89DB5-147F-3348-E287-24F8C64C0801}"/>
              </a:ext>
            </a:extLst>
          </p:cNvPr>
          <p:cNvSpPr txBox="1"/>
          <p:nvPr/>
        </p:nvSpPr>
        <p:spPr>
          <a:xfrm>
            <a:off x="608288" y="612844"/>
            <a:ext cx="11864750" cy="5632311"/>
          </a:xfrm>
          <a:prstGeom prst="rect">
            <a:avLst/>
          </a:prstGeom>
          <a:noFill/>
        </p:spPr>
        <p:txBody>
          <a:bodyPr wrap="square">
            <a:spAutoFit/>
          </a:bodyPr>
          <a:lstStyle/>
          <a:p>
            <a:r>
              <a:rPr lang="en-US" sz="2000" b="1" i="0" u="none" strike="noStrike" baseline="0" dirty="0"/>
              <a:t>4.1.2. Effectiveness </a:t>
            </a:r>
            <a:endParaRPr lang="en-US" sz="2000" b="0" i="0" u="none" strike="noStrike" baseline="0" dirty="0"/>
          </a:p>
          <a:p>
            <a:r>
              <a:rPr lang="en-US" sz="2000" b="0" i="0" u="none" strike="noStrike" baseline="0" dirty="0"/>
              <a:t>Sensor Accuracy: </a:t>
            </a:r>
          </a:p>
          <a:p>
            <a:r>
              <a:rPr lang="en-US" sz="2000" b="0" i="0" u="none" strike="noStrike" baseline="0" dirty="0"/>
              <a:t>Test Objective: </a:t>
            </a:r>
          </a:p>
          <a:p>
            <a:r>
              <a:rPr lang="en-US" sz="2000" b="0" i="0" u="none" strike="noStrike" baseline="0" dirty="0"/>
              <a:t>Assess the accuracy of sensor readings compared to actual environmental conditions. </a:t>
            </a:r>
          </a:p>
          <a:p>
            <a:endParaRPr lang="en-US" sz="2000" b="0" i="0" u="none" strike="noStrike" baseline="0" dirty="0"/>
          </a:p>
          <a:p>
            <a:r>
              <a:rPr lang="en-US" sz="2000" b="0" i="0" u="none" strike="noStrike" baseline="0" dirty="0"/>
              <a:t>Evaluation Process: </a:t>
            </a:r>
          </a:p>
          <a:p>
            <a:r>
              <a:rPr lang="en-US" sz="2000" b="0" i="0" u="none" strike="noStrike" baseline="0" dirty="0"/>
              <a:t>Conduct testing in controlled environments with known conditions. </a:t>
            </a:r>
          </a:p>
          <a:p>
            <a:endParaRPr lang="en-US" sz="2000" b="0" i="0" u="none" strike="noStrike" baseline="0" dirty="0"/>
          </a:p>
          <a:p>
            <a:r>
              <a:rPr lang="en-US" sz="2000" b="0" i="0" u="none" strike="noStrike" baseline="0" dirty="0"/>
              <a:t>Compare sensor readings (concentration of alcohol, propane, smoke, LPG) against calibrated reference values. </a:t>
            </a:r>
          </a:p>
          <a:p>
            <a:r>
              <a:rPr lang="en-US" sz="2000" b="0" i="0" u="none" strike="noStrike" baseline="0" dirty="0"/>
              <a:t>Example: </a:t>
            </a:r>
          </a:p>
          <a:p>
            <a:r>
              <a:rPr lang="en-US" sz="2000" b="0" i="0" u="none" strike="noStrike" baseline="0" dirty="0"/>
              <a:t>Scenario: </a:t>
            </a:r>
          </a:p>
          <a:p>
            <a:r>
              <a:rPr lang="en-US" sz="2000" b="1" i="0" u="none" strike="noStrike" baseline="0" dirty="0"/>
              <a:t>Project Objective: </a:t>
            </a:r>
            <a:r>
              <a:rPr lang="en-US" sz="2000" b="0" i="0" u="none" strike="noStrike" baseline="0" dirty="0"/>
              <a:t>Real-time weather monitoring. </a:t>
            </a:r>
          </a:p>
          <a:p>
            <a:r>
              <a:rPr lang="en-US" sz="2000" b="1" i="0" u="none" strike="noStrike" baseline="0" dirty="0"/>
              <a:t>System Functionality: </a:t>
            </a:r>
            <a:r>
              <a:rPr lang="en-US" sz="2000" b="0" i="0" u="none" strike="noStrike" baseline="0" dirty="0"/>
              <a:t>Sensors accurately measure environmental parameters. </a:t>
            </a:r>
          </a:p>
          <a:p>
            <a:r>
              <a:rPr lang="en-US" sz="2000" b="0" i="0" u="none" strike="noStrike" baseline="0" dirty="0"/>
              <a:t>Evaluation Outcome: </a:t>
            </a:r>
          </a:p>
          <a:p>
            <a:r>
              <a:rPr lang="en-US" sz="2000" b="0" i="0" u="none" strike="noStrike" baseline="0" dirty="0"/>
              <a:t>If inaccuracies are identified, refine calibration parameters in Micro-Python scripts. </a:t>
            </a:r>
          </a:p>
          <a:p>
            <a:r>
              <a:rPr lang="en-US" sz="2000" b="0" i="0" u="none" strike="noStrike" baseline="0" dirty="0"/>
              <a:t>Optimize sensor integration for improved accuracy based on testing outcomes. </a:t>
            </a:r>
          </a:p>
          <a:p>
            <a:endParaRPr lang="en-US" sz="2000" b="0" i="0" u="none" strike="noStrike" baseline="0" dirty="0"/>
          </a:p>
        </p:txBody>
      </p:sp>
    </p:spTree>
    <p:extLst>
      <p:ext uri="{BB962C8B-B14F-4D97-AF65-F5344CB8AC3E}">
        <p14:creationId xmlns:p14="http://schemas.microsoft.com/office/powerpoint/2010/main" val="203390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465E91-2958-2145-E611-46AB4AE18432}"/>
              </a:ext>
            </a:extLst>
          </p:cNvPr>
          <p:cNvSpPr txBox="1"/>
          <p:nvPr/>
        </p:nvSpPr>
        <p:spPr>
          <a:xfrm>
            <a:off x="563961" y="949884"/>
            <a:ext cx="11272421" cy="5324535"/>
          </a:xfrm>
          <a:prstGeom prst="rect">
            <a:avLst/>
          </a:prstGeom>
          <a:noFill/>
        </p:spPr>
        <p:txBody>
          <a:bodyPr wrap="square">
            <a:spAutoFit/>
          </a:bodyPr>
          <a:lstStyle/>
          <a:p>
            <a:r>
              <a:rPr lang="en-US" sz="2000" b="1" i="0" u="none" strike="noStrike" baseline="0" dirty="0"/>
              <a:t>Real-Time Updates: </a:t>
            </a:r>
            <a:endParaRPr lang="en-US" sz="2000" b="0" i="0" u="none" strike="noStrike" baseline="0" dirty="0"/>
          </a:p>
          <a:p>
            <a:r>
              <a:rPr lang="en-US" sz="2000" b="0" i="0" u="none" strike="noStrike" baseline="0" dirty="0"/>
              <a:t>Test Objective: </a:t>
            </a:r>
          </a:p>
          <a:p>
            <a:r>
              <a:rPr lang="en-US" sz="2000" b="0" i="0" u="none" strike="noStrike" baseline="0" dirty="0"/>
              <a:t>Evaluate the system's effectiveness in providing real-time gas-level updates. </a:t>
            </a:r>
          </a:p>
          <a:p>
            <a:r>
              <a:rPr lang="en-US" sz="2000" b="0" i="0" u="none" strike="noStrike" baseline="0" dirty="0"/>
              <a:t>Evaluation Process: </a:t>
            </a:r>
          </a:p>
          <a:p>
            <a:r>
              <a:rPr lang="en-US" sz="2000" b="0" i="0" u="none" strike="noStrike" baseline="0" dirty="0"/>
              <a:t>Introduce changes in environmental conditions and assess the speed of system response. </a:t>
            </a:r>
          </a:p>
          <a:p>
            <a:r>
              <a:rPr lang="en-US" sz="2000" b="0" i="0" u="none" strike="noStrike" baseline="0" dirty="0"/>
              <a:t>Monitor the delay between sensor readings and updates on the OLED display. </a:t>
            </a:r>
          </a:p>
          <a:p>
            <a:r>
              <a:rPr lang="en-US" sz="2000" b="0" i="0" u="none" strike="noStrike" baseline="0" dirty="0"/>
              <a:t>Example: </a:t>
            </a:r>
          </a:p>
          <a:p>
            <a:r>
              <a:rPr lang="en-US" sz="2000" b="0" i="0" u="none" strike="noStrike" baseline="0" dirty="0"/>
              <a:t>Scenario: </a:t>
            </a:r>
          </a:p>
          <a:p>
            <a:r>
              <a:rPr lang="en-US" sz="2000" b="1" i="0" u="none" strike="noStrike" baseline="0" dirty="0"/>
              <a:t>Project Objective: </a:t>
            </a:r>
            <a:r>
              <a:rPr lang="en-US" sz="2000" b="0" i="0" u="none" strike="noStrike" baseline="0" dirty="0"/>
              <a:t>Gas-level monitoring. </a:t>
            </a:r>
          </a:p>
          <a:p>
            <a:r>
              <a:rPr lang="en-US" sz="2000" b="1" i="0" u="none" strike="noStrike" baseline="0" dirty="0"/>
              <a:t>System Functionality: </a:t>
            </a:r>
            <a:r>
              <a:rPr lang="en-US" sz="2000" b="0" i="0" u="none" strike="noStrike" baseline="0" dirty="0"/>
              <a:t>Updates on the OLED display should reflect changes in environmental conditions without significant delays. </a:t>
            </a:r>
          </a:p>
          <a:p>
            <a:r>
              <a:rPr lang="en-US" sz="2000" b="0" i="0" u="none" strike="noStrike" baseline="0" dirty="0"/>
              <a:t>Evaluation Outcome: </a:t>
            </a:r>
          </a:p>
          <a:p>
            <a:r>
              <a:rPr lang="en-US" sz="2000" b="0" i="0" u="none" strike="noStrike" baseline="0" dirty="0"/>
              <a:t>If there is a noticeable lag between sensor readings and display updates, adjustments are made to the data processing logic. </a:t>
            </a:r>
          </a:p>
          <a:p>
            <a:r>
              <a:rPr lang="en-US" sz="2000" b="0" i="0" u="none" strike="noStrike" baseline="0" dirty="0"/>
              <a:t>Continuous testing ensures that the system remains effective in providing real-time updates. </a:t>
            </a:r>
          </a:p>
          <a:p>
            <a:endParaRPr lang="en-US" sz="2000" b="0" i="0" u="none" strike="noStrike" baseline="0" dirty="0"/>
          </a:p>
          <a:p>
            <a:endParaRPr lang="en-US" sz="2000" b="0" i="0" u="none" strike="noStrike" baseline="0" dirty="0"/>
          </a:p>
        </p:txBody>
      </p:sp>
    </p:spTree>
    <p:extLst>
      <p:ext uri="{BB962C8B-B14F-4D97-AF65-F5344CB8AC3E}">
        <p14:creationId xmlns:p14="http://schemas.microsoft.com/office/powerpoint/2010/main" val="171209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93E36BB-694E-DF31-1AAD-A1B5466DA0D7}"/>
              </a:ext>
            </a:extLst>
          </p:cNvPr>
          <p:cNvSpPr/>
          <p:nvPr/>
        </p:nvSpPr>
        <p:spPr>
          <a:xfrm>
            <a:off x="606392" y="163776"/>
            <a:ext cx="10972800" cy="712269"/>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Socio-economic Issues Associated With The Project</a:t>
            </a:r>
            <a:endParaRPr lang="en-IN" sz="2800" dirty="0"/>
          </a:p>
        </p:txBody>
      </p:sp>
      <p:sp>
        <p:nvSpPr>
          <p:cNvPr id="5" name="TextBox 4">
            <a:extLst>
              <a:ext uri="{FF2B5EF4-FFF2-40B4-BE49-F238E27FC236}">
                <a16:creationId xmlns:a16="http://schemas.microsoft.com/office/drawing/2014/main" id="{FDD2ACC2-7F52-CF9A-6C96-CFBD0E543A95}"/>
              </a:ext>
            </a:extLst>
          </p:cNvPr>
          <p:cNvSpPr txBox="1"/>
          <p:nvPr/>
        </p:nvSpPr>
        <p:spPr>
          <a:xfrm>
            <a:off x="620039" y="1027260"/>
            <a:ext cx="10972799" cy="5632311"/>
          </a:xfrm>
          <a:prstGeom prst="rect">
            <a:avLst/>
          </a:prstGeom>
          <a:noFill/>
        </p:spPr>
        <p:txBody>
          <a:bodyPr wrap="square" rtlCol="0">
            <a:spAutoFit/>
          </a:bodyPr>
          <a:lstStyle/>
          <a:p>
            <a:r>
              <a:rPr lang="en-US" sz="2000" b="0" i="0" dirty="0">
                <a:effectLst/>
              </a:rPr>
              <a:t>Implementing a Volatile Organic Compound (VOC) monitoring system using Thing-Speak, or any environmental monitoring system, can have socio-economic implications that should be considered. Here are some potential socio-economic issues associated with this project :</a:t>
            </a:r>
          </a:p>
          <a:p>
            <a:pPr algn="l"/>
            <a:r>
              <a:rPr lang="en-US" sz="2000" b="1" i="0" dirty="0">
                <a:effectLst/>
              </a:rPr>
              <a:t>Public Health Impact:</a:t>
            </a:r>
            <a:endParaRPr lang="en-US" sz="2000" b="0" i="0" dirty="0">
              <a:effectLst/>
            </a:endParaRPr>
          </a:p>
          <a:p>
            <a:pPr algn="l">
              <a:buFont typeface="Arial" panose="020B0604020202020204" pitchFamily="34" charset="0"/>
              <a:buChar char="•"/>
            </a:pPr>
            <a:r>
              <a:rPr lang="en-US" sz="2000" b="0" i="0" dirty="0">
                <a:effectLst/>
              </a:rPr>
              <a:t>Positive Impact: Improved air quality monitoring can lead to better public health outcomes by reducing exposure to harmful VOCs, which may result in fewer respiratory issues and related health costs.</a:t>
            </a:r>
          </a:p>
          <a:p>
            <a:pPr algn="l">
              <a:buFont typeface="Arial" panose="020B0604020202020204" pitchFamily="34" charset="0"/>
              <a:buChar char="•"/>
            </a:pPr>
            <a:r>
              <a:rPr lang="en-US" sz="2000" b="0" i="0" dirty="0">
                <a:effectLst/>
              </a:rPr>
              <a:t>Negative Impact: If the monitoring system reveals high levels of VOCs, it may raise public concerns and potentially impact property values in affected areas. It could also lead to increased healthcare costs for addressing related health issues.</a:t>
            </a:r>
          </a:p>
          <a:p>
            <a:pPr algn="l"/>
            <a:r>
              <a:rPr lang="en-US" sz="2000" b="1" i="0" dirty="0">
                <a:effectLst/>
              </a:rPr>
              <a:t>Economic Costs:</a:t>
            </a:r>
            <a:endParaRPr lang="en-US" sz="2000" b="0" i="0" dirty="0">
              <a:effectLst/>
            </a:endParaRPr>
          </a:p>
          <a:p>
            <a:pPr algn="l">
              <a:buFont typeface="Arial" panose="020B0604020202020204" pitchFamily="34" charset="0"/>
              <a:buChar char="•"/>
            </a:pPr>
            <a:r>
              <a:rPr lang="en-US" sz="2000" b="0" i="0" dirty="0">
                <a:effectLst/>
              </a:rPr>
              <a:t>Initial Investment: The deployment of monitoring systems involves initial costs for hardware, sensors, connectivity, and platform subscriptions.</a:t>
            </a:r>
          </a:p>
          <a:p>
            <a:pPr algn="l">
              <a:buFont typeface="Arial" panose="020B0604020202020204" pitchFamily="34" charset="0"/>
              <a:buChar char="•"/>
            </a:pPr>
            <a:r>
              <a:rPr lang="en-US" sz="2000" b="0" i="0" dirty="0">
                <a:effectLst/>
              </a:rPr>
              <a:t>Maintenance Costs: Regular maintenance, calibration, and software updates contribute to ongoing costs.</a:t>
            </a:r>
          </a:p>
          <a:p>
            <a:pPr algn="l">
              <a:buFont typeface="Arial" panose="020B0604020202020204" pitchFamily="34" charset="0"/>
              <a:buChar char="•"/>
            </a:pPr>
            <a:r>
              <a:rPr lang="en-US" sz="2000" b="0" i="0" dirty="0">
                <a:effectLst/>
              </a:rPr>
              <a:t>Economic Benefits: Improved air quality can, in the long run, lead to economic benefits by reducing healthcare costs and increasing overall productivity due to a healthier population.</a:t>
            </a:r>
          </a:p>
          <a:p>
            <a:endParaRPr lang="en-IN" sz="2000" dirty="0"/>
          </a:p>
        </p:txBody>
      </p:sp>
    </p:spTree>
    <p:extLst>
      <p:ext uri="{BB962C8B-B14F-4D97-AF65-F5344CB8AC3E}">
        <p14:creationId xmlns:p14="http://schemas.microsoft.com/office/powerpoint/2010/main" val="50239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43DAB-009E-56B0-04BE-312159E13C39}"/>
              </a:ext>
            </a:extLst>
          </p:cNvPr>
          <p:cNvSpPr txBox="1"/>
          <p:nvPr/>
        </p:nvSpPr>
        <p:spPr>
          <a:xfrm>
            <a:off x="500514" y="157294"/>
            <a:ext cx="11194181" cy="7171194"/>
          </a:xfrm>
          <a:prstGeom prst="rect">
            <a:avLst/>
          </a:prstGeom>
          <a:noFill/>
        </p:spPr>
        <p:txBody>
          <a:bodyPr wrap="square" rtlCol="0">
            <a:spAutoFit/>
          </a:bodyPr>
          <a:lstStyle/>
          <a:p>
            <a:pPr algn="l"/>
            <a:r>
              <a:rPr lang="en-US" sz="2000" b="1" i="0" dirty="0">
                <a:effectLst/>
              </a:rPr>
              <a:t>Community Awareness and Engagement:</a:t>
            </a:r>
            <a:endParaRPr lang="en-US" sz="2000" b="0" i="0" dirty="0">
              <a:effectLst/>
            </a:endParaRPr>
          </a:p>
          <a:p>
            <a:pPr algn="l">
              <a:buFont typeface="Arial" panose="020B0604020202020204" pitchFamily="34" charset="0"/>
              <a:buChar char="•"/>
            </a:pPr>
            <a:r>
              <a:rPr lang="en-US" sz="2000" b="0" i="0" dirty="0">
                <a:effectLst/>
              </a:rPr>
              <a:t>Positive Impact: Increased awareness of environmental issues can empower communities to advocate for cleaner air and sustainable practices.</a:t>
            </a:r>
          </a:p>
          <a:p>
            <a:pPr algn="l">
              <a:buFont typeface="Arial" panose="020B0604020202020204" pitchFamily="34" charset="0"/>
              <a:buChar char="•"/>
            </a:pPr>
            <a:r>
              <a:rPr lang="en-US" sz="2000" b="0" i="0" dirty="0">
                <a:effectLst/>
              </a:rPr>
              <a:t>Negative Impact: Lack of community engagement or understanding of monitoring results may hinder the effectiveness of the project.</a:t>
            </a:r>
          </a:p>
          <a:p>
            <a:pPr algn="l"/>
            <a:r>
              <a:rPr lang="en-US" sz="2000" b="1" i="0" dirty="0">
                <a:effectLst/>
              </a:rPr>
              <a:t>Data Privacy and Security:</a:t>
            </a:r>
            <a:endParaRPr lang="en-US" sz="2000" b="0" i="0" dirty="0">
              <a:effectLst/>
            </a:endParaRPr>
          </a:p>
          <a:p>
            <a:pPr algn="l">
              <a:buFont typeface="Arial" panose="020B0604020202020204" pitchFamily="34" charset="0"/>
              <a:buChar char="•"/>
            </a:pPr>
            <a:r>
              <a:rPr lang="en-US" sz="2000" b="0" i="0" dirty="0">
                <a:effectLst/>
              </a:rPr>
              <a:t>Concerns: Monitoring systems involve collecting and transmitting data. Ensuring the privacy and security of this data is crucial to prevent misuse or unauthorized access.</a:t>
            </a:r>
          </a:p>
          <a:p>
            <a:pPr algn="l">
              <a:buFont typeface="Arial" panose="020B0604020202020204" pitchFamily="34" charset="0"/>
              <a:buChar char="•"/>
            </a:pPr>
            <a:r>
              <a:rPr lang="en-US" sz="2000" b="0" i="0" dirty="0">
                <a:effectLst/>
              </a:rPr>
              <a:t>Public Trust: Any breaches or perceived vulnerabilities in data security can erode public trust in the monitoring system.</a:t>
            </a:r>
          </a:p>
          <a:p>
            <a:pPr algn="l"/>
            <a:r>
              <a:rPr lang="en-US" sz="2000" b="1" i="0" dirty="0">
                <a:effectLst/>
              </a:rPr>
              <a:t>Equity and Environmental Justice:</a:t>
            </a:r>
            <a:endParaRPr lang="en-US" sz="2000" b="0" i="0" dirty="0">
              <a:effectLst/>
            </a:endParaRPr>
          </a:p>
          <a:p>
            <a:pPr algn="l">
              <a:buFont typeface="Arial" panose="020B0604020202020204" pitchFamily="34" charset="0"/>
              <a:buChar char="•"/>
            </a:pPr>
            <a:r>
              <a:rPr lang="en-US" sz="2000" b="0" i="0" dirty="0">
                <a:effectLst/>
              </a:rPr>
              <a:t>Unequal Exposure: Vulnerable populations may be disproportionately exposed to high levels of VOCs. The monitoring system should consider the equitable distribution of monitoring stations to address environmental justice concerns.</a:t>
            </a:r>
          </a:p>
          <a:p>
            <a:pPr algn="l">
              <a:buFont typeface="Arial" panose="020B0604020202020204" pitchFamily="34" charset="0"/>
              <a:buChar char="•"/>
            </a:pPr>
            <a:r>
              <a:rPr lang="en-US" sz="2000" b="0" i="0" dirty="0">
                <a:effectLst/>
              </a:rPr>
              <a:t>Access to Information: Ensuring that all communities have access to the information generated by the monitoring system is essential for promoting equity.</a:t>
            </a:r>
          </a:p>
          <a:p>
            <a:pPr algn="l"/>
            <a:r>
              <a:rPr lang="en-US" sz="2000" b="1" i="0" dirty="0">
                <a:effectLst/>
              </a:rPr>
              <a:t>Technological Divide:</a:t>
            </a:r>
            <a:endParaRPr lang="en-US" sz="2000" b="0" i="0" dirty="0">
              <a:effectLst/>
            </a:endParaRPr>
          </a:p>
          <a:p>
            <a:pPr algn="l">
              <a:buFont typeface="Arial" panose="020B0604020202020204" pitchFamily="34" charset="0"/>
              <a:buChar char="•"/>
            </a:pPr>
            <a:r>
              <a:rPr lang="en-US" sz="2000" b="0" i="0" dirty="0">
                <a:effectLst/>
              </a:rPr>
              <a:t>Access to Technology: Unequal access to technology and the internet may result in certain communities being excluded from the benefits of the monitoring system.</a:t>
            </a:r>
          </a:p>
          <a:p>
            <a:pPr algn="l">
              <a:buFont typeface="Arial" panose="020B0604020202020204" pitchFamily="34" charset="0"/>
              <a:buChar char="•"/>
            </a:pPr>
            <a:r>
              <a:rPr lang="en-US" sz="2000" b="0" i="0" dirty="0">
                <a:effectLst/>
              </a:rPr>
              <a:t>Digital Literacy: Ensuring that users in all demographics are digitally literate and can effectively use the monitoring system is important for its success.</a:t>
            </a:r>
          </a:p>
          <a:p>
            <a:pPr algn="l"/>
            <a:endParaRPr lang="en-US" sz="2000" b="0" i="0" dirty="0">
              <a:effectLst/>
            </a:endParaRPr>
          </a:p>
          <a:p>
            <a:endParaRPr lang="en-IN" sz="2000" dirty="0"/>
          </a:p>
        </p:txBody>
      </p:sp>
    </p:spTree>
    <p:extLst>
      <p:ext uri="{BB962C8B-B14F-4D97-AF65-F5344CB8AC3E}">
        <p14:creationId xmlns:p14="http://schemas.microsoft.com/office/powerpoint/2010/main" val="25072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9DAA1FA-0629-8A82-3271-2BE419C26FA6}"/>
              </a:ext>
            </a:extLst>
          </p:cNvPr>
          <p:cNvSpPr/>
          <p:nvPr/>
        </p:nvSpPr>
        <p:spPr>
          <a:xfrm>
            <a:off x="471638" y="164159"/>
            <a:ext cx="11184556" cy="827773"/>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References</a:t>
            </a:r>
          </a:p>
        </p:txBody>
      </p:sp>
      <p:sp>
        <p:nvSpPr>
          <p:cNvPr id="4" name="TextBox 3">
            <a:extLst>
              <a:ext uri="{FF2B5EF4-FFF2-40B4-BE49-F238E27FC236}">
                <a16:creationId xmlns:a16="http://schemas.microsoft.com/office/drawing/2014/main" id="{1D109DD7-BE5B-DDF5-B7D7-EF0AEF17D413}"/>
              </a:ext>
            </a:extLst>
          </p:cNvPr>
          <p:cNvSpPr txBox="1"/>
          <p:nvPr/>
        </p:nvSpPr>
        <p:spPr>
          <a:xfrm>
            <a:off x="687420" y="987255"/>
            <a:ext cx="10752992" cy="6192336"/>
          </a:xfrm>
          <a:prstGeom prst="rect">
            <a:avLst/>
          </a:prstGeom>
          <a:noFill/>
        </p:spPr>
        <p:txBody>
          <a:bodyPr wrap="square">
            <a:spAutoFit/>
          </a:bodyPr>
          <a:lstStyle/>
          <a:p>
            <a:pPr marL="0" marR="28575" algn="just">
              <a:lnSpc>
                <a:spcPct val="150000"/>
              </a:lnSpc>
              <a:spcBef>
                <a:spcPts val="0"/>
              </a:spcBef>
              <a:spcAft>
                <a:spcPts val="800"/>
              </a:spcAft>
            </a:pPr>
            <a:r>
              <a:rPr lang="en-US" sz="2000" dirty="0">
                <a:effectLst/>
                <a:ea typeface="Calibri" panose="020F0502020204030204" pitchFamily="34" charset="0"/>
                <a:cs typeface="SimSun" panose="02010600030101010101" pitchFamily="2" charset="-122"/>
              </a:rPr>
              <a:t>[1] </a:t>
            </a:r>
            <a:r>
              <a:rPr lang="en-US" sz="2000" b="1" dirty="0" err="1">
                <a:effectLst/>
                <a:ea typeface="Calibri" panose="020F0502020204030204" pitchFamily="34" charset="0"/>
                <a:cs typeface="SimSun" panose="02010600030101010101" pitchFamily="2" charset="-122"/>
              </a:rPr>
              <a:t>Jiamei</a:t>
            </a:r>
            <a:r>
              <a:rPr lang="en-US" sz="2000" b="1" dirty="0">
                <a:effectLst/>
                <a:ea typeface="Calibri" panose="020F0502020204030204" pitchFamily="34" charset="0"/>
                <a:cs typeface="SimSun" panose="02010600030101010101" pitchFamily="2" charset="-122"/>
              </a:rPr>
              <a:t> Huang and Jayne Wu</a:t>
            </a:r>
            <a:r>
              <a:rPr lang="en-US" sz="2000" dirty="0">
                <a:effectLst/>
                <a:ea typeface="Calibri" panose="020F0502020204030204" pitchFamily="34" charset="0"/>
                <a:cs typeface="SimSun" panose="02010600030101010101" pitchFamily="2" charset="-122"/>
              </a:rPr>
              <a:t>, “This work aims to detect volatile organic compounds (VOC), i.e., acetone, ethanol and isopropyl alcohol (IPA) and their binary and ternary mixtures in a simulated indoor ventilation system.</a:t>
            </a:r>
          </a:p>
          <a:p>
            <a:pPr marL="0" marR="28575" algn="just">
              <a:lnSpc>
                <a:spcPct val="150000"/>
              </a:lnSpc>
              <a:spcBef>
                <a:spcPts val="0"/>
              </a:spcBef>
              <a:spcAft>
                <a:spcPts val="800"/>
              </a:spcAft>
            </a:pPr>
            <a:r>
              <a:rPr lang="en-US" sz="2000" u="sng" dirty="0">
                <a:ln>
                  <a:noFill/>
                </a:ln>
                <a:solidFill>
                  <a:srgbClr val="000000"/>
                </a:solidFill>
                <a:effectLst>
                  <a:outerShdw blurRad="38100" dist="19050" dir="2700000" algn="tl">
                    <a:schemeClr val="dk1">
                      <a:alpha val="40000"/>
                    </a:schemeClr>
                  </a:outerShdw>
                </a:effectLst>
                <a:ea typeface="Times New Roman" panose="02020603050405020304" pitchFamily="18" charset="0"/>
                <a:cs typeface="SimSun" panose="02010600030101010101" pitchFamily="2" charset="-122"/>
                <a:hlinkClick r:id="rId2"/>
              </a:rPr>
              <a:t>https://www.mdpi.com/2227-9040/8/3/73</a:t>
            </a:r>
            <a:endParaRPr lang="en-US" sz="2000" dirty="0">
              <a:effectLst/>
              <a:ea typeface="Calibri" panose="020F0502020204030204" pitchFamily="34" charset="0"/>
              <a:cs typeface="SimSun" panose="02010600030101010101" pitchFamily="2" charset="-122"/>
            </a:endParaRPr>
          </a:p>
          <a:p>
            <a:pPr marL="0" marR="0" algn="just">
              <a:lnSpc>
                <a:spcPct val="150000"/>
              </a:lnSpc>
              <a:spcBef>
                <a:spcPts val="0"/>
              </a:spcBef>
              <a:spcAft>
                <a:spcPts val="800"/>
              </a:spcAft>
            </a:pPr>
            <a:r>
              <a:rPr lang="en-US" sz="2000" dirty="0">
                <a:effectLst/>
                <a:ea typeface="Calibri" panose="020F0502020204030204" pitchFamily="34" charset="0"/>
                <a:cs typeface="SimSun" panose="02010600030101010101" pitchFamily="2" charset="-122"/>
              </a:rPr>
              <a:t>[2] </a:t>
            </a:r>
            <a:r>
              <a:rPr lang="en-US" sz="2000" b="1" dirty="0" err="1">
                <a:effectLst/>
                <a:ea typeface="Calibri" panose="020F0502020204030204" pitchFamily="34" charset="0"/>
                <a:cs typeface="SimSun" panose="02010600030101010101" pitchFamily="2" charset="-122"/>
              </a:rPr>
              <a:t>Jungmo</a:t>
            </a:r>
            <a:r>
              <a:rPr lang="en-US" sz="2000" b="1" dirty="0">
                <a:effectLst/>
                <a:ea typeface="Calibri" panose="020F0502020204030204" pitchFamily="34" charset="0"/>
                <a:cs typeface="SimSun" panose="02010600030101010101" pitchFamily="2" charset="-122"/>
              </a:rPr>
              <a:t> Ahn and </a:t>
            </a:r>
            <a:r>
              <a:rPr lang="en-US" sz="2000" b="1" dirty="0" err="1">
                <a:effectLst/>
                <a:ea typeface="Calibri" panose="020F0502020204030204" pitchFamily="34" charset="0"/>
                <a:cs typeface="SimSun" panose="02010600030101010101" pitchFamily="2" charset="-122"/>
              </a:rPr>
              <a:t>Hyungi</a:t>
            </a:r>
            <a:r>
              <a:rPr lang="en-US" sz="2000" b="1" dirty="0">
                <a:effectLst/>
                <a:ea typeface="Calibri" panose="020F0502020204030204" pitchFamily="34" charset="0"/>
                <a:cs typeface="SimSun" panose="02010600030101010101" pitchFamily="2" charset="-122"/>
              </a:rPr>
              <a:t> Kim,</a:t>
            </a:r>
            <a:r>
              <a:rPr lang="en-US" sz="2000" dirty="0">
                <a:effectLst/>
                <a:ea typeface="Calibri" panose="020F0502020204030204" pitchFamily="34" charset="0"/>
                <a:cs typeface="SimSun" panose="02010600030101010101" pitchFamily="2" charset="-122"/>
              </a:rPr>
              <a:t> "Improvements in small sized sensors allow the easy detection of the presence of Volatile Organic Compounds (VOCs) in the air using easy-to-deploy Internet of Things (IoT) devices.</a:t>
            </a:r>
          </a:p>
          <a:p>
            <a:pPr marL="0" marR="0" algn="just">
              <a:lnSpc>
                <a:spcPct val="150000"/>
              </a:lnSpc>
              <a:spcBef>
                <a:spcPts val="0"/>
              </a:spcBef>
              <a:spcAft>
                <a:spcPts val="800"/>
              </a:spcAft>
            </a:pPr>
            <a:r>
              <a:rPr lang="en-US" sz="2000" u="sng" dirty="0">
                <a:ln>
                  <a:noFill/>
                </a:ln>
                <a:solidFill>
                  <a:srgbClr val="000000"/>
                </a:solidFill>
                <a:effectLst>
                  <a:outerShdw blurRad="38100" dist="19050" dir="2700000" algn="tl">
                    <a:schemeClr val="dk1">
                      <a:alpha val="40000"/>
                    </a:schemeClr>
                  </a:outerShdw>
                </a:effectLst>
                <a:ea typeface="Calibri" panose="020F0502020204030204" pitchFamily="34" charset="0"/>
                <a:cs typeface="SimSun" panose="02010600030101010101" pitchFamily="2" charset="-122"/>
                <a:hlinkClick r:id="rId3"/>
              </a:rPr>
              <a:t>https://www.sciencedirect.com/science/article/abs/pii/S1570870520307058</a:t>
            </a:r>
            <a:endParaRPr lang="en-US" sz="2000" u="sng" dirty="0">
              <a:ln>
                <a:noFill/>
              </a:ln>
              <a:solidFill>
                <a:srgbClr val="000000"/>
              </a:solidFill>
              <a:effectLst>
                <a:outerShdw blurRad="38100" dist="19050" dir="2700000" algn="tl">
                  <a:schemeClr val="dk1">
                    <a:alpha val="40000"/>
                  </a:schemeClr>
                </a:outerShdw>
              </a:effectLst>
              <a:ea typeface="Calibri" panose="020F0502020204030204" pitchFamily="34" charset="0"/>
              <a:cs typeface="SimSun" panose="02010600030101010101" pitchFamily="2" charset="-122"/>
            </a:endParaRPr>
          </a:p>
          <a:p>
            <a:pPr marL="0" marR="0" algn="just">
              <a:lnSpc>
                <a:spcPct val="150000"/>
              </a:lnSpc>
              <a:spcBef>
                <a:spcPts val="0"/>
              </a:spcBef>
              <a:spcAft>
                <a:spcPts val="800"/>
              </a:spcAft>
            </a:pPr>
            <a:r>
              <a:rPr lang="en-US" sz="2000" dirty="0">
                <a:effectLst/>
                <a:ea typeface="Calibri" panose="020F0502020204030204" pitchFamily="34" charset="0"/>
                <a:cs typeface="SimSun" panose="02010600030101010101" pitchFamily="2" charset="-122"/>
              </a:rPr>
              <a:t>[3] </a:t>
            </a:r>
            <a:r>
              <a:rPr lang="en-US" sz="2000" b="1" dirty="0">
                <a:effectLst/>
                <a:ea typeface="Calibri" panose="020F0502020204030204" pitchFamily="34" charset="0"/>
                <a:cs typeface="SimSun" panose="02010600030101010101" pitchFamily="2" charset="-122"/>
              </a:rPr>
              <a:t>Aline Mara Oliveira and </a:t>
            </a:r>
            <a:r>
              <a:rPr lang="en-US" sz="2000" b="1" dirty="0" err="1">
                <a:effectLst/>
                <a:ea typeface="Calibri" panose="020F0502020204030204" pitchFamily="34" charset="0"/>
                <a:cs typeface="SimSun" panose="02010600030101010101" pitchFamily="2" charset="-122"/>
              </a:rPr>
              <a:t>Aniel</a:t>
            </a:r>
            <a:r>
              <a:rPr lang="en-US" sz="2000" b="1" dirty="0">
                <a:effectLst/>
                <a:ea typeface="Calibri" panose="020F0502020204030204" pitchFamily="34" charset="0"/>
                <a:cs typeface="SimSun" panose="02010600030101010101" pitchFamily="2" charset="-122"/>
              </a:rPr>
              <a:t> Silva </a:t>
            </a:r>
            <a:r>
              <a:rPr lang="en-US" sz="2000" b="1" dirty="0" err="1">
                <a:effectLst/>
                <a:ea typeface="Calibri" panose="020F0502020204030204" pitchFamily="34" charset="0"/>
                <a:cs typeface="SimSun" panose="02010600030101010101" pitchFamily="2" charset="-122"/>
              </a:rPr>
              <a:t>Morais</a:t>
            </a:r>
            <a:r>
              <a:rPr lang="en-US" sz="2000" b="1" dirty="0">
                <a:effectLst/>
                <a:ea typeface="Calibri" panose="020F0502020204030204" pitchFamily="34" charset="0"/>
                <a:cs typeface="SimSun" panose="02010600030101010101" pitchFamily="2" charset="-122"/>
              </a:rPr>
              <a:t>,</a:t>
            </a:r>
            <a:r>
              <a:rPr lang="en-US" sz="2000" dirty="0">
                <a:effectLst/>
                <a:ea typeface="Calibri" panose="020F0502020204030204" pitchFamily="34" charset="0"/>
                <a:cs typeface="SimSun" panose="02010600030101010101" pitchFamily="2" charset="-122"/>
              </a:rPr>
              <a:t> "The solution proposed in this article uses an odor source identification strategy, in a three-dimensional environment. </a:t>
            </a:r>
          </a:p>
          <a:p>
            <a:pPr marL="0" marR="0" algn="just">
              <a:lnSpc>
                <a:spcPct val="150000"/>
              </a:lnSpc>
              <a:spcBef>
                <a:spcPts val="0"/>
              </a:spcBef>
              <a:spcAft>
                <a:spcPts val="800"/>
              </a:spcAft>
            </a:pPr>
            <a:r>
              <a:rPr lang="en-US" sz="2000" u="sng" dirty="0">
                <a:ln>
                  <a:noFill/>
                </a:ln>
                <a:solidFill>
                  <a:srgbClr val="000000"/>
                </a:solidFill>
                <a:effectLst>
                  <a:outerShdw blurRad="38100" dist="19050" dir="2700000" algn="tl">
                    <a:schemeClr val="dk1">
                      <a:alpha val="40000"/>
                    </a:schemeClr>
                  </a:outerShdw>
                </a:effectLst>
                <a:ea typeface="Calibri" panose="020F0502020204030204" pitchFamily="34" charset="0"/>
                <a:cs typeface="SimSun" panose="02010600030101010101" pitchFamily="2" charset="-122"/>
                <a:hlinkClick r:id="rId4"/>
              </a:rPr>
              <a:t>https://www.mdpi.com/2504-446X/7/11/660</a:t>
            </a:r>
            <a:endParaRPr lang="en-US" sz="2000" u="sng" dirty="0">
              <a:solidFill>
                <a:srgbClr val="000000"/>
              </a:solidFill>
              <a:effectLst>
                <a:outerShdw blurRad="38100" dist="19050" dir="2700000" algn="tl">
                  <a:schemeClr val="dk1">
                    <a:alpha val="40000"/>
                  </a:schemeClr>
                </a:outerShdw>
              </a:effectLst>
              <a:ea typeface="Calibri" panose="020F0502020204030204" pitchFamily="34" charset="0"/>
              <a:cs typeface="SimSun" panose="02010600030101010101" pitchFamily="2" charset="-122"/>
            </a:endParaRPr>
          </a:p>
          <a:p>
            <a:pPr marL="0" marR="0" algn="just">
              <a:lnSpc>
                <a:spcPct val="150000"/>
              </a:lnSpc>
              <a:spcBef>
                <a:spcPts val="0"/>
              </a:spcBef>
              <a:spcAft>
                <a:spcPts val="800"/>
              </a:spcAft>
            </a:pPr>
            <a:endParaRPr lang="en-US" sz="2000" dirty="0">
              <a:effectLst/>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3823813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D9AFA-4AF9-4979-987A-E1C60E3C0093}"/>
              </a:ext>
            </a:extLst>
          </p:cNvPr>
          <p:cNvSpPr txBox="1"/>
          <p:nvPr/>
        </p:nvSpPr>
        <p:spPr>
          <a:xfrm>
            <a:off x="641445" y="2363142"/>
            <a:ext cx="11014748" cy="1938992"/>
          </a:xfrm>
          <a:prstGeom prst="rect">
            <a:avLst/>
          </a:prstGeom>
          <a:noFill/>
        </p:spPr>
        <p:txBody>
          <a:bodyPr wrap="square">
            <a:spAutoFit/>
          </a:bodyPr>
          <a:lstStyle/>
          <a:p>
            <a:r>
              <a:rPr lang="en-US" sz="2400" b="0" i="0" dirty="0">
                <a:effectLst/>
              </a:rPr>
              <a:t>In conclusion, the Volatile Organic Compound Monitoring System using Thing-Speak offers an effective and user-friendly solution for monitoring air quality in real-time. By leveraging IoT technologies, this system contributes to environmental sustainability and public health by providing valuable insights into VOC concentrations.</a:t>
            </a:r>
            <a:endParaRPr lang="en-IN" sz="2400" dirty="0"/>
          </a:p>
        </p:txBody>
      </p:sp>
      <p:sp>
        <p:nvSpPr>
          <p:cNvPr id="4" name="Rectangle: Rounded Corners 3">
            <a:extLst>
              <a:ext uri="{FF2B5EF4-FFF2-40B4-BE49-F238E27FC236}">
                <a16:creationId xmlns:a16="http://schemas.microsoft.com/office/drawing/2014/main" id="{FF2785D9-3BEF-F4EC-2E5C-2D7AFB131085}"/>
              </a:ext>
            </a:extLst>
          </p:cNvPr>
          <p:cNvSpPr/>
          <p:nvPr/>
        </p:nvSpPr>
        <p:spPr>
          <a:xfrm>
            <a:off x="471638" y="218366"/>
            <a:ext cx="11184556" cy="827773"/>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Conclusion</a:t>
            </a:r>
          </a:p>
        </p:txBody>
      </p:sp>
    </p:spTree>
    <p:extLst>
      <p:ext uri="{BB962C8B-B14F-4D97-AF65-F5344CB8AC3E}">
        <p14:creationId xmlns:p14="http://schemas.microsoft.com/office/powerpoint/2010/main" val="32817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2213C-61F3-2590-07B1-88EE196F985B}"/>
              </a:ext>
            </a:extLst>
          </p:cNvPr>
          <p:cNvSpPr txBox="1"/>
          <p:nvPr/>
        </p:nvSpPr>
        <p:spPr>
          <a:xfrm>
            <a:off x="3048733" y="2551837"/>
            <a:ext cx="6097464" cy="830997"/>
          </a:xfrm>
          <a:prstGeom prst="rect">
            <a:avLst/>
          </a:prstGeom>
          <a:noFill/>
        </p:spPr>
        <p:txBody>
          <a:bodyPr wrap="square">
            <a:spAutoFit/>
          </a:bodyPr>
          <a:lstStyle/>
          <a:p>
            <a:pPr algn="ctr"/>
            <a:r>
              <a:rPr lang="en-IN" sz="4800" dirty="0"/>
              <a:t>Thank You</a:t>
            </a:r>
          </a:p>
        </p:txBody>
      </p:sp>
    </p:spTree>
    <p:extLst>
      <p:ext uri="{BB962C8B-B14F-4D97-AF65-F5344CB8AC3E}">
        <p14:creationId xmlns:p14="http://schemas.microsoft.com/office/powerpoint/2010/main" val="266495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9E62CD9-D972-5A70-4005-33F68936C8B1}"/>
              </a:ext>
            </a:extLst>
          </p:cNvPr>
          <p:cNvSpPr/>
          <p:nvPr/>
        </p:nvSpPr>
        <p:spPr>
          <a:xfrm>
            <a:off x="962526" y="136480"/>
            <a:ext cx="10173903" cy="914400"/>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t>Contents</a:t>
            </a:r>
          </a:p>
        </p:txBody>
      </p:sp>
      <p:sp>
        <p:nvSpPr>
          <p:cNvPr id="5" name="TextBox 4">
            <a:extLst>
              <a:ext uri="{FF2B5EF4-FFF2-40B4-BE49-F238E27FC236}">
                <a16:creationId xmlns:a16="http://schemas.microsoft.com/office/drawing/2014/main" id="{7BB49B5C-C46A-C9DC-8CC7-01CFDA973206}"/>
              </a:ext>
            </a:extLst>
          </p:cNvPr>
          <p:cNvSpPr txBox="1"/>
          <p:nvPr/>
        </p:nvSpPr>
        <p:spPr>
          <a:xfrm>
            <a:off x="962526" y="1645920"/>
            <a:ext cx="8931548" cy="4401205"/>
          </a:xfrm>
          <a:prstGeom prst="rect">
            <a:avLst/>
          </a:prstGeom>
          <a:noFill/>
        </p:spPr>
        <p:txBody>
          <a:bodyPr wrap="none" rtlCol="0">
            <a:spAutoFit/>
          </a:bodyPr>
          <a:lstStyle/>
          <a:p>
            <a:pPr marL="285750" indent="-285750">
              <a:buFont typeface="Wingdings" panose="05000000000000000000" pitchFamily="2" charset="2"/>
              <a:buChar char="q"/>
            </a:pPr>
            <a:r>
              <a:rPr lang="en-US" sz="2800" dirty="0"/>
              <a:t>Introduction</a:t>
            </a:r>
            <a:endParaRPr lang="en-IN" sz="2800" dirty="0"/>
          </a:p>
          <a:p>
            <a:pPr marL="285750" indent="-285750">
              <a:buFont typeface="Wingdings" panose="05000000000000000000" pitchFamily="2" charset="2"/>
              <a:buChar char="q"/>
            </a:pPr>
            <a:r>
              <a:rPr lang="en-US" sz="2800" dirty="0"/>
              <a:t>Literature Survey</a:t>
            </a:r>
          </a:p>
          <a:p>
            <a:pPr marL="285750" indent="-285750">
              <a:buFont typeface="Wingdings" panose="05000000000000000000" pitchFamily="2" charset="2"/>
              <a:buChar char="q"/>
            </a:pPr>
            <a:r>
              <a:rPr lang="en-US" sz="2800" dirty="0"/>
              <a:t>Design Scheme</a:t>
            </a:r>
          </a:p>
          <a:p>
            <a:pPr marL="285750" indent="-285750">
              <a:buFont typeface="Wingdings" panose="05000000000000000000" pitchFamily="2" charset="2"/>
              <a:buChar char="q"/>
            </a:pPr>
            <a:r>
              <a:rPr lang="en-US" sz="2800" dirty="0"/>
              <a:t>Tools Used</a:t>
            </a:r>
          </a:p>
          <a:p>
            <a:pPr marL="285750" indent="-285750">
              <a:buFont typeface="Wingdings" panose="05000000000000000000" pitchFamily="2" charset="2"/>
              <a:buChar char="q"/>
            </a:pPr>
            <a:r>
              <a:rPr lang="en-US" sz="2800" dirty="0"/>
              <a:t>Testing</a:t>
            </a:r>
          </a:p>
          <a:p>
            <a:pPr marL="285750" indent="-285750">
              <a:buFont typeface="Wingdings" panose="05000000000000000000" pitchFamily="2" charset="2"/>
              <a:buChar char="q"/>
            </a:pPr>
            <a:r>
              <a:rPr lang="en-US" sz="2800" dirty="0"/>
              <a:t>Socio-Economic Issues Associated With The Project</a:t>
            </a:r>
          </a:p>
          <a:p>
            <a:pPr marL="285750" indent="-285750">
              <a:buFont typeface="Wingdings" panose="05000000000000000000" pitchFamily="2" charset="2"/>
              <a:buChar char="q"/>
            </a:pPr>
            <a:r>
              <a:rPr lang="en-US" sz="2800" dirty="0"/>
              <a:t>References</a:t>
            </a:r>
          </a:p>
          <a:p>
            <a:pPr marL="285750" indent="-285750">
              <a:buFont typeface="Wingdings" panose="05000000000000000000" pitchFamily="2" charset="2"/>
              <a:buChar char="q"/>
            </a:pPr>
            <a:r>
              <a:rPr lang="en-US" sz="2800" dirty="0"/>
              <a:t>Conclusion </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endParaRPr lang="en-IN" sz="2800" dirty="0"/>
          </a:p>
        </p:txBody>
      </p:sp>
    </p:spTree>
    <p:extLst>
      <p:ext uri="{BB962C8B-B14F-4D97-AF65-F5344CB8AC3E}">
        <p14:creationId xmlns:p14="http://schemas.microsoft.com/office/powerpoint/2010/main" val="255833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7336DF0-C780-CB33-9459-B5117D91675C}"/>
              </a:ext>
            </a:extLst>
          </p:cNvPr>
          <p:cNvSpPr/>
          <p:nvPr/>
        </p:nvSpPr>
        <p:spPr>
          <a:xfrm>
            <a:off x="471638" y="218366"/>
            <a:ext cx="11184556" cy="827773"/>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dirty="0"/>
              <a:t>Introduction</a:t>
            </a:r>
          </a:p>
        </p:txBody>
      </p:sp>
      <p:sp>
        <p:nvSpPr>
          <p:cNvPr id="3" name="TextBox 2">
            <a:extLst>
              <a:ext uri="{FF2B5EF4-FFF2-40B4-BE49-F238E27FC236}">
                <a16:creationId xmlns:a16="http://schemas.microsoft.com/office/drawing/2014/main" id="{81AE9333-546E-688D-ADD3-61D6EC751669}"/>
              </a:ext>
            </a:extLst>
          </p:cNvPr>
          <p:cNvSpPr txBox="1"/>
          <p:nvPr/>
        </p:nvSpPr>
        <p:spPr>
          <a:xfrm>
            <a:off x="750772" y="1469136"/>
            <a:ext cx="10905422" cy="4524315"/>
          </a:xfrm>
          <a:prstGeom prst="rect">
            <a:avLst/>
          </a:prstGeom>
          <a:noFill/>
        </p:spPr>
        <p:txBody>
          <a:bodyPr wrap="square" rtlCol="0">
            <a:spAutoFit/>
          </a:bodyPr>
          <a:lstStyle/>
          <a:p>
            <a:pPr algn="l"/>
            <a:r>
              <a:rPr lang="en-US" sz="2400" b="0" i="0" dirty="0">
                <a:effectLst/>
              </a:rPr>
              <a:t>In recent years, growing concerns about environmental pollution and its impact on human health have prompted the development of advanced monitoring systems. Volatile Organic Compounds (VOCs) are a group of pollutants emitted from various sources, including industrial processes, vehicle exhaust, and household products. Monitoring and controlling VOC levels are crucial for maintaining air quality and minimizing health risks.</a:t>
            </a:r>
          </a:p>
          <a:p>
            <a:pPr algn="l"/>
            <a:r>
              <a:rPr lang="en-US" sz="2400" b="0" i="0" dirty="0">
                <a:effectLst/>
              </a:rPr>
              <a:t>This project introduces a Volatile Organic Compound Monitoring System that leverages Thing-Speak, an Internet of Things (IoT) platform, to collect, analyze, and visualize real-time data on VOC concentrations. Thing-Speak provides a user-friendly interface and cloud-based infrastructure, making it an ideal platform for remote monitoring and management.</a:t>
            </a:r>
          </a:p>
          <a:p>
            <a:endParaRPr lang="en-IN" sz="2400" dirty="0"/>
          </a:p>
        </p:txBody>
      </p:sp>
    </p:spTree>
    <p:extLst>
      <p:ext uri="{BB962C8B-B14F-4D97-AF65-F5344CB8AC3E}">
        <p14:creationId xmlns:p14="http://schemas.microsoft.com/office/powerpoint/2010/main" val="273362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71B30D6-D49C-C2F2-12DD-A70C4D4D01EF}"/>
              </a:ext>
            </a:extLst>
          </p:cNvPr>
          <p:cNvSpPr/>
          <p:nvPr/>
        </p:nvSpPr>
        <p:spPr>
          <a:xfrm>
            <a:off x="644893" y="191073"/>
            <a:ext cx="10895798" cy="731520"/>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Literature Survey</a:t>
            </a:r>
            <a:endParaRPr lang="en-IN" sz="3200" dirty="0"/>
          </a:p>
        </p:txBody>
      </p:sp>
      <p:sp>
        <p:nvSpPr>
          <p:cNvPr id="4" name="TextBox 3">
            <a:extLst>
              <a:ext uri="{FF2B5EF4-FFF2-40B4-BE49-F238E27FC236}">
                <a16:creationId xmlns:a16="http://schemas.microsoft.com/office/drawing/2014/main" id="{BC193EE6-5778-1018-C017-5986D0A2E4D6}"/>
              </a:ext>
            </a:extLst>
          </p:cNvPr>
          <p:cNvSpPr txBox="1"/>
          <p:nvPr/>
        </p:nvSpPr>
        <p:spPr>
          <a:xfrm>
            <a:off x="644894" y="1054452"/>
            <a:ext cx="10895798" cy="5217710"/>
          </a:xfrm>
          <a:prstGeom prst="rect">
            <a:avLst/>
          </a:prstGeom>
          <a:noFill/>
        </p:spPr>
        <p:txBody>
          <a:bodyPr wrap="square" rtlCol="0">
            <a:spAutoFit/>
          </a:bodyPr>
          <a:lstStyle/>
          <a:p>
            <a:pPr marL="0" marR="28575" algn="just">
              <a:lnSpc>
                <a:spcPct val="150000"/>
              </a:lnSpc>
              <a:spcBef>
                <a:spcPts val="0"/>
              </a:spcBef>
              <a:spcAft>
                <a:spcPts val="800"/>
              </a:spcAft>
            </a:pPr>
            <a:r>
              <a:rPr lang="en-US" sz="2000" dirty="0">
                <a:effectLst/>
                <a:ea typeface="Calibri" panose="020F0502020204030204" pitchFamily="34" charset="0"/>
                <a:cs typeface="SimSun" panose="02010600030101010101" pitchFamily="2" charset="-122"/>
              </a:rPr>
              <a:t>[1] </a:t>
            </a:r>
            <a:r>
              <a:rPr lang="en-US" sz="2000" b="1" dirty="0" err="1">
                <a:effectLst/>
                <a:ea typeface="Calibri" panose="020F0502020204030204" pitchFamily="34" charset="0"/>
                <a:cs typeface="SimSun" panose="02010600030101010101" pitchFamily="2" charset="-122"/>
              </a:rPr>
              <a:t>Jiamei</a:t>
            </a:r>
            <a:r>
              <a:rPr lang="en-US" sz="2000" b="1" dirty="0">
                <a:effectLst/>
                <a:ea typeface="Calibri" panose="020F0502020204030204" pitchFamily="34" charset="0"/>
                <a:cs typeface="SimSun" panose="02010600030101010101" pitchFamily="2" charset="-122"/>
              </a:rPr>
              <a:t> Huang and Jayne Wu</a:t>
            </a:r>
            <a:r>
              <a:rPr lang="en-US" sz="2000" dirty="0">
                <a:effectLst/>
                <a:ea typeface="Calibri" panose="020F0502020204030204" pitchFamily="34" charset="0"/>
                <a:cs typeface="SimSun" panose="02010600030101010101" pitchFamily="2" charset="-122"/>
              </a:rPr>
              <a:t>, “This work aims to detect volatile organic compounds (VOC), i.e., acetone, ethanol and isopropyl alcohol (IPA) and their binary and ternary mixtures in a simulated indoor ventilation system. Four metal-oxide-semiconductor (MOS) gas sensors were chosen to form an electronic nose and it was used in a flow-through system. Five parameters were extracted including three in phase space and two in time space.  </a:t>
            </a:r>
          </a:p>
          <a:p>
            <a:pPr marL="0" marR="0" algn="just">
              <a:lnSpc>
                <a:spcPct val="150000"/>
              </a:lnSpc>
              <a:spcBef>
                <a:spcPts val="0"/>
              </a:spcBef>
              <a:spcAft>
                <a:spcPts val="800"/>
              </a:spcAft>
            </a:pPr>
            <a:r>
              <a:rPr lang="en-US" sz="2000" dirty="0">
                <a:effectLst/>
                <a:ea typeface="Calibri" panose="020F0502020204030204" pitchFamily="34" charset="0"/>
                <a:cs typeface="SimSun" panose="02010600030101010101" pitchFamily="2" charset="-122"/>
              </a:rPr>
              <a:t>[2] </a:t>
            </a:r>
            <a:r>
              <a:rPr lang="en-US" sz="2000" b="1" dirty="0" err="1">
                <a:effectLst/>
                <a:ea typeface="Calibri" panose="020F0502020204030204" pitchFamily="34" charset="0"/>
                <a:cs typeface="SimSun" panose="02010600030101010101" pitchFamily="2" charset="-122"/>
              </a:rPr>
              <a:t>Jungmo</a:t>
            </a:r>
            <a:r>
              <a:rPr lang="en-US" sz="2000" b="1" dirty="0">
                <a:effectLst/>
                <a:ea typeface="Calibri" panose="020F0502020204030204" pitchFamily="34" charset="0"/>
                <a:cs typeface="SimSun" panose="02010600030101010101" pitchFamily="2" charset="-122"/>
              </a:rPr>
              <a:t> Ahn and </a:t>
            </a:r>
            <a:r>
              <a:rPr lang="en-US" sz="2000" b="1" dirty="0" err="1">
                <a:effectLst/>
                <a:ea typeface="Calibri" panose="020F0502020204030204" pitchFamily="34" charset="0"/>
                <a:cs typeface="SimSun" panose="02010600030101010101" pitchFamily="2" charset="-122"/>
              </a:rPr>
              <a:t>Hyungi</a:t>
            </a:r>
            <a:r>
              <a:rPr lang="en-US" sz="2000" b="1" dirty="0">
                <a:effectLst/>
                <a:ea typeface="Calibri" panose="020F0502020204030204" pitchFamily="34" charset="0"/>
                <a:cs typeface="SimSun" panose="02010600030101010101" pitchFamily="2" charset="-122"/>
              </a:rPr>
              <a:t> Kim,</a:t>
            </a:r>
            <a:r>
              <a:rPr lang="en-US" sz="2000" dirty="0">
                <a:effectLst/>
                <a:ea typeface="Calibri" panose="020F0502020204030204" pitchFamily="34" charset="0"/>
                <a:cs typeface="SimSun" panose="02010600030101010101" pitchFamily="2" charset="-122"/>
              </a:rPr>
              <a:t> "Improvements in small sized sensors allow the easy detection of the presence of Volatile Organic Compounds (VOCs) in the air using easy-to-deploy Internet of Things (IoT) devices. However, classifying what VOC exists in the environment still remains as a complex task. Knowing what VOCs are in the air can help us remove the main cause that vents VOC materials as a way to maintain clean air quality.</a:t>
            </a:r>
          </a:p>
        </p:txBody>
      </p:sp>
    </p:spTree>
    <p:extLst>
      <p:ext uri="{BB962C8B-B14F-4D97-AF65-F5344CB8AC3E}">
        <p14:creationId xmlns:p14="http://schemas.microsoft.com/office/powerpoint/2010/main" val="356777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3E56FD-3932-FB2F-97AB-40C23F0F468F}"/>
              </a:ext>
            </a:extLst>
          </p:cNvPr>
          <p:cNvSpPr txBox="1"/>
          <p:nvPr/>
        </p:nvSpPr>
        <p:spPr>
          <a:xfrm>
            <a:off x="367811" y="304427"/>
            <a:ext cx="11456377" cy="6141040"/>
          </a:xfrm>
          <a:prstGeom prst="rect">
            <a:avLst/>
          </a:prstGeom>
          <a:noFill/>
        </p:spPr>
        <p:txBody>
          <a:bodyPr wrap="square">
            <a:spAutoFit/>
          </a:bodyPr>
          <a:lstStyle/>
          <a:p>
            <a:pPr marL="0" marR="0" algn="just">
              <a:lnSpc>
                <a:spcPct val="150000"/>
              </a:lnSpc>
              <a:spcBef>
                <a:spcPts val="0"/>
              </a:spcBef>
              <a:spcAft>
                <a:spcPts val="800"/>
              </a:spcAft>
            </a:pPr>
            <a:r>
              <a:rPr lang="en-US" sz="2000" dirty="0">
                <a:effectLst/>
                <a:ea typeface="Calibri" panose="020F0502020204030204" pitchFamily="34" charset="0"/>
                <a:cs typeface="SimSun" panose="02010600030101010101" pitchFamily="2" charset="-122"/>
              </a:rPr>
              <a:t>[3] </a:t>
            </a:r>
            <a:r>
              <a:rPr lang="en-US" sz="2000" b="1" dirty="0">
                <a:effectLst/>
                <a:ea typeface="Calibri" panose="020F0502020204030204" pitchFamily="34" charset="0"/>
                <a:cs typeface="SimSun" panose="02010600030101010101" pitchFamily="2" charset="-122"/>
              </a:rPr>
              <a:t>Aline Mara Oliveira and </a:t>
            </a:r>
            <a:r>
              <a:rPr lang="en-US" sz="2000" b="1" dirty="0" err="1">
                <a:effectLst/>
                <a:ea typeface="Calibri" panose="020F0502020204030204" pitchFamily="34" charset="0"/>
                <a:cs typeface="SimSun" panose="02010600030101010101" pitchFamily="2" charset="-122"/>
              </a:rPr>
              <a:t>Aniel</a:t>
            </a:r>
            <a:r>
              <a:rPr lang="en-US" sz="2000" b="1" dirty="0">
                <a:effectLst/>
                <a:ea typeface="Calibri" panose="020F0502020204030204" pitchFamily="34" charset="0"/>
                <a:cs typeface="SimSun" panose="02010600030101010101" pitchFamily="2" charset="-122"/>
              </a:rPr>
              <a:t> Silva </a:t>
            </a:r>
            <a:r>
              <a:rPr lang="en-US" sz="2000" b="1" dirty="0" err="1">
                <a:effectLst/>
                <a:ea typeface="Calibri" panose="020F0502020204030204" pitchFamily="34" charset="0"/>
                <a:cs typeface="SimSun" panose="02010600030101010101" pitchFamily="2" charset="-122"/>
              </a:rPr>
              <a:t>Morais</a:t>
            </a:r>
            <a:r>
              <a:rPr lang="en-US" sz="2000" b="1" dirty="0">
                <a:effectLst/>
                <a:ea typeface="Calibri" panose="020F0502020204030204" pitchFamily="34" charset="0"/>
                <a:cs typeface="SimSun" panose="02010600030101010101" pitchFamily="2" charset="-122"/>
              </a:rPr>
              <a:t>,</a:t>
            </a:r>
            <a:r>
              <a:rPr lang="en-US" sz="2000" dirty="0">
                <a:effectLst/>
                <a:ea typeface="Calibri" panose="020F0502020204030204" pitchFamily="34" charset="0"/>
                <a:cs typeface="SimSun" panose="02010600030101010101" pitchFamily="2" charset="-122"/>
              </a:rPr>
              <a:t> "The solution proposed in this article uses an odor source identification strategy, employing a gas distribution mapping approach in a three-dimensional environment. The aim of the study was to investigate the feasibility and effectiveness of this approach for detecting gases in areas that are difficult to access or dangerous for humans. The results obtained show that the use of drones equipped with gas sensors is a promising alternative for the detection and monitoring of gas leaks in closed environments.</a:t>
            </a:r>
          </a:p>
          <a:p>
            <a:pPr marL="0" marR="0" algn="just">
              <a:lnSpc>
                <a:spcPct val="150000"/>
              </a:lnSpc>
              <a:spcBef>
                <a:spcPts val="0"/>
              </a:spcBef>
              <a:spcAft>
                <a:spcPts val="800"/>
              </a:spcAft>
            </a:pPr>
            <a:r>
              <a:rPr lang="en-US" sz="2000" dirty="0">
                <a:effectLst/>
                <a:ea typeface="Calibri" panose="020F0502020204030204" pitchFamily="34" charset="0"/>
                <a:cs typeface="SimSun" panose="02010600030101010101" pitchFamily="2" charset="-122"/>
              </a:rPr>
              <a:t>[4] </a:t>
            </a:r>
            <a:r>
              <a:rPr lang="en-US" sz="2000" b="1" dirty="0" err="1">
                <a:effectLst/>
                <a:ea typeface="Calibri" panose="020F0502020204030204" pitchFamily="34" charset="0"/>
                <a:cs typeface="SimSun" panose="02010600030101010101" pitchFamily="2" charset="-122"/>
              </a:rPr>
              <a:t>Elyn</a:t>
            </a:r>
            <a:r>
              <a:rPr lang="en-US" sz="2000" b="1" dirty="0">
                <a:effectLst/>
                <a:ea typeface="Calibri" panose="020F0502020204030204" pitchFamily="34" charset="0"/>
                <a:cs typeface="SimSun" panose="02010600030101010101" pitchFamily="2" charset="-122"/>
              </a:rPr>
              <a:t> See and </a:t>
            </a:r>
            <a:r>
              <a:rPr lang="en-US" sz="2000" b="1" dirty="0" err="1">
                <a:effectLst/>
                <a:ea typeface="Calibri" panose="020F0502020204030204" pitchFamily="34" charset="0"/>
                <a:cs typeface="SimSun" panose="02010600030101010101" pitchFamily="2" charset="-122"/>
              </a:rPr>
              <a:t>Toh</a:t>
            </a:r>
            <a:r>
              <a:rPr lang="en-US" sz="2000" b="1" dirty="0">
                <a:effectLst/>
                <a:ea typeface="Calibri" panose="020F0502020204030204" pitchFamily="34" charset="0"/>
                <a:cs typeface="SimSun" panose="02010600030101010101" pitchFamily="2" charset="-122"/>
              </a:rPr>
              <a:t> Yong Sen,</a:t>
            </a:r>
            <a:r>
              <a:rPr lang="en-US" sz="2000" dirty="0">
                <a:effectLst/>
                <a:ea typeface="Calibri" panose="020F0502020204030204" pitchFamily="34" charset="0"/>
                <a:cs typeface="SimSun" panose="02010600030101010101" pitchFamily="2" charset="-122"/>
              </a:rPr>
              <a:t> "We aim to </a:t>
            </a:r>
            <a:r>
              <a:rPr lang="en-US" sz="2000" dirty="0" err="1">
                <a:effectLst/>
                <a:ea typeface="Calibri" panose="020F0502020204030204" pitchFamily="34" charset="0"/>
                <a:cs typeface="SimSun" panose="02010600030101010101" pitchFamily="2" charset="-122"/>
              </a:rPr>
              <a:t>eliinate</a:t>
            </a:r>
            <a:r>
              <a:rPr lang="en-US" sz="2000" dirty="0">
                <a:effectLst/>
                <a:ea typeface="Calibri" panose="020F0502020204030204" pitchFamily="34" charset="0"/>
                <a:cs typeface="SimSun" panose="02010600030101010101" pitchFamily="2" charset="-122"/>
              </a:rPr>
              <a:t> this problem by putting in place a system that continuously monitors the presence of contaminants at locations where used water is usually discharged into the waterways. In Singapore, another important source of water is the reclamation of used water through numerous water treatment processes. To protect our used-water network, this system monitors and detects the discharge of Volatile Organic Compounds (VOCs), such as benzene, toluene and xylene, into the network.</a:t>
            </a:r>
          </a:p>
        </p:txBody>
      </p:sp>
    </p:spTree>
    <p:extLst>
      <p:ext uri="{BB962C8B-B14F-4D97-AF65-F5344CB8AC3E}">
        <p14:creationId xmlns:p14="http://schemas.microsoft.com/office/powerpoint/2010/main" val="125293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993618-F1C1-53DE-5F26-AEC8F4F86ECB}"/>
              </a:ext>
            </a:extLst>
          </p:cNvPr>
          <p:cNvSpPr/>
          <p:nvPr/>
        </p:nvSpPr>
        <p:spPr>
          <a:xfrm>
            <a:off x="679614" y="191073"/>
            <a:ext cx="10895798" cy="731520"/>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Design Scheme</a:t>
            </a:r>
          </a:p>
        </p:txBody>
      </p:sp>
      <p:sp>
        <p:nvSpPr>
          <p:cNvPr id="4" name="TextBox 3">
            <a:extLst>
              <a:ext uri="{FF2B5EF4-FFF2-40B4-BE49-F238E27FC236}">
                <a16:creationId xmlns:a16="http://schemas.microsoft.com/office/drawing/2014/main" id="{9BC6FF8C-8F72-BBAA-9EF8-329425C21B04}"/>
              </a:ext>
            </a:extLst>
          </p:cNvPr>
          <p:cNvSpPr txBox="1"/>
          <p:nvPr/>
        </p:nvSpPr>
        <p:spPr>
          <a:xfrm>
            <a:off x="805962" y="1063818"/>
            <a:ext cx="10471638" cy="1149482"/>
          </a:xfrm>
          <a:prstGeom prst="rect">
            <a:avLst/>
          </a:prstGeom>
          <a:noFill/>
        </p:spPr>
        <p:txBody>
          <a:bodyPr wrap="square">
            <a:spAutoFit/>
          </a:bodyPr>
          <a:lstStyle/>
          <a:p>
            <a:pPr marL="0" marR="0" algn="just">
              <a:lnSpc>
                <a:spcPct val="150000"/>
              </a:lnSpc>
              <a:spcBef>
                <a:spcPts val="0"/>
              </a:spcBef>
              <a:spcAft>
                <a:spcPts val="800"/>
              </a:spcAft>
            </a:pPr>
            <a:r>
              <a:rPr lang="en-US" sz="2200" u="sng" dirty="0">
                <a:effectLst/>
                <a:ea typeface="Calibri" panose="020F0502020204030204" pitchFamily="34" charset="0"/>
                <a:cs typeface="SimSun" panose="02010600030101010101" pitchFamily="2" charset="-122"/>
              </a:rPr>
              <a:t>Hardware</a:t>
            </a:r>
            <a:r>
              <a:rPr lang="en-US" sz="2200" dirty="0">
                <a:effectLst/>
                <a:ea typeface="Calibri" panose="020F0502020204030204" pitchFamily="34" charset="0"/>
                <a:cs typeface="SimSun" panose="02010600030101010101" pitchFamily="2" charset="-122"/>
              </a:rPr>
              <a:t> :</a:t>
            </a:r>
          </a:p>
          <a:p>
            <a:pPr marL="0" marR="0" algn="just">
              <a:lnSpc>
                <a:spcPct val="150000"/>
              </a:lnSpc>
              <a:spcBef>
                <a:spcPts val="0"/>
              </a:spcBef>
              <a:spcAft>
                <a:spcPts val="800"/>
              </a:spcAft>
            </a:pPr>
            <a:endParaRPr lang="en-US" sz="2200" dirty="0">
              <a:effectLst/>
              <a:ea typeface="Calibri" panose="020F0502020204030204" pitchFamily="34" charset="0"/>
              <a:cs typeface="SimSun" panose="02010600030101010101" pitchFamily="2" charset="-122"/>
            </a:endParaRPr>
          </a:p>
        </p:txBody>
      </p:sp>
      <p:pic>
        <p:nvPicPr>
          <p:cNvPr id="6" name="Picture 5">
            <a:extLst>
              <a:ext uri="{FF2B5EF4-FFF2-40B4-BE49-F238E27FC236}">
                <a16:creationId xmlns:a16="http://schemas.microsoft.com/office/drawing/2014/main" id="{D99900E4-6D0F-D71B-38CA-F7C452AE5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192" y="1205575"/>
            <a:ext cx="5001220" cy="4975305"/>
          </a:xfrm>
          <a:prstGeom prst="rect">
            <a:avLst/>
          </a:prstGeom>
        </p:spPr>
      </p:pic>
      <p:sp>
        <p:nvSpPr>
          <p:cNvPr id="8" name="TextBox 7">
            <a:extLst>
              <a:ext uri="{FF2B5EF4-FFF2-40B4-BE49-F238E27FC236}">
                <a16:creationId xmlns:a16="http://schemas.microsoft.com/office/drawing/2014/main" id="{DD872688-F41C-B9F5-9773-C3D57D235706}"/>
              </a:ext>
            </a:extLst>
          </p:cNvPr>
          <p:cNvSpPr txBox="1"/>
          <p:nvPr/>
        </p:nvSpPr>
        <p:spPr>
          <a:xfrm>
            <a:off x="833376" y="1746758"/>
            <a:ext cx="5740816" cy="4708981"/>
          </a:xfrm>
          <a:prstGeom prst="rect">
            <a:avLst/>
          </a:prstGeom>
          <a:noFill/>
        </p:spPr>
        <p:txBody>
          <a:bodyPr wrap="square">
            <a:spAutoFit/>
          </a:bodyPr>
          <a:lstStyle/>
          <a:p>
            <a:r>
              <a:rPr lang="en-US" sz="2000" dirty="0"/>
              <a:t>Sensors :  The MQ2 sensor is use to monitor the concentration of compounds like propane, Butane, while the MQ3 sensor monitors compounds like alcohol, smoke. </a:t>
            </a:r>
          </a:p>
          <a:p>
            <a:r>
              <a:rPr lang="en-US" sz="2000" dirty="0"/>
              <a:t>Raspberry Pi Pico W :  The Raspberry Pi Pico W is a microcontroller which helps to execute the code and take reading from the sensors and even sends data wirelessly through its built-in Wi-Fi.</a:t>
            </a:r>
          </a:p>
          <a:p>
            <a:r>
              <a:rPr lang="en-US" sz="2000" dirty="0"/>
              <a:t>Display : We have used OLED to display the data and indicate if any compound is detected.</a:t>
            </a:r>
          </a:p>
          <a:p>
            <a:r>
              <a:rPr lang="en-US" sz="2000" dirty="0"/>
              <a:t>Cloud Connection: All the data gets sent to Thing-Speak, a friendly cloud platform. It stores our weather history and lets us access it from anywhere, anytime. </a:t>
            </a:r>
          </a:p>
        </p:txBody>
      </p:sp>
    </p:spTree>
    <p:extLst>
      <p:ext uri="{BB962C8B-B14F-4D97-AF65-F5344CB8AC3E}">
        <p14:creationId xmlns:p14="http://schemas.microsoft.com/office/powerpoint/2010/main" val="1054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E96C5A-1D3A-7D57-520E-E81BE0F4DBEE}"/>
              </a:ext>
            </a:extLst>
          </p:cNvPr>
          <p:cNvSpPr txBox="1"/>
          <p:nvPr/>
        </p:nvSpPr>
        <p:spPr>
          <a:xfrm>
            <a:off x="760637" y="1747155"/>
            <a:ext cx="11720146" cy="3046988"/>
          </a:xfrm>
          <a:prstGeom prst="rect">
            <a:avLst/>
          </a:prstGeom>
          <a:noFill/>
        </p:spPr>
        <p:txBody>
          <a:bodyPr wrap="square">
            <a:spAutoFit/>
          </a:bodyPr>
          <a:lstStyle/>
          <a:p>
            <a:r>
              <a:rPr lang="en-US" sz="2400" u="sng" dirty="0"/>
              <a:t>Tools Used</a:t>
            </a:r>
            <a:r>
              <a:rPr lang="en-US" sz="2400" dirty="0"/>
              <a:t> :-</a:t>
            </a:r>
          </a:p>
          <a:p>
            <a:endParaRPr lang="en-US" sz="2400" dirty="0"/>
          </a:p>
          <a:p>
            <a:pPr marL="285750" indent="-285750">
              <a:buFont typeface="Arial" panose="020B0604020202020204" pitchFamily="34" charset="0"/>
              <a:buChar char="•"/>
            </a:pPr>
            <a:r>
              <a:rPr lang="en-US" sz="2400" dirty="0" err="1"/>
              <a:t>Thonny</a:t>
            </a:r>
            <a:r>
              <a:rPr lang="en-US" sz="2400" dirty="0"/>
              <a:t> Editor</a:t>
            </a:r>
          </a:p>
          <a:p>
            <a:pPr marL="285750" indent="-285750">
              <a:buFont typeface="Arial" panose="020B0604020202020204" pitchFamily="34" charset="0"/>
              <a:buChar char="•"/>
            </a:pPr>
            <a:r>
              <a:rPr lang="en-US" sz="2400" dirty="0"/>
              <a:t>Micro-python</a:t>
            </a:r>
          </a:p>
          <a:p>
            <a:pPr marL="285750" indent="-285750">
              <a:buFont typeface="Arial" panose="020B0604020202020204" pitchFamily="34" charset="0"/>
              <a:buChar char="•"/>
            </a:pPr>
            <a:r>
              <a:rPr lang="en-US" sz="2400" dirty="0"/>
              <a:t>Raspberry Pi Pico W</a:t>
            </a:r>
          </a:p>
          <a:p>
            <a:pPr marL="285750" indent="-285750">
              <a:buFont typeface="Arial" panose="020B0604020202020204" pitchFamily="34" charset="0"/>
              <a:buChar char="•"/>
            </a:pPr>
            <a:r>
              <a:rPr lang="en-US" sz="2400" dirty="0"/>
              <a:t>MQ2 Sensor</a:t>
            </a:r>
          </a:p>
          <a:p>
            <a:pPr marL="285750" indent="-285750">
              <a:buFont typeface="Arial" panose="020B0604020202020204" pitchFamily="34" charset="0"/>
              <a:buChar char="•"/>
            </a:pPr>
            <a:r>
              <a:rPr lang="en-US" sz="2400" dirty="0"/>
              <a:t>MQ3 Sensor</a:t>
            </a:r>
          </a:p>
          <a:p>
            <a:pPr marL="285750" indent="-285750">
              <a:buFont typeface="Arial" panose="020B0604020202020204" pitchFamily="34" charset="0"/>
              <a:buChar char="•"/>
            </a:pPr>
            <a:r>
              <a:rPr lang="en-US" sz="2400" dirty="0"/>
              <a:t>OLED Driver</a:t>
            </a:r>
          </a:p>
        </p:txBody>
      </p:sp>
      <p:sp>
        <p:nvSpPr>
          <p:cNvPr id="6" name="Rectangle: Rounded Corners 5">
            <a:extLst>
              <a:ext uri="{FF2B5EF4-FFF2-40B4-BE49-F238E27FC236}">
                <a16:creationId xmlns:a16="http://schemas.microsoft.com/office/drawing/2014/main" id="{565C37EE-C7CA-2C0E-FC96-BEA970A1098D}"/>
              </a:ext>
            </a:extLst>
          </p:cNvPr>
          <p:cNvSpPr/>
          <p:nvPr/>
        </p:nvSpPr>
        <p:spPr>
          <a:xfrm>
            <a:off x="679614" y="191073"/>
            <a:ext cx="10895798" cy="731520"/>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t>Tools Used</a:t>
            </a:r>
          </a:p>
        </p:txBody>
      </p:sp>
    </p:spTree>
    <p:extLst>
      <p:ext uri="{BB962C8B-B14F-4D97-AF65-F5344CB8AC3E}">
        <p14:creationId xmlns:p14="http://schemas.microsoft.com/office/powerpoint/2010/main" val="282277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E7561C-E1F6-1894-3294-678300349CDD}"/>
              </a:ext>
            </a:extLst>
          </p:cNvPr>
          <p:cNvSpPr txBox="1"/>
          <p:nvPr/>
        </p:nvSpPr>
        <p:spPr>
          <a:xfrm>
            <a:off x="548640" y="259882"/>
            <a:ext cx="184731" cy="369332"/>
          </a:xfrm>
          <a:prstGeom prst="rect">
            <a:avLst/>
          </a:prstGeom>
          <a:noFill/>
        </p:spPr>
        <p:txBody>
          <a:bodyPr wrap="none" rtlCol="0">
            <a:spAutoFit/>
          </a:bodyPr>
          <a:lstStyle/>
          <a:p>
            <a:endParaRPr lang="en-IN" dirty="0"/>
          </a:p>
        </p:txBody>
      </p:sp>
      <p:sp>
        <p:nvSpPr>
          <p:cNvPr id="3" name="Rectangle: Rounded Corners 2">
            <a:extLst>
              <a:ext uri="{FF2B5EF4-FFF2-40B4-BE49-F238E27FC236}">
                <a16:creationId xmlns:a16="http://schemas.microsoft.com/office/drawing/2014/main" id="{FFFC9763-0D9B-B9A8-2A68-EFA9403D5EAD}"/>
              </a:ext>
            </a:extLst>
          </p:cNvPr>
          <p:cNvSpPr/>
          <p:nvPr/>
        </p:nvSpPr>
        <p:spPr>
          <a:xfrm>
            <a:off x="548640" y="187793"/>
            <a:ext cx="10992051" cy="629214"/>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latin typeface="Georgia" panose="02040502050405020303" pitchFamily="18" charset="0"/>
              </a:rPr>
              <a:t>Testing</a:t>
            </a:r>
          </a:p>
        </p:txBody>
      </p:sp>
      <p:sp>
        <p:nvSpPr>
          <p:cNvPr id="4" name="TextBox 3">
            <a:extLst>
              <a:ext uri="{FF2B5EF4-FFF2-40B4-BE49-F238E27FC236}">
                <a16:creationId xmlns:a16="http://schemas.microsoft.com/office/drawing/2014/main" id="{5D614005-F32C-5FE0-444F-52400668D1AB}"/>
              </a:ext>
            </a:extLst>
          </p:cNvPr>
          <p:cNvSpPr txBox="1"/>
          <p:nvPr/>
        </p:nvSpPr>
        <p:spPr>
          <a:xfrm>
            <a:off x="599974" y="914247"/>
            <a:ext cx="10992051" cy="5940088"/>
          </a:xfrm>
          <a:prstGeom prst="rect">
            <a:avLst/>
          </a:prstGeom>
          <a:noFill/>
        </p:spPr>
        <p:txBody>
          <a:bodyPr wrap="square" rtlCol="0">
            <a:spAutoFit/>
          </a:bodyPr>
          <a:lstStyle/>
          <a:p>
            <a:r>
              <a:rPr lang="en-US" sz="2000" b="0" i="0" dirty="0">
                <a:effectLst/>
                <a:cs typeface="Times New Roman" panose="02020603050405020304" pitchFamily="18" charset="0"/>
              </a:rPr>
              <a:t>Testing a Volatile Organic Compound (VOC) monitoring system using Thing-Speak involves verifying the functionality, reliability, and accuracy of the system. Here is a general guideline for testing such a system:</a:t>
            </a:r>
            <a:endParaRPr lang="en-US" sz="2000" dirty="0">
              <a:cs typeface="Times New Roman" panose="02020603050405020304" pitchFamily="18" charset="0"/>
            </a:endParaRPr>
          </a:p>
          <a:p>
            <a:r>
              <a:rPr lang="en-IN" sz="2000" b="1" i="0" dirty="0">
                <a:effectLst/>
                <a:cs typeface="Times New Roman" panose="02020603050405020304" pitchFamily="18" charset="0"/>
              </a:rPr>
              <a:t>Sensor Calibration:</a:t>
            </a:r>
            <a:endParaRPr lang="en-US" sz="2000" b="1" i="0" dirty="0">
              <a:effectLst/>
              <a:cs typeface="Times New Roman" panose="02020603050405020304" pitchFamily="18" charset="0"/>
            </a:endParaRPr>
          </a:p>
          <a:p>
            <a:pPr marL="285750" indent="-285750">
              <a:buFont typeface="Arial" panose="020B0604020202020204" pitchFamily="34" charset="0"/>
              <a:buChar char="•"/>
            </a:pPr>
            <a:r>
              <a:rPr lang="en-US" sz="2000" b="0" i="0" dirty="0">
                <a:effectLst/>
                <a:cs typeface="Times New Roman" panose="02020603050405020304" pitchFamily="18" charset="0"/>
              </a:rPr>
              <a:t>Before testing, ensure that VOC sensors are properly calibrated according to the manufacturer's guidelines.</a:t>
            </a:r>
          </a:p>
          <a:p>
            <a:pPr marL="285750" indent="-285750">
              <a:buFont typeface="Arial" panose="020B0604020202020204" pitchFamily="34" charset="0"/>
              <a:buChar char="•"/>
            </a:pPr>
            <a:r>
              <a:rPr lang="en-US" sz="2000" b="0" i="0" dirty="0">
                <a:effectLst/>
                <a:cs typeface="Times New Roman" panose="02020603050405020304" pitchFamily="18" charset="0"/>
              </a:rPr>
              <a:t>Conduct a calibration process to establish a baseline for accurate measurements.</a:t>
            </a:r>
            <a:endParaRPr lang="en-US" sz="2000" dirty="0">
              <a:cs typeface="Times New Roman" panose="02020603050405020304" pitchFamily="18" charset="0"/>
            </a:endParaRPr>
          </a:p>
          <a:p>
            <a:r>
              <a:rPr lang="en-IN" sz="2000" b="1" i="0" dirty="0">
                <a:effectLst/>
                <a:cs typeface="Times New Roman" panose="02020603050405020304" pitchFamily="18" charset="0"/>
              </a:rPr>
              <a:t>Hardware Integration:</a:t>
            </a:r>
            <a:endParaRPr lang="en-US" sz="2000" b="1" i="0" dirty="0">
              <a:effectLst/>
              <a:cs typeface="Times New Roman" panose="02020603050405020304" pitchFamily="18" charset="0"/>
            </a:endParaRPr>
          </a:p>
          <a:p>
            <a:pPr marL="285750" indent="-285750">
              <a:buFont typeface="Arial" panose="020B0604020202020204" pitchFamily="34" charset="0"/>
              <a:buChar char="•"/>
            </a:pPr>
            <a:r>
              <a:rPr lang="en-US" sz="2000" b="0" i="0" dirty="0">
                <a:effectLst/>
                <a:cs typeface="Times New Roman" panose="02020603050405020304" pitchFamily="18" charset="0"/>
              </a:rPr>
              <a:t>Connect the VOC sensors to the microcontroller or single-board computer (e.g., Arduino, Raspberry Pi).</a:t>
            </a:r>
            <a:endParaRPr lang="en-US" sz="2000" b="1" dirty="0">
              <a:cs typeface="Times New Roman" panose="02020603050405020304" pitchFamily="18" charset="0"/>
            </a:endParaRPr>
          </a:p>
          <a:p>
            <a:r>
              <a:rPr lang="en-IN" sz="2000" b="1" i="0" dirty="0">
                <a:effectLst/>
                <a:cs typeface="Times New Roman" panose="02020603050405020304" pitchFamily="18" charset="0"/>
              </a:rPr>
              <a:t>Thing-Speak Configuration:</a:t>
            </a:r>
            <a:endParaRPr lang="en-US" sz="2000" b="1" i="0" dirty="0">
              <a:effectLst/>
              <a:cs typeface="Times New Roman" panose="02020603050405020304" pitchFamily="18" charset="0"/>
            </a:endParaRPr>
          </a:p>
          <a:p>
            <a:pPr marL="285750" indent="-285750">
              <a:buFont typeface="Arial" panose="020B0604020202020204" pitchFamily="34" charset="0"/>
              <a:buChar char="•"/>
            </a:pPr>
            <a:r>
              <a:rPr lang="en-US" sz="2000" b="0" i="0" dirty="0">
                <a:effectLst/>
                <a:cs typeface="Times New Roman" panose="02020603050405020304" pitchFamily="18" charset="0"/>
              </a:rPr>
              <a:t>Set up a Thing-Speak account and create a channel for the VOC monitoring system.</a:t>
            </a:r>
            <a:endParaRPr lang="en-US" sz="2000" b="1" dirty="0">
              <a:cs typeface="Times New Roman" panose="02020603050405020304" pitchFamily="18" charset="0"/>
            </a:endParaRPr>
          </a:p>
          <a:p>
            <a:pPr marL="285750" indent="-285750">
              <a:buFont typeface="Arial" panose="020B0604020202020204" pitchFamily="34" charset="0"/>
              <a:buChar char="•"/>
            </a:pPr>
            <a:r>
              <a:rPr lang="en-US" sz="2000" b="0" i="0" dirty="0">
                <a:effectLst/>
                <a:cs typeface="Times New Roman" panose="02020603050405020304" pitchFamily="18" charset="0"/>
              </a:rPr>
              <a:t>Configure the Thing-Speak channel with the appropriate fields for VOC concentration data.</a:t>
            </a:r>
            <a:endParaRPr lang="en-US" sz="2000" b="1" i="0" dirty="0">
              <a:effectLst/>
              <a:cs typeface="Times New Roman" panose="02020603050405020304" pitchFamily="18" charset="0"/>
            </a:endParaRPr>
          </a:p>
          <a:p>
            <a:r>
              <a:rPr lang="en-IN" sz="2000" b="1" i="0" dirty="0">
                <a:effectLst/>
                <a:cs typeface="Times New Roman" panose="02020603050405020304" pitchFamily="18" charset="0"/>
              </a:rPr>
              <a:t>Data Transmission:</a:t>
            </a:r>
          </a:p>
          <a:p>
            <a:pPr marL="285750" indent="-285750">
              <a:buFont typeface="Arial" panose="020B0604020202020204" pitchFamily="34" charset="0"/>
              <a:buChar char="•"/>
            </a:pPr>
            <a:r>
              <a:rPr lang="en-US" sz="2000" b="0" i="0" dirty="0">
                <a:effectLst/>
                <a:cs typeface="Times New Roman" panose="02020603050405020304" pitchFamily="18" charset="0"/>
              </a:rPr>
              <a:t>Implement the code on the microcontroller to read data from the VOC sensors and send it to Thing0-Speak.</a:t>
            </a:r>
            <a:endParaRPr lang="en-IN" sz="2000" b="1" dirty="0">
              <a:cs typeface="Times New Roman" panose="02020603050405020304" pitchFamily="18" charset="0"/>
            </a:endParaRPr>
          </a:p>
          <a:p>
            <a:pPr marL="285750" indent="-285750">
              <a:buFont typeface="Arial" panose="020B0604020202020204" pitchFamily="34" charset="0"/>
              <a:buChar char="•"/>
            </a:pPr>
            <a:r>
              <a:rPr lang="en-US" sz="2000" b="0" i="0" dirty="0">
                <a:effectLst/>
                <a:cs typeface="Times New Roman" panose="02020603050405020304" pitchFamily="18" charset="0"/>
              </a:rPr>
              <a:t>Monitor the Thing-Speak channel to verify that data is being transmitted and updated in real-time.</a:t>
            </a:r>
            <a:endParaRPr lang="en-IN" sz="2000" dirty="0">
              <a:cs typeface="Times New Roman" panose="02020603050405020304" pitchFamily="18" charset="0"/>
            </a:endParaRPr>
          </a:p>
        </p:txBody>
      </p:sp>
    </p:spTree>
    <p:extLst>
      <p:ext uri="{BB962C8B-B14F-4D97-AF65-F5344CB8AC3E}">
        <p14:creationId xmlns:p14="http://schemas.microsoft.com/office/powerpoint/2010/main" val="356702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17BF3-A599-1AE9-5BE6-95D1296031CC}"/>
              </a:ext>
            </a:extLst>
          </p:cNvPr>
          <p:cNvSpPr txBox="1"/>
          <p:nvPr/>
        </p:nvSpPr>
        <p:spPr>
          <a:xfrm>
            <a:off x="839107" y="307030"/>
            <a:ext cx="10655166" cy="6863417"/>
          </a:xfrm>
          <a:prstGeom prst="rect">
            <a:avLst/>
          </a:prstGeom>
          <a:noFill/>
        </p:spPr>
        <p:txBody>
          <a:bodyPr wrap="square" rtlCol="0">
            <a:spAutoFit/>
          </a:bodyPr>
          <a:lstStyle/>
          <a:p>
            <a:r>
              <a:rPr lang="en-IN" sz="2000" b="1" i="0" dirty="0">
                <a:effectLst/>
              </a:rPr>
              <a:t>Real-time Monitoring:</a:t>
            </a:r>
          </a:p>
          <a:p>
            <a:pPr algn="l">
              <a:buFont typeface="Arial" panose="020B0604020202020204" pitchFamily="34" charset="0"/>
              <a:buChar char="•"/>
            </a:pPr>
            <a:r>
              <a:rPr lang="en-US" sz="2000" b="0" i="0" dirty="0">
                <a:effectLst/>
              </a:rPr>
              <a:t>Access the Thing-Speak platform through the web interface or mobile application to observe real-time VOC concentration data.</a:t>
            </a:r>
          </a:p>
          <a:p>
            <a:pPr algn="l">
              <a:buFont typeface="Arial" panose="020B0604020202020204" pitchFamily="34" charset="0"/>
              <a:buChar char="•"/>
            </a:pPr>
            <a:r>
              <a:rPr lang="en-US" sz="2000" b="0" i="0" dirty="0">
                <a:effectLst/>
              </a:rPr>
              <a:t>Check for any delays or issues in the data update frequency.</a:t>
            </a:r>
          </a:p>
          <a:p>
            <a:pPr algn="l"/>
            <a:r>
              <a:rPr lang="en-US" sz="2000" b="1" i="0" dirty="0">
                <a:effectLst/>
              </a:rPr>
              <a:t>Threshold Alerts:</a:t>
            </a:r>
            <a:endParaRPr lang="en-US" sz="2000" b="0" i="0" dirty="0">
              <a:effectLst/>
            </a:endParaRPr>
          </a:p>
          <a:p>
            <a:pPr algn="l">
              <a:buFont typeface="Arial" panose="020B0604020202020204" pitchFamily="34" charset="0"/>
              <a:buChar char="•"/>
            </a:pPr>
            <a:r>
              <a:rPr lang="en-US" sz="2000" b="0" i="0" dirty="0">
                <a:effectLst/>
              </a:rPr>
              <a:t>If an alert system is implemented, test the threshold functionality.</a:t>
            </a:r>
          </a:p>
          <a:p>
            <a:pPr algn="l">
              <a:buFont typeface="Arial" panose="020B0604020202020204" pitchFamily="34" charset="0"/>
              <a:buChar char="•"/>
            </a:pPr>
            <a:r>
              <a:rPr lang="en-US" sz="2000" b="0" i="0" dirty="0">
                <a:effectLst/>
              </a:rPr>
              <a:t>Introduce simulated high VOC concentrations to ensure that the alert system triggers notifications appropriately.</a:t>
            </a:r>
          </a:p>
          <a:p>
            <a:pPr algn="l"/>
            <a:r>
              <a:rPr lang="en-US" sz="2000" b="1" i="0" dirty="0">
                <a:effectLst/>
              </a:rPr>
              <a:t>Data Analysis:</a:t>
            </a:r>
            <a:endParaRPr lang="en-US" sz="2000" b="0" i="0" dirty="0">
              <a:effectLst/>
            </a:endParaRPr>
          </a:p>
          <a:p>
            <a:pPr algn="l">
              <a:buFont typeface="Arial" panose="020B0604020202020204" pitchFamily="34" charset="0"/>
              <a:buChar char="•"/>
            </a:pPr>
            <a:r>
              <a:rPr lang="en-US" sz="2000" b="0" i="0" dirty="0">
                <a:effectLst/>
              </a:rPr>
              <a:t>Explore the data analysis tools provided by Thing-Speak to review historical trends and patterns.</a:t>
            </a:r>
          </a:p>
          <a:p>
            <a:pPr algn="l">
              <a:buFont typeface="Arial" panose="020B0604020202020204" pitchFamily="34" charset="0"/>
              <a:buChar char="•"/>
            </a:pPr>
            <a:r>
              <a:rPr lang="en-US" sz="2000" b="0" i="0" dirty="0">
                <a:effectLst/>
              </a:rPr>
              <a:t>Check if the system accurately captures and represents variations in VOC concentrations over time.</a:t>
            </a:r>
          </a:p>
          <a:p>
            <a:pPr algn="l"/>
            <a:r>
              <a:rPr lang="en-US" sz="2000" b="1" i="0" dirty="0">
                <a:effectLst/>
              </a:rPr>
              <a:t>User Interface:</a:t>
            </a:r>
            <a:endParaRPr lang="en-US" sz="2000" b="0" i="0" dirty="0">
              <a:effectLst/>
            </a:endParaRPr>
          </a:p>
          <a:p>
            <a:pPr algn="l">
              <a:buFont typeface="Arial" panose="020B0604020202020204" pitchFamily="34" charset="0"/>
              <a:buChar char="•"/>
            </a:pPr>
            <a:r>
              <a:rPr lang="en-US" sz="2000" b="0" i="0" dirty="0">
                <a:effectLst/>
              </a:rPr>
              <a:t>Evaluate the user interface of the Thing-Speak platform for ease of use and clarity.</a:t>
            </a:r>
          </a:p>
          <a:p>
            <a:pPr algn="l">
              <a:buFont typeface="Arial" panose="020B0604020202020204" pitchFamily="34" charset="0"/>
              <a:buChar char="•"/>
            </a:pPr>
            <a:r>
              <a:rPr lang="en-US" sz="2000" b="0" i="0" dirty="0">
                <a:effectLst/>
              </a:rPr>
              <a:t>Ensure that users can access and interpret the VOC data effectively.</a:t>
            </a:r>
          </a:p>
          <a:p>
            <a:pPr algn="l"/>
            <a:r>
              <a:rPr lang="en-US" sz="2000" b="1" i="0" dirty="0">
                <a:effectLst/>
              </a:rPr>
              <a:t>Error Handling:</a:t>
            </a:r>
            <a:endParaRPr lang="en-US" sz="2000" b="0" i="0" dirty="0">
              <a:effectLst/>
            </a:endParaRPr>
          </a:p>
          <a:p>
            <a:pPr algn="l">
              <a:buFont typeface="Arial" panose="020B0604020202020204" pitchFamily="34" charset="0"/>
              <a:buChar char="•"/>
            </a:pPr>
            <a:r>
              <a:rPr lang="en-US" sz="2000" b="0" i="0" dirty="0">
                <a:effectLst/>
              </a:rPr>
              <a:t>Implement error-handling mechanisms in the system to manage unexpected events, such as sensor malfunctions or internet connectivity issues.</a:t>
            </a:r>
          </a:p>
          <a:p>
            <a:pPr algn="l">
              <a:buFont typeface="Arial" panose="020B0604020202020204" pitchFamily="34" charset="0"/>
              <a:buChar char="•"/>
            </a:pPr>
            <a:r>
              <a:rPr lang="en-US" sz="2000" b="0" i="0" dirty="0">
                <a:effectLst/>
              </a:rPr>
              <a:t>Test the system's response to simulated errors to ensure graceful degradation.</a:t>
            </a:r>
            <a:endParaRPr lang="en-US" sz="2000" dirty="0"/>
          </a:p>
          <a:p>
            <a:pPr algn="l"/>
            <a:endParaRPr lang="en-US" sz="2000" b="0" i="0" dirty="0">
              <a:effectLst/>
            </a:endParaRP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439368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3239</TotalTime>
  <Words>1973</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Georgia</vt:lpstr>
      <vt:lpstr>Leelawadee</vt:lpstr>
      <vt:lpstr>Rockwell</vt:lpstr>
      <vt:lpstr>Times New Roman</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snigdhapandakbj@gmail.com</dc:creator>
  <cp:lastModifiedBy>snigdhapandakbj@gmail.com</cp:lastModifiedBy>
  <cp:revision>10</cp:revision>
  <dcterms:created xsi:type="dcterms:W3CDTF">2024-01-12T15:35:11Z</dcterms:created>
  <dcterms:modified xsi:type="dcterms:W3CDTF">2024-01-31T04:43:07Z</dcterms:modified>
</cp:coreProperties>
</file>