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3"/>
  </p:notesMasterIdLst>
  <p:sldIdLst>
    <p:sldId id="256" r:id="rId2"/>
    <p:sldId id="257" r:id="rId3"/>
    <p:sldId id="258" r:id="rId4"/>
    <p:sldId id="259" r:id="rId5"/>
    <p:sldId id="263" r:id="rId6"/>
    <p:sldId id="268" r:id="rId7"/>
    <p:sldId id="269" r:id="rId8"/>
    <p:sldId id="271" r:id="rId9"/>
    <p:sldId id="274" r:id="rId10"/>
    <p:sldId id="272" r:id="rId11"/>
    <p:sldId id="273" r:id="rId12"/>
  </p:sldIdLst>
  <p:sldSz cx="12192000" cy="6858000"/>
  <p:notesSz cx="6858000" cy="9144000"/>
  <p:embeddedFontLst>
    <p:embeddedFont>
      <p:font typeface="Century Gothic" pitchFamily="34" charset="0"/>
      <p:regular r:id="rId14"/>
      <p:bold r:id="rId15"/>
      <p:italic r:id="rId16"/>
      <p:boldItalic r:id="rId17"/>
    </p:embeddedFont>
    <p:embeddedFont>
      <p:font typeface="Calibri"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86" y="-7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0" name="Google Shape;20;p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sp>
      <p:sp>
        <p:nvSpPr>
          <p:cNvPr id="77" name="Google Shape;77;p11"/>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8" name="Google Shape;78;p1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4" name="Google Shape;84;p1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86D1D8"/>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0" name="Google Shape;90;p13"/>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1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94" name="Google Shape;94;p13"/>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u="none" strike="noStrike" cap="none">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u="none" strike="noStrike" cap="non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4"/>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99" name="Google Shape;99;p1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5"/>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5" name="Google Shape;105;p15"/>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6" name="Google Shape;106;p15"/>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7" name="Google Shape;107;p15"/>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8" name="Google Shape;108;p15"/>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9" name="Google Shape;109;p15"/>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10" name="Google Shape;110;p15"/>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1" name="Google Shape;111;p15"/>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2" name="Google Shape;112;p1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6"/>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8" name="Google Shape;118;p16"/>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9" name="Google Shape;119;p16"/>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0" name="Google Shape;120;p16"/>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1" name="Google Shape;121;p16"/>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2" name="Google Shape;122;p16"/>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3" name="Google Shape;123;p16"/>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4" name="Google Shape;124;p16"/>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5" name="Google Shape;125;p16"/>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26" name="Google Shape;126;p16"/>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27" name="Google Shape;127;p16"/>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28" name="Google Shape;128;p1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7"/>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1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8"/>
          <p:cNvSpPr txBox="1">
            <a:spLocks noGrp="1"/>
          </p:cNvSpPr>
          <p:nvPr>
            <p:ph type="body" idx="1"/>
          </p:nvPr>
        </p:nvSpPr>
        <p:spPr>
          <a:xfrm rot="5400000">
            <a:off x="1679575"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a:endParaRPr/>
          </a:p>
        </p:txBody>
      </p:sp>
      <p:sp>
        <p:nvSpPr>
          <p:cNvPr id="31" name="Google Shape;31;p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37" name="Google Shape;37;p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3" name="Google Shape;43;p6"/>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4" name="Google Shape;44;p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0" name="Google Shape;50;p7"/>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51" name="Google Shape;51;p7"/>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2" name="Google Shape;52;p7"/>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53" name="Google Shape;53;p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spcBef>
                <a:spcPts val="1000"/>
              </a:spcBef>
              <a:spcAft>
                <a:spcPts val="0"/>
              </a:spcAft>
              <a:buSzPts val="1600"/>
              <a:buChar char="►"/>
              <a:defRPr sz="2000"/>
            </a:lvl1pPr>
            <a:lvl2pPr marL="914400" lvl="1" indent="-320040" algn="l">
              <a:spcBef>
                <a:spcPts val="1000"/>
              </a:spcBef>
              <a:spcAft>
                <a:spcPts val="0"/>
              </a:spcAft>
              <a:buSzPts val="1440"/>
              <a:buChar char="►"/>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99720" algn="l">
              <a:spcBef>
                <a:spcPts val="1000"/>
              </a:spcBef>
              <a:spcAft>
                <a:spcPts val="0"/>
              </a:spcAft>
              <a:buSzPts val="1120"/>
              <a:buChar char="►"/>
              <a:defRPr sz="1400"/>
            </a:lvl5pPr>
            <a:lvl6pPr marL="2743200" lvl="5" indent="-299720" algn="l">
              <a:spcBef>
                <a:spcPts val="1000"/>
              </a:spcBef>
              <a:spcAft>
                <a:spcPts val="0"/>
              </a:spcAft>
              <a:buSzPts val="1120"/>
              <a:buChar char="►"/>
              <a:defRPr sz="1400"/>
            </a:lvl6pPr>
            <a:lvl7pPr marL="3200400" lvl="6" indent="-299720" algn="l">
              <a:spcBef>
                <a:spcPts val="1000"/>
              </a:spcBef>
              <a:spcAft>
                <a:spcPts val="0"/>
              </a:spcAft>
              <a:buSzPts val="1120"/>
              <a:buChar char="►"/>
              <a:defRPr sz="1400"/>
            </a:lvl7pPr>
            <a:lvl8pPr marL="3657600" lvl="7" indent="-299720" algn="l">
              <a:spcBef>
                <a:spcPts val="1000"/>
              </a:spcBef>
              <a:spcAft>
                <a:spcPts val="0"/>
              </a:spcAft>
              <a:buSzPts val="1120"/>
              <a:buChar char="►"/>
              <a:defRPr sz="1400"/>
            </a:lvl8pPr>
            <a:lvl9pPr marL="4114800" lvl="8" indent="-299720" algn="l">
              <a:spcBef>
                <a:spcPts val="1000"/>
              </a:spcBef>
              <a:spcAft>
                <a:spcPts val="0"/>
              </a:spcAft>
              <a:buSzPts val="1120"/>
              <a:buChar char="►"/>
              <a:defRPr sz="1400"/>
            </a:lvl9pPr>
          </a:lstStyle>
          <a:p>
            <a:endParaRPr/>
          </a:p>
        </p:txBody>
      </p:sp>
      <p:sp>
        <p:nvSpPr>
          <p:cNvPr id="63" name="Google Shape;63;p9"/>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4" name="Google Shape;64;p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70" name="Google Shape;70;p10"/>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1" name="Google Shape;71;p1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23">
            <a:alphaModFix/>
          </a:blip>
          <a:srcRect b="2332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2230278" y="2019993"/>
            <a:ext cx="9404700" cy="14004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lt2"/>
              </a:buClr>
              <a:buSzPts val="4200"/>
              <a:buFont typeface="Century Gothic"/>
              <a:buNone/>
            </a:pPr>
            <a:r>
              <a:rPr lang="en-US" dirty="0" smtClean="0"/>
              <a:t>        </a:t>
            </a:r>
            <a:br>
              <a:rPr lang="en-US" dirty="0" smtClean="0"/>
            </a:br>
            <a:r>
              <a:rPr lang="en-US" dirty="0" smtClean="0"/>
              <a:t> </a:t>
            </a:r>
            <a:r>
              <a:rPr lang="en-US" dirty="0" smtClean="0"/>
              <a:t>            </a:t>
            </a:r>
            <a:r>
              <a:rPr lang="en-US" i="1" u="sng" dirty="0" smtClean="0"/>
              <a:t>Flight </a:t>
            </a:r>
            <a:r>
              <a:rPr lang="en-US" i="1" u="sng" dirty="0"/>
              <a:t>Price Prediction </a:t>
            </a:r>
            <a:r>
              <a:rPr lang="en-US" dirty="0"/>
              <a:t/>
            </a:r>
            <a:br>
              <a:rPr lang="en-US" dirty="0"/>
            </a:br>
            <a:endParaRPr dirty="0"/>
          </a:p>
        </p:txBody>
      </p:sp>
      <p:sp>
        <p:nvSpPr>
          <p:cNvPr id="148" name="Google Shape;148;p19"/>
          <p:cNvSpPr txBox="1">
            <a:spLocks noGrp="1"/>
          </p:cNvSpPr>
          <p:nvPr>
            <p:ph type="body" idx="1"/>
          </p:nvPr>
        </p:nvSpPr>
        <p:spPr>
          <a:xfrm>
            <a:off x="1411387" y="4221088"/>
            <a:ext cx="8213005" cy="1994404"/>
          </a:xfrm>
          <a:prstGeom prst="rect">
            <a:avLst/>
          </a:prstGeom>
          <a:noFill/>
          <a:ln>
            <a:noFill/>
          </a:ln>
        </p:spPr>
        <p:txBody>
          <a:bodyPr spcFirstLastPara="1" wrap="square" lIns="91425" tIns="45700" rIns="91425" bIns="45700" anchor="t" anchorCtr="0">
            <a:normAutofit fontScale="25000" lnSpcReduction="20000"/>
          </a:bodyPr>
          <a:lstStyle/>
          <a:p>
            <a:pPr marL="342900" lvl="0" indent="-241300" algn="l" rtl="0">
              <a:spcBef>
                <a:spcPts val="1000"/>
              </a:spcBef>
              <a:spcAft>
                <a:spcPts val="0"/>
              </a:spcAft>
              <a:buSzPts val="1600"/>
              <a:buNone/>
            </a:pPr>
            <a:endParaRPr dirty="0" smtClean="0"/>
          </a:p>
          <a:p>
            <a:pPr marL="342900" lvl="0" indent="-241300" algn="l" rtl="0">
              <a:spcBef>
                <a:spcPts val="1000"/>
              </a:spcBef>
              <a:spcAft>
                <a:spcPts val="0"/>
              </a:spcAft>
              <a:buSzPts val="1600"/>
              <a:buNone/>
            </a:pPr>
            <a:endParaRPr dirty="0" smtClean="0"/>
          </a:p>
          <a:p>
            <a:pPr marL="342900" lvl="0" indent="-241300" algn="l" rtl="0">
              <a:spcBef>
                <a:spcPts val="1000"/>
              </a:spcBef>
              <a:spcAft>
                <a:spcPts val="0"/>
              </a:spcAft>
              <a:buSzPts val="1600"/>
              <a:buNone/>
            </a:pPr>
            <a:endParaRPr dirty="0"/>
          </a:p>
          <a:p>
            <a:pPr marL="342900" lvl="0" indent="-241300" algn="l" rtl="0">
              <a:spcBef>
                <a:spcPts val="1000"/>
              </a:spcBef>
              <a:spcAft>
                <a:spcPts val="0"/>
              </a:spcAft>
              <a:buSzPts val="1600"/>
              <a:buNone/>
            </a:pPr>
            <a:endParaRPr dirty="0"/>
          </a:p>
          <a:p>
            <a:pPr marL="342900" lvl="0" indent="-241300" algn="l" rtl="0">
              <a:spcBef>
                <a:spcPts val="1000"/>
              </a:spcBef>
              <a:spcAft>
                <a:spcPts val="0"/>
              </a:spcAft>
              <a:buSzPts val="1600"/>
              <a:buNone/>
            </a:pPr>
            <a:endParaRPr dirty="0"/>
          </a:p>
          <a:p>
            <a:pPr marL="342900" lvl="0" indent="-241300" algn="l" rtl="0">
              <a:spcBef>
                <a:spcPts val="1000"/>
              </a:spcBef>
              <a:spcAft>
                <a:spcPts val="0"/>
              </a:spcAft>
              <a:buSzPts val="1600"/>
              <a:buNone/>
            </a:pPr>
            <a:endParaRPr dirty="0"/>
          </a:p>
          <a:p>
            <a:pPr marL="342900" lvl="0" indent="-241300" algn="l" rtl="0">
              <a:spcBef>
                <a:spcPts val="1000"/>
              </a:spcBef>
              <a:spcAft>
                <a:spcPts val="0"/>
              </a:spcAft>
              <a:buSzPts val="1600"/>
              <a:buNone/>
            </a:pPr>
            <a:endParaRPr dirty="0"/>
          </a:p>
          <a:p>
            <a:pPr marL="342900" lvl="0" indent="-241300" algn="l" rtl="0">
              <a:spcBef>
                <a:spcPts val="1000"/>
              </a:spcBef>
              <a:spcAft>
                <a:spcPts val="0"/>
              </a:spcAft>
              <a:buSzPts val="1600"/>
              <a:buNone/>
            </a:pPr>
            <a:endParaRPr dirty="0"/>
          </a:p>
          <a:p>
            <a:pPr marL="342900" lvl="0" indent="-342900" algn="l" rtl="0">
              <a:spcBef>
                <a:spcPts val="1000"/>
              </a:spcBef>
              <a:spcAft>
                <a:spcPts val="0"/>
              </a:spcAft>
              <a:buSzPts val="1600"/>
              <a:buChar char="►"/>
            </a:pPr>
            <a:r>
              <a:rPr lang="en-US" sz="6400" dirty="0"/>
              <a:t>Created By – </a:t>
            </a:r>
            <a:r>
              <a:rPr lang="en-US" sz="6400" dirty="0" err="1" smtClean="0"/>
              <a:t>Snigdha</a:t>
            </a:r>
            <a:r>
              <a:rPr lang="en-US" sz="6400" dirty="0" smtClean="0"/>
              <a:t> </a:t>
            </a:r>
            <a:r>
              <a:rPr lang="en-US" sz="6400" dirty="0" err="1" smtClean="0"/>
              <a:t>Agarwal</a:t>
            </a:r>
            <a:endParaRPr sz="6400" dirty="0"/>
          </a:p>
        </p:txBody>
      </p:sp>
      <p:pic>
        <p:nvPicPr>
          <p:cNvPr id="149" name="Google Shape;149;p19"/>
          <p:cNvPicPr preferRelativeResize="0"/>
          <p:nvPr/>
        </p:nvPicPr>
        <p:blipFill rotWithShape="1">
          <a:blip r:embed="rId3">
            <a:alphaModFix/>
          </a:blip>
          <a:srcRect/>
          <a:stretch/>
        </p:blipFill>
        <p:spPr>
          <a:xfrm>
            <a:off x="9803419" y="5481627"/>
            <a:ext cx="2958465" cy="21545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5"/>
          <p:cNvSpPr txBox="1">
            <a:spLocks noGrp="1"/>
          </p:cNvSpPr>
          <p:nvPr>
            <p:ph type="title"/>
          </p:nvPr>
        </p:nvSpPr>
        <p:spPr>
          <a:xfrm>
            <a:off x="1055440" y="836712"/>
            <a:ext cx="8995394" cy="5112568"/>
          </a:xfrm>
          <a:prstGeom prst="rect">
            <a:avLst/>
          </a:prstGeom>
          <a:noFill/>
          <a:ln>
            <a:noFill/>
          </a:ln>
        </p:spPr>
        <p:txBody>
          <a:bodyPr spcFirstLastPara="1" wrap="square" lIns="91425" tIns="45700" rIns="91425" bIns="45700" anchor="t" anchorCtr="0">
            <a:noAutofit/>
          </a:bodyPr>
          <a:lstStyle/>
          <a:p>
            <a:pPr>
              <a:buSzPts val="4200"/>
            </a:pPr>
            <a:r>
              <a:rPr lang="en-US" u="sng" dirty="0" smtClean="0"/>
              <a:t>Conclusion:</a:t>
            </a:r>
            <a:br>
              <a:rPr lang="en-US" u="sng" dirty="0" smtClean="0"/>
            </a:br>
            <a:r>
              <a:rPr lang="en-US" u="sng" dirty="0" smtClean="0"/>
              <a:t/>
            </a:r>
            <a:br>
              <a:rPr lang="en-US" u="sng" dirty="0" smtClean="0"/>
            </a:br>
            <a:r>
              <a:rPr lang="en-US" sz="1200" dirty="0" smtClean="0">
                <a:latin typeface="Calibri" pitchFamily="34" charset="0"/>
              </a:rPr>
              <a:t/>
            </a:r>
            <a:br>
              <a:rPr lang="en-US" sz="1200" dirty="0" smtClean="0">
                <a:latin typeface="Calibri" pitchFamily="34" charset="0"/>
              </a:rPr>
            </a:br>
            <a:r>
              <a:rPr lang="en-GB" sz="1800" dirty="0" smtClean="0">
                <a:solidFill>
                  <a:schemeClr val="bg1"/>
                </a:solidFill>
                <a:latin typeface="Arial"/>
                <a:ea typeface="Arial"/>
                <a:cs typeface="Arial"/>
                <a:sym typeface="Arial"/>
              </a:rPr>
              <a:t>This research  showed the model training process for the prediction of the  Price. One of the objectives of the paper was to check the important variable for the prediction of the price and how these variables describe the price. Through model training and evaluating its performance. </a:t>
            </a:r>
            <a:r>
              <a:rPr lang="en-GB" sz="1800" dirty="0" err="1" smtClean="0">
                <a:solidFill>
                  <a:schemeClr val="bg1"/>
                </a:solidFill>
                <a:latin typeface="Arial"/>
                <a:ea typeface="Arial"/>
                <a:cs typeface="Arial"/>
                <a:sym typeface="Arial"/>
              </a:rPr>
              <a:t>RandomForestRegressor</a:t>
            </a:r>
            <a:r>
              <a:rPr lang="en-GB" sz="1800" dirty="0" smtClean="0">
                <a:solidFill>
                  <a:schemeClr val="bg1"/>
                </a:solidFill>
                <a:latin typeface="Arial"/>
                <a:ea typeface="Arial"/>
                <a:cs typeface="Arial"/>
                <a:sym typeface="Arial"/>
              </a:rPr>
              <a:t> proved to be as best model. As the difference between the r2score and cross validation score was minimum. This project has increased my understanding of the concept. </a:t>
            </a:r>
            <a:br>
              <a:rPr lang="en-GB" sz="1800" dirty="0" smtClean="0">
                <a:solidFill>
                  <a:schemeClr val="bg1"/>
                </a:solidFill>
                <a:latin typeface="Arial"/>
                <a:ea typeface="Arial"/>
                <a:cs typeface="Arial"/>
                <a:sym typeface="Arial"/>
              </a:rPr>
            </a:br>
            <a:endParaRPr sz="1800" dirty="0">
              <a:solidFill>
                <a:schemeClr val="bg1"/>
              </a:solidFill>
              <a:latin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6"/>
          <p:cNvSpPr txBox="1">
            <a:spLocks noGrp="1"/>
          </p:cNvSpPr>
          <p:nvPr>
            <p:ph type="title"/>
          </p:nvPr>
        </p:nvSpPr>
        <p:spPr>
          <a:xfrm>
            <a:off x="4516147" y="2835700"/>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Problem Statement</a:t>
            </a:r>
            <a:br>
              <a:rPr lang="en-US"/>
            </a:br>
            <a:endParaRPr/>
          </a:p>
        </p:txBody>
      </p:sp>
      <p:sp>
        <p:nvSpPr>
          <p:cNvPr id="155" name="Google Shape;155;p20"/>
          <p:cNvSpPr txBox="1">
            <a:spLocks noGrp="1"/>
          </p:cNvSpPr>
          <p:nvPr>
            <p:ph type="body" idx="1"/>
          </p:nvPr>
        </p:nvSpPr>
        <p:spPr>
          <a:xfrm>
            <a:off x="1103312" y="1772816"/>
            <a:ext cx="8946541" cy="4680520"/>
          </a:xfrm>
          <a:prstGeom prst="rect">
            <a:avLst/>
          </a:prstGeom>
          <a:noFill/>
          <a:ln>
            <a:noFill/>
          </a:ln>
        </p:spPr>
        <p:txBody>
          <a:bodyPr spcFirstLastPara="1" wrap="square" lIns="91425" tIns="45700" rIns="91425" bIns="45700" anchor="t" anchorCtr="0">
            <a:normAutofit/>
          </a:bodyPr>
          <a:lstStyle/>
          <a:p>
            <a:pPr marL="342900" marR="0" lvl="0" indent="-327660" algn="l" rtl="0">
              <a:lnSpc>
                <a:spcPct val="100000"/>
              </a:lnSpc>
              <a:spcBef>
                <a:spcPts val="0"/>
              </a:spcBef>
              <a:spcAft>
                <a:spcPts val="0"/>
              </a:spcAft>
              <a:buSzPct val="80000"/>
              <a:buChar char="►"/>
            </a:pPr>
            <a:r>
              <a:rPr lang="en-US" dirty="0" smtClean="0"/>
              <a:t>Flight ticket prices vary unexpectedly. </a:t>
            </a:r>
            <a:r>
              <a:rPr lang="en-US" dirty="0"/>
              <a:t>The </a:t>
            </a:r>
            <a:r>
              <a:rPr lang="en-US" dirty="0" smtClean="0"/>
              <a:t>lowest </a:t>
            </a:r>
            <a:r>
              <a:rPr lang="en-US" dirty="0"/>
              <a:t>available ticket on a given flight gets more and less expensive over time. This usually happens as an attempt to maximize revenue based on -</a:t>
            </a:r>
            <a:endParaRPr dirty="0"/>
          </a:p>
          <a:p>
            <a:pPr marL="342900" marR="0" lvl="0" indent="0" algn="l" rtl="0">
              <a:lnSpc>
                <a:spcPct val="100000"/>
              </a:lnSpc>
              <a:spcBef>
                <a:spcPts val="0"/>
              </a:spcBef>
              <a:spcAft>
                <a:spcPts val="0"/>
              </a:spcAft>
              <a:buNone/>
            </a:pPr>
            <a:endParaRPr dirty="0"/>
          </a:p>
          <a:p>
            <a:pPr marL="342900" marR="0" lvl="0" indent="0" algn="l" rtl="0">
              <a:lnSpc>
                <a:spcPct val="100000"/>
              </a:lnSpc>
              <a:spcBef>
                <a:spcPts val="0"/>
              </a:spcBef>
              <a:spcAft>
                <a:spcPts val="0"/>
              </a:spcAft>
              <a:buNone/>
            </a:pPr>
            <a:r>
              <a:rPr lang="en-US" dirty="0"/>
              <a:t>1. Time of purchase patterns (making sure last-minute purchases are expensive)</a:t>
            </a:r>
            <a:endParaRPr dirty="0"/>
          </a:p>
          <a:p>
            <a:pPr marL="342900" marR="0" lvl="0" indent="0" algn="l" rtl="0">
              <a:lnSpc>
                <a:spcPct val="100000"/>
              </a:lnSpc>
              <a:spcBef>
                <a:spcPts val="0"/>
              </a:spcBef>
              <a:spcAft>
                <a:spcPts val="0"/>
              </a:spcAft>
              <a:buNone/>
            </a:pPr>
            <a:r>
              <a:rPr lang="en-US" dirty="0"/>
              <a:t>2. Keeping the flight as full as they want it (raising prices on a flight which is filling up in order to reduce sales and hold back inventory for those expensive last-minute expensive purchases)</a:t>
            </a:r>
            <a:endParaRPr dirty="0"/>
          </a:p>
          <a:p>
            <a:pPr marL="342900" marR="0" lvl="0" indent="0" algn="l" rtl="0">
              <a:lnSpc>
                <a:spcPct val="100000"/>
              </a:lnSpc>
              <a:spcBef>
                <a:spcPts val="0"/>
              </a:spcBef>
              <a:spcAft>
                <a:spcPts val="0"/>
              </a:spcAft>
              <a:buNone/>
            </a:pPr>
            <a:endParaRPr dirty="0"/>
          </a:p>
          <a:p>
            <a:pPr marL="342900" marR="0" lvl="0" indent="0" algn="l" rtl="0">
              <a:lnSpc>
                <a:spcPct val="100000"/>
              </a:lnSpc>
              <a:spcBef>
                <a:spcPts val="0"/>
              </a:spcBef>
              <a:spcAft>
                <a:spcPts val="0"/>
              </a:spcAft>
              <a:buNone/>
            </a:pPr>
            <a:r>
              <a:rPr lang="en-US" dirty="0" smtClean="0"/>
              <a:t>W</a:t>
            </a:r>
            <a:r>
              <a:rPr lang="en-US" dirty="0" smtClean="0"/>
              <a:t>e </a:t>
            </a:r>
            <a:r>
              <a:rPr lang="en-US" dirty="0"/>
              <a:t>have to work on </a:t>
            </a:r>
            <a:r>
              <a:rPr lang="en-US" dirty="0" smtClean="0"/>
              <a:t>the data collected from different portals (</a:t>
            </a:r>
            <a:r>
              <a:rPr lang="en-US" dirty="0" err="1" smtClean="0"/>
              <a:t>e.g</a:t>
            </a:r>
            <a:r>
              <a:rPr lang="en-US" dirty="0" smtClean="0"/>
              <a:t> make my trip, ease my trip, yatra.com etc.</a:t>
            </a:r>
            <a:r>
              <a:rPr lang="en-US" dirty="0" smtClean="0"/>
              <a:t>)</a:t>
            </a:r>
            <a:r>
              <a:rPr lang="en-US" dirty="0" smtClean="0"/>
              <a:t> to </a:t>
            </a:r>
            <a:r>
              <a:rPr lang="en-US" dirty="0"/>
              <a:t>make a model </a:t>
            </a:r>
            <a:r>
              <a:rPr lang="en-US" dirty="0" smtClean="0"/>
              <a:t>which can best predict the </a:t>
            </a:r>
            <a:r>
              <a:rPr lang="en-US" dirty="0"/>
              <a:t>fares of </a:t>
            </a:r>
            <a:r>
              <a:rPr lang="en-US" dirty="0" smtClean="0"/>
              <a:t>flights depending on the different features.</a:t>
            </a:r>
            <a:endParaRPr dirty="0"/>
          </a:p>
          <a:p>
            <a:pPr marL="0" lvl="0" indent="457200" algn="l" rtl="0">
              <a:spcBef>
                <a:spcPts val="1000"/>
              </a:spcBef>
              <a:spcAft>
                <a:spcPts val="0"/>
              </a:spcAft>
              <a:buClr>
                <a:schemeClr val="dk1"/>
              </a:buClr>
              <a:buSzPct val="55000"/>
              <a:buFont typeface="Arial"/>
              <a:buNone/>
            </a:pPr>
            <a:endParaRPr dirty="0"/>
          </a:p>
          <a:p>
            <a:pPr marL="0" lvl="0" indent="457200" algn="l" rtl="0">
              <a:spcBef>
                <a:spcPts val="1000"/>
              </a:spcBef>
              <a:spcAft>
                <a:spcPts val="0"/>
              </a:spcAft>
              <a:buNone/>
            </a:pPr>
            <a:endParaRPr dirty="0"/>
          </a:p>
          <a:p>
            <a:pPr marL="342900" lvl="0" indent="0" algn="l" rtl="0">
              <a:spcBef>
                <a:spcPts val="1000"/>
              </a:spcBef>
              <a:spcAft>
                <a:spcPts val="0"/>
              </a:spcAft>
              <a:buNone/>
            </a:pPr>
            <a:endParaRPr dirty="0"/>
          </a:p>
          <a:p>
            <a:pPr marL="342900" lvl="0" indent="-241300" algn="l" rtl="0">
              <a:spcBef>
                <a:spcPts val="1000"/>
              </a:spcBef>
              <a:spcAft>
                <a:spcPts val="0"/>
              </a:spcAft>
              <a:buSzPct val="80000"/>
              <a:buNone/>
            </a:pPr>
            <a:endParaRPr dirty="0"/>
          </a:p>
        </p:txBody>
      </p:sp>
      <p:pic>
        <p:nvPicPr>
          <p:cNvPr id="156" name="Google Shape;156;p20"/>
          <p:cNvPicPr preferRelativeResize="0"/>
          <p:nvPr/>
        </p:nvPicPr>
        <p:blipFill rotWithShape="1">
          <a:blip r:embed="rId3">
            <a:alphaModFix/>
          </a:blip>
          <a:srcRect/>
          <a:stretch/>
        </p:blipFill>
        <p:spPr>
          <a:xfrm>
            <a:off x="9803419" y="5481627"/>
            <a:ext cx="2958465" cy="21545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Conceptual Background of the Domain Problem</a:t>
            </a:r>
            <a:br>
              <a:rPr lang="en-US"/>
            </a:br>
            <a:endParaRPr/>
          </a:p>
        </p:txBody>
      </p:sp>
      <p:sp>
        <p:nvSpPr>
          <p:cNvPr id="162" name="Google Shape;162;p2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dirty="0"/>
              <a:t>The project will require knowledge and practice in building Graphs /plots and </a:t>
            </a:r>
            <a:r>
              <a:rPr lang="en-US" dirty="0" smtClean="0"/>
              <a:t>analyzing </a:t>
            </a:r>
            <a:r>
              <a:rPr lang="en-US" dirty="0"/>
              <a:t>them to get the relationship between dataset, Knowledge of Different Learning Models to build and predict the required output. Basic Data science </a:t>
            </a:r>
            <a:r>
              <a:rPr lang="en-US" dirty="0" smtClean="0"/>
              <a:t>concepts are used </a:t>
            </a:r>
            <a:r>
              <a:rPr lang="en-US" dirty="0"/>
              <a:t>to increase the quality of the dataset and Python Knowledge (Coding Language) which will be used to solve the </a:t>
            </a:r>
            <a:r>
              <a:rPr lang="en-US" dirty="0" smtClean="0"/>
              <a:t>flight price prediction </a:t>
            </a:r>
            <a:r>
              <a:rPr lang="en-US" dirty="0"/>
              <a:t>project. Understanding </a:t>
            </a:r>
            <a:r>
              <a:rPr lang="en-US" dirty="0" smtClean="0"/>
              <a:t>the </a:t>
            </a:r>
            <a:r>
              <a:rPr lang="en-US" dirty="0" smtClean="0"/>
              <a:t>calculation of  </a:t>
            </a:r>
            <a:r>
              <a:rPr lang="en-US" dirty="0"/>
              <a:t>R2 Score, MSE, </a:t>
            </a:r>
            <a:r>
              <a:rPr lang="en-US" dirty="0" err="1"/>
              <a:t>skewness</a:t>
            </a:r>
            <a:r>
              <a:rPr lang="en-US" dirty="0"/>
              <a:t> and basic mathematics/statistical approaches will help to build an accurate model for this project.</a:t>
            </a:r>
            <a:endParaRPr dirty="0"/>
          </a:p>
          <a:p>
            <a:pPr marL="342900" lvl="0" indent="-241300" algn="l" rtl="0">
              <a:spcBef>
                <a:spcPts val="1000"/>
              </a:spcBef>
              <a:spcAft>
                <a:spcPts val="0"/>
              </a:spcAft>
              <a:buSzPts val="1600"/>
              <a:buNone/>
            </a:pPr>
            <a:endParaRPr dirty="0"/>
          </a:p>
        </p:txBody>
      </p:sp>
      <p:pic>
        <p:nvPicPr>
          <p:cNvPr id="163" name="Google Shape;163;p21"/>
          <p:cNvPicPr preferRelativeResize="0"/>
          <p:nvPr/>
        </p:nvPicPr>
        <p:blipFill rotWithShape="1">
          <a:blip r:embed="rId3">
            <a:alphaModFix/>
          </a:blip>
          <a:srcRect/>
          <a:stretch/>
        </p:blipFill>
        <p:spPr>
          <a:xfrm>
            <a:off x="9803419" y="5481627"/>
            <a:ext cx="2958465" cy="21545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u="sng" dirty="0" smtClean="0"/>
              <a:t>EDA performed </a:t>
            </a:r>
            <a:r>
              <a:rPr lang="en-US" u="sng" dirty="0"/>
              <a:t>on the dataset</a:t>
            </a:r>
            <a:endParaRPr u="sng" dirty="0"/>
          </a:p>
        </p:txBody>
      </p:sp>
      <p:sp>
        <p:nvSpPr>
          <p:cNvPr id="169" name="Google Shape;169;p22"/>
          <p:cNvSpPr txBox="1">
            <a:spLocks noGrp="1"/>
          </p:cNvSpPr>
          <p:nvPr>
            <p:ph type="body" idx="1"/>
          </p:nvPr>
        </p:nvSpPr>
        <p:spPr>
          <a:xfrm>
            <a:off x="1103312" y="2052919"/>
            <a:ext cx="8946541" cy="375234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en-US" dirty="0" smtClean="0"/>
              <a:t>1) Shape </a:t>
            </a:r>
            <a:r>
              <a:rPr lang="en-US" dirty="0"/>
              <a:t>of the dataset : </a:t>
            </a:r>
            <a:br>
              <a:rPr lang="en-US" dirty="0"/>
            </a:br>
            <a:r>
              <a:rPr lang="en-US" dirty="0"/>
              <a:t>	We have </a:t>
            </a:r>
            <a:r>
              <a:rPr lang="en-US" dirty="0" smtClean="0"/>
              <a:t>2410</a:t>
            </a:r>
            <a:r>
              <a:rPr lang="en-US" dirty="0" smtClean="0"/>
              <a:t> </a:t>
            </a:r>
            <a:r>
              <a:rPr lang="en-US" dirty="0"/>
              <a:t>rows and </a:t>
            </a:r>
            <a:r>
              <a:rPr lang="en-US" dirty="0" smtClean="0"/>
              <a:t>9</a:t>
            </a:r>
            <a:r>
              <a:rPr lang="en-US" dirty="0" smtClean="0"/>
              <a:t> </a:t>
            </a:r>
            <a:r>
              <a:rPr lang="en-US" dirty="0"/>
              <a:t>columns in our </a:t>
            </a:r>
            <a:r>
              <a:rPr lang="en-US" dirty="0" smtClean="0"/>
              <a:t>raw dataset  </a:t>
            </a:r>
            <a:endParaRPr dirty="0"/>
          </a:p>
          <a:p>
            <a:pPr marL="0" lvl="0" indent="0" algn="l" rtl="0">
              <a:spcBef>
                <a:spcPts val="1000"/>
              </a:spcBef>
              <a:spcAft>
                <a:spcPts val="0"/>
              </a:spcAft>
              <a:buSzPts val="1600"/>
              <a:buNone/>
            </a:pPr>
            <a:r>
              <a:rPr lang="en-US" dirty="0"/>
              <a:t>2) </a:t>
            </a:r>
            <a:r>
              <a:rPr lang="en-US" dirty="0" smtClean="0"/>
              <a:t>Data types </a:t>
            </a:r>
            <a:r>
              <a:rPr lang="en-US" dirty="0"/>
              <a:t>of the columns:</a:t>
            </a:r>
            <a:endParaRPr dirty="0"/>
          </a:p>
          <a:p>
            <a:pPr marL="0" lvl="0" indent="0" algn="l" rtl="0">
              <a:spcBef>
                <a:spcPts val="1000"/>
              </a:spcBef>
              <a:spcAft>
                <a:spcPts val="0"/>
              </a:spcAft>
              <a:buSzPts val="1600"/>
              <a:buNone/>
            </a:pPr>
            <a:r>
              <a:rPr lang="en-US" dirty="0" smtClean="0"/>
              <a:t>             We </a:t>
            </a:r>
            <a:r>
              <a:rPr lang="en-US" dirty="0"/>
              <a:t>have </a:t>
            </a:r>
            <a:r>
              <a:rPr lang="en-US" dirty="0" err="1"/>
              <a:t>int</a:t>
            </a:r>
            <a:r>
              <a:rPr lang="en-US" dirty="0"/>
              <a:t>, float and object type variable in dataset</a:t>
            </a:r>
            <a:endParaRPr dirty="0"/>
          </a:p>
          <a:p>
            <a:pPr marL="0" lvl="0" indent="0" algn="l" rtl="0">
              <a:spcBef>
                <a:spcPts val="1000"/>
              </a:spcBef>
              <a:spcAft>
                <a:spcPts val="0"/>
              </a:spcAft>
              <a:buSzPts val="1600"/>
              <a:buNone/>
            </a:pPr>
            <a:r>
              <a:rPr lang="en-US" dirty="0"/>
              <a:t>3) There </a:t>
            </a:r>
            <a:r>
              <a:rPr lang="en-US" dirty="0" smtClean="0"/>
              <a:t>is</a:t>
            </a:r>
            <a:r>
              <a:rPr lang="en-US" dirty="0" smtClean="0"/>
              <a:t> </a:t>
            </a:r>
            <a:r>
              <a:rPr lang="en-US" dirty="0"/>
              <a:t>no  null values present in the </a:t>
            </a:r>
            <a:r>
              <a:rPr lang="en-US" dirty="0" smtClean="0"/>
              <a:t>dataset</a:t>
            </a:r>
          </a:p>
          <a:p>
            <a:pPr marL="0" lvl="0" indent="0" algn="l" rtl="0">
              <a:spcBef>
                <a:spcPts val="1000"/>
              </a:spcBef>
              <a:spcAft>
                <a:spcPts val="0"/>
              </a:spcAft>
              <a:buSzPts val="1600"/>
              <a:buNone/>
            </a:pPr>
            <a:r>
              <a:rPr lang="en-US" dirty="0" smtClean="0"/>
              <a:t>4) Duplicates are checked</a:t>
            </a:r>
            <a:endParaRPr dirty="0"/>
          </a:p>
          <a:p>
            <a:pPr marL="0" lvl="0" indent="0" algn="l" rtl="0">
              <a:spcBef>
                <a:spcPts val="1000"/>
              </a:spcBef>
              <a:spcAft>
                <a:spcPts val="0"/>
              </a:spcAft>
              <a:buSzPts val="1600"/>
              <a:buNone/>
            </a:pPr>
            <a:r>
              <a:rPr lang="en-US" dirty="0" smtClean="0"/>
              <a:t>5</a:t>
            </a:r>
            <a:r>
              <a:rPr lang="en-US" dirty="0" smtClean="0"/>
              <a:t>) </a:t>
            </a:r>
            <a:r>
              <a:rPr lang="en-US" dirty="0"/>
              <a:t>Outliers are </a:t>
            </a:r>
            <a:r>
              <a:rPr lang="en-US" dirty="0" smtClean="0"/>
              <a:t>checked and treated</a:t>
            </a:r>
            <a:endParaRPr dirty="0"/>
          </a:p>
          <a:p>
            <a:pPr marL="400050" lvl="1" indent="0" algn="l" rtl="0">
              <a:spcBef>
                <a:spcPts val="1000"/>
              </a:spcBef>
              <a:spcAft>
                <a:spcPts val="0"/>
              </a:spcAft>
              <a:buSzPts val="1440"/>
              <a:buNone/>
            </a:pPr>
            <a:endParaRPr dirty="0"/>
          </a:p>
          <a:p>
            <a:pPr marL="857250" lvl="1" indent="-372618" algn="l" rtl="0">
              <a:spcBef>
                <a:spcPts val="1000"/>
              </a:spcBef>
              <a:spcAft>
                <a:spcPts val="0"/>
              </a:spcAft>
              <a:buSzPts val="1440"/>
              <a:buNone/>
            </a:pPr>
            <a:endParaRPr dirty="0"/>
          </a:p>
        </p:txBody>
      </p:sp>
      <p:pic>
        <p:nvPicPr>
          <p:cNvPr id="170" name="Google Shape;170;p22"/>
          <p:cNvPicPr preferRelativeResize="0"/>
          <p:nvPr/>
        </p:nvPicPr>
        <p:blipFill rotWithShape="1">
          <a:blip r:embed="rId3">
            <a:alphaModFix/>
          </a:blip>
          <a:srcRect/>
          <a:stretch/>
        </p:blipFill>
        <p:spPr>
          <a:xfrm>
            <a:off x="9803419" y="5481627"/>
            <a:ext cx="2958465" cy="21545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smtClean="0"/>
              <a:t>Insights of the dataset:</a:t>
            </a:r>
            <a:endParaRPr dirty="0"/>
          </a:p>
        </p:txBody>
      </p:sp>
      <p:sp>
        <p:nvSpPr>
          <p:cNvPr id="199" name="Google Shape;199;p26"/>
          <p:cNvSpPr txBox="1">
            <a:spLocks noGrp="1"/>
          </p:cNvSpPr>
          <p:nvPr>
            <p:ph type="body" idx="1"/>
          </p:nvPr>
        </p:nvSpPr>
        <p:spPr>
          <a:xfrm>
            <a:off x="695400" y="1844824"/>
            <a:ext cx="10009112" cy="44035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endParaRPr dirty="0"/>
          </a:p>
          <a:p>
            <a:pPr marL="0" lvl="0" indent="0" algn="l" rtl="0">
              <a:spcBef>
                <a:spcPts val="0"/>
              </a:spcBef>
              <a:spcAft>
                <a:spcPts val="0"/>
              </a:spcAft>
              <a:buSzPts val="1600"/>
              <a:buNone/>
            </a:pPr>
            <a:r>
              <a:rPr lang="en-US" dirty="0" smtClean="0"/>
              <a:t>1).The </a:t>
            </a:r>
            <a:r>
              <a:rPr lang="en-US" dirty="0"/>
              <a:t>best time to book a flight </a:t>
            </a:r>
            <a:r>
              <a:rPr lang="en-US" dirty="0" smtClean="0"/>
              <a:t>seems to</a:t>
            </a:r>
            <a:r>
              <a:rPr lang="en-US" dirty="0" smtClean="0"/>
              <a:t> </a:t>
            </a:r>
            <a:r>
              <a:rPr lang="en-US" dirty="0"/>
              <a:t>be </a:t>
            </a:r>
            <a:r>
              <a:rPr lang="en-US" dirty="0" smtClean="0"/>
              <a:t>one </a:t>
            </a:r>
            <a:r>
              <a:rPr lang="en-US" dirty="0"/>
              <a:t>month before the date of </a:t>
            </a:r>
            <a:r>
              <a:rPr lang="en-US" dirty="0" smtClean="0"/>
              <a:t>the journey</a:t>
            </a:r>
            <a:r>
              <a:rPr lang="en-US" dirty="0"/>
              <a:t>. Drastic difference in fares can be seen with increase in time frame of date of journey and day of booking. </a:t>
            </a:r>
            <a:endParaRPr dirty="0" smtClean="0"/>
          </a:p>
          <a:p>
            <a:pPr marL="342900" lvl="0" indent="-241300">
              <a:buSzPts val="1600"/>
              <a:buNone/>
            </a:pPr>
            <a:r>
              <a:rPr lang="en-GB" dirty="0" smtClean="0"/>
              <a:t>2). </a:t>
            </a:r>
            <a:r>
              <a:rPr lang="en-US" dirty="0" smtClean="0"/>
              <a:t>The flight fare increases as we get near the departure date. Indigo price fare can be observed to be cheaper. Morning Flights are cheaper as compared to flights going in afternoon or Night.</a:t>
            </a:r>
          </a:p>
          <a:p>
            <a:pPr marL="342900" lvl="0" indent="-241300">
              <a:buSzPts val="1600"/>
              <a:buNone/>
            </a:pPr>
            <a:r>
              <a:rPr lang="en-US" dirty="0" smtClean="0"/>
              <a:t>3). </a:t>
            </a:r>
            <a:endParaRPr dirty="0"/>
          </a:p>
        </p:txBody>
      </p:sp>
      <p:pic>
        <p:nvPicPr>
          <p:cNvPr id="200" name="Google Shape;200;p26"/>
          <p:cNvPicPr preferRelativeResize="0"/>
          <p:nvPr/>
        </p:nvPicPr>
        <p:blipFill rotWithShape="1">
          <a:blip r:embed="rId3">
            <a:alphaModFix/>
          </a:blip>
          <a:srcRect/>
          <a:stretch/>
        </p:blipFill>
        <p:spPr>
          <a:xfrm>
            <a:off x="9803419" y="5481627"/>
            <a:ext cx="2958465" cy="21545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Scaling the data	</a:t>
            </a:r>
            <a:br>
              <a:rPr lang="en-US"/>
            </a:br>
            <a:r>
              <a:rPr lang="en-US"/>
              <a:t/>
            </a:r>
            <a:br>
              <a:rPr lang="en-US"/>
            </a:br>
            <a:endParaRPr/>
          </a:p>
        </p:txBody>
      </p:sp>
      <p:sp>
        <p:nvSpPr>
          <p:cNvPr id="236" name="Google Shape;236;p3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a:t>We Scaled the data using MinMaxScaler methodology</a:t>
            </a:r>
            <a:endParaRPr/>
          </a:p>
          <a:p>
            <a:pPr marL="0" lvl="0" indent="0" algn="l" rtl="0">
              <a:spcBef>
                <a:spcPts val="1000"/>
              </a:spcBef>
              <a:spcAft>
                <a:spcPts val="0"/>
              </a:spcAft>
              <a:buSzPts val="1600"/>
              <a:buNone/>
            </a:pPr>
            <a:endParaRPr/>
          </a:p>
          <a:p>
            <a:pPr marL="0" lvl="0" indent="0" algn="l" rtl="0">
              <a:spcBef>
                <a:spcPts val="1000"/>
              </a:spcBef>
              <a:spcAft>
                <a:spcPts val="0"/>
              </a:spcAft>
              <a:buSzPts val="1600"/>
              <a:buNone/>
            </a:pPr>
            <a:r>
              <a:rPr lang="en-US"/>
              <a:t>Code Logic Snippet</a:t>
            </a:r>
            <a:endParaRPr/>
          </a:p>
          <a:p>
            <a:pPr marL="0" lvl="0" indent="0" algn="l" rtl="0">
              <a:spcBef>
                <a:spcPts val="1000"/>
              </a:spcBef>
              <a:spcAft>
                <a:spcPts val="0"/>
              </a:spcAft>
              <a:buSzPts val="1600"/>
              <a:buNone/>
            </a:pPr>
            <a:r>
              <a:rPr lang="en-US"/>
              <a:t>scaler = preprocessing.MinMaxScaler()</a:t>
            </a:r>
            <a:endParaRPr/>
          </a:p>
          <a:p>
            <a:pPr marL="0" lvl="0" indent="0" algn="l" rtl="0">
              <a:spcBef>
                <a:spcPts val="1000"/>
              </a:spcBef>
              <a:spcAft>
                <a:spcPts val="0"/>
              </a:spcAft>
              <a:buSzPts val="1600"/>
              <a:buNone/>
            </a:pPr>
            <a:r>
              <a:rPr lang="en-US"/>
              <a:t>minmax_df = scaler.fit_transform(fin_df)</a:t>
            </a:r>
            <a:endParaRPr/>
          </a:p>
          <a:p>
            <a:pPr marL="0" lvl="0" indent="0" algn="l" rtl="0">
              <a:spcBef>
                <a:spcPts val="1000"/>
              </a:spcBef>
              <a:spcAft>
                <a:spcPts val="0"/>
              </a:spcAft>
              <a:buSzPts val="1600"/>
              <a:buNone/>
            </a:pPr>
            <a:r>
              <a:rPr lang="en-US"/>
              <a:t>final_df = pd.DataFrame(minmax_df, columns = fin_df.columns)</a:t>
            </a:r>
            <a:endParaRPr/>
          </a:p>
        </p:txBody>
      </p:sp>
      <p:pic>
        <p:nvPicPr>
          <p:cNvPr id="237" name="Google Shape;237;p31"/>
          <p:cNvPicPr preferRelativeResize="0"/>
          <p:nvPr/>
        </p:nvPicPr>
        <p:blipFill rotWithShape="1">
          <a:blip r:embed="rId3">
            <a:alphaModFix/>
          </a:blip>
          <a:srcRect/>
          <a:stretch/>
        </p:blipFill>
        <p:spPr>
          <a:xfrm>
            <a:off x="9803419" y="5481627"/>
            <a:ext cx="2958465" cy="21545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Removing Skewness</a:t>
            </a:r>
            <a:endParaRPr/>
          </a:p>
        </p:txBody>
      </p:sp>
      <p:sp>
        <p:nvSpPr>
          <p:cNvPr id="243" name="Google Shape;243;p32"/>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en-US"/>
              <a:t>We tried different methods to remove skewness -&gt; Log method, Sqrt method, Power Method, </a:t>
            </a:r>
            <a:endParaRPr/>
          </a:p>
          <a:p>
            <a:pPr marL="0" lvl="0" indent="0" algn="l" rtl="0">
              <a:spcBef>
                <a:spcPts val="1000"/>
              </a:spcBef>
              <a:spcAft>
                <a:spcPts val="0"/>
              </a:spcAft>
              <a:buSzPts val="1600"/>
              <a:buNone/>
            </a:pPr>
            <a:endParaRPr/>
          </a:p>
          <a:p>
            <a:pPr marL="0" lvl="0" indent="0" algn="l" rtl="0">
              <a:spcBef>
                <a:spcPts val="1000"/>
              </a:spcBef>
              <a:spcAft>
                <a:spcPts val="0"/>
              </a:spcAft>
              <a:buSzPts val="1600"/>
              <a:buNone/>
            </a:pPr>
            <a:r>
              <a:rPr lang="en-US"/>
              <a:t>Power Method removed the skewness perfectly.</a:t>
            </a:r>
            <a:endParaRPr/>
          </a:p>
          <a:p>
            <a:pPr marL="0" lvl="0" indent="0" algn="l" rtl="0">
              <a:spcBef>
                <a:spcPts val="1000"/>
              </a:spcBef>
              <a:spcAft>
                <a:spcPts val="0"/>
              </a:spcAft>
              <a:buSzPts val="1600"/>
              <a:buNone/>
            </a:pPr>
            <a:endParaRPr/>
          </a:p>
          <a:p>
            <a:pPr marL="0" lvl="0" indent="0" algn="l" rtl="0">
              <a:spcBef>
                <a:spcPts val="1000"/>
              </a:spcBef>
              <a:spcAft>
                <a:spcPts val="0"/>
              </a:spcAft>
              <a:buSzPts val="1600"/>
              <a:buNone/>
            </a:pPr>
            <a:r>
              <a:rPr lang="en-US"/>
              <a:t>Code Snippet:</a:t>
            </a:r>
            <a:endParaRPr/>
          </a:p>
          <a:p>
            <a:pPr marL="0" lvl="0" indent="0" algn="l" rtl="0">
              <a:spcBef>
                <a:spcPts val="1000"/>
              </a:spcBef>
              <a:spcAft>
                <a:spcPts val="0"/>
              </a:spcAft>
              <a:buSzPts val="1600"/>
              <a:buNone/>
            </a:pPr>
            <a:endParaRPr/>
          </a:p>
          <a:p>
            <a:pPr marL="0" lvl="0" indent="0" algn="l" rtl="0">
              <a:spcBef>
                <a:spcPts val="1000"/>
              </a:spcBef>
              <a:spcAft>
                <a:spcPts val="0"/>
              </a:spcAft>
              <a:buSzPts val="1600"/>
              <a:buNone/>
            </a:pPr>
            <a:r>
              <a:rPr lang="en-US"/>
              <a:t>fin_df_new=power_transform(final_df)</a:t>
            </a:r>
            <a:endParaRPr/>
          </a:p>
          <a:p>
            <a:pPr marL="0" lvl="0" indent="0" algn="l" rtl="0">
              <a:spcBef>
                <a:spcPts val="1000"/>
              </a:spcBef>
              <a:spcAft>
                <a:spcPts val="0"/>
              </a:spcAft>
              <a:buSzPts val="1600"/>
              <a:buNone/>
            </a:pPr>
            <a:r>
              <a:rPr lang="en-US"/>
              <a:t>fin_df_new = pd.DataFrame(fin_df_new,columns=final_df.columns)</a:t>
            </a:r>
            <a:endParaRPr/>
          </a:p>
        </p:txBody>
      </p:sp>
      <p:pic>
        <p:nvPicPr>
          <p:cNvPr id="244" name="Google Shape;244;p32"/>
          <p:cNvPicPr preferRelativeResize="0"/>
          <p:nvPr/>
        </p:nvPicPr>
        <p:blipFill rotWithShape="1">
          <a:blip r:embed="rId3">
            <a:alphaModFix/>
          </a:blip>
          <a:srcRect/>
          <a:stretch/>
        </p:blipFill>
        <p:spPr>
          <a:xfrm>
            <a:off x="9803419" y="5481627"/>
            <a:ext cx="2958465" cy="21545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t>Model training	</a:t>
            </a:r>
            <a:br>
              <a:rPr lang="en-US" dirty="0"/>
            </a:br>
            <a:endParaRPr dirty="0"/>
          </a:p>
        </p:txBody>
      </p:sp>
      <p:sp>
        <p:nvSpPr>
          <p:cNvPr id="257" name="Google Shape;257;p34"/>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en-US" dirty="0"/>
              <a:t>We used different Models and compared the accuracy of the models</a:t>
            </a:r>
            <a:r>
              <a:rPr lang="en-US" dirty="0" smtClean="0"/>
              <a:t>:</a:t>
            </a:r>
          </a:p>
          <a:p>
            <a:pPr marL="0" lvl="0" indent="0" algn="l" rtl="0">
              <a:spcBef>
                <a:spcPts val="0"/>
              </a:spcBef>
              <a:spcAft>
                <a:spcPts val="0"/>
              </a:spcAft>
              <a:buSzPts val="1600"/>
              <a:buNone/>
            </a:pPr>
            <a:r>
              <a:rPr lang="en-US" dirty="0" smtClean="0"/>
              <a:t> </a:t>
            </a:r>
            <a:endParaRPr dirty="0"/>
          </a:p>
          <a:p>
            <a:pPr marL="342900" lvl="0" indent="-342900" algn="l" rtl="0">
              <a:spcBef>
                <a:spcPts val="1000"/>
              </a:spcBef>
              <a:spcAft>
                <a:spcPts val="0"/>
              </a:spcAft>
              <a:buSzPts val="1600"/>
              <a:buChar char="►"/>
            </a:pPr>
            <a:r>
              <a:rPr lang="en-US" dirty="0"/>
              <a:t>Linear Regression</a:t>
            </a:r>
            <a:endParaRPr dirty="0"/>
          </a:p>
          <a:p>
            <a:pPr marL="342900" lvl="0" indent="-342900" algn="l" rtl="0">
              <a:spcBef>
                <a:spcPts val="1000"/>
              </a:spcBef>
              <a:spcAft>
                <a:spcPts val="0"/>
              </a:spcAft>
              <a:buSzPts val="1600"/>
              <a:buChar char="►"/>
            </a:pPr>
            <a:r>
              <a:rPr lang="en-US" dirty="0"/>
              <a:t>Decision Tree</a:t>
            </a:r>
            <a:endParaRPr dirty="0"/>
          </a:p>
          <a:p>
            <a:pPr marL="342900" lvl="0" indent="-342900" algn="l" rtl="0">
              <a:spcBef>
                <a:spcPts val="1000"/>
              </a:spcBef>
              <a:spcAft>
                <a:spcPts val="0"/>
              </a:spcAft>
              <a:buSzPts val="1600"/>
              <a:buChar char="►"/>
            </a:pPr>
            <a:r>
              <a:rPr lang="en-US" dirty="0"/>
              <a:t>Lasso</a:t>
            </a:r>
            <a:endParaRPr dirty="0"/>
          </a:p>
          <a:p>
            <a:pPr marL="342900" lvl="0" indent="-342900" algn="l" rtl="0">
              <a:spcBef>
                <a:spcPts val="1000"/>
              </a:spcBef>
              <a:spcAft>
                <a:spcPts val="0"/>
              </a:spcAft>
              <a:buSzPts val="1600"/>
              <a:buChar char="►"/>
            </a:pPr>
            <a:r>
              <a:rPr lang="en-US" dirty="0"/>
              <a:t>Ridge</a:t>
            </a:r>
            <a:endParaRPr dirty="0"/>
          </a:p>
          <a:p>
            <a:pPr marL="342900" lvl="0" indent="-342900" algn="l" rtl="0">
              <a:spcBef>
                <a:spcPts val="1000"/>
              </a:spcBef>
              <a:spcAft>
                <a:spcPts val="0"/>
              </a:spcAft>
              <a:buSzPts val="1600"/>
              <a:buChar char="►"/>
            </a:pPr>
            <a:r>
              <a:rPr lang="en-US" dirty="0"/>
              <a:t>Random Forest</a:t>
            </a:r>
            <a:endParaRPr dirty="0"/>
          </a:p>
          <a:p>
            <a:pPr marL="342900" lvl="0" indent="-241300" algn="l" rtl="0">
              <a:spcBef>
                <a:spcPts val="1000"/>
              </a:spcBef>
              <a:spcAft>
                <a:spcPts val="0"/>
              </a:spcAft>
              <a:buSzPts val="1600"/>
              <a:buNone/>
            </a:pPr>
            <a:endParaRPr dirty="0"/>
          </a:p>
        </p:txBody>
      </p:sp>
      <p:pic>
        <p:nvPicPr>
          <p:cNvPr id="258" name="Google Shape;258;p34"/>
          <p:cNvPicPr preferRelativeResize="0"/>
          <p:nvPr/>
        </p:nvPicPr>
        <p:blipFill rotWithShape="1">
          <a:blip r:embed="rId3">
            <a:alphaModFix/>
          </a:blip>
          <a:srcRect/>
          <a:stretch/>
        </p:blipFill>
        <p:spPr>
          <a:xfrm>
            <a:off x="9803419" y="5481627"/>
            <a:ext cx="2958465" cy="21545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3" y="980728"/>
            <a:ext cx="3401064" cy="1368152"/>
          </a:xfrm>
        </p:spPr>
        <p:txBody>
          <a:bodyPr/>
          <a:lstStyle/>
          <a:p>
            <a:r>
              <a:rPr lang="en-IN" u="sng" dirty="0" smtClean="0"/>
              <a:t>Hyper parameter </a:t>
            </a:r>
            <a:r>
              <a:rPr lang="en-IN" u="sng" dirty="0" smtClean="0"/>
              <a:t>Tunning</a:t>
            </a:r>
            <a:endParaRPr lang="en-GB" u="sng" dirty="0"/>
          </a:p>
        </p:txBody>
      </p:sp>
      <p:sp>
        <p:nvSpPr>
          <p:cNvPr id="5" name="Text Placeholder 4"/>
          <p:cNvSpPr>
            <a:spLocks noGrp="1"/>
          </p:cNvSpPr>
          <p:nvPr>
            <p:ph type="body" idx="1"/>
          </p:nvPr>
        </p:nvSpPr>
        <p:spPr>
          <a:xfrm>
            <a:off x="4943872" y="1268760"/>
            <a:ext cx="6336704" cy="4752528"/>
          </a:xfrm>
        </p:spPr>
        <p:txBody>
          <a:bodyPr/>
          <a:lstStyle/>
          <a:p>
            <a:endParaRPr lang="en-GB" dirty="0"/>
          </a:p>
        </p:txBody>
      </p:sp>
      <p:sp>
        <p:nvSpPr>
          <p:cNvPr id="6" name="Text Placeholder 5"/>
          <p:cNvSpPr>
            <a:spLocks noGrp="1"/>
          </p:cNvSpPr>
          <p:nvPr>
            <p:ph type="body" idx="2"/>
          </p:nvPr>
        </p:nvSpPr>
        <p:spPr>
          <a:xfrm>
            <a:off x="1154953" y="2636913"/>
            <a:ext cx="3401063" cy="2736304"/>
          </a:xfrm>
        </p:spPr>
        <p:txBody>
          <a:bodyPr/>
          <a:lstStyle/>
          <a:p>
            <a:pPr marL="285750" lvl="0" indent="-285750">
              <a:spcBef>
                <a:spcPts val="0"/>
              </a:spcBef>
            </a:pPr>
            <a:endParaRPr lang="en-GB" dirty="0" smtClean="0"/>
          </a:p>
          <a:p>
            <a:pPr marL="285750" lvl="0" indent="-285750">
              <a:spcBef>
                <a:spcPts val="0"/>
              </a:spcBef>
              <a:buFont typeface="Arial"/>
              <a:buChar char="•"/>
            </a:pPr>
            <a:r>
              <a:rPr lang="en-GB" dirty="0" err="1" smtClean="0"/>
              <a:t>GridsearchCv</a:t>
            </a:r>
            <a:r>
              <a:rPr lang="en-GB" dirty="0" smtClean="0"/>
              <a:t> </a:t>
            </a:r>
            <a:r>
              <a:rPr lang="en-GB" dirty="0" smtClean="0"/>
              <a:t>has been used for </a:t>
            </a:r>
            <a:r>
              <a:rPr lang="en-GB" dirty="0" err="1" smtClean="0"/>
              <a:t>hyperparameter</a:t>
            </a:r>
            <a:r>
              <a:rPr lang="en-GB" dirty="0" smtClean="0"/>
              <a:t> </a:t>
            </a:r>
            <a:r>
              <a:rPr lang="en-GB" dirty="0" err="1" smtClean="0"/>
              <a:t>tunning</a:t>
            </a:r>
            <a:endParaRPr lang="en-GB" dirty="0" smtClean="0"/>
          </a:p>
          <a:p>
            <a:pPr marL="285750" lvl="0" indent="-285750">
              <a:spcBef>
                <a:spcPts val="0"/>
              </a:spcBef>
              <a:buFont typeface="Arial"/>
              <a:buChar char="•"/>
            </a:pPr>
            <a:endParaRPr lang="en-GB" dirty="0" smtClean="0"/>
          </a:p>
          <a:p>
            <a:pPr marL="285750" lvl="0" indent="-285750">
              <a:spcBef>
                <a:spcPts val="0"/>
              </a:spcBef>
            </a:pPr>
            <a:endParaRPr lang="en-GB" dirty="0" smtClean="0"/>
          </a:p>
          <a:p>
            <a:pPr marL="285750" lvl="0" indent="-285750">
              <a:buFont typeface="Arial"/>
              <a:buChar char="•"/>
            </a:pPr>
            <a:r>
              <a:rPr lang="en-GB" dirty="0" smtClean="0"/>
              <a:t>Then the model was retrained with the best parameters</a:t>
            </a:r>
          </a:p>
          <a:p>
            <a:endParaRPr lang="en-GB" dirty="0"/>
          </a:p>
        </p:txBody>
      </p:sp>
      <p:pic>
        <p:nvPicPr>
          <p:cNvPr id="7" name="Picture 6">
            <a:extLst>
              <a:ext uri="{FF2B5EF4-FFF2-40B4-BE49-F238E27FC236}">
                <a16:creationId xmlns="" xmlns:a16="http://schemas.microsoft.com/office/drawing/2014/main" id="{5C5FFEB8-6B6F-4703-8E40-51B95A1CC880}"/>
              </a:ext>
            </a:extLst>
          </p:cNvPr>
          <p:cNvPicPr>
            <a:picLocks noChangeAspect="1"/>
          </p:cNvPicPr>
          <p:nvPr/>
        </p:nvPicPr>
        <p:blipFill>
          <a:blip r:embed="rId2"/>
          <a:stretch>
            <a:fillRect/>
          </a:stretch>
        </p:blipFill>
        <p:spPr>
          <a:xfrm>
            <a:off x="4943872" y="1268760"/>
            <a:ext cx="6293889" cy="4785068"/>
          </a:xfrm>
          <a:prstGeom prst="rect">
            <a:avLst/>
          </a:prstGeom>
        </p:spPr>
      </p:pic>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442</Words>
  <Application>Microsoft Office PowerPoint</Application>
  <PresentationFormat>Custom</PresentationFormat>
  <Paragraphs>65</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Noto Sans Symbols</vt:lpstr>
      <vt:lpstr>Calibri</vt:lpstr>
      <vt:lpstr>Ion</vt:lpstr>
      <vt:lpstr>                      Flight Price Prediction  </vt:lpstr>
      <vt:lpstr>Problem Statement </vt:lpstr>
      <vt:lpstr>Conceptual Background of the Domain Problem </vt:lpstr>
      <vt:lpstr>EDA performed on the dataset</vt:lpstr>
      <vt:lpstr>Insights of the dataset:</vt:lpstr>
      <vt:lpstr>Scaling the data   </vt:lpstr>
      <vt:lpstr>Removing Skewness</vt:lpstr>
      <vt:lpstr>Model training  </vt:lpstr>
      <vt:lpstr>Hyper parameter Tunning</vt:lpstr>
      <vt:lpstr>Conclusion:   This research  showed the model training process for the prediction of the  Price. One of the objectives of the paper was to check the important variable for the prediction of the price and how these variables describe the price. Through model training and evaluating its performance. RandomForestRegressor proved to be as best model. As the difference between the r2score and cross validation score was minimum. This project has increased my understanding of the concept.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Flight Price Prediction  </dc:title>
  <cp:lastModifiedBy>Sadyo</cp:lastModifiedBy>
  <cp:revision>14</cp:revision>
  <dcterms:modified xsi:type="dcterms:W3CDTF">2021-10-31T16:33:22Z</dcterms:modified>
</cp:coreProperties>
</file>