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7" r:id="rId7"/>
    <p:sldId id="260" r:id="rId8"/>
    <p:sldId id="266"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i.org/10.13053/cys-26-1-419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pPr algn="ctr"/>
            <a:r>
              <a:rPr lang="en-US" sz="5400" dirty="0"/>
              <a:t>MSAI6124 Student Project – Stock Prediction Using Hybrid AI method</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dirty="0">
                <a:solidFill>
                  <a:schemeClr val="tx1">
                    <a:lumMod val="85000"/>
                    <a:lumOff val="15000"/>
                  </a:schemeClr>
                </a:solidFill>
              </a:rPr>
              <a:t>Jamwal Snigdha</a:t>
            </a:r>
          </a:p>
          <a:p>
            <a:r>
              <a:rPr lang="en-US" sz="2400" dirty="0">
                <a:solidFill>
                  <a:schemeClr val="tx1">
                    <a:lumMod val="85000"/>
                    <a:lumOff val="15000"/>
                  </a:schemeClr>
                </a:solidFill>
              </a:rPr>
              <a:t>G2304207H</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25A4-FF6E-0ED0-4DA9-828CFEB7E73D}"/>
              </a:ext>
            </a:extLst>
          </p:cNvPr>
          <p:cNvSpPr>
            <a:spLocks noGrp="1"/>
          </p:cNvSpPr>
          <p:nvPr>
            <p:ph type="title"/>
          </p:nvPr>
        </p:nvSpPr>
        <p:spPr/>
        <p:txBody>
          <a:bodyPr/>
          <a:lstStyle/>
          <a:p>
            <a:pPr algn="ctr"/>
            <a:r>
              <a:rPr lang="en-US" dirty="0"/>
              <a:t>Bibliography</a:t>
            </a:r>
            <a:endParaRPr lang="en-IN" dirty="0"/>
          </a:p>
        </p:txBody>
      </p:sp>
      <p:sp>
        <p:nvSpPr>
          <p:cNvPr id="3" name="Content Placeholder 2">
            <a:extLst>
              <a:ext uri="{FF2B5EF4-FFF2-40B4-BE49-F238E27FC236}">
                <a16:creationId xmlns:a16="http://schemas.microsoft.com/office/drawing/2014/main" id="{275B095F-E488-124B-943A-6898C6205AA8}"/>
              </a:ext>
            </a:extLst>
          </p:cNvPr>
          <p:cNvSpPr>
            <a:spLocks noGrp="1"/>
          </p:cNvSpPr>
          <p:nvPr>
            <p:ph idx="1"/>
          </p:nvPr>
        </p:nvSpPr>
        <p:spPr/>
        <p:txBody>
          <a:bodyPr>
            <a:normAutofit fontScale="92500"/>
          </a:bodyPr>
          <a:lstStyle/>
          <a:p>
            <a:r>
              <a:rPr lang="en-US" dirty="0"/>
              <a:t>[1] H. Qu, J. Li and Y. Zhang, "Long Short-term Memory Network Prediction Model Based on Fuzzy Time Series," 2020 IEEE International Conference on Artificial Intelligence and Information Systems (ICAIIS), Dalian, China, 2020, pp. 417-421, </a:t>
            </a:r>
            <a:r>
              <a:rPr lang="en-US" dirty="0" err="1"/>
              <a:t>doi</a:t>
            </a:r>
            <a:r>
              <a:rPr lang="en-US" dirty="0"/>
              <a:t>: 10.1109/ICAIIS49377.2020.9194902.</a:t>
            </a:r>
          </a:p>
          <a:p>
            <a:r>
              <a:rPr lang="en-US" dirty="0"/>
              <a:t>[2] </a:t>
            </a:r>
            <a:r>
              <a:rPr lang="en-US" dirty="0" err="1"/>
              <a:t>Siek</a:t>
            </a:r>
            <a:r>
              <a:rPr lang="en-US" dirty="0"/>
              <a:t>, M. K. (2022). Fuzzy C-means long short-term memory (FCMLSTM) with application in exchange-traded funds (ETFs). Final Year Project (FYP), Nanyang Technological University, Singapore.</a:t>
            </a:r>
          </a:p>
          <a:p>
            <a:r>
              <a:rPr lang="en-US" dirty="0"/>
              <a:t>[3] </a:t>
            </a:r>
            <a:r>
              <a:rPr lang="en-US" dirty="0" err="1"/>
              <a:t>Pattanayak</a:t>
            </a:r>
            <a:r>
              <a:rPr lang="en-US" dirty="0"/>
              <a:t>, Radha Mohan, et al. “Fuzzy Time Series Forecasting Approach Using LSTM Model.” </a:t>
            </a:r>
            <a:r>
              <a:rPr lang="en-US" dirty="0" err="1"/>
              <a:t>Computación</a:t>
            </a:r>
            <a:r>
              <a:rPr lang="en-US" dirty="0"/>
              <a:t> Y </a:t>
            </a:r>
            <a:r>
              <a:rPr lang="en-US" dirty="0" err="1"/>
              <a:t>Sistemas</a:t>
            </a:r>
            <a:r>
              <a:rPr lang="en-US" dirty="0"/>
              <a:t>, vol. 26, no. 1, Mar. 2022, </a:t>
            </a:r>
            <a:r>
              <a:rPr lang="en-US" dirty="0">
                <a:hlinkClick r:id="rId2"/>
              </a:rPr>
              <a:t>https://doi.org/10.13053/cys-26-1-4192</a:t>
            </a:r>
            <a:r>
              <a:rPr lang="en-US" dirty="0"/>
              <a:t>.</a:t>
            </a:r>
          </a:p>
          <a:p>
            <a:r>
              <a:rPr lang="en-US" dirty="0"/>
              <a:t>[4] Fu Liu, Tian Dong, </a:t>
            </a:r>
            <a:r>
              <a:rPr lang="en-US" dirty="0" err="1"/>
              <a:t>Qiaoliang</a:t>
            </a:r>
            <a:r>
              <a:rPr lang="en-US" dirty="0"/>
              <a:t> Liu, Yun Liu, </a:t>
            </a:r>
            <a:r>
              <a:rPr lang="en-US" dirty="0" err="1"/>
              <a:t>Shoutao</a:t>
            </a:r>
            <a:r>
              <a:rPr lang="en-US" dirty="0"/>
              <a:t> Li, Combining fuzzy clustering and improved long short-term memory neural networks for short-term load forecasting, Electric Power Systems Research, Volume 226, 2024, 109967, ISSN 0378-7796, https://doi.org/10.1016/j.epsr.2023.109967.</a:t>
            </a:r>
          </a:p>
        </p:txBody>
      </p:sp>
    </p:spTree>
    <p:extLst>
      <p:ext uri="{BB962C8B-B14F-4D97-AF65-F5344CB8AC3E}">
        <p14:creationId xmlns:p14="http://schemas.microsoft.com/office/powerpoint/2010/main" val="1763710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7D53-E102-B1CC-789B-37A11FBC01EB}"/>
              </a:ext>
            </a:extLst>
          </p:cNvPr>
          <p:cNvSpPr>
            <a:spLocks noGrp="1"/>
          </p:cNvSpPr>
          <p:nvPr>
            <p:ph type="title"/>
          </p:nvPr>
        </p:nvSpPr>
        <p:spPr/>
        <p:txBody>
          <a:bodyPr/>
          <a:lstStyle/>
          <a:p>
            <a:pPr algn="ctr"/>
            <a:r>
              <a:rPr lang="en-US" dirty="0"/>
              <a:t>Dataset </a:t>
            </a:r>
            <a:endParaRPr lang="en-IN" dirty="0"/>
          </a:p>
        </p:txBody>
      </p:sp>
      <p:sp>
        <p:nvSpPr>
          <p:cNvPr id="3" name="Content Placeholder 2">
            <a:extLst>
              <a:ext uri="{FF2B5EF4-FFF2-40B4-BE49-F238E27FC236}">
                <a16:creationId xmlns:a16="http://schemas.microsoft.com/office/drawing/2014/main" id="{13D04FDA-B5B7-9037-2938-9740CE99EC2A}"/>
              </a:ext>
            </a:extLst>
          </p:cNvPr>
          <p:cNvSpPr>
            <a:spLocks noGrp="1"/>
          </p:cNvSpPr>
          <p:nvPr>
            <p:ph idx="1"/>
          </p:nvPr>
        </p:nvSpPr>
        <p:spPr/>
        <p:txBody>
          <a:bodyPr/>
          <a:lstStyle/>
          <a:p>
            <a:r>
              <a:rPr lang="en-US" b="1" dirty="0"/>
              <a:t>Trust Name:</a:t>
            </a:r>
            <a:r>
              <a:rPr lang="en-US" dirty="0"/>
              <a:t>  Keppel Real Estate Investment Trust (K71U.SI)</a:t>
            </a:r>
          </a:p>
          <a:p>
            <a:r>
              <a:rPr lang="en-US" b="1" dirty="0"/>
              <a:t>Duration:</a:t>
            </a:r>
            <a:r>
              <a:rPr lang="en-US" dirty="0"/>
              <a:t> From 1</a:t>
            </a:r>
            <a:r>
              <a:rPr lang="en-US" baseline="30000" dirty="0"/>
              <a:t>st</a:t>
            </a:r>
            <a:r>
              <a:rPr lang="en-US" dirty="0"/>
              <a:t> September 2009 to 31</a:t>
            </a:r>
            <a:r>
              <a:rPr lang="en-US" baseline="30000" dirty="0"/>
              <a:t>st</a:t>
            </a:r>
            <a:r>
              <a:rPr lang="en-US" dirty="0"/>
              <a:t> January 2023</a:t>
            </a:r>
          </a:p>
          <a:p>
            <a:r>
              <a:rPr lang="en-US" dirty="0"/>
              <a:t>(The duration excludes the 2007 period as it’s an outlier due to the recession)</a:t>
            </a:r>
          </a:p>
          <a:p>
            <a:r>
              <a:rPr lang="en-US" b="1" dirty="0"/>
              <a:t>Training, Validation and Testing Split</a:t>
            </a:r>
            <a:r>
              <a:rPr lang="en-US" dirty="0"/>
              <a:t>:</a:t>
            </a:r>
          </a:p>
          <a:p>
            <a:pPr>
              <a:buFont typeface="Arial" panose="020B0604020202020204" pitchFamily="34" charset="0"/>
              <a:buChar char="•"/>
            </a:pPr>
            <a:r>
              <a:rPr lang="en-US" dirty="0"/>
              <a:t> The ending 10% of the duration is taken as the testing dataset.</a:t>
            </a:r>
          </a:p>
          <a:p>
            <a:pPr>
              <a:buFont typeface="Arial" panose="020B0604020202020204" pitchFamily="34" charset="0"/>
              <a:buChar char="•"/>
            </a:pPr>
            <a:r>
              <a:rPr lang="en-US" dirty="0"/>
              <a:t> The rest of the dataset is split further split into 80 % training and 20% validation dataset. </a:t>
            </a:r>
            <a:endParaRPr lang="en-IN" dirty="0"/>
          </a:p>
        </p:txBody>
      </p:sp>
    </p:spTree>
    <p:extLst>
      <p:ext uri="{BB962C8B-B14F-4D97-AF65-F5344CB8AC3E}">
        <p14:creationId xmlns:p14="http://schemas.microsoft.com/office/powerpoint/2010/main" val="21466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B517-8F06-8BCD-8BAD-3AF6DDDEA23A}"/>
              </a:ext>
            </a:extLst>
          </p:cNvPr>
          <p:cNvSpPr>
            <a:spLocks noGrp="1"/>
          </p:cNvSpPr>
          <p:nvPr>
            <p:ph type="title"/>
          </p:nvPr>
        </p:nvSpPr>
        <p:spPr/>
        <p:txBody>
          <a:bodyPr/>
          <a:lstStyle/>
          <a:p>
            <a:pPr algn="ctr"/>
            <a:r>
              <a:rPr lang="en-US" dirty="0"/>
              <a:t>FCM-LSTM</a:t>
            </a:r>
            <a:endParaRPr lang="en-IN" dirty="0"/>
          </a:p>
        </p:txBody>
      </p:sp>
      <p:sp>
        <p:nvSpPr>
          <p:cNvPr id="3" name="Content Placeholder 2">
            <a:extLst>
              <a:ext uri="{FF2B5EF4-FFF2-40B4-BE49-F238E27FC236}">
                <a16:creationId xmlns:a16="http://schemas.microsoft.com/office/drawing/2014/main" id="{B039BF69-EC1A-D78D-AE13-14586CE55283}"/>
              </a:ext>
            </a:extLst>
          </p:cNvPr>
          <p:cNvSpPr>
            <a:spLocks noGrp="1"/>
          </p:cNvSpPr>
          <p:nvPr>
            <p:ph idx="1"/>
          </p:nvPr>
        </p:nvSpPr>
        <p:spPr>
          <a:xfrm>
            <a:off x="282804" y="1918436"/>
            <a:ext cx="11999495" cy="4437797"/>
          </a:xfrm>
        </p:spPr>
        <p:txBody>
          <a:bodyPr>
            <a:normAutofit fontScale="92500" lnSpcReduction="10000"/>
          </a:bodyPr>
          <a:lstStyle/>
          <a:p>
            <a:r>
              <a:rPr lang="en-US" dirty="0"/>
              <a:t>The hybrid model I followed combined a Fuzzy C-Means and Long Short-Term Memory to get the predicted stock prices.</a:t>
            </a:r>
            <a:endParaRPr lang="en-US" b="1" dirty="0"/>
          </a:p>
          <a:p>
            <a:r>
              <a:rPr lang="en-US" b="1" dirty="0"/>
              <a:t>Fuzzy C-Means (FCM)</a:t>
            </a:r>
          </a:p>
          <a:p>
            <a:r>
              <a:rPr lang="en-US" dirty="0"/>
              <a:t>Fuzzy C-Means (FCM) is a clustering algorithm widely utilized for its ability to handle data with inherent uncertainties. In contrast to traditional clustering methods, FCM assigns data points to multiple clusters simultaneously, reflecting the degree of membership rather than a binary classification. Developed as an extension of the classic K-Means algorithm, FCM introduces a fuzziness parameter that governs the degree of overlap between clusters. This characteristic makes FCM particularly suitable for applications where data points exhibit varying degrees of membership to different clusters, offering a more nuanced representation of complex patterns and relationships within the dataset.</a:t>
            </a:r>
          </a:p>
          <a:p>
            <a:r>
              <a:rPr lang="en-US" b="1" dirty="0"/>
              <a:t>Long Short-Term Memory (LSTM)</a:t>
            </a:r>
          </a:p>
          <a:p>
            <a:r>
              <a:rPr lang="en-US" dirty="0"/>
              <a:t>Long Short-Term Memory (LSTM) is a specialized recurrent neural network architecture designed to capture and model long-term dependencies in sequential data. Renowned for its ability to overcome the vanishing gradient problem, LSTMs excel in processing and memorizing information over extended time periods, making them particularly effective for tasks involving time series prediction</a:t>
            </a:r>
          </a:p>
        </p:txBody>
      </p:sp>
    </p:spTree>
    <p:extLst>
      <p:ext uri="{BB962C8B-B14F-4D97-AF65-F5344CB8AC3E}">
        <p14:creationId xmlns:p14="http://schemas.microsoft.com/office/powerpoint/2010/main" val="1766094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B517-8F06-8BCD-8BAD-3AF6DDDEA23A}"/>
              </a:ext>
            </a:extLst>
          </p:cNvPr>
          <p:cNvSpPr>
            <a:spLocks noGrp="1"/>
          </p:cNvSpPr>
          <p:nvPr>
            <p:ph type="title"/>
          </p:nvPr>
        </p:nvSpPr>
        <p:spPr/>
        <p:txBody>
          <a:bodyPr/>
          <a:lstStyle/>
          <a:p>
            <a:pPr algn="ctr"/>
            <a:r>
              <a:rPr lang="en-US" dirty="0"/>
              <a:t>FCM-LSTM cont’d</a:t>
            </a:r>
            <a:endParaRPr lang="en-IN" dirty="0"/>
          </a:p>
        </p:txBody>
      </p:sp>
      <p:sp>
        <p:nvSpPr>
          <p:cNvPr id="3" name="Content Placeholder 2">
            <a:extLst>
              <a:ext uri="{FF2B5EF4-FFF2-40B4-BE49-F238E27FC236}">
                <a16:creationId xmlns:a16="http://schemas.microsoft.com/office/drawing/2014/main" id="{B039BF69-EC1A-D78D-AE13-14586CE55283}"/>
              </a:ext>
            </a:extLst>
          </p:cNvPr>
          <p:cNvSpPr>
            <a:spLocks noGrp="1"/>
          </p:cNvSpPr>
          <p:nvPr>
            <p:ph idx="1"/>
          </p:nvPr>
        </p:nvSpPr>
        <p:spPr>
          <a:xfrm>
            <a:off x="282804" y="1918436"/>
            <a:ext cx="11999495" cy="4437797"/>
          </a:xfrm>
        </p:spPr>
        <p:txBody>
          <a:bodyPr>
            <a:normAutofit/>
          </a:bodyPr>
          <a:lstStyle/>
          <a:p>
            <a:r>
              <a:rPr lang="en-US" dirty="0"/>
              <a:t>To compare the effect of preprocessing on the model. The model was trained on:</a:t>
            </a:r>
          </a:p>
          <a:p>
            <a:pPr>
              <a:lnSpc>
                <a:spcPct val="120000"/>
              </a:lnSpc>
              <a:spcBef>
                <a:spcPts val="0"/>
              </a:spcBef>
            </a:pPr>
            <a:r>
              <a:rPr lang="en-US" dirty="0"/>
              <a:t>1. Original Data with no pre-processing</a:t>
            </a:r>
          </a:p>
          <a:p>
            <a:pPr>
              <a:lnSpc>
                <a:spcPct val="120000"/>
              </a:lnSpc>
              <a:spcBef>
                <a:spcPts val="0"/>
              </a:spcBef>
            </a:pPr>
            <a:r>
              <a:rPr lang="en-US" dirty="0"/>
              <a:t>2. Normalized Data</a:t>
            </a:r>
          </a:p>
          <a:p>
            <a:pPr>
              <a:lnSpc>
                <a:spcPct val="120000"/>
              </a:lnSpc>
              <a:spcBef>
                <a:spcPts val="0"/>
              </a:spcBef>
            </a:pPr>
            <a:r>
              <a:rPr lang="en-US" dirty="0"/>
              <a:t>3. Stationary Data</a:t>
            </a:r>
          </a:p>
          <a:p>
            <a:pPr>
              <a:lnSpc>
                <a:spcPct val="70000"/>
              </a:lnSpc>
            </a:pPr>
            <a:r>
              <a:rPr lang="en-US" dirty="0"/>
              <a:t>The steps to create the FCM LSTM model used for predicting the stock prices are:</a:t>
            </a:r>
          </a:p>
          <a:p>
            <a:pPr>
              <a:lnSpc>
                <a:spcPct val="70000"/>
              </a:lnSpc>
            </a:pPr>
            <a:r>
              <a:rPr lang="en-US" dirty="0"/>
              <a:t>1. Define the required hyperparameters:</a:t>
            </a:r>
          </a:p>
          <a:p>
            <a:pPr>
              <a:lnSpc>
                <a:spcPct val="70000"/>
              </a:lnSpc>
            </a:pPr>
            <a:r>
              <a:rPr lang="en-US" b="1" dirty="0"/>
              <a:t>For the FCM:-</a:t>
            </a:r>
          </a:p>
          <a:p>
            <a:pPr lvl="1">
              <a:lnSpc>
                <a:spcPct val="70000"/>
              </a:lnSpc>
            </a:pPr>
            <a:r>
              <a:rPr lang="en-US" sz="1900" dirty="0"/>
              <a:t>Error rate: 0.001</a:t>
            </a:r>
          </a:p>
          <a:p>
            <a:pPr lvl="1">
              <a:lnSpc>
                <a:spcPct val="70000"/>
              </a:lnSpc>
            </a:pPr>
            <a:r>
              <a:rPr lang="en-US" sz="1900" dirty="0"/>
              <a:t>Maximum iteration : 1000</a:t>
            </a:r>
          </a:p>
          <a:p>
            <a:pPr lvl="1">
              <a:lnSpc>
                <a:spcPct val="70000"/>
              </a:lnSpc>
            </a:pPr>
            <a:r>
              <a:rPr lang="en-US" sz="1900" dirty="0"/>
              <a:t>Fuzziness Co-efficient : 7</a:t>
            </a:r>
          </a:p>
          <a:p>
            <a:pPr lvl="1">
              <a:lnSpc>
                <a:spcPct val="70000"/>
              </a:lnSpc>
            </a:pPr>
            <a:r>
              <a:rPr lang="en-US" sz="1900" dirty="0"/>
              <a:t>Number of clusters: The model iterated over having the number of clusters be from 2 to 9. </a:t>
            </a:r>
          </a:p>
          <a:p>
            <a:pPr marL="201168" lvl="1" indent="0">
              <a:buNone/>
            </a:pPr>
            <a:endParaRPr lang="en-IN" dirty="0"/>
          </a:p>
        </p:txBody>
      </p:sp>
    </p:spTree>
    <p:extLst>
      <p:ext uri="{BB962C8B-B14F-4D97-AF65-F5344CB8AC3E}">
        <p14:creationId xmlns:p14="http://schemas.microsoft.com/office/powerpoint/2010/main" val="165070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B517-8F06-8BCD-8BAD-3AF6DDDEA23A}"/>
              </a:ext>
            </a:extLst>
          </p:cNvPr>
          <p:cNvSpPr>
            <a:spLocks noGrp="1"/>
          </p:cNvSpPr>
          <p:nvPr>
            <p:ph type="title"/>
          </p:nvPr>
        </p:nvSpPr>
        <p:spPr/>
        <p:txBody>
          <a:bodyPr/>
          <a:lstStyle/>
          <a:p>
            <a:pPr algn="ctr"/>
            <a:r>
              <a:rPr lang="en-US" dirty="0"/>
              <a:t>FCM LSTM – cont’d</a:t>
            </a:r>
            <a:endParaRPr lang="en-IN" dirty="0"/>
          </a:p>
        </p:txBody>
      </p:sp>
      <p:sp>
        <p:nvSpPr>
          <p:cNvPr id="3" name="Content Placeholder 2">
            <a:extLst>
              <a:ext uri="{FF2B5EF4-FFF2-40B4-BE49-F238E27FC236}">
                <a16:creationId xmlns:a16="http://schemas.microsoft.com/office/drawing/2014/main" id="{B039BF69-EC1A-D78D-AE13-14586CE55283}"/>
              </a:ext>
            </a:extLst>
          </p:cNvPr>
          <p:cNvSpPr>
            <a:spLocks noGrp="1"/>
          </p:cNvSpPr>
          <p:nvPr>
            <p:ph idx="1"/>
          </p:nvPr>
        </p:nvSpPr>
        <p:spPr>
          <a:xfrm>
            <a:off x="192505" y="2022131"/>
            <a:ext cx="11999495" cy="4437797"/>
          </a:xfrm>
        </p:spPr>
        <p:txBody>
          <a:bodyPr>
            <a:normAutofit/>
          </a:bodyPr>
          <a:lstStyle/>
          <a:p>
            <a:pPr>
              <a:lnSpc>
                <a:spcPct val="100000"/>
              </a:lnSpc>
            </a:pPr>
            <a:r>
              <a:rPr lang="en-US" b="1" dirty="0"/>
              <a:t>For the LSTM :-</a:t>
            </a:r>
          </a:p>
          <a:p>
            <a:pPr lvl="1"/>
            <a:r>
              <a:rPr lang="en-US" sz="1900" dirty="0"/>
              <a:t>Sequence Length: 25 days</a:t>
            </a:r>
          </a:p>
          <a:p>
            <a:pPr lvl="1"/>
            <a:r>
              <a:rPr lang="en-US" sz="1900" dirty="0"/>
              <a:t>Epochs: 50</a:t>
            </a:r>
          </a:p>
          <a:p>
            <a:pPr lvl="1"/>
            <a:r>
              <a:rPr lang="en-US" sz="1900" dirty="0"/>
              <a:t>Batch Size: 20</a:t>
            </a:r>
          </a:p>
          <a:p>
            <a:pPr marL="201168" lvl="1" indent="0">
              <a:buNone/>
            </a:pPr>
            <a:endParaRPr lang="en-US" sz="1900" dirty="0"/>
          </a:p>
          <a:p>
            <a:pPr marL="201168" lvl="1" indent="0">
              <a:buNone/>
            </a:pPr>
            <a:r>
              <a:rPr lang="en-US" sz="1900" dirty="0"/>
              <a:t>2. Run the FCM for the Closing  Price </a:t>
            </a:r>
          </a:p>
          <a:p>
            <a:pPr marL="201168" lvl="1" indent="0">
              <a:buNone/>
            </a:pPr>
            <a:r>
              <a:rPr lang="en-US" sz="1900" dirty="0"/>
              <a:t>3. Get the Cluster membership values</a:t>
            </a:r>
          </a:p>
          <a:p>
            <a:pPr marL="201168" lvl="1" indent="0">
              <a:buNone/>
            </a:pPr>
            <a:r>
              <a:rPr lang="en-US" sz="1900" dirty="0"/>
              <a:t>4. Create the sequence data with the close price and cluster membership values</a:t>
            </a:r>
          </a:p>
          <a:p>
            <a:pPr marL="201168" lvl="1" indent="0">
              <a:buNone/>
            </a:pPr>
            <a:r>
              <a:rPr lang="en-US" sz="1900" dirty="0"/>
              <a:t>5. Train the LSTM on the sequence data</a:t>
            </a:r>
          </a:p>
          <a:p>
            <a:pPr marL="201168" lvl="1" indent="0">
              <a:buNone/>
            </a:pPr>
            <a:r>
              <a:rPr lang="en-US" sz="1900" dirty="0"/>
              <a:t>6. Choose the number of clusters based on the RMSE of the validation dataset</a:t>
            </a:r>
          </a:p>
          <a:p>
            <a:pPr marL="201168" lvl="1" indent="0">
              <a:buNone/>
            </a:pPr>
            <a:r>
              <a:rPr lang="en-US" sz="1900" dirty="0"/>
              <a:t>7. Run the model with the least RMSE on the test data. In case any preprocessing was done to the input convert the predicted stock in the original scale.  </a:t>
            </a:r>
          </a:p>
        </p:txBody>
      </p:sp>
    </p:spTree>
    <p:extLst>
      <p:ext uri="{BB962C8B-B14F-4D97-AF65-F5344CB8AC3E}">
        <p14:creationId xmlns:p14="http://schemas.microsoft.com/office/powerpoint/2010/main" val="179556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8F21-059F-FB80-E975-897BE0FCB093}"/>
              </a:ext>
            </a:extLst>
          </p:cNvPr>
          <p:cNvSpPr>
            <a:spLocks noGrp="1"/>
          </p:cNvSpPr>
          <p:nvPr>
            <p:ph type="title"/>
          </p:nvPr>
        </p:nvSpPr>
        <p:spPr/>
        <p:txBody>
          <a:bodyPr/>
          <a:lstStyle/>
          <a:p>
            <a:pPr algn="ctr"/>
            <a:r>
              <a:rPr lang="en-US" dirty="0"/>
              <a:t>Literature Review</a:t>
            </a:r>
            <a:endParaRPr lang="en-IN" dirty="0"/>
          </a:p>
        </p:txBody>
      </p:sp>
      <p:sp>
        <p:nvSpPr>
          <p:cNvPr id="3" name="Content Placeholder 2">
            <a:extLst>
              <a:ext uri="{FF2B5EF4-FFF2-40B4-BE49-F238E27FC236}">
                <a16:creationId xmlns:a16="http://schemas.microsoft.com/office/drawing/2014/main" id="{65B3DEA2-4AD8-16FE-2778-76CC311BE1E7}"/>
              </a:ext>
            </a:extLst>
          </p:cNvPr>
          <p:cNvSpPr>
            <a:spLocks noGrp="1"/>
          </p:cNvSpPr>
          <p:nvPr>
            <p:ph idx="1"/>
          </p:nvPr>
        </p:nvSpPr>
        <p:spPr>
          <a:xfrm>
            <a:off x="1097280" y="2108201"/>
            <a:ext cx="10058400" cy="4113490"/>
          </a:xfrm>
        </p:spPr>
        <p:txBody>
          <a:bodyPr>
            <a:normAutofit fontScale="85000" lnSpcReduction="10000"/>
          </a:bodyPr>
          <a:lstStyle/>
          <a:p>
            <a:r>
              <a:rPr lang="en-US" dirty="0"/>
              <a:t>Limited research has explored the amalgamation of Long Short-Term Memory (LSTM) networks with Fuzzy C-Means (FCM) in the context of stock forecasting and time series prediction. Noteworthy contributions include the application of a modified FCM-LSTM variant for asset price prediction in the stock market, as evidenced in [2]. Furthermore, variations of FCM-LSTM have been instrumental in short-term load forecasting, as highlighted in [4]. </a:t>
            </a:r>
          </a:p>
          <a:p>
            <a:r>
              <a:rPr lang="en-US" dirty="0"/>
              <a:t>The comparative evaluations presented in [1] and [3] offer insights into the performance distinctions among different FCM-LSTM models. Particularly, [3] scrutinizes the comparative efficacy of various Fuzzy Time Series models against FCM-LSTM, emphasizing its relevance in stock market prediction scenarios. [1] introduces a distinctive perspective by utilizing a version of FCM-LSTM and demonstrating its effectiveness across diverse applications, including stock market prediction using closing prices and volume as inputs, and the prediction of base station traffic data.</a:t>
            </a:r>
          </a:p>
          <a:p>
            <a:r>
              <a:rPr lang="en-US" dirty="0"/>
              <a:t>Collectively, these studies underscore the emergent interest in FCM-LSTM hybrids, emphasizing their potential to address the complexities inherent in financial markets and time series data. While the research landscape is evolving, these contributions mark significant steps toward unraveling the capabilities of FCM-LSTM in tackling the dynamic and uncertain nature of financial markets and time-dependent datasets.</a:t>
            </a:r>
          </a:p>
          <a:p>
            <a:endParaRPr lang="en-US" dirty="0"/>
          </a:p>
          <a:p>
            <a:endParaRPr lang="en-US" dirty="0"/>
          </a:p>
          <a:p>
            <a:endParaRPr lang="en-US" dirty="0"/>
          </a:p>
        </p:txBody>
      </p:sp>
    </p:spTree>
    <p:extLst>
      <p:ext uri="{BB962C8B-B14F-4D97-AF65-F5344CB8AC3E}">
        <p14:creationId xmlns:p14="http://schemas.microsoft.com/office/powerpoint/2010/main" val="389285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D3CE-A8D7-CC4E-1E21-99BD3FA96D0A}"/>
              </a:ext>
            </a:extLst>
          </p:cNvPr>
          <p:cNvSpPr>
            <a:spLocks noGrp="1"/>
          </p:cNvSpPr>
          <p:nvPr>
            <p:ph type="title"/>
          </p:nvPr>
        </p:nvSpPr>
        <p:spPr/>
        <p:txBody>
          <a:bodyPr/>
          <a:lstStyle/>
          <a:p>
            <a:pPr algn="ctr"/>
            <a:r>
              <a:rPr lang="en-US" dirty="0"/>
              <a:t>Benchmarking - LSTM </a:t>
            </a:r>
            <a:endParaRPr lang="en-IN" dirty="0"/>
          </a:p>
        </p:txBody>
      </p:sp>
      <p:sp>
        <p:nvSpPr>
          <p:cNvPr id="3" name="Content Placeholder 2">
            <a:extLst>
              <a:ext uri="{FF2B5EF4-FFF2-40B4-BE49-F238E27FC236}">
                <a16:creationId xmlns:a16="http://schemas.microsoft.com/office/drawing/2014/main" id="{C80D2E3D-BE59-1359-B4E2-A4E37C902823}"/>
              </a:ext>
            </a:extLst>
          </p:cNvPr>
          <p:cNvSpPr>
            <a:spLocks noGrp="1"/>
          </p:cNvSpPr>
          <p:nvPr>
            <p:ph idx="1"/>
          </p:nvPr>
        </p:nvSpPr>
        <p:spPr/>
        <p:txBody>
          <a:bodyPr>
            <a:normAutofit fontScale="92500" lnSpcReduction="10000"/>
          </a:bodyPr>
          <a:lstStyle/>
          <a:p>
            <a:r>
              <a:rPr lang="en-US" dirty="0"/>
              <a:t>For benchmarking the performance of the FCM-LSTM model, a simple LSTM model with 1 hidden layer was used. I chose LSTM for benchmarking because LSTMs are a type of RNN that remember information over long periods of time. This makes them perfect for time series prediction and they frequently used for stock price prediction. </a:t>
            </a:r>
            <a:r>
              <a:rPr lang="en-IN" dirty="0"/>
              <a:t>Like the FCM-LSTM model, the LSTM model was also trained on the original, normalized and stationary stock closing prices. </a:t>
            </a:r>
          </a:p>
          <a:p>
            <a:r>
              <a:rPr lang="en-IN" dirty="0"/>
              <a:t>The hyperparameters used to train the LSTM are:</a:t>
            </a:r>
          </a:p>
          <a:p>
            <a:r>
              <a:rPr lang="en-IN" dirty="0"/>
              <a:t>1. </a:t>
            </a:r>
            <a:r>
              <a:rPr lang="en-US" dirty="0"/>
              <a:t>epochs = 50</a:t>
            </a:r>
          </a:p>
          <a:p>
            <a:r>
              <a:rPr lang="en-US" dirty="0"/>
              <a:t>2. Batch Size = 100</a:t>
            </a:r>
          </a:p>
          <a:p>
            <a:r>
              <a:rPr lang="en-US" dirty="0"/>
              <a:t>3. Validation Split = 0.2</a:t>
            </a:r>
          </a:p>
          <a:p>
            <a:r>
              <a:rPr lang="en-US" dirty="0"/>
              <a:t>For the rest of the hyper-parameters the default values were used </a:t>
            </a:r>
          </a:p>
        </p:txBody>
      </p:sp>
    </p:spTree>
    <p:extLst>
      <p:ext uri="{BB962C8B-B14F-4D97-AF65-F5344CB8AC3E}">
        <p14:creationId xmlns:p14="http://schemas.microsoft.com/office/powerpoint/2010/main" val="42951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FBF0-57C4-70BD-D3D9-5E61CB9D335A}"/>
              </a:ext>
            </a:extLst>
          </p:cNvPr>
          <p:cNvSpPr>
            <a:spLocks noGrp="1"/>
          </p:cNvSpPr>
          <p:nvPr>
            <p:ph type="title"/>
          </p:nvPr>
        </p:nvSpPr>
        <p:spPr/>
        <p:txBody>
          <a:bodyPr/>
          <a:lstStyle/>
          <a:p>
            <a:pPr algn="ctr"/>
            <a:r>
              <a:rPr lang="en-US" dirty="0"/>
              <a:t>Analysis of Results</a:t>
            </a:r>
            <a:endParaRPr lang="en-IN" dirty="0"/>
          </a:p>
        </p:txBody>
      </p:sp>
      <p:graphicFrame>
        <p:nvGraphicFramePr>
          <p:cNvPr id="4" name="Content Placeholder 3">
            <a:extLst>
              <a:ext uri="{FF2B5EF4-FFF2-40B4-BE49-F238E27FC236}">
                <a16:creationId xmlns:a16="http://schemas.microsoft.com/office/drawing/2014/main" id="{ADDABE43-9897-49C6-24E1-C8E9C8667321}"/>
              </a:ext>
            </a:extLst>
          </p:cNvPr>
          <p:cNvGraphicFramePr>
            <a:graphicFrameLocks noGrp="1"/>
          </p:cNvGraphicFramePr>
          <p:nvPr>
            <p:ph idx="1"/>
            <p:extLst>
              <p:ext uri="{D42A27DB-BD31-4B8C-83A1-F6EECF244321}">
                <p14:modId xmlns:p14="http://schemas.microsoft.com/office/powerpoint/2010/main" val="1955512601"/>
              </p:ext>
            </p:extLst>
          </p:nvPr>
        </p:nvGraphicFramePr>
        <p:xfrm>
          <a:off x="323965" y="2070493"/>
          <a:ext cx="3503318" cy="3337560"/>
        </p:xfrm>
        <a:graphic>
          <a:graphicData uri="http://schemas.openxmlformats.org/drawingml/2006/table">
            <a:tbl>
              <a:tblPr firstRow="1" bandRow="1">
                <a:tableStyleId>{073A0DAA-6AF3-43AB-8588-CEC1D06C72B9}</a:tableStyleId>
              </a:tblPr>
              <a:tblGrid>
                <a:gridCol w="1646237">
                  <a:extLst>
                    <a:ext uri="{9D8B030D-6E8A-4147-A177-3AD203B41FA5}">
                      <a16:colId xmlns:a16="http://schemas.microsoft.com/office/drawing/2014/main" val="2972379540"/>
                    </a:ext>
                  </a:extLst>
                </a:gridCol>
                <a:gridCol w="1857081">
                  <a:extLst>
                    <a:ext uri="{9D8B030D-6E8A-4147-A177-3AD203B41FA5}">
                      <a16:colId xmlns:a16="http://schemas.microsoft.com/office/drawing/2014/main" val="259069978"/>
                    </a:ext>
                  </a:extLst>
                </a:gridCol>
              </a:tblGrid>
              <a:tr h="370840">
                <a:tc>
                  <a:txBody>
                    <a:bodyPr/>
                    <a:lstStyle/>
                    <a:p>
                      <a:pPr algn="ctr"/>
                      <a:r>
                        <a:rPr lang="en-US" dirty="0"/>
                        <a:t>Model</a:t>
                      </a:r>
                      <a:endParaRPr lang="en-IN" dirty="0"/>
                    </a:p>
                  </a:txBody>
                  <a:tcPr/>
                </a:tc>
                <a:tc>
                  <a:txBody>
                    <a:bodyPr/>
                    <a:lstStyle/>
                    <a:p>
                      <a:pPr algn="ctr"/>
                      <a:r>
                        <a:rPr lang="en-US" dirty="0"/>
                        <a:t>Returns Earned</a:t>
                      </a:r>
                      <a:endParaRPr lang="en-IN" dirty="0"/>
                    </a:p>
                  </a:txBody>
                  <a:tcPr/>
                </a:tc>
                <a:extLst>
                  <a:ext uri="{0D108BD9-81ED-4DB2-BD59-A6C34878D82A}">
                    <a16:rowId xmlns:a16="http://schemas.microsoft.com/office/drawing/2014/main" val="1773378713"/>
                  </a:ext>
                </a:extLst>
              </a:tr>
              <a:tr h="370840">
                <a:tc>
                  <a:txBody>
                    <a:bodyPr/>
                    <a:lstStyle/>
                    <a:p>
                      <a:pPr algn="ctr" fontAlgn="b"/>
                      <a:r>
                        <a:rPr lang="en-IN" sz="1100" b="0" u="none" strike="noStrike" dirty="0">
                          <a:solidFill>
                            <a:srgbClr val="000000"/>
                          </a:solidFill>
                          <a:effectLst/>
                        </a:rPr>
                        <a:t>Random Walk</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u="none" strike="noStrike" dirty="0">
                          <a:solidFill>
                            <a:srgbClr val="000000"/>
                          </a:solidFill>
                          <a:effectLst/>
                        </a:rPr>
                        <a:t>1.075406</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48753020"/>
                  </a:ext>
                </a:extLst>
              </a:tr>
              <a:tr h="370840">
                <a:tc>
                  <a:txBody>
                    <a:bodyPr/>
                    <a:lstStyle/>
                    <a:p>
                      <a:pPr algn="ctr" fontAlgn="b"/>
                      <a:r>
                        <a:rPr lang="en-IN" sz="1100" b="0" u="none" strike="noStrike" dirty="0">
                          <a:solidFill>
                            <a:srgbClr val="000000"/>
                          </a:solidFill>
                          <a:effectLst/>
                        </a:rPr>
                        <a:t>Ideal Case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u="none" strike="noStrike">
                          <a:solidFill>
                            <a:srgbClr val="000000"/>
                          </a:solidFill>
                          <a:effectLst/>
                        </a:rPr>
                        <a:t>1.093697</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79174252"/>
                  </a:ext>
                </a:extLst>
              </a:tr>
              <a:tr h="370840">
                <a:tc>
                  <a:txBody>
                    <a:bodyPr/>
                    <a:lstStyle/>
                    <a:p>
                      <a:pPr algn="ctr" fontAlgn="b"/>
                      <a:r>
                        <a:rPr lang="en-IN" sz="1100" b="0" u="none" strike="noStrike">
                          <a:solidFill>
                            <a:srgbClr val="000000"/>
                          </a:solidFill>
                          <a:effectLst/>
                        </a:rPr>
                        <a:t>LSTM</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u="none" strike="noStrike">
                          <a:solidFill>
                            <a:srgbClr val="000000"/>
                          </a:solidFill>
                          <a:effectLst/>
                        </a:rPr>
                        <a:t>1.138799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56615531"/>
                  </a:ext>
                </a:extLst>
              </a:tr>
              <a:tr h="370840">
                <a:tc>
                  <a:txBody>
                    <a:bodyPr/>
                    <a:lstStyle/>
                    <a:p>
                      <a:pPr algn="ctr" fontAlgn="b"/>
                      <a:r>
                        <a:rPr lang="en-IN" sz="1100" b="0" u="none" strike="noStrike" dirty="0">
                          <a:solidFill>
                            <a:srgbClr val="000000"/>
                          </a:solidFill>
                          <a:effectLst/>
                        </a:rPr>
                        <a:t>Normal LSTM</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u="none" strike="noStrike">
                          <a:solidFill>
                            <a:srgbClr val="000000"/>
                          </a:solidFill>
                          <a:effectLst/>
                        </a:rPr>
                        <a:t>0.960412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7099405"/>
                  </a:ext>
                </a:extLst>
              </a:tr>
              <a:tr h="370840">
                <a:tc>
                  <a:txBody>
                    <a:bodyPr/>
                    <a:lstStyle/>
                    <a:p>
                      <a:pPr algn="ctr" fontAlgn="b"/>
                      <a:r>
                        <a:rPr lang="en-IN" sz="1100" b="0" u="none" strike="noStrike">
                          <a:solidFill>
                            <a:srgbClr val="000000"/>
                          </a:solidFill>
                          <a:effectLst/>
                        </a:rPr>
                        <a:t>Stationary LSTM</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u="none" strike="noStrike">
                          <a:solidFill>
                            <a:srgbClr val="000000"/>
                          </a:solidFill>
                          <a:effectLst/>
                        </a:rPr>
                        <a:t>0.692142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69954307"/>
                  </a:ext>
                </a:extLst>
              </a:tr>
              <a:tr h="370840">
                <a:tc>
                  <a:txBody>
                    <a:bodyPr/>
                    <a:lstStyle/>
                    <a:p>
                      <a:pPr algn="ctr" fontAlgn="b"/>
                      <a:r>
                        <a:rPr lang="en-IN" sz="1100" b="0" u="none" strike="noStrike">
                          <a:solidFill>
                            <a:srgbClr val="000000"/>
                          </a:solidFill>
                          <a:effectLst/>
                        </a:rPr>
                        <a:t>FCM-LSTM</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u="none" strike="noStrike">
                          <a:solidFill>
                            <a:srgbClr val="000000"/>
                          </a:solidFill>
                          <a:effectLst/>
                        </a:rPr>
                        <a:t>1.03864</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96614689"/>
                  </a:ext>
                </a:extLst>
              </a:tr>
              <a:tr h="370840">
                <a:tc>
                  <a:txBody>
                    <a:bodyPr/>
                    <a:lstStyle/>
                    <a:p>
                      <a:pPr algn="ctr" fontAlgn="b"/>
                      <a:r>
                        <a:rPr lang="en-IN" sz="1100" b="0" u="none" strike="noStrike">
                          <a:solidFill>
                            <a:srgbClr val="000000"/>
                          </a:solidFill>
                          <a:effectLst/>
                        </a:rPr>
                        <a:t>Normal FCM-LSTM</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u="none" strike="noStrike">
                          <a:solidFill>
                            <a:srgbClr val="000000"/>
                          </a:solidFill>
                          <a:effectLst/>
                        </a:rPr>
                        <a:t>1.075406</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4216862"/>
                  </a:ext>
                </a:extLst>
              </a:tr>
              <a:tr h="370840">
                <a:tc>
                  <a:txBody>
                    <a:bodyPr/>
                    <a:lstStyle/>
                    <a:p>
                      <a:pPr algn="ctr" fontAlgn="b"/>
                      <a:r>
                        <a:rPr lang="en-IN" sz="1100" b="0" u="none" strike="noStrike">
                          <a:solidFill>
                            <a:srgbClr val="000000"/>
                          </a:solidFill>
                          <a:effectLst/>
                        </a:rPr>
                        <a:t>Stationary FCM-LSTM</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u="none" strike="noStrike" dirty="0">
                          <a:solidFill>
                            <a:srgbClr val="000000"/>
                          </a:solidFill>
                          <a:effectLst/>
                        </a:rPr>
                        <a:t>0.857299</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11348958"/>
                  </a:ext>
                </a:extLst>
              </a:tr>
            </a:tbl>
          </a:graphicData>
        </a:graphic>
      </p:graphicFrame>
      <p:graphicFrame>
        <p:nvGraphicFramePr>
          <p:cNvPr id="5" name="Table 4">
            <a:extLst>
              <a:ext uri="{FF2B5EF4-FFF2-40B4-BE49-F238E27FC236}">
                <a16:creationId xmlns:a16="http://schemas.microsoft.com/office/drawing/2014/main" id="{1A8189BE-E12E-AF22-7290-5096DBE55E98}"/>
              </a:ext>
            </a:extLst>
          </p:cNvPr>
          <p:cNvGraphicFramePr>
            <a:graphicFrameLocks noGrp="1"/>
          </p:cNvGraphicFramePr>
          <p:nvPr>
            <p:extLst>
              <p:ext uri="{D42A27DB-BD31-4B8C-83A1-F6EECF244321}">
                <p14:modId xmlns:p14="http://schemas.microsoft.com/office/powerpoint/2010/main" val="538790135"/>
              </p:ext>
            </p:extLst>
          </p:nvPr>
        </p:nvGraphicFramePr>
        <p:xfrm>
          <a:off x="4242061" y="2108200"/>
          <a:ext cx="3996965" cy="3337560"/>
        </p:xfrm>
        <a:graphic>
          <a:graphicData uri="http://schemas.openxmlformats.org/drawingml/2006/table">
            <a:tbl>
              <a:tblPr firstRow="1" bandRow="1">
                <a:tableStyleId>{073A0DAA-6AF3-43AB-8588-CEC1D06C72B9}</a:tableStyleId>
              </a:tblPr>
              <a:tblGrid>
                <a:gridCol w="1878206">
                  <a:extLst>
                    <a:ext uri="{9D8B030D-6E8A-4147-A177-3AD203B41FA5}">
                      <a16:colId xmlns:a16="http://schemas.microsoft.com/office/drawing/2014/main" val="4170279341"/>
                    </a:ext>
                  </a:extLst>
                </a:gridCol>
                <a:gridCol w="2118759">
                  <a:extLst>
                    <a:ext uri="{9D8B030D-6E8A-4147-A177-3AD203B41FA5}">
                      <a16:colId xmlns:a16="http://schemas.microsoft.com/office/drawing/2014/main" val="1946141817"/>
                    </a:ext>
                  </a:extLst>
                </a:gridCol>
              </a:tblGrid>
              <a:tr h="370840">
                <a:tc>
                  <a:txBody>
                    <a:bodyPr/>
                    <a:lstStyle/>
                    <a:p>
                      <a:pPr algn="ctr"/>
                      <a:r>
                        <a:rPr lang="en-US" dirty="0"/>
                        <a:t>Model</a:t>
                      </a:r>
                      <a:endParaRPr lang="en-IN" dirty="0"/>
                    </a:p>
                  </a:txBody>
                  <a:tcPr/>
                </a:tc>
                <a:tc>
                  <a:txBody>
                    <a:bodyPr/>
                    <a:lstStyle/>
                    <a:p>
                      <a:pPr algn="ctr"/>
                      <a:r>
                        <a:rPr lang="en-US" dirty="0"/>
                        <a:t>RMSE</a:t>
                      </a:r>
                      <a:endParaRPr lang="en-IN" dirty="0"/>
                    </a:p>
                  </a:txBody>
                  <a:tcPr/>
                </a:tc>
                <a:extLst>
                  <a:ext uri="{0D108BD9-81ED-4DB2-BD59-A6C34878D82A}">
                    <a16:rowId xmlns:a16="http://schemas.microsoft.com/office/drawing/2014/main" val="2216867688"/>
                  </a:ext>
                </a:extLst>
              </a:tr>
              <a:tr h="370840">
                <a:tc>
                  <a:txBody>
                    <a:bodyPr/>
                    <a:lstStyle/>
                    <a:p>
                      <a:pPr algn="ctr" fontAlgn="b"/>
                      <a:r>
                        <a:rPr lang="en-IN" sz="1100" b="0" u="none" strike="noStrike" dirty="0">
                          <a:solidFill>
                            <a:srgbClr val="000000"/>
                          </a:solidFill>
                          <a:effectLst/>
                        </a:rPr>
                        <a:t>Random Walk</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u="none" strike="noStrike" dirty="0">
                          <a:solidFill>
                            <a:srgbClr val="000000"/>
                          </a:solidFill>
                          <a:effectLst/>
                        </a:rPr>
                        <a:t>      0.014906</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5055030"/>
                  </a:ext>
                </a:extLst>
              </a:tr>
              <a:tr h="370840">
                <a:tc>
                  <a:txBody>
                    <a:bodyPr/>
                    <a:lstStyle/>
                    <a:p>
                      <a:pPr algn="ctr" fontAlgn="b"/>
                      <a:r>
                        <a:rPr lang="en-IN" sz="1100" b="0" u="none" strike="noStrike" dirty="0">
                          <a:solidFill>
                            <a:srgbClr val="000000"/>
                          </a:solidFill>
                          <a:effectLst/>
                        </a:rPr>
                        <a:t>Ideal Case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0</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90134666"/>
                  </a:ext>
                </a:extLst>
              </a:tr>
              <a:tr h="370840">
                <a:tc>
                  <a:txBody>
                    <a:bodyPr/>
                    <a:lstStyle/>
                    <a:p>
                      <a:pPr algn="ctr" fontAlgn="b"/>
                      <a:r>
                        <a:rPr lang="en-IN" sz="1100" b="0" u="none" strike="noStrike">
                          <a:solidFill>
                            <a:srgbClr val="000000"/>
                          </a:solidFill>
                          <a:effectLst/>
                        </a:rPr>
                        <a:t>LSTM</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u="none" strike="noStrike" dirty="0">
                          <a:solidFill>
                            <a:srgbClr val="000000"/>
                          </a:solidFill>
                          <a:effectLst/>
                        </a:rPr>
                        <a:t>0.024835</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4922069"/>
                  </a:ext>
                </a:extLst>
              </a:tr>
              <a:tr h="370840">
                <a:tc>
                  <a:txBody>
                    <a:bodyPr/>
                    <a:lstStyle/>
                    <a:p>
                      <a:pPr algn="ctr" fontAlgn="b"/>
                      <a:r>
                        <a:rPr lang="en-IN" sz="1100" b="0" u="none" strike="noStrike" dirty="0">
                          <a:solidFill>
                            <a:srgbClr val="000000"/>
                          </a:solidFill>
                          <a:effectLst/>
                        </a:rPr>
                        <a:t>Normal LSTM</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u="none" strike="noStrike" dirty="0">
                          <a:solidFill>
                            <a:srgbClr val="000000"/>
                          </a:solidFill>
                          <a:effectLst/>
                        </a:rPr>
                        <a:t>0.020557</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62371737"/>
                  </a:ext>
                </a:extLst>
              </a:tr>
              <a:tr h="370840">
                <a:tc>
                  <a:txBody>
                    <a:bodyPr/>
                    <a:lstStyle/>
                    <a:p>
                      <a:pPr algn="ctr" fontAlgn="b"/>
                      <a:r>
                        <a:rPr lang="en-IN" sz="1100" b="0" u="none" strike="noStrike">
                          <a:solidFill>
                            <a:srgbClr val="000000"/>
                          </a:solidFill>
                          <a:effectLst/>
                        </a:rPr>
                        <a:t>Stationary LSTM</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u="none" strike="noStrike" dirty="0">
                          <a:solidFill>
                            <a:srgbClr val="000000"/>
                          </a:solidFill>
                          <a:effectLst/>
                        </a:rPr>
                        <a:t>0.131780</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90980624"/>
                  </a:ext>
                </a:extLst>
              </a:tr>
              <a:tr h="370840">
                <a:tc>
                  <a:txBody>
                    <a:bodyPr/>
                    <a:lstStyle/>
                    <a:p>
                      <a:pPr algn="ctr" fontAlgn="b"/>
                      <a:r>
                        <a:rPr lang="en-IN" sz="1100" b="0" u="none" strike="noStrike">
                          <a:solidFill>
                            <a:srgbClr val="000000"/>
                          </a:solidFill>
                          <a:effectLst/>
                        </a:rPr>
                        <a:t>FCM-LSTM</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u="none" strike="noStrike" dirty="0">
                          <a:solidFill>
                            <a:srgbClr val="000000"/>
                          </a:solidFill>
                          <a:effectLst/>
                        </a:rPr>
                        <a:t>0.014873</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674548"/>
                  </a:ext>
                </a:extLst>
              </a:tr>
              <a:tr h="370840">
                <a:tc>
                  <a:txBody>
                    <a:bodyPr/>
                    <a:lstStyle/>
                    <a:p>
                      <a:pPr algn="ctr" fontAlgn="b"/>
                      <a:r>
                        <a:rPr lang="en-IN" sz="1100" b="0" u="none" strike="noStrike">
                          <a:solidFill>
                            <a:srgbClr val="000000"/>
                          </a:solidFill>
                          <a:effectLst/>
                        </a:rPr>
                        <a:t>Normal FCM-LSTM</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u="none" strike="noStrike" dirty="0">
                          <a:solidFill>
                            <a:srgbClr val="000000"/>
                          </a:solidFill>
                          <a:effectLst/>
                        </a:rPr>
                        <a:t>0.015594</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36401960"/>
                  </a:ext>
                </a:extLst>
              </a:tr>
              <a:tr h="370840">
                <a:tc>
                  <a:txBody>
                    <a:bodyPr/>
                    <a:lstStyle/>
                    <a:p>
                      <a:pPr algn="ctr" fontAlgn="b"/>
                      <a:r>
                        <a:rPr lang="en-IN" sz="1100" b="0" u="none" strike="noStrike">
                          <a:solidFill>
                            <a:srgbClr val="000000"/>
                          </a:solidFill>
                          <a:effectLst/>
                        </a:rPr>
                        <a:t>Stationary FCM-LSTM</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u="none" strike="noStrike" dirty="0">
                          <a:solidFill>
                            <a:srgbClr val="000000"/>
                          </a:solidFill>
                          <a:effectLst/>
                        </a:rPr>
                        <a:t>91.599200</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81627830"/>
                  </a:ext>
                </a:extLst>
              </a:tr>
            </a:tbl>
          </a:graphicData>
        </a:graphic>
      </p:graphicFrame>
      <p:pic>
        <p:nvPicPr>
          <p:cNvPr id="7" name="Picture 6">
            <a:extLst>
              <a:ext uri="{FF2B5EF4-FFF2-40B4-BE49-F238E27FC236}">
                <a16:creationId xmlns:a16="http://schemas.microsoft.com/office/drawing/2014/main" id="{1B8ABBF0-2F6C-4BCE-3996-8362C7575B12}"/>
              </a:ext>
            </a:extLst>
          </p:cNvPr>
          <p:cNvPicPr>
            <a:picLocks noChangeAspect="1"/>
          </p:cNvPicPr>
          <p:nvPr/>
        </p:nvPicPr>
        <p:blipFill>
          <a:blip r:embed="rId2"/>
          <a:stretch>
            <a:fillRect/>
          </a:stretch>
        </p:blipFill>
        <p:spPr>
          <a:xfrm>
            <a:off x="8364719" y="2108200"/>
            <a:ext cx="3607322" cy="3337560"/>
          </a:xfrm>
          <a:prstGeom prst="rect">
            <a:avLst/>
          </a:prstGeom>
        </p:spPr>
      </p:pic>
    </p:spTree>
    <p:extLst>
      <p:ext uri="{BB962C8B-B14F-4D97-AF65-F5344CB8AC3E}">
        <p14:creationId xmlns:p14="http://schemas.microsoft.com/office/powerpoint/2010/main" val="230468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4BF3-7133-24F4-63CA-6B1747835BD6}"/>
              </a:ext>
            </a:extLst>
          </p:cNvPr>
          <p:cNvSpPr>
            <a:spLocks noGrp="1"/>
          </p:cNvSpPr>
          <p:nvPr>
            <p:ph type="title"/>
          </p:nvPr>
        </p:nvSpPr>
        <p:spPr/>
        <p:txBody>
          <a:bodyPr/>
          <a:lstStyle/>
          <a:p>
            <a:pPr algn="ctr"/>
            <a:r>
              <a:rPr lang="en-US" dirty="0"/>
              <a:t>Future Research</a:t>
            </a:r>
            <a:endParaRPr lang="en-IN" dirty="0"/>
          </a:p>
        </p:txBody>
      </p:sp>
      <p:sp>
        <p:nvSpPr>
          <p:cNvPr id="3" name="Content Placeholder 2">
            <a:extLst>
              <a:ext uri="{FF2B5EF4-FFF2-40B4-BE49-F238E27FC236}">
                <a16:creationId xmlns:a16="http://schemas.microsoft.com/office/drawing/2014/main" id="{A3475E4E-B212-B4A0-D97E-921008E1772A}"/>
              </a:ext>
            </a:extLst>
          </p:cNvPr>
          <p:cNvSpPr>
            <a:spLocks noGrp="1"/>
          </p:cNvSpPr>
          <p:nvPr>
            <p:ph idx="1"/>
          </p:nvPr>
        </p:nvSpPr>
        <p:spPr/>
        <p:txBody>
          <a:bodyPr>
            <a:normAutofit fontScale="92500" lnSpcReduction="10000"/>
          </a:bodyPr>
          <a:lstStyle/>
          <a:p>
            <a:r>
              <a:rPr lang="en-US" dirty="0"/>
              <a:t>The stock market, known for its pronounced volatility and susceptibility to global events, demands an expanded approach in modeling. The current FCM-LSTM model, relying solely on past stock prices for predictions, prompts the need for future research to enrich its features. Specifically, attention should be directed toward incorporating additional dimensions like social media data and macro-economic indicators. Social media sentiments, especially from platforms like Twitter, could provide valuable insights into public sentiment and its potential influence on stock prices. Furthermore, integrating macro-economic indicators such as GDP growth, inflation rates, and geopolitical developments could offer a broader economic context for more accurate stock price predictions. Real-time news feeds, analyses of financial news, and consideration of major global events are also avenues for exploration. By extending the model's scope to encompass these diverse factors, researchers can enhance its performance and better capture the intricate dynamics of the stock market, ultimately improving its predictive capabilities in the face of the market's inherent complexity and susceptibility to external influences.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053246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{4E68D03C-C3B3-45F0-AC72-86B12C188C08}tf56160789_win32</Template>
  <TotalTime>2171</TotalTime>
  <Words>1284</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Custom</vt:lpstr>
      <vt:lpstr>MSAI6124 Student Project – Stock Prediction Using Hybrid AI method</vt:lpstr>
      <vt:lpstr>Dataset </vt:lpstr>
      <vt:lpstr>FCM-LSTM</vt:lpstr>
      <vt:lpstr>FCM-LSTM cont’d</vt:lpstr>
      <vt:lpstr>FCM LSTM – cont’d</vt:lpstr>
      <vt:lpstr>Literature Review</vt:lpstr>
      <vt:lpstr>Benchmarking - LSTM </vt:lpstr>
      <vt:lpstr>Analysis of Results</vt:lpstr>
      <vt:lpstr>Future Research</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MSAI6124 Student Project – Stock Prediction Using Hybrid AI method</dc:title>
  <dc:creator>Snigdha Jamwal</dc:creator>
  <cp:lastModifiedBy>Snigdha Jamwal</cp:lastModifiedBy>
  <cp:revision>4</cp:revision>
  <dcterms:created xsi:type="dcterms:W3CDTF">2023-11-22T06:11:15Z</dcterms:created>
  <dcterms:modified xsi:type="dcterms:W3CDTF">2023-11-23T18:22:40Z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