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  <p:sldMasterId id="2147483798" r:id="rId2"/>
  </p:sldMasterIdLst>
  <p:notesMasterIdLst>
    <p:notesMasterId r:id="rId11"/>
  </p:notesMasterIdLst>
  <p:sldIdLst>
    <p:sldId id="270" r:id="rId3"/>
    <p:sldId id="267" r:id="rId4"/>
    <p:sldId id="258" r:id="rId5"/>
    <p:sldId id="259" r:id="rId6"/>
    <p:sldId id="274" r:id="rId7"/>
    <p:sldId id="275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9B7AA-110A-47F8-98C0-B71AF29EBBD5}" v="315" dt="2021-07-20T08:11:27.585"/>
    <p1510:client id="{2598C32B-3930-4539-9E1D-AC7E033B47C1}" v="33" dt="2021-07-20T09:20:47.788"/>
    <p1510:client id="{2EC6E869-4FF0-47C3-82A8-69E6D192B569}" v="1574" dt="2021-07-20T11:57:34.228"/>
    <p1510:client id="{34CFBE94-633D-46CB-AF07-50A08EB4B670}" v="97" dt="2021-07-20T18:14:16.608"/>
    <p1510:client id="{9B7FC8A5-FB78-4C5F-9FF3-3F9AC11DAF68}" v="54" dt="2021-07-20T17:25:34.573"/>
    <p1510:client id="{E50E95C8-6CB7-4801-86EE-2FCDD11D5306}" v="103" dt="2021-07-20T11:50:28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26C7E3-FCBF-4738-9FB1-888F568EA6CB}" type="doc">
      <dgm:prSet loTypeId="urn:microsoft.com/office/officeart/2005/8/layout/default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D50FB80-04AF-4FFC-B556-06A982636D53}">
      <dgm:prSet/>
      <dgm:spPr/>
      <dgm:t>
        <a:bodyPr/>
        <a:lstStyle/>
        <a:p>
          <a:r>
            <a:rPr lang="en-US"/>
            <a:t>To fix the vulnerabilities which are found </a:t>
          </a:r>
        </a:p>
      </dgm:t>
    </dgm:pt>
    <dgm:pt modelId="{C27EB72B-A3C3-4305-B6CA-C9B8841DB7C6}" type="parTrans" cxnId="{A7C73C84-3748-4A90-888C-C8A6A1FB6A29}">
      <dgm:prSet/>
      <dgm:spPr/>
      <dgm:t>
        <a:bodyPr/>
        <a:lstStyle/>
        <a:p>
          <a:endParaRPr lang="en-US"/>
        </a:p>
      </dgm:t>
    </dgm:pt>
    <dgm:pt modelId="{CCA1A00F-F2A5-4DBF-845E-DA60576EB598}" type="sibTrans" cxnId="{A7C73C84-3748-4A90-888C-C8A6A1FB6A29}">
      <dgm:prSet/>
      <dgm:spPr/>
      <dgm:t>
        <a:bodyPr/>
        <a:lstStyle/>
        <a:p>
          <a:endParaRPr lang="en-US"/>
        </a:p>
      </dgm:t>
    </dgm:pt>
    <dgm:pt modelId="{281F55BF-9820-4D63-9177-37F5DA899E53}">
      <dgm:prSet/>
      <dgm:spPr/>
      <dgm:t>
        <a:bodyPr/>
        <a:lstStyle/>
        <a:p>
          <a:r>
            <a:rPr lang="en-US" dirty="0"/>
            <a:t>Integrate with Docker CLI and CI/CD Pipelines</a:t>
          </a:r>
        </a:p>
      </dgm:t>
    </dgm:pt>
    <dgm:pt modelId="{F77A099D-175D-400A-AE04-80AF2DF458CD}" type="parTrans" cxnId="{DFB92DEB-02CA-4ECF-AC6A-0FFC24EE8049}">
      <dgm:prSet/>
      <dgm:spPr/>
      <dgm:t>
        <a:bodyPr/>
        <a:lstStyle/>
        <a:p>
          <a:endParaRPr lang="en-US"/>
        </a:p>
      </dgm:t>
    </dgm:pt>
    <dgm:pt modelId="{03548DCE-A3F7-4FBF-94DF-CC0F77F673D8}" type="sibTrans" cxnId="{DFB92DEB-02CA-4ECF-AC6A-0FFC24EE8049}">
      <dgm:prSet/>
      <dgm:spPr/>
      <dgm:t>
        <a:bodyPr/>
        <a:lstStyle/>
        <a:p>
          <a:endParaRPr lang="en-US"/>
        </a:p>
      </dgm:t>
    </dgm:pt>
    <dgm:pt modelId="{EC973D92-4FEA-4B47-8DB7-BE14FE4171E9}">
      <dgm:prSet/>
      <dgm:spPr/>
      <dgm:t>
        <a:bodyPr/>
        <a:lstStyle/>
        <a:p>
          <a:r>
            <a:rPr lang="en-US"/>
            <a:t>Also, verify the publisher of Docker Images</a:t>
          </a:r>
        </a:p>
      </dgm:t>
    </dgm:pt>
    <dgm:pt modelId="{FA550F5B-44D4-48CB-8D4B-6A499CC9BA50}" type="parTrans" cxnId="{3E8EAD7E-FC29-499E-96AF-09C5B9895ADE}">
      <dgm:prSet/>
      <dgm:spPr/>
      <dgm:t>
        <a:bodyPr/>
        <a:lstStyle/>
        <a:p>
          <a:endParaRPr lang="en-US"/>
        </a:p>
      </dgm:t>
    </dgm:pt>
    <dgm:pt modelId="{BB6F64DC-47F7-4783-AB76-A5A762E8AA92}" type="sibTrans" cxnId="{3E8EAD7E-FC29-499E-96AF-09C5B9895ADE}">
      <dgm:prSet/>
      <dgm:spPr/>
      <dgm:t>
        <a:bodyPr/>
        <a:lstStyle/>
        <a:p>
          <a:endParaRPr lang="en-US"/>
        </a:p>
      </dgm:t>
    </dgm:pt>
    <dgm:pt modelId="{70295468-2318-4D89-A7F8-2E8B9E1D8D93}" type="pres">
      <dgm:prSet presAssocID="{3426C7E3-FCBF-4738-9FB1-888F568EA6CB}" presName="diagram" presStyleCnt="0">
        <dgm:presLayoutVars>
          <dgm:dir/>
          <dgm:resizeHandles val="exact"/>
        </dgm:presLayoutVars>
      </dgm:prSet>
      <dgm:spPr/>
    </dgm:pt>
    <dgm:pt modelId="{11264CFF-253B-4BE3-BB8D-B4C68CB9FBF9}" type="pres">
      <dgm:prSet presAssocID="{6D50FB80-04AF-4FFC-B556-06A982636D53}" presName="node" presStyleLbl="node1" presStyleIdx="0" presStyleCnt="3">
        <dgm:presLayoutVars>
          <dgm:bulletEnabled val="1"/>
        </dgm:presLayoutVars>
      </dgm:prSet>
      <dgm:spPr/>
    </dgm:pt>
    <dgm:pt modelId="{8BC994D5-3829-47B9-B9E4-8F7BDB6FBC56}" type="pres">
      <dgm:prSet presAssocID="{CCA1A00F-F2A5-4DBF-845E-DA60576EB598}" presName="sibTrans" presStyleCnt="0"/>
      <dgm:spPr/>
    </dgm:pt>
    <dgm:pt modelId="{1D179398-D092-47A3-83EA-50BDB173890A}" type="pres">
      <dgm:prSet presAssocID="{281F55BF-9820-4D63-9177-37F5DA899E53}" presName="node" presStyleLbl="node1" presStyleIdx="1" presStyleCnt="3">
        <dgm:presLayoutVars>
          <dgm:bulletEnabled val="1"/>
        </dgm:presLayoutVars>
      </dgm:prSet>
      <dgm:spPr/>
    </dgm:pt>
    <dgm:pt modelId="{EC4479F2-D610-4FE4-9CEE-23DDE77D50BB}" type="pres">
      <dgm:prSet presAssocID="{03548DCE-A3F7-4FBF-94DF-CC0F77F673D8}" presName="sibTrans" presStyleCnt="0"/>
      <dgm:spPr/>
    </dgm:pt>
    <dgm:pt modelId="{976399C1-99EC-447F-9C98-CDD19F9B5E1C}" type="pres">
      <dgm:prSet presAssocID="{EC973D92-4FEA-4B47-8DB7-BE14FE4171E9}" presName="node" presStyleLbl="node1" presStyleIdx="2" presStyleCnt="3">
        <dgm:presLayoutVars>
          <dgm:bulletEnabled val="1"/>
        </dgm:presLayoutVars>
      </dgm:prSet>
      <dgm:spPr/>
    </dgm:pt>
  </dgm:ptLst>
  <dgm:cxnLst>
    <dgm:cxn modelId="{81BA7315-15AF-4283-84A8-CC308D57869D}" type="presOf" srcId="{3426C7E3-FCBF-4738-9FB1-888F568EA6CB}" destId="{70295468-2318-4D89-A7F8-2E8B9E1D8D93}" srcOrd="0" destOrd="0" presId="urn:microsoft.com/office/officeart/2005/8/layout/default"/>
    <dgm:cxn modelId="{C4D25E64-92DF-4A5A-95EB-8525237AFF56}" type="presOf" srcId="{EC973D92-4FEA-4B47-8DB7-BE14FE4171E9}" destId="{976399C1-99EC-447F-9C98-CDD19F9B5E1C}" srcOrd="0" destOrd="0" presId="urn:microsoft.com/office/officeart/2005/8/layout/default"/>
    <dgm:cxn modelId="{3E8EAD7E-FC29-499E-96AF-09C5B9895ADE}" srcId="{3426C7E3-FCBF-4738-9FB1-888F568EA6CB}" destId="{EC973D92-4FEA-4B47-8DB7-BE14FE4171E9}" srcOrd="2" destOrd="0" parTransId="{FA550F5B-44D4-48CB-8D4B-6A499CC9BA50}" sibTransId="{BB6F64DC-47F7-4783-AB76-A5A762E8AA92}"/>
    <dgm:cxn modelId="{A7C73C84-3748-4A90-888C-C8A6A1FB6A29}" srcId="{3426C7E3-FCBF-4738-9FB1-888F568EA6CB}" destId="{6D50FB80-04AF-4FFC-B556-06A982636D53}" srcOrd="0" destOrd="0" parTransId="{C27EB72B-A3C3-4305-B6CA-C9B8841DB7C6}" sibTransId="{CCA1A00F-F2A5-4DBF-845E-DA60576EB598}"/>
    <dgm:cxn modelId="{27892FAD-FF2F-4A61-BD6F-FF57C50DCEA9}" type="presOf" srcId="{281F55BF-9820-4D63-9177-37F5DA899E53}" destId="{1D179398-D092-47A3-83EA-50BDB173890A}" srcOrd="0" destOrd="0" presId="urn:microsoft.com/office/officeart/2005/8/layout/default"/>
    <dgm:cxn modelId="{DFB92DEB-02CA-4ECF-AC6A-0FFC24EE8049}" srcId="{3426C7E3-FCBF-4738-9FB1-888F568EA6CB}" destId="{281F55BF-9820-4D63-9177-37F5DA899E53}" srcOrd="1" destOrd="0" parTransId="{F77A099D-175D-400A-AE04-80AF2DF458CD}" sibTransId="{03548DCE-A3F7-4FBF-94DF-CC0F77F673D8}"/>
    <dgm:cxn modelId="{19DEF7FC-96D4-4FAC-AE2E-999DD8D58761}" type="presOf" srcId="{6D50FB80-04AF-4FFC-B556-06A982636D53}" destId="{11264CFF-253B-4BE3-BB8D-B4C68CB9FBF9}" srcOrd="0" destOrd="0" presId="urn:microsoft.com/office/officeart/2005/8/layout/default"/>
    <dgm:cxn modelId="{DC8E609B-BB38-4390-8DB5-2662B3C52C78}" type="presParOf" srcId="{70295468-2318-4D89-A7F8-2E8B9E1D8D93}" destId="{11264CFF-253B-4BE3-BB8D-B4C68CB9FBF9}" srcOrd="0" destOrd="0" presId="urn:microsoft.com/office/officeart/2005/8/layout/default"/>
    <dgm:cxn modelId="{7EFBE1B0-B54B-4306-9C23-55B3C73F8B0A}" type="presParOf" srcId="{70295468-2318-4D89-A7F8-2E8B9E1D8D93}" destId="{8BC994D5-3829-47B9-B9E4-8F7BDB6FBC56}" srcOrd="1" destOrd="0" presId="urn:microsoft.com/office/officeart/2005/8/layout/default"/>
    <dgm:cxn modelId="{754061B7-7218-4B1A-B87C-F448008518CF}" type="presParOf" srcId="{70295468-2318-4D89-A7F8-2E8B9E1D8D93}" destId="{1D179398-D092-47A3-83EA-50BDB173890A}" srcOrd="2" destOrd="0" presId="urn:microsoft.com/office/officeart/2005/8/layout/default"/>
    <dgm:cxn modelId="{130945DA-8950-4DA1-871A-82DD5506A480}" type="presParOf" srcId="{70295468-2318-4D89-A7F8-2E8B9E1D8D93}" destId="{EC4479F2-D610-4FE4-9CEE-23DDE77D50BB}" srcOrd="3" destOrd="0" presId="urn:microsoft.com/office/officeart/2005/8/layout/default"/>
    <dgm:cxn modelId="{14D412E4-4C4C-47EC-91DE-0A681761FCEC}" type="presParOf" srcId="{70295468-2318-4D89-A7F8-2E8B9E1D8D93}" destId="{976399C1-99EC-447F-9C98-CDD19F9B5E1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64CFF-253B-4BE3-BB8D-B4C68CB9FBF9}">
      <dsp:nvSpPr>
        <dsp:cNvPr id="0" name=""/>
        <dsp:cNvSpPr/>
      </dsp:nvSpPr>
      <dsp:spPr>
        <a:xfrm>
          <a:off x="995938" y="1280"/>
          <a:ext cx="2320347" cy="13922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 fix the vulnerabilities which are found </a:t>
          </a:r>
        </a:p>
      </dsp:txBody>
      <dsp:txXfrm>
        <a:off x="995938" y="1280"/>
        <a:ext cx="2320347" cy="1392208"/>
      </dsp:txXfrm>
    </dsp:sp>
    <dsp:sp modelId="{1D179398-D092-47A3-83EA-50BDB173890A}">
      <dsp:nvSpPr>
        <dsp:cNvPr id="0" name=""/>
        <dsp:cNvSpPr/>
      </dsp:nvSpPr>
      <dsp:spPr>
        <a:xfrm>
          <a:off x="995938" y="1625523"/>
          <a:ext cx="2320347" cy="13922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Integrate with Docker CLI and CI/CD Pipelines</a:t>
          </a:r>
        </a:p>
      </dsp:txBody>
      <dsp:txXfrm>
        <a:off x="995938" y="1625523"/>
        <a:ext cx="2320347" cy="1392208"/>
      </dsp:txXfrm>
    </dsp:sp>
    <dsp:sp modelId="{976399C1-99EC-447F-9C98-CDD19F9B5E1C}">
      <dsp:nvSpPr>
        <dsp:cNvPr id="0" name=""/>
        <dsp:cNvSpPr/>
      </dsp:nvSpPr>
      <dsp:spPr>
        <a:xfrm>
          <a:off x="995938" y="3249767"/>
          <a:ext cx="2320347" cy="13922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Also, verify the publisher of Docker Images</a:t>
          </a:r>
        </a:p>
      </dsp:txBody>
      <dsp:txXfrm>
        <a:off x="995938" y="3249767"/>
        <a:ext cx="2320347" cy="1392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1DA72-E049-4DE5-BE56-C0BB1045A4C7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07F5D-9646-4FD5-B464-1C95CF0F2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15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2f53b4d10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2f53b4d10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6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3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16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8777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0281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4267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5547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6957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3877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0786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3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96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71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4616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76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658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0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5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6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32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50245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743735" y="432806"/>
            <a:ext cx="10018400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  <a:buSzPts val="1100"/>
            </a:pPr>
            <a:r>
              <a:rPr lang="en" sz="3200" b="1" kern="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Glossary</a:t>
            </a:r>
            <a:endParaRPr sz="3200" b="1" kern="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defTabSz="1219170">
              <a:buClr>
                <a:srgbClr val="000000"/>
              </a:buClr>
              <a:buSzPts val="1100"/>
            </a:pPr>
            <a:endParaRPr sz="3200" b="1" kern="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defTabSz="1219170">
              <a:buClr>
                <a:srgbClr val="000000"/>
              </a:buClr>
            </a:pPr>
            <a:endParaRPr sz="3200" b="1" kern="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45003" y="3197792"/>
            <a:ext cx="11346253" cy="9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609585" indent="-406390" defTabSz="1219170">
              <a:buClr>
                <a:srgbClr val="000000"/>
              </a:buClr>
              <a:buSzPts val="1200"/>
              <a:buFont typeface="Roboto Mono"/>
              <a:buChar char="●"/>
            </a:pPr>
            <a:r>
              <a:rPr lang="en-US" sz="1800" b="1" i="0" dirty="0">
                <a:effectLst/>
              </a:rPr>
              <a:t>Docker</a:t>
            </a:r>
            <a:r>
              <a:rPr lang="en-US" sz="1800" b="0" i="0" dirty="0">
                <a:effectLst/>
              </a:rPr>
              <a:t> - A set of platform as a service (PaaS) products that use OS-level virtualization to deliver software in packages called containers</a:t>
            </a:r>
          </a:p>
          <a:p>
            <a:pPr marL="609585" indent="-406390" defTabSz="1219170">
              <a:buClr>
                <a:srgbClr val="000000"/>
              </a:buClr>
              <a:buSzPts val="1200"/>
              <a:buFont typeface="Roboto Mono"/>
              <a:buChar char="●"/>
            </a:pPr>
            <a:endParaRPr lang="en-US" sz="1800" dirty="0"/>
          </a:p>
          <a:p>
            <a:pPr marL="609585" indent="-406390" defTabSz="1219170">
              <a:buClr>
                <a:srgbClr val="000000"/>
              </a:buClr>
              <a:buSzPts val="1200"/>
              <a:buFont typeface="Roboto Mono"/>
              <a:buChar char="●"/>
            </a:pPr>
            <a:r>
              <a:rPr lang="en-US" sz="1800" b="1" i="0" dirty="0">
                <a:effectLst/>
              </a:rPr>
              <a:t>Container</a:t>
            </a:r>
            <a:r>
              <a:rPr lang="en-US" sz="1800" b="0" i="0" dirty="0">
                <a:effectLst/>
              </a:rPr>
              <a:t> – Standard unit of software that packages up code and all its dependencies</a:t>
            </a:r>
          </a:p>
          <a:p>
            <a:pPr marL="609585" indent="-406390" defTabSz="1219170">
              <a:buClr>
                <a:srgbClr val="000000"/>
              </a:buClr>
              <a:buSzPts val="1200"/>
              <a:buFont typeface="Roboto Mono"/>
              <a:buChar char="●"/>
            </a:pPr>
            <a:endParaRPr lang="en-US" sz="1800" dirty="0"/>
          </a:p>
          <a:p>
            <a:pPr marL="609585" indent="-406390" defTabSz="1219170">
              <a:buClr>
                <a:srgbClr val="000000"/>
              </a:buClr>
              <a:buSzPts val="1200"/>
              <a:buFont typeface="Roboto Mono"/>
              <a:buChar char="●"/>
            </a:pPr>
            <a:r>
              <a:rPr lang="en-US" sz="1800" b="1" i="0" dirty="0">
                <a:effectLst/>
              </a:rPr>
              <a:t>Docker Image </a:t>
            </a:r>
            <a:r>
              <a:rPr lang="en-US" sz="1800" b="0" i="0" dirty="0">
                <a:effectLst/>
              </a:rPr>
              <a:t>- It is Blueprint of the Container</a:t>
            </a:r>
          </a:p>
          <a:p>
            <a:pPr marL="203195" defTabSz="1219170">
              <a:buClr>
                <a:srgbClr val="000000"/>
              </a:buClr>
              <a:buSzPts val="1200"/>
            </a:pPr>
            <a:endParaRPr lang="en-US" sz="1800" b="0" i="0" dirty="0">
              <a:effectLst/>
            </a:endParaRPr>
          </a:p>
          <a:p>
            <a:pPr marL="609585" indent="-406390" defTabSz="1219170">
              <a:buClr>
                <a:srgbClr val="000000"/>
              </a:buClr>
              <a:buSzPts val="1200"/>
              <a:buFont typeface="Roboto Mono"/>
              <a:buChar char="●"/>
            </a:pPr>
            <a:r>
              <a:rPr lang="en-US" sz="1800" b="1" dirty="0"/>
              <a:t>Vulnerability</a:t>
            </a:r>
            <a:r>
              <a:rPr lang="en-US" sz="1800" dirty="0"/>
              <a:t> - F</a:t>
            </a:r>
            <a:r>
              <a:rPr lang="en-US" sz="1800" b="0" i="0" dirty="0">
                <a:effectLst/>
              </a:rPr>
              <a:t>law in code or design that creates a potential point of security compromise for an endpoint</a:t>
            </a:r>
          </a:p>
          <a:p>
            <a:pPr marL="203195" defTabSz="1219170">
              <a:buClr>
                <a:srgbClr val="000000"/>
              </a:buClr>
              <a:buSzPts val="1200"/>
            </a:pPr>
            <a:endParaRPr lang="en-US" sz="1800" b="0" i="0" dirty="0">
              <a:effectLst/>
            </a:endParaRPr>
          </a:p>
          <a:p>
            <a:pPr marL="609585" indent="-406390" defTabSz="1219170">
              <a:buClr>
                <a:srgbClr val="000000"/>
              </a:buClr>
              <a:buSzPts val="1200"/>
              <a:buFont typeface="Roboto Mono"/>
              <a:buChar char="●"/>
            </a:pPr>
            <a:endParaRPr lang="en-US" sz="1800" dirty="0"/>
          </a:p>
          <a:p>
            <a:pPr marL="609585" indent="-406390" defTabSz="1219170">
              <a:buClr>
                <a:srgbClr val="000000"/>
              </a:buClr>
              <a:buSzPts val="1200"/>
              <a:buFont typeface="Roboto Mono"/>
              <a:buChar char="●"/>
            </a:pPr>
            <a:endParaRPr lang="en-US" sz="1800" b="0" i="0" dirty="0">
              <a:effectLst/>
            </a:endParaRPr>
          </a:p>
          <a:p>
            <a:pPr marL="609585" indent="-406390" defTabSz="1219170">
              <a:buClr>
                <a:srgbClr val="000000"/>
              </a:buClr>
              <a:buSzPts val="1200"/>
              <a:buFont typeface="Roboto Mono"/>
              <a:buChar char="●"/>
            </a:pPr>
            <a:endParaRPr lang="en-US" sz="1800" dirty="0"/>
          </a:p>
          <a:p>
            <a:pPr marL="609585" indent="-406390" defTabSz="1219170">
              <a:buClr>
                <a:srgbClr val="000000"/>
              </a:buClr>
              <a:buSzPts val="1200"/>
              <a:buFont typeface="Roboto Mono"/>
              <a:buChar char="●"/>
            </a:pPr>
            <a:endParaRPr lang="en-US" sz="1800" b="0" i="0" dirty="0">
              <a:effectLst/>
            </a:endParaRPr>
          </a:p>
          <a:p>
            <a:pPr marL="609585" indent="-406390" defTabSz="1219170">
              <a:buClr>
                <a:srgbClr val="000000"/>
              </a:buClr>
              <a:buSzPts val="1200"/>
              <a:buFont typeface="Roboto Mono"/>
              <a:buChar char="●"/>
            </a:pPr>
            <a:endParaRPr lang="en-US" sz="1800" b="0" i="0" dirty="0">
              <a:effectLst/>
            </a:endParaRPr>
          </a:p>
          <a:p>
            <a:pPr marL="609585" indent="-406390" defTabSz="1219170">
              <a:buClr>
                <a:srgbClr val="000000"/>
              </a:buClr>
              <a:buSzPts val="1200"/>
              <a:buFont typeface="Roboto Mono"/>
              <a:buChar char="●"/>
            </a:pPr>
            <a:endParaRPr sz="1800" b="1" kern="0" dirty="0">
              <a:ea typeface="Roboto Mono"/>
              <a:cs typeface="Roboto Mono"/>
              <a:sym typeface="Roboto Mon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63C28-75D1-4927-AC85-DEA43888CE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311" y="3874721"/>
            <a:ext cx="6618212" cy="20704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9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F80EB-8160-4B9B-BB82-81D048E6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2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>
                <a:cs typeface="Calibri Light"/>
              </a:rPr>
              <a:t>Docker - Security</a:t>
            </a:r>
            <a:endParaRPr lang="en-US" sz="4000"/>
          </a:p>
        </p:txBody>
      </p:sp>
      <p:grpSp>
        <p:nvGrpSpPr>
          <p:cNvPr id="73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" y="1083486"/>
            <a:ext cx="355196" cy="673460"/>
            <a:chOff x="0" y="823811"/>
            <a:chExt cx="355196" cy="673460"/>
          </a:xfrm>
        </p:grpSpPr>
        <p:sp>
          <p:nvSpPr>
            <p:cNvPr id="78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7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67BE-9BFD-4167-8D95-F25ED69D0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22" y="1971072"/>
            <a:ext cx="5695009" cy="4022717"/>
          </a:xfr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Docker is an open platform for developing, shipping, and running applications</a:t>
            </a:r>
          </a:p>
          <a:p>
            <a:r>
              <a:rPr lang="en-US" sz="2400" dirty="0">
                <a:ea typeface="+mn-lt"/>
                <a:cs typeface="+mn-lt"/>
              </a:rPr>
              <a:t>OS-level virtualization to deliver software in packages called containers</a:t>
            </a:r>
          </a:p>
          <a:p>
            <a:r>
              <a:rPr lang="en-US" sz="2400" dirty="0">
                <a:cs typeface="Calibri"/>
              </a:rPr>
              <a:t>However, </a:t>
            </a:r>
            <a:r>
              <a:rPr lang="en-US" sz="2400" dirty="0">
                <a:ea typeface="+mn-lt"/>
                <a:cs typeface="+mn-lt"/>
              </a:rPr>
              <a:t>'security' is a top request on Docker's public roadmap</a:t>
            </a:r>
          </a:p>
          <a:p>
            <a:r>
              <a:rPr lang="en-US" sz="2400" dirty="0">
                <a:ea typeface="+mn-lt"/>
                <a:cs typeface="+mn-lt"/>
              </a:rPr>
              <a:t>This presentation aims at vulnerability check for such docker containers</a:t>
            </a:r>
            <a:endParaRPr lang="en-US" sz="2400" dirty="0">
              <a:cs typeface="Calibri"/>
            </a:endParaRPr>
          </a:p>
        </p:txBody>
      </p:sp>
      <p:sp>
        <p:nvSpPr>
          <p:cNvPr id="89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69" y="0"/>
            <a:ext cx="149433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91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5B4EBC0B-CA87-4041-9CBF-35565D0E9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6" y="1303701"/>
            <a:ext cx="4397433" cy="1075143"/>
          </a:xfrm>
          <a:prstGeom prst="rect">
            <a:avLst/>
          </a:prstGeom>
        </p:spPr>
      </p:pic>
      <p:sp>
        <p:nvSpPr>
          <p:cNvPr id="93" name="Rectangle 2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81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pic>
        <p:nvPicPr>
          <p:cNvPr id="5" name="Picture 5" descr="Shape, icon, arrow&#10;&#10;Description automatically generated">
            <a:extLst>
              <a:ext uri="{FF2B5EF4-FFF2-40B4-BE49-F238E27FC236}">
                <a16:creationId xmlns:a16="http://schemas.microsoft.com/office/drawing/2014/main" id="{99283BD6-0C92-4EEB-8C19-454CE349E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2803" y="3707895"/>
            <a:ext cx="2136813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1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7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C0D34-40E4-4C76-A8D2-5267F96B1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15" y="727780"/>
            <a:ext cx="4560584" cy="1128068"/>
          </a:xfr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z="2800" dirty="0"/>
              <a:t>Explicit Vulnerability Check for Docker Images using Python</a:t>
            </a:r>
          </a:p>
        </p:txBody>
      </p:sp>
      <p:grpSp>
        <p:nvGrpSpPr>
          <p:cNvPr id="83" name="Group 7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" y="1083486"/>
            <a:ext cx="355196" cy="673460"/>
            <a:chOff x="0" y="823811"/>
            <a:chExt cx="355196" cy="673460"/>
          </a:xfrm>
        </p:grpSpPr>
        <p:sp>
          <p:nvSpPr>
            <p:cNvPr id="85" name="Rectangle 7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7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B4AB7-DE45-4D7D-B33F-EDD0252B1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74" y="2113877"/>
            <a:ext cx="4559425" cy="3979585"/>
          </a:xfr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z="1900" dirty="0"/>
              <a:t>With an increasing demand for  virtualized containers, it is important to keep our Docker environment efficient and safe.</a:t>
            </a:r>
          </a:p>
          <a:p>
            <a:r>
              <a:rPr lang="en-US" sz="1900" dirty="0"/>
              <a:t>Vulnerabilities can jeopardize the safety of containers and in turn its host computer/server.</a:t>
            </a:r>
          </a:p>
          <a:p>
            <a:r>
              <a:rPr lang="en-US" sz="1900" dirty="0"/>
              <a:t>Our use case is Vulnerability check for Docker images. </a:t>
            </a:r>
          </a:p>
          <a:p>
            <a:r>
              <a:rPr lang="en-US" sz="1900" dirty="0"/>
              <a:t>E-commerce based Virtual container check.</a:t>
            </a:r>
          </a:p>
          <a:p>
            <a:endParaRPr lang="en-US" sz="1900" dirty="0"/>
          </a:p>
        </p:txBody>
      </p:sp>
      <p:sp>
        <p:nvSpPr>
          <p:cNvPr id="87" name="Rectangle 8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69" y="0"/>
            <a:ext cx="149433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1" y="513856"/>
            <a:ext cx="6009367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pic>
        <p:nvPicPr>
          <p:cNvPr id="68" name="Picture 68" descr="Icon&#10;&#10;Description automatically generated">
            <a:extLst>
              <a:ext uri="{FF2B5EF4-FFF2-40B4-BE49-F238E27FC236}">
                <a16:creationId xmlns:a16="http://schemas.microsoft.com/office/drawing/2014/main" id="{89FB1F3E-8FB2-40E8-82F5-048D8D1BF4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63" r="21285" b="2"/>
          <a:stretch/>
        </p:blipFill>
        <p:spPr>
          <a:xfrm>
            <a:off x="5977789" y="813731"/>
            <a:ext cx="5425411" cy="524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32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1" y="2385103"/>
            <a:ext cx="574091" cy="2087796"/>
            <a:chOff x="209668" y="2857422"/>
            <a:chExt cx="463662" cy="208779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54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69" y="0"/>
            <a:ext cx="149433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30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8EBF9-2DC6-4526-8AAC-60408C78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00" y="449172"/>
            <a:ext cx="11039113" cy="1258773"/>
          </a:xfr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z="2800" dirty="0"/>
              <a:t>Python based Solution to check whether Docker image is safe </a:t>
            </a:r>
            <a:endParaRPr lang="en-US" sz="28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863B-4A9A-4551-9F6A-F4C842F4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308" y="2157117"/>
            <a:ext cx="10358055" cy="2087795"/>
          </a:xfr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sz="2000" dirty="0"/>
              <a:t>Sophisticated image verifying tool for identifying compromises and unpatched vulnerabilities.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Python code is written using various build python modules and an open source framework. </a:t>
            </a:r>
          </a:p>
          <a:p>
            <a:r>
              <a:rPr lang="en-US" sz="2000" dirty="0"/>
              <a:t>Giving e-commerce based shopping docker images as input.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000" dirty="0">
              <a:cs typeface="Calibri"/>
            </a:endParaRPr>
          </a:p>
        </p:txBody>
      </p:sp>
      <p:sp>
        <p:nvSpPr>
          <p:cNvPr id="5" name="TextBox 4" hidden="1">
            <a:extLst>
              <a:ext uri="{FF2B5EF4-FFF2-40B4-BE49-F238E27FC236}">
                <a16:creationId xmlns:a16="http://schemas.microsoft.com/office/drawing/2014/main" id="{49B5F907-5024-4C07-8A01-C12E7F8C4D66}"/>
              </a:ext>
            </a:extLst>
          </p:cNvPr>
          <p:cNvSpPr txBox="1"/>
          <p:nvPr/>
        </p:nvSpPr>
        <p:spPr>
          <a:xfrm>
            <a:off x="8451604" y="1412491"/>
            <a:ext cx="2926080" cy="4363844"/>
          </a:xfrm>
          <a:prstGeom prst="rect">
            <a:avLst/>
          </a:prstGeom>
        </p:spPr>
        <p:txBody>
          <a:bodyPr rot="0" spcFirstLastPara="0" vertOverflow="overflow" horzOverflow="overflow" vert="horz" lIns="91436" tIns="45718" rIns="91436" bIns="45718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589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Click to add text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E104DD-DEFA-4838-9FEB-372B708EF0F6}"/>
              </a:ext>
            </a:extLst>
          </p:cNvPr>
          <p:cNvGrpSpPr/>
          <p:nvPr/>
        </p:nvGrpSpPr>
        <p:grpSpPr>
          <a:xfrm>
            <a:off x="913704" y="3382867"/>
            <a:ext cx="9609195" cy="2087795"/>
            <a:chOff x="914668" y="2079625"/>
            <a:chExt cx="10635982" cy="2609850"/>
          </a:xfrm>
        </p:grpSpPr>
        <p:sp>
          <p:nvSpPr>
            <p:cNvPr id="16" name="Arrow: Chevron 15">
              <a:extLst>
                <a:ext uri="{FF2B5EF4-FFF2-40B4-BE49-F238E27FC236}">
                  <a16:creationId xmlns:a16="http://schemas.microsoft.com/office/drawing/2014/main" id="{5B4E8D17-B644-4B8E-AB43-61B4B5A86365}"/>
                </a:ext>
              </a:extLst>
            </p:cNvPr>
            <p:cNvSpPr/>
            <p:nvPr/>
          </p:nvSpPr>
          <p:spPr>
            <a:xfrm>
              <a:off x="914668" y="2079625"/>
              <a:ext cx="3009646" cy="2609850"/>
            </a:xfrm>
            <a:prstGeom prst="chevron">
              <a:avLst>
                <a:gd name="adj" fmla="val 2639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Arrow: Chevron 16">
              <a:extLst>
                <a:ext uri="{FF2B5EF4-FFF2-40B4-BE49-F238E27FC236}">
                  <a16:creationId xmlns:a16="http://schemas.microsoft.com/office/drawing/2014/main" id="{97102307-FD9F-4498-B96B-836C3A1ADDEE}"/>
                </a:ext>
              </a:extLst>
            </p:cNvPr>
            <p:cNvSpPr/>
            <p:nvPr/>
          </p:nvSpPr>
          <p:spPr>
            <a:xfrm>
              <a:off x="3459315" y="2079625"/>
              <a:ext cx="3009645" cy="2609850"/>
            </a:xfrm>
            <a:prstGeom prst="chevron">
              <a:avLst>
                <a:gd name="adj" fmla="val 2639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9247CB55-2642-4F84-A5D5-F77DDD7B335B}"/>
                </a:ext>
              </a:extLst>
            </p:cNvPr>
            <p:cNvSpPr/>
            <p:nvPr/>
          </p:nvSpPr>
          <p:spPr>
            <a:xfrm>
              <a:off x="6002244" y="2079625"/>
              <a:ext cx="3009645" cy="2609850"/>
            </a:xfrm>
            <a:prstGeom prst="chevron">
              <a:avLst>
                <a:gd name="adj" fmla="val 2639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8EC303A2-6582-484E-ACD4-37056A4D8528}"/>
                </a:ext>
              </a:extLst>
            </p:cNvPr>
            <p:cNvSpPr/>
            <p:nvPr/>
          </p:nvSpPr>
          <p:spPr>
            <a:xfrm>
              <a:off x="8541005" y="2079625"/>
              <a:ext cx="3009645" cy="2609850"/>
            </a:xfrm>
            <a:prstGeom prst="chevron">
              <a:avLst>
                <a:gd name="adj" fmla="val 2639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26AE23-D505-46CC-B59D-9893F58B9046}"/>
              </a:ext>
            </a:extLst>
          </p:cNvPr>
          <p:cNvSpPr txBox="1"/>
          <p:nvPr/>
        </p:nvSpPr>
        <p:spPr>
          <a:xfrm>
            <a:off x="1619767" y="3460460"/>
            <a:ext cx="1560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STEP 1 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C7A227-AB92-4EFD-AEF1-05CF53886AC0}"/>
              </a:ext>
            </a:extLst>
          </p:cNvPr>
          <p:cNvSpPr txBox="1"/>
          <p:nvPr/>
        </p:nvSpPr>
        <p:spPr>
          <a:xfrm>
            <a:off x="3579289" y="4011602"/>
            <a:ext cx="2378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Input Docker Image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9D4D9F-3B5F-414E-A13E-C26C8407D63F}"/>
              </a:ext>
            </a:extLst>
          </p:cNvPr>
          <p:cNvSpPr txBox="1"/>
          <p:nvPr/>
        </p:nvSpPr>
        <p:spPr>
          <a:xfrm>
            <a:off x="6011516" y="4019791"/>
            <a:ext cx="173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Test the input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46707B-E5C8-4FA6-BD3A-19EE8DDA52E5}"/>
              </a:ext>
            </a:extLst>
          </p:cNvPr>
          <p:cNvSpPr txBox="1"/>
          <p:nvPr/>
        </p:nvSpPr>
        <p:spPr>
          <a:xfrm>
            <a:off x="8003268" y="3919269"/>
            <a:ext cx="2249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Output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the status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FFFF"/>
                </a:solidFill>
                <a:latin typeface="Open Sans" panose="020B0606030504020204" pitchFamily="34" charset="0"/>
              </a:rPr>
              <a:t>Safe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5ECF4BC-C722-4758-9323-A093997051E2}"/>
              </a:ext>
            </a:extLst>
          </p:cNvPr>
          <p:cNvGrpSpPr/>
          <p:nvPr/>
        </p:nvGrpSpPr>
        <p:grpSpPr>
          <a:xfrm>
            <a:off x="6457042" y="4829848"/>
            <a:ext cx="517602" cy="433502"/>
            <a:chOff x="2700338" y="8651875"/>
            <a:chExt cx="6545262" cy="6543675"/>
          </a:xfrm>
          <a:solidFill>
            <a:schemeClr val="bg1"/>
          </a:solidFill>
        </p:grpSpPr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012B7AA5-1B6E-4D5E-9985-62AAE0621E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00338" y="10820400"/>
              <a:ext cx="4376737" cy="4375150"/>
            </a:xfrm>
            <a:custGeom>
              <a:avLst/>
              <a:gdLst>
                <a:gd name="T0" fmla="*/ 477 w 1376"/>
                <a:gd name="T1" fmla="*/ 1360 h 1376"/>
                <a:gd name="T2" fmla="*/ 312 w 1376"/>
                <a:gd name="T3" fmla="*/ 1212 h 1376"/>
                <a:gd name="T4" fmla="*/ 237 w 1376"/>
                <a:gd name="T5" fmla="*/ 1044 h 1376"/>
                <a:gd name="T6" fmla="*/ 64 w 1376"/>
                <a:gd name="T7" fmla="*/ 1013 h 1376"/>
                <a:gd name="T8" fmla="*/ 51 w 1376"/>
                <a:gd name="T9" fmla="*/ 793 h 1376"/>
                <a:gd name="T10" fmla="*/ 117 w 1376"/>
                <a:gd name="T11" fmla="*/ 621 h 1376"/>
                <a:gd name="T12" fmla="*/ 16 w 1376"/>
                <a:gd name="T13" fmla="*/ 476 h 1376"/>
                <a:gd name="T14" fmla="*/ 164 w 1376"/>
                <a:gd name="T15" fmla="*/ 312 h 1376"/>
                <a:gd name="T16" fmla="*/ 332 w 1376"/>
                <a:gd name="T17" fmla="*/ 237 h 1376"/>
                <a:gd name="T18" fmla="*/ 363 w 1376"/>
                <a:gd name="T19" fmla="*/ 63 h 1376"/>
                <a:gd name="T20" fmla="*/ 583 w 1376"/>
                <a:gd name="T21" fmla="*/ 51 h 1376"/>
                <a:gd name="T22" fmla="*/ 755 w 1376"/>
                <a:gd name="T23" fmla="*/ 116 h 1376"/>
                <a:gd name="T24" fmla="*/ 900 w 1376"/>
                <a:gd name="T25" fmla="*/ 16 h 1376"/>
                <a:gd name="T26" fmla="*/ 1064 w 1376"/>
                <a:gd name="T27" fmla="*/ 163 h 1376"/>
                <a:gd name="T28" fmla="*/ 1139 w 1376"/>
                <a:gd name="T29" fmla="*/ 331 h 1376"/>
                <a:gd name="T30" fmla="*/ 1313 w 1376"/>
                <a:gd name="T31" fmla="*/ 362 h 1376"/>
                <a:gd name="T32" fmla="*/ 1360 w 1376"/>
                <a:gd name="T33" fmla="*/ 476 h 1376"/>
                <a:gd name="T34" fmla="*/ 1260 w 1376"/>
                <a:gd name="T35" fmla="*/ 621 h 1376"/>
                <a:gd name="T36" fmla="*/ 1325 w 1376"/>
                <a:gd name="T37" fmla="*/ 793 h 1376"/>
                <a:gd name="T38" fmla="*/ 1313 w 1376"/>
                <a:gd name="T39" fmla="*/ 1013 h 1376"/>
                <a:gd name="T40" fmla="*/ 1139 w 1376"/>
                <a:gd name="T41" fmla="*/ 1044 h 1376"/>
                <a:gd name="T42" fmla="*/ 1064 w 1376"/>
                <a:gd name="T43" fmla="*/ 1212 h 1376"/>
                <a:gd name="T44" fmla="*/ 900 w 1376"/>
                <a:gd name="T45" fmla="*/ 1360 h 1376"/>
                <a:gd name="T46" fmla="*/ 755 w 1376"/>
                <a:gd name="T47" fmla="*/ 1259 h 1376"/>
                <a:gd name="T48" fmla="*/ 583 w 1376"/>
                <a:gd name="T49" fmla="*/ 1325 h 1376"/>
                <a:gd name="T50" fmla="*/ 403 w 1376"/>
                <a:gd name="T51" fmla="*/ 1230 h 1376"/>
                <a:gd name="T52" fmla="*/ 544 w 1376"/>
                <a:gd name="T53" fmla="*/ 1210 h 1376"/>
                <a:gd name="T54" fmla="*/ 748 w 1376"/>
                <a:gd name="T55" fmla="*/ 1167 h 1376"/>
                <a:gd name="T56" fmla="*/ 870 w 1376"/>
                <a:gd name="T57" fmla="*/ 1273 h 1376"/>
                <a:gd name="T58" fmla="*/ 956 w 1376"/>
                <a:gd name="T59" fmla="*/ 1159 h 1376"/>
                <a:gd name="T60" fmla="*/ 1070 w 1376"/>
                <a:gd name="T61" fmla="*/ 985 h 1376"/>
                <a:gd name="T62" fmla="*/ 1230 w 1376"/>
                <a:gd name="T63" fmla="*/ 973 h 1376"/>
                <a:gd name="T64" fmla="*/ 1211 w 1376"/>
                <a:gd name="T65" fmla="*/ 832 h 1376"/>
                <a:gd name="T66" fmla="*/ 1168 w 1376"/>
                <a:gd name="T67" fmla="*/ 628 h 1376"/>
                <a:gd name="T68" fmla="*/ 1274 w 1376"/>
                <a:gd name="T69" fmla="*/ 506 h 1376"/>
                <a:gd name="T70" fmla="*/ 1160 w 1376"/>
                <a:gd name="T71" fmla="*/ 420 h 1376"/>
                <a:gd name="T72" fmla="*/ 986 w 1376"/>
                <a:gd name="T73" fmla="*/ 306 h 1376"/>
                <a:gd name="T74" fmla="*/ 974 w 1376"/>
                <a:gd name="T75" fmla="*/ 146 h 1376"/>
                <a:gd name="T76" fmla="*/ 833 w 1376"/>
                <a:gd name="T77" fmla="*/ 165 h 1376"/>
                <a:gd name="T78" fmla="*/ 629 w 1376"/>
                <a:gd name="T79" fmla="*/ 208 h 1376"/>
                <a:gd name="T80" fmla="*/ 507 w 1376"/>
                <a:gd name="T81" fmla="*/ 102 h 1376"/>
                <a:gd name="T82" fmla="*/ 421 w 1376"/>
                <a:gd name="T83" fmla="*/ 216 h 1376"/>
                <a:gd name="T84" fmla="*/ 307 w 1376"/>
                <a:gd name="T85" fmla="*/ 390 h 1376"/>
                <a:gd name="T86" fmla="*/ 146 w 1376"/>
                <a:gd name="T87" fmla="*/ 402 h 1376"/>
                <a:gd name="T88" fmla="*/ 166 w 1376"/>
                <a:gd name="T89" fmla="*/ 543 h 1376"/>
                <a:gd name="T90" fmla="*/ 209 w 1376"/>
                <a:gd name="T91" fmla="*/ 747 h 1376"/>
                <a:gd name="T92" fmla="*/ 103 w 1376"/>
                <a:gd name="T93" fmla="*/ 869 h 1376"/>
                <a:gd name="T94" fmla="*/ 217 w 1376"/>
                <a:gd name="T95" fmla="*/ 955 h 1376"/>
                <a:gd name="T96" fmla="*/ 391 w 1376"/>
                <a:gd name="T97" fmla="*/ 1069 h 1376"/>
                <a:gd name="T98" fmla="*/ 403 w 1376"/>
                <a:gd name="T99" fmla="*/ 1230 h 1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76" h="1376">
                  <a:moveTo>
                    <a:pt x="509" y="1366"/>
                  </a:moveTo>
                  <a:cubicBezTo>
                    <a:pt x="498" y="1366"/>
                    <a:pt x="487" y="1364"/>
                    <a:pt x="477" y="1360"/>
                  </a:cubicBezTo>
                  <a:cubicBezTo>
                    <a:pt x="363" y="1312"/>
                    <a:pt x="363" y="1312"/>
                    <a:pt x="363" y="1312"/>
                  </a:cubicBezTo>
                  <a:cubicBezTo>
                    <a:pt x="324" y="1296"/>
                    <a:pt x="302" y="1253"/>
                    <a:pt x="312" y="1212"/>
                  </a:cubicBezTo>
                  <a:cubicBezTo>
                    <a:pt x="319" y="1188"/>
                    <a:pt x="325" y="1163"/>
                    <a:pt x="332" y="1139"/>
                  </a:cubicBezTo>
                  <a:cubicBezTo>
                    <a:pt x="297" y="1111"/>
                    <a:pt x="265" y="1079"/>
                    <a:pt x="237" y="1044"/>
                  </a:cubicBezTo>
                  <a:cubicBezTo>
                    <a:pt x="213" y="1051"/>
                    <a:pt x="188" y="1057"/>
                    <a:pt x="164" y="1064"/>
                  </a:cubicBezTo>
                  <a:cubicBezTo>
                    <a:pt x="123" y="1074"/>
                    <a:pt x="80" y="1052"/>
                    <a:pt x="64" y="1013"/>
                  </a:cubicBezTo>
                  <a:cubicBezTo>
                    <a:pt x="16" y="899"/>
                    <a:pt x="16" y="899"/>
                    <a:pt x="16" y="899"/>
                  </a:cubicBezTo>
                  <a:cubicBezTo>
                    <a:pt x="0" y="860"/>
                    <a:pt x="15" y="815"/>
                    <a:pt x="51" y="793"/>
                  </a:cubicBezTo>
                  <a:cubicBezTo>
                    <a:pt x="73" y="780"/>
                    <a:pt x="95" y="767"/>
                    <a:pt x="117" y="754"/>
                  </a:cubicBezTo>
                  <a:cubicBezTo>
                    <a:pt x="112" y="710"/>
                    <a:pt x="112" y="665"/>
                    <a:pt x="117" y="621"/>
                  </a:cubicBezTo>
                  <a:cubicBezTo>
                    <a:pt x="95" y="608"/>
                    <a:pt x="73" y="595"/>
                    <a:pt x="51" y="582"/>
                  </a:cubicBezTo>
                  <a:cubicBezTo>
                    <a:pt x="15" y="561"/>
                    <a:pt x="0" y="515"/>
                    <a:pt x="16" y="476"/>
                  </a:cubicBezTo>
                  <a:cubicBezTo>
                    <a:pt x="64" y="362"/>
                    <a:pt x="64" y="362"/>
                    <a:pt x="64" y="362"/>
                  </a:cubicBezTo>
                  <a:cubicBezTo>
                    <a:pt x="80" y="323"/>
                    <a:pt x="123" y="301"/>
                    <a:pt x="164" y="312"/>
                  </a:cubicBezTo>
                  <a:cubicBezTo>
                    <a:pt x="188" y="318"/>
                    <a:pt x="213" y="324"/>
                    <a:pt x="237" y="331"/>
                  </a:cubicBezTo>
                  <a:cubicBezTo>
                    <a:pt x="265" y="296"/>
                    <a:pt x="297" y="264"/>
                    <a:pt x="332" y="237"/>
                  </a:cubicBezTo>
                  <a:cubicBezTo>
                    <a:pt x="325" y="212"/>
                    <a:pt x="319" y="187"/>
                    <a:pt x="312" y="163"/>
                  </a:cubicBezTo>
                  <a:cubicBezTo>
                    <a:pt x="302" y="122"/>
                    <a:pt x="324" y="79"/>
                    <a:pt x="363" y="63"/>
                  </a:cubicBezTo>
                  <a:cubicBezTo>
                    <a:pt x="477" y="16"/>
                    <a:pt x="477" y="16"/>
                    <a:pt x="477" y="16"/>
                  </a:cubicBezTo>
                  <a:cubicBezTo>
                    <a:pt x="516" y="0"/>
                    <a:pt x="561" y="15"/>
                    <a:pt x="583" y="51"/>
                  </a:cubicBezTo>
                  <a:cubicBezTo>
                    <a:pt x="596" y="72"/>
                    <a:pt x="609" y="94"/>
                    <a:pt x="622" y="116"/>
                  </a:cubicBezTo>
                  <a:cubicBezTo>
                    <a:pt x="666" y="111"/>
                    <a:pt x="711" y="111"/>
                    <a:pt x="755" y="116"/>
                  </a:cubicBezTo>
                  <a:cubicBezTo>
                    <a:pt x="768" y="94"/>
                    <a:pt x="781" y="72"/>
                    <a:pt x="794" y="51"/>
                  </a:cubicBezTo>
                  <a:cubicBezTo>
                    <a:pt x="815" y="15"/>
                    <a:pt x="861" y="0"/>
                    <a:pt x="900" y="16"/>
                  </a:cubicBezTo>
                  <a:cubicBezTo>
                    <a:pt x="1014" y="63"/>
                    <a:pt x="1014" y="63"/>
                    <a:pt x="1014" y="63"/>
                  </a:cubicBezTo>
                  <a:cubicBezTo>
                    <a:pt x="1053" y="79"/>
                    <a:pt x="1075" y="122"/>
                    <a:pt x="1064" y="163"/>
                  </a:cubicBezTo>
                  <a:cubicBezTo>
                    <a:pt x="1058" y="187"/>
                    <a:pt x="1052" y="212"/>
                    <a:pt x="1045" y="237"/>
                  </a:cubicBezTo>
                  <a:cubicBezTo>
                    <a:pt x="1080" y="264"/>
                    <a:pt x="1112" y="296"/>
                    <a:pt x="1139" y="331"/>
                  </a:cubicBezTo>
                  <a:cubicBezTo>
                    <a:pt x="1164" y="324"/>
                    <a:pt x="1189" y="318"/>
                    <a:pt x="1213" y="312"/>
                  </a:cubicBezTo>
                  <a:cubicBezTo>
                    <a:pt x="1254" y="301"/>
                    <a:pt x="1297" y="323"/>
                    <a:pt x="1313" y="362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60" y="476"/>
                    <a:pt x="1360" y="476"/>
                    <a:pt x="1360" y="476"/>
                  </a:cubicBezTo>
                  <a:cubicBezTo>
                    <a:pt x="1376" y="515"/>
                    <a:pt x="1361" y="561"/>
                    <a:pt x="1325" y="582"/>
                  </a:cubicBezTo>
                  <a:cubicBezTo>
                    <a:pt x="1304" y="595"/>
                    <a:pt x="1282" y="608"/>
                    <a:pt x="1260" y="621"/>
                  </a:cubicBezTo>
                  <a:cubicBezTo>
                    <a:pt x="1265" y="665"/>
                    <a:pt x="1265" y="710"/>
                    <a:pt x="1260" y="754"/>
                  </a:cubicBezTo>
                  <a:cubicBezTo>
                    <a:pt x="1282" y="767"/>
                    <a:pt x="1304" y="780"/>
                    <a:pt x="1325" y="793"/>
                  </a:cubicBezTo>
                  <a:cubicBezTo>
                    <a:pt x="1361" y="815"/>
                    <a:pt x="1376" y="860"/>
                    <a:pt x="1360" y="899"/>
                  </a:cubicBezTo>
                  <a:cubicBezTo>
                    <a:pt x="1313" y="1013"/>
                    <a:pt x="1313" y="1013"/>
                    <a:pt x="1313" y="1013"/>
                  </a:cubicBezTo>
                  <a:cubicBezTo>
                    <a:pt x="1297" y="1052"/>
                    <a:pt x="1254" y="1074"/>
                    <a:pt x="1213" y="1064"/>
                  </a:cubicBezTo>
                  <a:cubicBezTo>
                    <a:pt x="1189" y="1057"/>
                    <a:pt x="1164" y="1051"/>
                    <a:pt x="1139" y="1044"/>
                  </a:cubicBezTo>
                  <a:cubicBezTo>
                    <a:pt x="1112" y="1079"/>
                    <a:pt x="1080" y="1111"/>
                    <a:pt x="1045" y="1139"/>
                  </a:cubicBezTo>
                  <a:cubicBezTo>
                    <a:pt x="1052" y="1164"/>
                    <a:pt x="1058" y="1188"/>
                    <a:pt x="1064" y="1212"/>
                  </a:cubicBezTo>
                  <a:cubicBezTo>
                    <a:pt x="1075" y="1253"/>
                    <a:pt x="1053" y="1296"/>
                    <a:pt x="1014" y="1312"/>
                  </a:cubicBezTo>
                  <a:cubicBezTo>
                    <a:pt x="900" y="1360"/>
                    <a:pt x="900" y="1360"/>
                    <a:pt x="900" y="1360"/>
                  </a:cubicBezTo>
                  <a:cubicBezTo>
                    <a:pt x="861" y="1376"/>
                    <a:pt x="815" y="1361"/>
                    <a:pt x="794" y="1325"/>
                  </a:cubicBezTo>
                  <a:cubicBezTo>
                    <a:pt x="781" y="1303"/>
                    <a:pt x="768" y="1281"/>
                    <a:pt x="755" y="1259"/>
                  </a:cubicBezTo>
                  <a:cubicBezTo>
                    <a:pt x="711" y="1264"/>
                    <a:pt x="666" y="1264"/>
                    <a:pt x="622" y="1259"/>
                  </a:cubicBezTo>
                  <a:cubicBezTo>
                    <a:pt x="609" y="1281"/>
                    <a:pt x="596" y="1303"/>
                    <a:pt x="583" y="1325"/>
                  </a:cubicBezTo>
                  <a:cubicBezTo>
                    <a:pt x="567" y="1351"/>
                    <a:pt x="539" y="1366"/>
                    <a:pt x="509" y="1366"/>
                  </a:cubicBezTo>
                  <a:close/>
                  <a:moveTo>
                    <a:pt x="403" y="1230"/>
                  </a:moveTo>
                  <a:cubicBezTo>
                    <a:pt x="507" y="1273"/>
                    <a:pt x="507" y="1273"/>
                    <a:pt x="507" y="1273"/>
                  </a:cubicBezTo>
                  <a:cubicBezTo>
                    <a:pt x="519" y="1252"/>
                    <a:pt x="532" y="1231"/>
                    <a:pt x="544" y="1210"/>
                  </a:cubicBezTo>
                  <a:cubicBezTo>
                    <a:pt x="562" y="1180"/>
                    <a:pt x="595" y="1163"/>
                    <a:pt x="629" y="1167"/>
                  </a:cubicBezTo>
                  <a:cubicBezTo>
                    <a:pt x="669" y="1172"/>
                    <a:pt x="708" y="1172"/>
                    <a:pt x="748" y="1167"/>
                  </a:cubicBezTo>
                  <a:cubicBezTo>
                    <a:pt x="782" y="1163"/>
                    <a:pt x="815" y="1180"/>
                    <a:pt x="833" y="1210"/>
                  </a:cubicBezTo>
                  <a:cubicBezTo>
                    <a:pt x="845" y="1231"/>
                    <a:pt x="857" y="1252"/>
                    <a:pt x="870" y="1273"/>
                  </a:cubicBezTo>
                  <a:cubicBezTo>
                    <a:pt x="974" y="1230"/>
                    <a:pt x="974" y="1230"/>
                    <a:pt x="974" y="1230"/>
                  </a:cubicBezTo>
                  <a:cubicBezTo>
                    <a:pt x="968" y="1206"/>
                    <a:pt x="962" y="1183"/>
                    <a:pt x="956" y="1159"/>
                  </a:cubicBezTo>
                  <a:cubicBezTo>
                    <a:pt x="947" y="1125"/>
                    <a:pt x="958" y="1090"/>
                    <a:pt x="986" y="1069"/>
                  </a:cubicBezTo>
                  <a:cubicBezTo>
                    <a:pt x="1017" y="1044"/>
                    <a:pt x="1045" y="1016"/>
                    <a:pt x="1070" y="985"/>
                  </a:cubicBezTo>
                  <a:cubicBezTo>
                    <a:pt x="1091" y="958"/>
                    <a:pt x="1126" y="946"/>
                    <a:pt x="1160" y="955"/>
                  </a:cubicBezTo>
                  <a:cubicBezTo>
                    <a:pt x="1183" y="961"/>
                    <a:pt x="1207" y="967"/>
                    <a:pt x="1230" y="973"/>
                  </a:cubicBezTo>
                  <a:cubicBezTo>
                    <a:pt x="1274" y="869"/>
                    <a:pt x="1274" y="869"/>
                    <a:pt x="1274" y="869"/>
                  </a:cubicBezTo>
                  <a:cubicBezTo>
                    <a:pt x="1253" y="856"/>
                    <a:pt x="1232" y="844"/>
                    <a:pt x="1211" y="832"/>
                  </a:cubicBezTo>
                  <a:cubicBezTo>
                    <a:pt x="1181" y="814"/>
                    <a:pt x="1164" y="781"/>
                    <a:pt x="1168" y="747"/>
                  </a:cubicBezTo>
                  <a:cubicBezTo>
                    <a:pt x="1173" y="707"/>
                    <a:pt x="1173" y="668"/>
                    <a:pt x="1168" y="628"/>
                  </a:cubicBezTo>
                  <a:cubicBezTo>
                    <a:pt x="1164" y="594"/>
                    <a:pt x="1181" y="561"/>
                    <a:pt x="1211" y="543"/>
                  </a:cubicBezTo>
                  <a:cubicBezTo>
                    <a:pt x="1232" y="531"/>
                    <a:pt x="1253" y="519"/>
                    <a:pt x="1274" y="506"/>
                  </a:cubicBezTo>
                  <a:cubicBezTo>
                    <a:pt x="1230" y="402"/>
                    <a:pt x="1230" y="402"/>
                    <a:pt x="1230" y="402"/>
                  </a:cubicBezTo>
                  <a:cubicBezTo>
                    <a:pt x="1207" y="408"/>
                    <a:pt x="1183" y="414"/>
                    <a:pt x="1160" y="420"/>
                  </a:cubicBezTo>
                  <a:cubicBezTo>
                    <a:pt x="1126" y="429"/>
                    <a:pt x="1091" y="418"/>
                    <a:pt x="1070" y="390"/>
                  </a:cubicBezTo>
                  <a:cubicBezTo>
                    <a:pt x="1045" y="359"/>
                    <a:pt x="1017" y="331"/>
                    <a:pt x="986" y="306"/>
                  </a:cubicBezTo>
                  <a:cubicBezTo>
                    <a:pt x="958" y="285"/>
                    <a:pt x="947" y="250"/>
                    <a:pt x="956" y="216"/>
                  </a:cubicBezTo>
                  <a:cubicBezTo>
                    <a:pt x="962" y="193"/>
                    <a:pt x="968" y="169"/>
                    <a:pt x="974" y="146"/>
                  </a:cubicBezTo>
                  <a:cubicBezTo>
                    <a:pt x="870" y="102"/>
                    <a:pt x="870" y="102"/>
                    <a:pt x="870" y="102"/>
                  </a:cubicBezTo>
                  <a:cubicBezTo>
                    <a:pt x="857" y="123"/>
                    <a:pt x="845" y="144"/>
                    <a:pt x="833" y="165"/>
                  </a:cubicBezTo>
                  <a:cubicBezTo>
                    <a:pt x="815" y="195"/>
                    <a:pt x="782" y="212"/>
                    <a:pt x="748" y="208"/>
                  </a:cubicBezTo>
                  <a:cubicBezTo>
                    <a:pt x="708" y="203"/>
                    <a:pt x="668" y="203"/>
                    <a:pt x="629" y="208"/>
                  </a:cubicBezTo>
                  <a:cubicBezTo>
                    <a:pt x="595" y="212"/>
                    <a:pt x="561" y="195"/>
                    <a:pt x="544" y="165"/>
                  </a:cubicBezTo>
                  <a:cubicBezTo>
                    <a:pt x="532" y="144"/>
                    <a:pt x="519" y="123"/>
                    <a:pt x="507" y="102"/>
                  </a:cubicBezTo>
                  <a:cubicBezTo>
                    <a:pt x="403" y="146"/>
                    <a:pt x="403" y="146"/>
                    <a:pt x="403" y="146"/>
                  </a:cubicBezTo>
                  <a:cubicBezTo>
                    <a:pt x="409" y="169"/>
                    <a:pt x="415" y="193"/>
                    <a:pt x="421" y="216"/>
                  </a:cubicBezTo>
                  <a:cubicBezTo>
                    <a:pt x="430" y="250"/>
                    <a:pt x="418" y="285"/>
                    <a:pt x="391" y="306"/>
                  </a:cubicBezTo>
                  <a:cubicBezTo>
                    <a:pt x="360" y="331"/>
                    <a:pt x="332" y="359"/>
                    <a:pt x="307" y="390"/>
                  </a:cubicBezTo>
                  <a:cubicBezTo>
                    <a:pt x="286" y="418"/>
                    <a:pt x="251" y="429"/>
                    <a:pt x="217" y="420"/>
                  </a:cubicBezTo>
                  <a:cubicBezTo>
                    <a:pt x="193" y="414"/>
                    <a:pt x="170" y="408"/>
                    <a:pt x="146" y="402"/>
                  </a:cubicBezTo>
                  <a:cubicBezTo>
                    <a:pt x="103" y="506"/>
                    <a:pt x="103" y="506"/>
                    <a:pt x="103" y="506"/>
                  </a:cubicBezTo>
                  <a:cubicBezTo>
                    <a:pt x="124" y="519"/>
                    <a:pt x="145" y="531"/>
                    <a:pt x="166" y="543"/>
                  </a:cubicBezTo>
                  <a:cubicBezTo>
                    <a:pt x="196" y="561"/>
                    <a:pt x="213" y="594"/>
                    <a:pt x="209" y="628"/>
                  </a:cubicBezTo>
                  <a:cubicBezTo>
                    <a:pt x="204" y="668"/>
                    <a:pt x="204" y="708"/>
                    <a:pt x="209" y="747"/>
                  </a:cubicBezTo>
                  <a:cubicBezTo>
                    <a:pt x="213" y="781"/>
                    <a:pt x="196" y="815"/>
                    <a:pt x="166" y="832"/>
                  </a:cubicBezTo>
                  <a:cubicBezTo>
                    <a:pt x="145" y="844"/>
                    <a:pt x="124" y="856"/>
                    <a:pt x="103" y="869"/>
                  </a:cubicBezTo>
                  <a:cubicBezTo>
                    <a:pt x="146" y="973"/>
                    <a:pt x="146" y="973"/>
                    <a:pt x="146" y="973"/>
                  </a:cubicBezTo>
                  <a:cubicBezTo>
                    <a:pt x="170" y="968"/>
                    <a:pt x="193" y="961"/>
                    <a:pt x="217" y="955"/>
                  </a:cubicBezTo>
                  <a:cubicBezTo>
                    <a:pt x="251" y="946"/>
                    <a:pt x="286" y="958"/>
                    <a:pt x="307" y="985"/>
                  </a:cubicBezTo>
                  <a:cubicBezTo>
                    <a:pt x="332" y="1016"/>
                    <a:pt x="360" y="1044"/>
                    <a:pt x="391" y="1069"/>
                  </a:cubicBezTo>
                  <a:cubicBezTo>
                    <a:pt x="418" y="1090"/>
                    <a:pt x="430" y="1125"/>
                    <a:pt x="421" y="1159"/>
                  </a:cubicBezTo>
                  <a:cubicBezTo>
                    <a:pt x="415" y="1183"/>
                    <a:pt x="409" y="1206"/>
                    <a:pt x="403" y="123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122BA750-79C1-46D7-809B-B09D57B40F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62375" y="11879263"/>
              <a:ext cx="2255837" cy="2120900"/>
            </a:xfrm>
            <a:custGeom>
              <a:avLst/>
              <a:gdLst>
                <a:gd name="T0" fmla="*/ 354 w 709"/>
                <a:gd name="T1" fmla="*/ 667 h 667"/>
                <a:gd name="T2" fmla="*/ 235 w 709"/>
                <a:gd name="T3" fmla="*/ 643 h 667"/>
                <a:gd name="T4" fmla="*/ 66 w 709"/>
                <a:gd name="T5" fmla="*/ 474 h 667"/>
                <a:gd name="T6" fmla="*/ 235 w 709"/>
                <a:gd name="T7" fmla="*/ 66 h 667"/>
                <a:gd name="T8" fmla="*/ 643 w 709"/>
                <a:gd name="T9" fmla="*/ 235 h 667"/>
                <a:gd name="T10" fmla="*/ 643 w 709"/>
                <a:gd name="T11" fmla="*/ 235 h 667"/>
                <a:gd name="T12" fmla="*/ 474 w 709"/>
                <a:gd name="T13" fmla="*/ 643 h 667"/>
                <a:gd name="T14" fmla="*/ 354 w 709"/>
                <a:gd name="T15" fmla="*/ 667 h 667"/>
                <a:gd name="T16" fmla="*/ 354 w 709"/>
                <a:gd name="T17" fmla="*/ 134 h 667"/>
                <a:gd name="T18" fmla="*/ 270 w 709"/>
                <a:gd name="T19" fmla="*/ 151 h 667"/>
                <a:gd name="T20" fmla="*/ 150 w 709"/>
                <a:gd name="T21" fmla="*/ 439 h 667"/>
                <a:gd name="T22" fmla="*/ 270 w 709"/>
                <a:gd name="T23" fmla="*/ 559 h 667"/>
                <a:gd name="T24" fmla="*/ 439 w 709"/>
                <a:gd name="T25" fmla="*/ 559 h 667"/>
                <a:gd name="T26" fmla="*/ 558 w 709"/>
                <a:gd name="T27" fmla="*/ 270 h 667"/>
                <a:gd name="T28" fmla="*/ 354 w 709"/>
                <a:gd name="T29" fmla="*/ 134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9" h="667">
                  <a:moveTo>
                    <a:pt x="354" y="667"/>
                  </a:moveTo>
                  <a:cubicBezTo>
                    <a:pt x="314" y="667"/>
                    <a:pt x="273" y="659"/>
                    <a:pt x="235" y="643"/>
                  </a:cubicBezTo>
                  <a:cubicBezTo>
                    <a:pt x="158" y="611"/>
                    <a:pt x="98" y="551"/>
                    <a:pt x="66" y="474"/>
                  </a:cubicBezTo>
                  <a:cubicBezTo>
                    <a:pt x="0" y="315"/>
                    <a:pt x="76" y="132"/>
                    <a:pt x="235" y="66"/>
                  </a:cubicBezTo>
                  <a:cubicBezTo>
                    <a:pt x="394" y="0"/>
                    <a:pt x="577" y="76"/>
                    <a:pt x="643" y="235"/>
                  </a:cubicBezTo>
                  <a:cubicBezTo>
                    <a:pt x="643" y="235"/>
                    <a:pt x="643" y="235"/>
                    <a:pt x="643" y="235"/>
                  </a:cubicBezTo>
                  <a:cubicBezTo>
                    <a:pt x="709" y="394"/>
                    <a:pt x="633" y="577"/>
                    <a:pt x="474" y="643"/>
                  </a:cubicBezTo>
                  <a:cubicBezTo>
                    <a:pt x="435" y="659"/>
                    <a:pt x="395" y="667"/>
                    <a:pt x="354" y="667"/>
                  </a:cubicBezTo>
                  <a:close/>
                  <a:moveTo>
                    <a:pt x="354" y="134"/>
                  </a:moveTo>
                  <a:cubicBezTo>
                    <a:pt x="326" y="134"/>
                    <a:pt x="297" y="139"/>
                    <a:pt x="270" y="151"/>
                  </a:cubicBezTo>
                  <a:cubicBezTo>
                    <a:pt x="157" y="197"/>
                    <a:pt x="104" y="327"/>
                    <a:pt x="150" y="439"/>
                  </a:cubicBezTo>
                  <a:cubicBezTo>
                    <a:pt x="173" y="494"/>
                    <a:pt x="215" y="536"/>
                    <a:pt x="270" y="559"/>
                  </a:cubicBezTo>
                  <a:cubicBezTo>
                    <a:pt x="324" y="581"/>
                    <a:pt x="384" y="581"/>
                    <a:pt x="439" y="559"/>
                  </a:cubicBezTo>
                  <a:cubicBezTo>
                    <a:pt x="551" y="512"/>
                    <a:pt x="605" y="383"/>
                    <a:pt x="558" y="270"/>
                  </a:cubicBezTo>
                  <a:cubicBezTo>
                    <a:pt x="523" y="185"/>
                    <a:pt x="441" y="134"/>
                    <a:pt x="354" y="13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07E3CFA3-79AE-469C-AF5B-998B1E4F39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2" y="8651875"/>
              <a:ext cx="3311528" cy="3309937"/>
            </a:xfrm>
            <a:custGeom>
              <a:avLst/>
              <a:gdLst>
                <a:gd name="T0" fmla="*/ 476 w 1041"/>
                <a:gd name="T1" fmla="*/ 1041 h 1041"/>
                <a:gd name="T2" fmla="*/ 397 w 1041"/>
                <a:gd name="T3" fmla="*/ 930 h 1041"/>
                <a:gd name="T4" fmla="*/ 279 w 1041"/>
                <a:gd name="T5" fmla="*/ 927 h 1041"/>
                <a:gd name="T6" fmla="*/ 121 w 1041"/>
                <a:gd name="T7" fmla="*/ 857 h 1041"/>
                <a:gd name="T8" fmla="*/ 143 w 1041"/>
                <a:gd name="T9" fmla="*/ 723 h 1041"/>
                <a:gd name="T10" fmla="*/ 62 w 1041"/>
                <a:gd name="T11" fmla="*/ 637 h 1041"/>
                <a:gd name="T12" fmla="*/ 0 w 1041"/>
                <a:gd name="T13" fmla="*/ 476 h 1041"/>
                <a:gd name="T14" fmla="*/ 111 w 1041"/>
                <a:gd name="T15" fmla="*/ 397 h 1041"/>
                <a:gd name="T16" fmla="*/ 114 w 1041"/>
                <a:gd name="T17" fmla="*/ 279 h 1041"/>
                <a:gd name="T18" fmla="*/ 184 w 1041"/>
                <a:gd name="T19" fmla="*/ 121 h 1041"/>
                <a:gd name="T20" fmla="*/ 318 w 1041"/>
                <a:gd name="T21" fmla="*/ 143 h 1041"/>
                <a:gd name="T22" fmla="*/ 404 w 1041"/>
                <a:gd name="T23" fmla="*/ 62 h 1041"/>
                <a:gd name="T24" fmla="*/ 565 w 1041"/>
                <a:gd name="T25" fmla="*/ 0 h 1041"/>
                <a:gd name="T26" fmla="*/ 644 w 1041"/>
                <a:gd name="T27" fmla="*/ 110 h 1041"/>
                <a:gd name="T28" fmla="*/ 762 w 1041"/>
                <a:gd name="T29" fmla="*/ 114 h 1041"/>
                <a:gd name="T30" fmla="*/ 920 w 1041"/>
                <a:gd name="T31" fmla="*/ 184 h 1041"/>
                <a:gd name="T32" fmla="*/ 898 w 1041"/>
                <a:gd name="T33" fmla="*/ 318 h 1041"/>
                <a:gd name="T34" fmla="*/ 979 w 1041"/>
                <a:gd name="T35" fmla="*/ 404 h 1041"/>
                <a:gd name="T36" fmla="*/ 1041 w 1041"/>
                <a:gd name="T37" fmla="*/ 565 h 1041"/>
                <a:gd name="T38" fmla="*/ 931 w 1041"/>
                <a:gd name="T39" fmla="*/ 644 h 1041"/>
                <a:gd name="T40" fmla="*/ 927 w 1041"/>
                <a:gd name="T41" fmla="*/ 762 h 1041"/>
                <a:gd name="T42" fmla="*/ 857 w 1041"/>
                <a:gd name="T43" fmla="*/ 920 h 1041"/>
                <a:gd name="T44" fmla="*/ 723 w 1041"/>
                <a:gd name="T45" fmla="*/ 898 h 1041"/>
                <a:gd name="T46" fmla="*/ 637 w 1041"/>
                <a:gd name="T47" fmla="*/ 979 h 1041"/>
                <a:gd name="T48" fmla="*/ 488 w 1041"/>
                <a:gd name="T49" fmla="*/ 954 h 1041"/>
                <a:gd name="T50" fmla="*/ 559 w 1041"/>
                <a:gd name="T51" fmla="*/ 910 h 1041"/>
                <a:gd name="T52" fmla="*/ 689 w 1041"/>
                <a:gd name="T53" fmla="*/ 817 h 1041"/>
                <a:gd name="T54" fmla="*/ 804 w 1041"/>
                <a:gd name="T55" fmla="*/ 849 h 1041"/>
                <a:gd name="T56" fmla="*/ 823 w 1041"/>
                <a:gd name="T57" fmla="*/ 769 h 1041"/>
                <a:gd name="T58" fmla="*/ 850 w 1041"/>
                <a:gd name="T59" fmla="*/ 611 h 1041"/>
                <a:gd name="T60" fmla="*/ 954 w 1041"/>
                <a:gd name="T61" fmla="*/ 553 h 1041"/>
                <a:gd name="T62" fmla="*/ 910 w 1041"/>
                <a:gd name="T63" fmla="*/ 482 h 1041"/>
                <a:gd name="T64" fmla="*/ 817 w 1041"/>
                <a:gd name="T65" fmla="*/ 352 h 1041"/>
                <a:gd name="T66" fmla="*/ 850 w 1041"/>
                <a:gd name="T67" fmla="*/ 237 h 1041"/>
                <a:gd name="T68" fmla="*/ 769 w 1041"/>
                <a:gd name="T69" fmla="*/ 218 h 1041"/>
                <a:gd name="T70" fmla="*/ 612 w 1041"/>
                <a:gd name="T71" fmla="*/ 191 h 1041"/>
                <a:gd name="T72" fmla="*/ 553 w 1041"/>
                <a:gd name="T73" fmla="*/ 87 h 1041"/>
                <a:gd name="T74" fmla="*/ 482 w 1041"/>
                <a:gd name="T75" fmla="*/ 131 h 1041"/>
                <a:gd name="T76" fmla="*/ 353 w 1041"/>
                <a:gd name="T77" fmla="*/ 224 h 1041"/>
                <a:gd name="T78" fmla="*/ 237 w 1041"/>
                <a:gd name="T79" fmla="*/ 191 h 1041"/>
                <a:gd name="T80" fmla="*/ 218 w 1041"/>
                <a:gd name="T81" fmla="*/ 272 h 1041"/>
                <a:gd name="T82" fmla="*/ 192 w 1041"/>
                <a:gd name="T83" fmla="*/ 429 h 1041"/>
                <a:gd name="T84" fmla="*/ 87 w 1041"/>
                <a:gd name="T85" fmla="*/ 488 h 1041"/>
                <a:gd name="T86" fmla="*/ 131 w 1041"/>
                <a:gd name="T87" fmla="*/ 559 h 1041"/>
                <a:gd name="T88" fmla="*/ 224 w 1041"/>
                <a:gd name="T89" fmla="*/ 688 h 1041"/>
                <a:gd name="T90" fmla="*/ 192 w 1041"/>
                <a:gd name="T91" fmla="*/ 804 h 1041"/>
                <a:gd name="T92" fmla="*/ 272 w 1041"/>
                <a:gd name="T93" fmla="*/ 823 h 1041"/>
                <a:gd name="T94" fmla="*/ 430 w 1041"/>
                <a:gd name="T95" fmla="*/ 849 h 1041"/>
                <a:gd name="T96" fmla="*/ 488 w 1041"/>
                <a:gd name="T97" fmla="*/ 954 h 1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041" h="1041">
                  <a:moveTo>
                    <a:pt x="565" y="1041"/>
                  </a:moveTo>
                  <a:cubicBezTo>
                    <a:pt x="476" y="1041"/>
                    <a:pt x="476" y="1041"/>
                    <a:pt x="476" y="1041"/>
                  </a:cubicBezTo>
                  <a:cubicBezTo>
                    <a:pt x="440" y="1041"/>
                    <a:pt x="409" y="1014"/>
                    <a:pt x="404" y="979"/>
                  </a:cubicBezTo>
                  <a:cubicBezTo>
                    <a:pt x="402" y="963"/>
                    <a:pt x="399" y="947"/>
                    <a:pt x="397" y="930"/>
                  </a:cubicBezTo>
                  <a:cubicBezTo>
                    <a:pt x="370" y="922"/>
                    <a:pt x="343" y="911"/>
                    <a:pt x="318" y="898"/>
                  </a:cubicBezTo>
                  <a:cubicBezTo>
                    <a:pt x="305" y="907"/>
                    <a:pt x="292" y="917"/>
                    <a:pt x="279" y="927"/>
                  </a:cubicBezTo>
                  <a:cubicBezTo>
                    <a:pt x="250" y="948"/>
                    <a:pt x="210" y="945"/>
                    <a:pt x="184" y="920"/>
                  </a:cubicBezTo>
                  <a:cubicBezTo>
                    <a:pt x="121" y="857"/>
                    <a:pt x="121" y="857"/>
                    <a:pt x="121" y="857"/>
                  </a:cubicBezTo>
                  <a:cubicBezTo>
                    <a:pt x="96" y="831"/>
                    <a:pt x="93" y="791"/>
                    <a:pt x="114" y="762"/>
                  </a:cubicBezTo>
                  <a:cubicBezTo>
                    <a:pt x="124" y="749"/>
                    <a:pt x="133" y="736"/>
                    <a:pt x="143" y="723"/>
                  </a:cubicBezTo>
                  <a:cubicBezTo>
                    <a:pt x="130" y="698"/>
                    <a:pt x="119" y="671"/>
                    <a:pt x="111" y="644"/>
                  </a:cubicBezTo>
                  <a:cubicBezTo>
                    <a:pt x="94" y="642"/>
                    <a:pt x="78" y="639"/>
                    <a:pt x="62" y="637"/>
                  </a:cubicBezTo>
                  <a:cubicBezTo>
                    <a:pt x="27" y="632"/>
                    <a:pt x="0" y="601"/>
                    <a:pt x="0" y="565"/>
                  </a:cubicBezTo>
                  <a:cubicBezTo>
                    <a:pt x="0" y="476"/>
                    <a:pt x="0" y="476"/>
                    <a:pt x="0" y="476"/>
                  </a:cubicBezTo>
                  <a:cubicBezTo>
                    <a:pt x="0" y="440"/>
                    <a:pt x="27" y="409"/>
                    <a:pt x="62" y="404"/>
                  </a:cubicBezTo>
                  <a:cubicBezTo>
                    <a:pt x="78" y="401"/>
                    <a:pt x="94" y="399"/>
                    <a:pt x="111" y="397"/>
                  </a:cubicBezTo>
                  <a:cubicBezTo>
                    <a:pt x="119" y="369"/>
                    <a:pt x="130" y="343"/>
                    <a:pt x="143" y="318"/>
                  </a:cubicBezTo>
                  <a:cubicBezTo>
                    <a:pt x="133" y="305"/>
                    <a:pt x="124" y="291"/>
                    <a:pt x="114" y="279"/>
                  </a:cubicBezTo>
                  <a:cubicBezTo>
                    <a:pt x="93" y="250"/>
                    <a:pt x="96" y="209"/>
                    <a:pt x="121" y="184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210" y="96"/>
                    <a:pt x="250" y="92"/>
                    <a:pt x="279" y="114"/>
                  </a:cubicBezTo>
                  <a:cubicBezTo>
                    <a:pt x="292" y="123"/>
                    <a:pt x="305" y="133"/>
                    <a:pt x="318" y="143"/>
                  </a:cubicBezTo>
                  <a:cubicBezTo>
                    <a:pt x="343" y="129"/>
                    <a:pt x="370" y="118"/>
                    <a:pt x="397" y="110"/>
                  </a:cubicBezTo>
                  <a:cubicBezTo>
                    <a:pt x="399" y="94"/>
                    <a:pt x="402" y="78"/>
                    <a:pt x="404" y="62"/>
                  </a:cubicBezTo>
                  <a:cubicBezTo>
                    <a:pt x="409" y="27"/>
                    <a:pt x="440" y="0"/>
                    <a:pt x="476" y="0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601" y="0"/>
                    <a:pt x="632" y="27"/>
                    <a:pt x="637" y="62"/>
                  </a:cubicBezTo>
                  <a:cubicBezTo>
                    <a:pt x="640" y="78"/>
                    <a:pt x="642" y="94"/>
                    <a:pt x="644" y="110"/>
                  </a:cubicBezTo>
                  <a:cubicBezTo>
                    <a:pt x="672" y="118"/>
                    <a:pt x="698" y="129"/>
                    <a:pt x="723" y="143"/>
                  </a:cubicBezTo>
                  <a:cubicBezTo>
                    <a:pt x="736" y="133"/>
                    <a:pt x="750" y="123"/>
                    <a:pt x="762" y="114"/>
                  </a:cubicBezTo>
                  <a:cubicBezTo>
                    <a:pt x="791" y="92"/>
                    <a:pt x="832" y="96"/>
                    <a:pt x="857" y="121"/>
                  </a:cubicBezTo>
                  <a:cubicBezTo>
                    <a:pt x="920" y="184"/>
                    <a:pt x="920" y="184"/>
                    <a:pt x="920" y="184"/>
                  </a:cubicBezTo>
                  <a:cubicBezTo>
                    <a:pt x="945" y="209"/>
                    <a:pt x="949" y="250"/>
                    <a:pt x="927" y="278"/>
                  </a:cubicBezTo>
                  <a:cubicBezTo>
                    <a:pt x="918" y="291"/>
                    <a:pt x="908" y="305"/>
                    <a:pt x="898" y="318"/>
                  </a:cubicBezTo>
                  <a:cubicBezTo>
                    <a:pt x="912" y="343"/>
                    <a:pt x="923" y="369"/>
                    <a:pt x="931" y="397"/>
                  </a:cubicBezTo>
                  <a:cubicBezTo>
                    <a:pt x="947" y="399"/>
                    <a:pt x="963" y="401"/>
                    <a:pt x="979" y="404"/>
                  </a:cubicBezTo>
                  <a:cubicBezTo>
                    <a:pt x="1014" y="409"/>
                    <a:pt x="1041" y="440"/>
                    <a:pt x="1041" y="476"/>
                  </a:cubicBezTo>
                  <a:cubicBezTo>
                    <a:pt x="1041" y="565"/>
                    <a:pt x="1041" y="565"/>
                    <a:pt x="1041" y="565"/>
                  </a:cubicBezTo>
                  <a:cubicBezTo>
                    <a:pt x="1041" y="601"/>
                    <a:pt x="1014" y="632"/>
                    <a:pt x="979" y="637"/>
                  </a:cubicBezTo>
                  <a:cubicBezTo>
                    <a:pt x="963" y="639"/>
                    <a:pt x="947" y="642"/>
                    <a:pt x="931" y="644"/>
                  </a:cubicBezTo>
                  <a:cubicBezTo>
                    <a:pt x="923" y="671"/>
                    <a:pt x="911" y="698"/>
                    <a:pt x="898" y="723"/>
                  </a:cubicBezTo>
                  <a:cubicBezTo>
                    <a:pt x="908" y="736"/>
                    <a:pt x="918" y="749"/>
                    <a:pt x="927" y="762"/>
                  </a:cubicBezTo>
                  <a:cubicBezTo>
                    <a:pt x="949" y="791"/>
                    <a:pt x="945" y="831"/>
                    <a:pt x="920" y="857"/>
                  </a:cubicBezTo>
                  <a:cubicBezTo>
                    <a:pt x="857" y="920"/>
                    <a:pt x="857" y="920"/>
                    <a:pt x="857" y="920"/>
                  </a:cubicBezTo>
                  <a:cubicBezTo>
                    <a:pt x="832" y="945"/>
                    <a:pt x="791" y="948"/>
                    <a:pt x="762" y="927"/>
                  </a:cubicBezTo>
                  <a:cubicBezTo>
                    <a:pt x="750" y="917"/>
                    <a:pt x="736" y="907"/>
                    <a:pt x="723" y="898"/>
                  </a:cubicBezTo>
                  <a:cubicBezTo>
                    <a:pt x="698" y="911"/>
                    <a:pt x="672" y="922"/>
                    <a:pt x="644" y="930"/>
                  </a:cubicBezTo>
                  <a:cubicBezTo>
                    <a:pt x="642" y="947"/>
                    <a:pt x="640" y="963"/>
                    <a:pt x="637" y="979"/>
                  </a:cubicBezTo>
                  <a:cubicBezTo>
                    <a:pt x="632" y="1014"/>
                    <a:pt x="601" y="1041"/>
                    <a:pt x="565" y="1041"/>
                  </a:cubicBezTo>
                  <a:close/>
                  <a:moveTo>
                    <a:pt x="488" y="954"/>
                  </a:moveTo>
                  <a:cubicBezTo>
                    <a:pt x="553" y="954"/>
                    <a:pt x="553" y="954"/>
                    <a:pt x="553" y="954"/>
                  </a:cubicBezTo>
                  <a:cubicBezTo>
                    <a:pt x="555" y="939"/>
                    <a:pt x="557" y="924"/>
                    <a:pt x="559" y="910"/>
                  </a:cubicBezTo>
                  <a:cubicBezTo>
                    <a:pt x="563" y="881"/>
                    <a:pt x="583" y="857"/>
                    <a:pt x="612" y="849"/>
                  </a:cubicBezTo>
                  <a:cubicBezTo>
                    <a:pt x="639" y="842"/>
                    <a:pt x="665" y="831"/>
                    <a:pt x="689" y="817"/>
                  </a:cubicBezTo>
                  <a:cubicBezTo>
                    <a:pt x="714" y="803"/>
                    <a:pt x="746" y="805"/>
                    <a:pt x="769" y="823"/>
                  </a:cubicBezTo>
                  <a:cubicBezTo>
                    <a:pt x="781" y="832"/>
                    <a:pt x="793" y="841"/>
                    <a:pt x="804" y="849"/>
                  </a:cubicBezTo>
                  <a:cubicBezTo>
                    <a:pt x="850" y="804"/>
                    <a:pt x="850" y="804"/>
                    <a:pt x="850" y="804"/>
                  </a:cubicBezTo>
                  <a:cubicBezTo>
                    <a:pt x="841" y="792"/>
                    <a:pt x="832" y="780"/>
                    <a:pt x="823" y="769"/>
                  </a:cubicBezTo>
                  <a:cubicBezTo>
                    <a:pt x="805" y="745"/>
                    <a:pt x="803" y="714"/>
                    <a:pt x="817" y="688"/>
                  </a:cubicBezTo>
                  <a:cubicBezTo>
                    <a:pt x="831" y="664"/>
                    <a:pt x="842" y="638"/>
                    <a:pt x="850" y="611"/>
                  </a:cubicBezTo>
                  <a:cubicBezTo>
                    <a:pt x="857" y="583"/>
                    <a:pt x="881" y="562"/>
                    <a:pt x="910" y="559"/>
                  </a:cubicBezTo>
                  <a:cubicBezTo>
                    <a:pt x="925" y="557"/>
                    <a:pt x="940" y="555"/>
                    <a:pt x="954" y="553"/>
                  </a:cubicBezTo>
                  <a:cubicBezTo>
                    <a:pt x="954" y="488"/>
                    <a:pt x="954" y="488"/>
                    <a:pt x="954" y="488"/>
                  </a:cubicBezTo>
                  <a:cubicBezTo>
                    <a:pt x="940" y="486"/>
                    <a:pt x="925" y="484"/>
                    <a:pt x="910" y="482"/>
                  </a:cubicBezTo>
                  <a:cubicBezTo>
                    <a:pt x="881" y="478"/>
                    <a:pt x="857" y="458"/>
                    <a:pt x="850" y="429"/>
                  </a:cubicBezTo>
                  <a:cubicBezTo>
                    <a:pt x="842" y="402"/>
                    <a:pt x="831" y="376"/>
                    <a:pt x="817" y="352"/>
                  </a:cubicBezTo>
                  <a:cubicBezTo>
                    <a:pt x="803" y="327"/>
                    <a:pt x="805" y="295"/>
                    <a:pt x="823" y="272"/>
                  </a:cubicBezTo>
                  <a:cubicBezTo>
                    <a:pt x="832" y="260"/>
                    <a:pt x="841" y="248"/>
                    <a:pt x="850" y="237"/>
                  </a:cubicBezTo>
                  <a:cubicBezTo>
                    <a:pt x="804" y="191"/>
                    <a:pt x="804" y="191"/>
                    <a:pt x="804" y="191"/>
                  </a:cubicBezTo>
                  <a:cubicBezTo>
                    <a:pt x="793" y="200"/>
                    <a:pt x="781" y="209"/>
                    <a:pt x="769" y="218"/>
                  </a:cubicBezTo>
                  <a:cubicBezTo>
                    <a:pt x="746" y="236"/>
                    <a:pt x="714" y="238"/>
                    <a:pt x="689" y="224"/>
                  </a:cubicBezTo>
                  <a:cubicBezTo>
                    <a:pt x="665" y="210"/>
                    <a:pt x="639" y="199"/>
                    <a:pt x="612" y="191"/>
                  </a:cubicBezTo>
                  <a:cubicBezTo>
                    <a:pt x="583" y="184"/>
                    <a:pt x="563" y="160"/>
                    <a:pt x="559" y="131"/>
                  </a:cubicBezTo>
                  <a:cubicBezTo>
                    <a:pt x="557" y="116"/>
                    <a:pt x="555" y="101"/>
                    <a:pt x="553" y="87"/>
                  </a:cubicBezTo>
                  <a:cubicBezTo>
                    <a:pt x="488" y="87"/>
                    <a:pt x="488" y="87"/>
                    <a:pt x="488" y="87"/>
                  </a:cubicBezTo>
                  <a:cubicBezTo>
                    <a:pt x="486" y="101"/>
                    <a:pt x="484" y="116"/>
                    <a:pt x="482" y="131"/>
                  </a:cubicBezTo>
                  <a:cubicBezTo>
                    <a:pt x="479" y="160"/>
                    <a:pt x="458" y="184"/>
                    <a:pt x="430" y="191"/>
                  </a:cubicBezTo>
                  <a:cubicBezTo>
                    <a:pt x="403" y="199"/>
                    <a:pt x="377" y="210"/>
                    <a:pt x="353" y="224"/>
                  </a:cubicBezTo>
                  <a:cubicBezTo>
                    <a:pt x="327" y="238"/>
                    <a:pt x="296" y="236"/>
                    <a:pt x="272" y="218"/>
                  </a:cubicBezTo>
                  <a:cubicBezTo>
                    <a:pt x="261" y="209"/>
                    <a:pt x="249" y="200"/>
                    <a:pt x="237" y="191"/>
                  </a:cubicBezTo>
                  <a:cubicBezTo>
                    <a:pt x="192" y="237"/>
                    <a:pt x="192" y="237"/>
                    <a:pt x="192" y="237"/>
                  </a:cubicBezTo>
                  <a:cubicBezTo>
                    <a:pt x="200" y="248"/>
                    <a:pt x="209" y="260"/>
                    <a:pt x="218" y="272"/>
                  </a:cubicBezTo>
                  <a:cubicBezTo>
                    <a:pt x="236" y="295"/>
                    <a:pt x="238" y="327"/>
                    <a:pt x="224" y="352"/>
                  </a:cubicBezTo>
                  <a:cubicBezTo>
                    <a:pt x="210" y="376"/>
                    <a:pt x="199" y="402"/>
                    <a:pt x="192" y="429"/>
                  </a:cubicBezTo>
                  <a:cubicBezTo>
                    <a:pt x="184" y="458"/>
                    <a:pt x="160" y="478"/>
                    <a:pt x="131" y="482"/>
                  </a:cubicBezTo>
                  <a:cubicBezTo>
                    <a:pt x="117" y="484"/>
                    <a:pt x="102" y="486"/>
                    <a:pt x="87" y="488"/>
                  </a:cubicBezTo>
                  <a:cubicBezTo>
                    <a:pt x="87" y="553"/>
                    <a:pt x="87" y="553"/>
                    <a:pt x="87" y="553"/>
                  </a:cubicBezTo>
                  <a:cubicBezTo>
                    <a:pt x="102" y="555"/>
                    <a:pt x="117" y="557"/>
                    <a:pt x="131" y="559"/>
                  </a:cubicBezTo>
                  <a:cubicBezTo>
                    <a:pt x="160" y="562"/>
                    <a:pt x="184" y="583"/>
                    <a:pt x="192" y="611"/>
                  </a:cubicBezTo>
                  <a:cubicBezTo>
                    <a:pt x="199" y="638"/>
                    <a:pt x="210" y="664"/>
                    <a:pt x="224" y="688"/>
                  </a:cubicBezTo>
                  <a:cubicBezTo>
                    <a:pt x="238" y="714"/>
                    <a:pt x="236" y="745"/>
                    <a:pt x="218" y="769"/>
                  </a:cubicBezTo>
                  <a:cubicBezTo>
                    <a:pt x="209" y="780"/>
                    <a:pt x="200" y="792"/>
                    <a:pt x="192" y="804"/>
                  </a:cubicBezTo>
                  <a:cubicBezTo>
                    <a:pt x="237" y="849"/>
                    <a:pt x="237" y="849"/>
                    <a:pt x="237" y="849"/>
                  </a:cubicBezTo>
                  <a:cubicBezTo>
                    <a:pt x="249" y="841"/>
                    <a:pt x="261" y="832"/>
                    <a:pt x="272" y="823"/>
                  </a:cubicBezTo>
                  <a:cubicBezTo>
                    <a:pt x="296" y="805"/>
                    <a:pt x="327" y="803"/>
                    <a:pt x="353" y="817"/>
                  </a:cubicBezTo>
                  <a:cubicBezTo>
                    <a:pt x="377" y="831"/>
                    <a:pt x="403" y="842"/>
                    <a:pt x="430" y="849"/>
                  </a:cubicBezTo>
                  <a:cubicBezTo>
                    <a:pt x="458" y="857"/>
                    <a:pt x="479" y="881"/>
                    <a:pt x="482" y="910"/>
                  </a:cubicBezTo>
                  <a:cubicBezTo>
                    <a:pt x="484" y="924"/>
                    <a:pt x="486" y="939"/>
                    <a:pt x="488" y="9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21">
              <a:extLst>
                <a:ext uri="{FF2B5EF4-FFF2-40B4-BE49-F238E27FC236}">
                  <a16:creationId xmlns:a16="http://schemas.microsoft.com/office/drawing/2014/main" id="{8EE8767B-B98C-4AE3-A9C0-8BC9371D52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0875" y="9717088"/>
              <a:ext cx="1179512" cy="1179513"/>
            </a:xfrm>
            <a:custGeom>
              <a:avLst/>
              <a:gdLst>
                <a:gd name="T0" fmla="*/ 186 w 371"/>
                <a:gd name="T1" fmla="*/ 371 h 371"/>
                <a:gd name="T2" fmla="*/ 0 w 371"/>
                <a:gd name="T3" fmla="*/ 185 h 371"/>
                <a:gd name="T4" fmla="*/ 186 w 371"/>
                <a:gd name="T5" fmla="*/ 0 h 371"/>
                <a:gd name="T6" fmla="*/ 371 w 371"/>
                <a:gd name="T7" fmla="*/ 185 h 371"/>
                <a:gd name="T8" fmla="*/ 186 w 371"/>
                <a:gd name="T9" fmla="*/ 371 h 371"/>
                <a:gd name="T10" fmla="*/ 186 w 371"/>
                <a:gd name="T11" fmla="*/ 82 h 371"/>
                <a:gd name="T12" fmla="*/ 83 w 371"/>
                <a:gd name="T13" fmla="*/ 185 h 371"/>
                <a:gd name="T14" fmla="*/ 186 w 371"/>
                <a:gd name="T15" fmla="*/ 288 h 371"/>
                <a:gd name="T16" fmla="*/ 289 w 371"/>
                <a:gd name="T17" fmla="*/ 185 h 371"/>
                <a:gd name="T18" fmla="*/ 186 w 371"/>
                <a:gd name="T19" fmla="*/ 82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1" h="371">
                  <a:moveTo>
                    <a:pt x="186" y="371"/>
                  </a:moveTo>
                  <a:cubicBezTo>
                    <a:pt x="83" y="371"/>
                    <a:pt x="0" y="288"/>
                    <a:pt x="0" y="185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5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2"/>
                  </a:moveTo>
                  <a:cubicBezTo>
                    <a:pt x="129" y="82"/>
                    <a:pt x="83" y="128"/>
                    <a:pt x="83" y="185"/>
                  </a:cubicBezTo>
                  <a:cubicBezTo>
                    <a:pt x="83" y="242"/>
                    <a:pt x="129" y="288"/>
                    <a:pt x="186" y="288"/>
                  </a:cubicBezTo>
                  <a:cubicBezTo>
                    <a:pt x="243" y="288"/>
                    <a:pt x="289" y="242"/>
                    <a:pt x="289" y="185"/>
                  </a:cubicBezTo>
                  <a:cubicBezTo>
                    <a:pt x="289" y="128"/>
                    <a:pt x="243" y="82"/>
                    <a:pt x="186" y="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404A592-1EB9-444C-BCEF-952E50960519}"/>
              </a:ext>
            </a:extLst>
          </p:cNvPr>
          <p:cNvGrpSpPr/>
          <p:nvPr/>
        </p:nvGrpSpPr>
        <p:grpSpPr>
          <a:xfrm>
            <a:off x="8692035" y="4900416"/>
            <a:ext cx="460207" cy="445887"/>
            <a:chOff x="5995988" y="2712903"/>
            <a:chExt cx="2457450" cy="2587625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7633C207-F67D-4457-9547-334C134FF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96658E36-A889-43C9-A98F-E6A98338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90773348-6097-43FC-97DF-A2E8ED4B8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82B2AD-A33D-4CC6-AAC4-9458780FF0A8}"/>
              </a:ext>
            </a:extLst>
          </p:cNvPr>
          <p:cNvGrpSpPr/>
          <p:nvPr/>
        </p:nvGrpSpPr>
        <p:grpSpPr>
          <a:xfrm>
            <a:off x="4254730" y="4666582"/>
            <a:ext cx="691235" cy="468399"/>
            <a:chOff x="5418138" y="4568825"/>
            <a:chExt cx="568325" cy="508001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E5081E68-B0E0-4BAD-AE1D-3EB092A88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4730750"/>
              <a:ext cx="128588" cy="346075"/>
            </a:xfrm>
            <a:custGeom>
              <a:avLst/>
              <a:gdLst>
                <a:gd name="T0" fmla="*/ 40 w 40"/>
                <a:gd name="T1" fmla="*/ 0 h 107"/>
                <a:gd name="T2" fmla="*/ 40 w 40"/>
                <a:gd name="T3" fmla="*/ 107 h 107"/>
                <a:gd name="T4" fmla="*/ 0 w 40"/>
                <a:gd name="T5" fmla="*/ 107 h 107"/>
                <a:gd name="T6" fmla="*/ 0 w 40"/>
                <a:gd name="T7" fmla="*/ 103 h 107"/>
                <a:gd name="T8" fmla="*/ 0 w 40"/>
                <a:gd name="T9" fmla="*/ 41 h 107"/>
                <a:gd name="T10" fmla="*/ 3 w 40"/>
                <a:gd name="T11" fmla="*/ 35 h 107"/>
                <a:gd name="T12" fmla="*/ 40 w 40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107">
                  <a:moveTo>
                    <a:pt x="40" y="0"/>
                  </a:moveTo>
                  <a:cubicBezTo>
                    <a:pt x="40" y="107"/>
                    <a:pt x="40" y="107"/>
                    <a:pt x="40" y="107"/>
                  </a:cubicBezTo>
                  <a:cubicBezTo>
                    <a:pt x="40" y="107"/>
                    <a:pt x="14" y="107"/>
                    <a:pt x="0" y="107"/>
                  </a:cubicBezTo>
                  <a:cubicBezTo>
                    <a:pt x="0" y="106"/>
                    <a:pt x="0" y="104"/>
                    <a:pt x="0" y="103"/>
                  </a:cubicBezTo>
                  <a:cubicBezTo>
                    <a:pt x="0" y="82"/>
                    <a:pt x="0" y="62"/>
                    <a:pt x="0" y="41"/>
                  </a:cubicBezTo>
                  <a:cubicBezTo>
                    <a:pt x="0" y="39"/>
                    <a:pt x="1" y="36"/>
                    <a:pt x="3" y="35"/>
                  </a:cubicBezTo>
                  <a:cubicBezTo>
                    <a:pt x="14" y="24"/>
                    <a:pt x="40" y="0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AE7CC52C-A099-486C-9A08-BF1BAEB8D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8138" y="4568825"/>
              <a:ext cx="568325" cy="323850"/>
            </a:xfrm>
            <a:custGeom>
              <a:avLst/>
              <a:gdLst>
                <a:gd name="T0" fmla="*/ 81 w 176"/>
                <a:gd name="T1" fmla="*/ 80 h 100"/>
                <a:gd name="T2" fmla="*/ 143 w 176"/>
                <a:gd name="T3" fmla="*/ 22 h 100"/>
                <a:gd name="T4" fmla="*/ 139 w 176"/>
                <a:gd name="T5" fmla="*/ 17 h 100"/>
                <a:gd name="T6" fmla="*/ 141 w 176"/>
                <a:gd name="T7" fmla="*/ 8 h 100"/>
                <a:gd name="T8" fmla="*/ 168 w 176"/>
                <a:gd name="T9" fmla="*/ 1 h 100"/>
                <a:gd name="T10" fmla="*/ 175 w 176"/>
                <a:gd name="T11" fmla="*/ 9 h 100"/>
                <a:gd name="T12" fmla="*/ 168 w 176"/>
                <a:gd name="T13" fmla="*/ 34 h 100"/>
                <a:gd name="T14" fmla="*/ 158 w 176"/>
                <a:gd name="T15" fmla="*/ 37 h 100"/>
                <a:gd name="T16" fmla="*/ 154 w 176"/>
                <a:gd name="T17" fmla="*/ 31 h 100"/>
                <a:gd name="T18" fmla="*/ 134 w 176"/>
                <a:gd name="T19" fmla="*/ 49 h 100"/>
                <a:gd name="T20" fmla="*/ 84 w 176"/>
                <a:gd name="T21" fmla="*/ 96 h 100"/>
                <a:gd name="T22" fmla="*/ 77 w 176"/>
                <a:gd name="T23" fmla="*/ 96 h 100"/>
                <a:gd name="T24" fmla="*/ 51 w 176"/>
                <a:gd name="T25" fmla="*/ 70 h 100"/>
                <a:gd name="T26" fmla="*/ 44 w 176"/>
                <a:gd name="T27" fmla="*/ 69 h 100"/>
                <a:gd name="T28" fmla="*/ 10 w 176"/>
                <a:gd name="T29" fmla="*/ 100 h 100"/>
                <a:gd name="T30" fmla="*/ 9 w 176"/>
                <a:gd name="T31" fmla="*/ 100 h 100"/>
                <a:gd name="T32" fmla="*/ 10 w 176"/>
                <a:gd name="T33" fmla="*/ 82 h 100"/>
                <a:gd name="T34" fmla="*/ 45 w 176"/>
                <a:gd name="T35" fmla="*/ 50 h 100"/>
                <a:gd name="T36" fmla="*/ 51 w 176"/>
                <a:gd name="T37" fmla="*/ 50 h 100"/>
                <a:gd name="T38" fmla="*/ 79 w 176"/>
                <a:gd name="T39" fmla="*/ 78 h 100"/>
                <a:gd name="T40" fmla="*/ 81 w 176"/>
                <a:gd name="T41" fmla="*/ 8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00">
                  <a:moveTo>
                    <a:pt x="81" y="80"/>
                  </a:moveTo>
                  <a:cubicBezTo>
                    <a:pt x="102" y="60"/>
                    <a:pt x="122" y="41"/>
                    <a:pt x="143" y="22"/>
                  </a:cubicBezTo>
                  <a:cubicBezTo>
                    <a:pt x="141" y="20"/>
                    <a:pt x="140" y="19"/>
                    <a:pt x="139" y="17"/>
                  </a:cubicBezTo>
                  <a:cubicBezTo>
                    <a:pt x="135" y="14"/>
                    <a:pt x="136" y="10"/>
                    <a:pt x="141" y="8"/>
                  </a:cubicBezTo>
                  <a:cubicBezTo>
                    <a:pt x="150" y="6"/>
                    <a:pt x="159" y="3"/>
                    <a:pt x="168" y="1"/>
                  </a:cubicBezTo>
                  <a:cubicBezTo>
                    <a:pt x="173" y="0"/>
                    <a:pt x="176" y="3"/>
                    <a:pt x="175" y="9"/>
                  </a:cubicBezTo>
                  <a:cubicBezTo>
                    <a:pt x="173" y="17"/>
                    <a:pt x="170" y="26"/>
                    <a:pt x="168" y="34"/>
                  </a:cubicBezTo>
                  <a:cubicBezTo>
                    <a:pt x="166" y="40"/>
                    <a:pt x="163" y="41"/>
                    <a:pt x="158" y="37"/>
                  </a:cubicBezTo>
                  <a:cubicBezTo>
                    <a:pt x="157" y="35"/>
                    <a:pt x="155" y="33"/>
                    <a:pt x="154" y="31"/>
                  </a:cubicBezTo>
                  <a:cubicBezTo>
                    <a:pt x="147" y="38"/>
                    <a:pt x="140" y="44"/>
                    <a:pt x="134" y="49"/>
                  </a:cubicBezTo>
                  <a:cubicBezTo>
                    <a:pt x="117" y="65"/>
                    <a:pt x="100" y="80"/>
                    <a:pt x="84" y="96"/>
                  </a:cubicBezTo>
                  <a:cubicBezTo>
                    <a:pt x="81" y="99"/>
                    <a:pt x="79" y="98"/>
                    <a:pt x="77" y="96"/>
                  </a:cubicBezTo>
                  <a:cubicBezTo>
                    <a:pt x="68" y="87"/>
                    <a:pt x="59" y="78"/>
                    <a:pt x="51" y="70"/>
                  </a:cubicBezTo>
                  <a:cubicBezTo>
                    <a:pt x="48" y="67"/>
                    <a:pt x="47" y="67"/>
                    <a:pt x="44" y="69"/>
                  </a:cubicBezTo>
                  <a:cubicBezTo>
                    <a:pt x="33" y="80"/>
                    <a:pt x="21" y="90"/>
                    <a:pt x="10" y="100"/>
                  </a:cubicBezTo>
                  <a:cubicBezTo>
                    <a:pt x="9" y="100"/>
                    <a:pt x="9" y="100"/>
                    <a:pt x="9" y="100"/>
                  </a:cubicBezTo>
                  <a:cubicBezTo>
                    <a:pt x="0" y="90"/>
                    <a:pt x="0" y="90"/>
                    <a:pt x="10" y="82"/>
                  </a:cubicBezTo>
                  <a:cubicBezTo>
                    <a:pt x="21" y="71"/>
                    <a:pt x="33" y="61"/>
                    <a:pt x="45" y="50"/>
                  </a:cubicBezTo>
                  <a:cubicBezTo>
                    <a:pt x="47" y="48"/>
                    <a:pt x="49" y="48"/>
                    <a:pt x="51" y="50"/>
                  </a:cubicBezTo>
                  <a:cubicBezTo>
                    <a:pt x="60" y="60"/>
                    <a:pt x="70" y="69"/>
                    <a:pt x="79" y="78"/>
                  </a:cubicBezTo>
                  <a:cubicBezTo>
                    <a:pt x="80" y="79"/>
                    <a:pt x="80" y="79"/>
                    <a:pt x="81" y="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F60E819E-892C-4B3E-9332-D8A69973C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9888" y="4856163"/>
              <a:ext cx="130175" cy="220663"/>
            </a:xfrm>
            <a:custGeom>
              <a:avLst/>
              <a:gdLst>
                <a:gd name="T0" fmla="*/ 37 w 40"/>
                <a:gd name="T1" fmla="*/ 0 h 68"/>
                <a:gd name="T2" fmla="*/ 40 w 40"/>
                <a:gd name="T3" fmla="*/ 2 h 68"/>
                <a:gd name="T4" fmla="*/ 40 w 40"/>
                <a:gd name="T5" fmla="*/ 67 h 68"/>
                <a:gd name="T6" fmla="*/ 40 w 40"/>
                <a:gd name="T7" fmla="*/ 68 h 68"/>
                <a:gd name="T8" fmla="*/ 0 w 40"/>
                <a:gd name="T9" fmla="*/ 68 h 68"/>
                <a:gd name="T10" fmla="*/ 0 w 40"/>
                <a:gd name="T11" fmla="*/ 34 h 68"/>
                <a:gd name="T12" fmla="*/ 1 w 40"/>
                <a:gd name="T13" fmla="*/ 32 h 68"/>
                <a:gd name="T14" fmla="*/ 37 w 40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68">
                  <a:moveTo>
                    <a:pt x="37" y="0"/>
                  </a:moveTo>
                  <a:cubicBezTo>
                    <a:pt x="40" y="2"/>
                    <a:pt x="40" y="2"/>
                    <a:pt x="40" y="2"/>
                  </a:cubicBezTo>
                  <a:cubicBezTo>
                    <a:pt x="40" y="24"/>
                    <a:pt x="40" y="46"/>
                    <a:pt x="40" y="67"/>
                  </a:cubicBezTo>
                  <a:cubicBezTo>
                    <a:pt x="40" y="67"/>
                    <a:pt x="40" y="68"/>
                    <a:pt x="40" y="68"/>
                  </a:cubicBezTo>
                  <a:cubicBezTo>
                    <a:pt x="27" y="68"/>
                    <a:pt x="14" y="68"/>
                    <a:pt x="0" y="68"/>
                  </a:cubicBezTo>
                  <a:cubicBezTo>
                    <a:pt x="0" y="57"/>
                    <a:pt x="0" y="45"/>
                    <a:pt x="0" y="34"/>
                  </a:cubicBezTo>
                  <a:cubicBezTo>
                    <a:pt x="0" y="33"/>
                    <a:pt x="1" y="32"/>
                    <a:pt x="1" y="32"/>
                  </a:cubicBezTo>
                  <a:cubicBezTo>
                    <a:pt x="13" y="21"/>
                    <a:pt x="37" y="0"/>
                    <a:pt x="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74652D52-9A7B-47D2-B69C-C0AC7799E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95850"/>
              <a:ext cx="128588" cy="180975"/>
            </a:xfrm>
            <a:custGeom>
              <a:avLst/>
              <a:gdLst>
                <a:gd name="T0" fmla="*/ 40 w 40"/>
                <a:gd name="T1" fmla="*/ 0 h 56"/>
                <a:gd name="T2" fmla="*/ 40 w 40"/>
                <a:gd name="T3" fmla="*/ 56 h 56"/>
                <a:gd name="T4" fmla="*/ 0 w 40"/>
                <a:gd name="T5" fmla="*/ 56 h 56"/>
                <a:gd name="T6" fmla="*/ 0 w 40"/>
                <a:gd name="T7" fmla="*/ 2 h 56"/>
                <a:gd name="T8" fmla="*/ 14 w 40"/>
                <a:gd name="T9" fmla="*/ 17 h 56"/>
                <a:gd name="T10" fmla="*/ 21 w 40"/>
                <a:gd name="T11" fmla="*/ 17 h 56"/>
                <a:gd name="T12" fmla="*/ 40 w 40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56">
                  <a:moveTo>
                    <a:pt x="40" y="0"/>
                  </a:moveTo>
                  <a:cubicBezTo>
                    <a:pt x="40" y="19"/>
                    <a:pt x="40" y="37"/>
                    <a:pt x="40" y="56"/>
                  </a:cubicBezTo>
                  <a:cubicBezTo>
                    <a:pt x="27" y="56"/>
                    <a:pt x="14" y="56"/>
                    <a:pt x="0" y="56"/>
                  </a:cubicBezTo>
                  <a:cubicBezTo>
                    <a:pt x="0" y="39"/>
                    <a:pt x="0" y="2"/>
                    <a:pt x="0" y="2"/>
                  </a:cubicBezTo>
                  <a:cubicBezTo>
                    <a:pt x="0" y="2"/>
                    <a:pt x="10" y="12"/>
                    <a:pt x="14" y="17"/>
                  </a:cubicBezTo>
                  <a:cubicBezTo>
                    <a:pt x="16" y="19"/>
                    <a:pt x="18" y="20"/>
                    <a:pt x="21" y="17"/>
                  </a:cubicBezTo>
                  <a:cubicBezTo>
                    <a:pt x="27" y="11"/>
                    <a:pt x="33" y="6"/>
                    <a:pt x="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F16914F-519A-4BDA-9BE8-A0299A6C6EBE}"/>
              </a:ext>
            </a:extLst>
          </p:cNvPr>
          <p:cNvSpPr txBox="1"/>
          <p:nvPr/>
        </p:nvSpPr>
        <p:spPr>
          <a:xfrm>
            <a:off x="1771178" y="3982468"/>
            <a:ext cx="1560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Start 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F7CD42-C2AB-47EB-B523-038D8E5C2F7D}"/>
              </a:ext>
            </a:extLst>
          </p:cNvPr>
          <p:cNvSpPr txBox="1"/>
          <p:nvPr/>
        </p:nvSpPr>
        <p:spPr>
          <a:xfrm>
            <a:off x="3796519" y="3482886"/>
            <a:ext cx="1560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STEP 2 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792DF2A-5C1A-4ACC-BFD4-590BD6B977CD}"/>
              </a:ext>
            </a:extLst>
          </p:cNvPr>
          <p:cNvGrpSpPr/>
          <p:nvPr/>
        </p:nvGrpSpPr>
        <p:grpSpPr>
          <a:xfrm>
            <a:off x="2283952" y="4580775"/>
            <a:ext cx="395928" cy="511858"/>
            <a:chOff x="7931851" y="2464731"/>
            <a:chExt cx="1002842" cy="1223210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842EE7AA-708C-4B1B-B0A9-8BC3905058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20806" y="2650831"/>
              <a:ext cx="623981" cy="1037110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A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EEABEE1-9CC0-46B7-AE83-EBACB3BD54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93151" y="2944496"/>
              <a:ext cx="44264" cy="75201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2240C335-C70D-4828-8E68-E495F52443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15045" y="3044923"/>
              <a:ext cx="160397" cy="257493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6B0B1ABC-E81E-4780-92DC-7CCBB4E233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816" y="3030644"/>
              <a:ext cx="71870" cy="89004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5863A66E-73D4-41EC-BCAA-AE984CF448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724603"/>
              <a:ext cx="259397" cy="282719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8A85D4F9-6CE0-4E56-945A-95203737E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13044" y="2464731"/>
              <a:ext cx="39980" cy="152306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45612F0E-E86B-4BDE-B8F5-05ED8DB855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9830" y="2526606"/>
              <a:ext cx="101379" cy="140883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804D4601-0D69-4384-8ADA-04A1232769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3132975"/>
              <a:ext cx="142311" cy="99951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3A31B62E-7178-4209-9CAA-8497E90D75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2704613"/>
              <a:ext cx="142311" cy="98999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34A86196-01D2-4ADF-B6C7-5F6FFFD60F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82387" y="2949255"/>
              <a:ext cx="152306" cy="40457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8D844E3D-B3FB-455E-9F1A-36FD69DA5E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851" y="2949255"/>
              <a:ext cx="151355" cy="40457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9195A175-2753-4CA0-8734-7F3572653B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0507" y="2704613"/>
              <a:ext cx="142311" cy="98999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502A9E39-458D-4DA8-9D1C-640B8ECADD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3726" y="3132975"/>
              <a:ext cx="142311" cy="99951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498BADBF-7647-4A24-8840-CCC2D6A295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95336" y="2526606"/>
              <a:ext cx="101379" cy="140883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FE5B3C04-0AEE-49BA-81FD-F84EEF803304}"/>
              </a:ext>
            </a:extLst>
          </p:cNvPr>
          <p:cNvSpPr txBox="1"/>
          <p:nvPr/>
        </p:nvSpPr>
        <p:spPr>
          <a:xfrm>
            <a:off x="6022692" y="3460460"/>
            <a:ext cx="1560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STEP 3 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D6AF93-ABF2-4BEA-8ADF-B3175FC2BF77}"/>
              </a:ext>
            </a:extLst>
          </p:cNvPr>
          <p:cNvSpPr txBox="1"/>
          <p:nvPr/>
        </p:nvSpPr>
        <p:spPr>
          <a:xfrm>
            <a:off x="8128377" y="3467251"/>
            <a:ext cx="15609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STEP 4 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74196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1" y="2385103"/>
            <a:ext cx="574091" cy="2087796"/>
            <a:chOff x="209668" y="2857422"/>
            <a:chExt cx="463662" cy="208779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54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69" y="0"/>
            <a:ext cx="149433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30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5" name="TextBox 4" hidden="1">
            <a:extLst>
              <a:ext uri="{FF2B5EF4-FFF2-40B4-BE49-F238E27FC236}">
                <a16:creationId xmlns:a16="http://schemas.microsoft.com/office/drawing/2014/main" id="{49B5F907-5024-4C07-8A01-C12E7F8C4D66}"/>
              </a:ext>
            </a:extLst>
          </p:cNvPr>
          <p:cNvSpPr txBox="1"/>
          <p:nvPr/>
        </p:nvSpPr>
        <p:spPr>
          <a:xfrm>
            <a:off x="8451604" y="1412491"/>
            <a:ext cx="2926080" cy="4363844"/>
          </a:xfrm>
          <a:prstGeom prst="rect">
            <a:avLst/>
          </a:prstGeom>
        </p:spPr>
        <p:txBody>
          <a:bodyPr rot="0" spcFirstLastPara="0" vertOverflow="overflow" horzOverflow="overflow" vert="horz" lIns="91436" tIns="45718" rIns="91436" bIns="45718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589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Click to add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681C1-6301-4AC4-85D3-0F3256E30C42}"/>
              </a:ext>
            </a:extLst>
          </p:cNvPr>
          <p:cNvSpPr txBox="1"/>
          <p:nvPr/>
        </p:nvSpPr>
        <p:spPr>
          <a:xfrm>
            <a:off x="2039832" y="939267"/>
            <a:ext cx="10657398" cy="3828656"/>
          </a:xfrm>
          <a:prstGeom prst="rect">
            <a:avLst/>
          </a:prstGeom>
        </p:spPr>
        <p:txBody>
          <a:bodyPr rot="0" spcFirstLastPara="0" vertOverflow="overflow" horzOverflow="overflow" vert="horz" lIns="91436" tIns="45718" rIns="91436" bIns="45718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BLOCK DIAGRAMS FOR WORKFLOW</a:t>
            </a:r>
          </a:p>
        </p:txBody>
      </p:sp>
      <p:pic>
        <p:nvPicPr>
          <p:cNvPr id="15" name="Picture 24" descr="A picture containing clipart&#10;&#10;Description automatically generated">
            <a:extLst>
              <a:ext uri="{FF2B5EF4-FFF2-40B4-BE49-F238E27FC236}">
                <a16:creationId xmlns:a16="http://schemas.microsoft.com/office/drawing/2014/main" id="{D09BA9A5-8A8B-4C25-B0E9-B089AC643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277" y="2066325"/>
            <a:ext cx="1331704" cy="1317327"/>
          </a:xfrm>
          <a:prstGeom prst="rect">
            <a:avLst/>
          </a:prstGeom>
        </p:spPr>
      </p:pic>
      <p:pic>
        <p:nvPicPr>
          <p:cNvPr id="16" name="Picture 25" descr="A picture containing text&#10;&#10;Description automatically generated">
            <a:extLst>
              <a:ext uri="{FF2B5EF4-FFF2-40B4-BE49-F238E27FC236}">
                <a16:creationId xmlns:a16="http://schemas.microsoft.com/office/drawing/2014/main" id="{AC0AD963-E486-47C1-A6DE-05C34EDBB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132" y="4449102"/>
            <a:ext cx="1340151" cy="1023131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0617F7C5-E707-4355-A02F-E6F60AE9A6C3}"/>
              </a:ext>
            </a:extLst>
          </p:cNvPr>
          <p:cNvSpPr/>
          <p:nvPr/>
        </p:nvSpPr>
        <p:spPr>
          <a:xfrm rot="5400000">
            <a:off x="4309892" y="3819765"/>
            <a:ext cx="661359" cy="30192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Arrow: Quad 17">
            <a:extLst>
              <a:ext uri="{FF2B5EF4-FFF2-40B4-BE49-F238E27FC236}">
                <a16:creationId xmlns:a16="http://schemas.microsoft.com/office/drawing/2014/main" id="{7B280092-5CA1-45AE-9A71-4B9972CC9F03}"/>
              </a:ext>
            </a:extLst>
          </p:cNvPr>
          <p:cNvSpPr/>
          <p:nvPr/>
        </p:nvSpPr>
        <p:spPr>
          <a:xfrm>
            <a:off x="5520085" y="2514207"/>
            <a:ext cx="474453" cy="2918603"/>
          </a:xfrm>
          <a:prstGeom prst="quad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31" descr="A picture containing icon&#10;&#10;Description automatically generated">
            <a:extLst>
              <a:ext uri="{FF2B5EF4-FFF2-40B4-BE49-F238E27FC236}">
                <a16:creationId xmlns:a16="http://schemas.microsoft.com/office/drawing/2014/main" id="{CD4416A3-35D9-4271-9703-DF53E3AEE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938" y="3105453"/>
            <a:ext cx="1880561" cy="129680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C7BEFC1-DA63-4E62-8392-E24DED03679F}"/>
              </a:ext>
            </a:extLst>
          </p:cNvPr>
          <p:cNvSpPr txBox="1"/>
          <p:nvPr/>
        </p:nvSpPr>
        <p:spPr>
          <a:xfrm>
            <a:off x="3231467" y="1751855"/>
            <a:ext cx="4166559" cy="400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36" tIns="45718" rIns="91436" bIns="4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Developers make code changes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5FA4B7-EEE1-48E1-A84B-7C68F1081214}"/>
              </a:ext>
            </a:extLst>
          </p:cNvPr>
          <p:cNvSpPr txBox="1"/>
          <p:nvPr/>
        </p:nvSpPr>
        <p:spPr>
          <a:xfrm>
            <a:off x="3287165" y="5670928"/>
            <a:ext cx="3620219" cy="400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36" tIns="45718" rIns="91436" bIns="4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Docker push to Hub repos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0503D2-2D03-4356-AE32-7A1494578270}"/>
              </a:ext>
            </a:extLst>
          </p:cNvPr>
          <p:cNvSpPr txBox="1"/>
          <p:nvPr/>
        </p:nvSpPr>
        <p:spPr>
          <a:xfrm>
            <a:off x="6138893" y="4408761"/>
            <a:ext cx="2708931" cy="71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36" tIns="45718" rIns="91436" bIns="4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rial" pitchFamily="34" charset="0"/>
                <a:cs typeface="Arial" pitchFamily="34" charset="0"/>
              </a:rPr>
              <a:t>Run project python file and test to find issues.</a:t>
            </a:r>
          </a:p>
        </p:txBody>
      </p:sp>
    </p:spTree>
    <p:extLst>
      <p:ext uri="{BB962C8B-B14F-4D97-AF65-F5344CB8AC3E}">
        <p14:creationId xmlns:p14="http://schemas.microsoft.com/office/powerpoint/2010/main" val="84551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grpSp>
        <p:nvGrpSpPr>
          <p:cNvPr id="48" name="Group 50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1" y="2385103"/>
            <a:ext cx="574091" cy="2087796"/>
            <a:chOff x="209668" y="2857422"/>
            <a:chExt cx="463662" cy="208779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54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69" y="0"/>
            <a:ext cx="1494331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30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5" name="TextBox 4" hidden="1">
            <a:extLst>
              <a:ext uri="{FF2B5EF4-FFF2-40B4-BE49-F238E27FC236}">
                <a16:creationId xmlns:a16="http://schemas.microsoft.com/office/drawing/2014/main" id="{49B5F907-5024-4C07-8A01-C12E7F8C4D66}"/>
              </a:ext>
            </a:extLst>
          </p:cNvPr>
          <p:cNvSpPr txBox="1"/>
          <p:nvPr/>
        </p:nvSpPr>
        <p:spPr>
          <a:xfrm>
            <a:off x="8451604" y="1412491"/>
            <a:ext cx="2926080" cy="4363844"/>
          </a:xfrm>
          <a:prstGeom prst="rect">
            <a:avLst/>
          </a:prstGeom>
        </p:spPr>
        <p:txBody>
          <a:bodyPr rot="0" spcFirstLastPara="0" vertOverflow="overflow" horzOverflow="overflow" vert="horz" lIns="91436" tIns="45718" rIns="91436" bIns="45718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589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Click to add text</a:t>
            </a:r>
          </a:p>
        </p:txBody>
      </p:sp>
      <p:pic>
        <p:nvPicPr>
          <p:cNvPr id="12" name="Picture 5" descr="Diagram&#10;&#10;Description automatically generated">
            <a:extLst>
              <a:ext uri="{FF2B5EF4-FFF2-40B4-BE49-F238E27FC236}">
                <a16:creationId xmlns:a16="http://schemas.microsoft.com/office/drawing/2014/main" id="{F40B78B1-D342-424C-9261-CFB830BEC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62"/>
          <a:stretch/>
        </p:blipFill>
        <p:spPr>
          <a:xfrm>
            <a:off x="2266683" y="2002308"/>
            <a:ext cx="6565230" cy="2374448"/>
          </a:xfrm>
          <a:prstGeom prst="rect">
            <a:avLst/>
          </a:prstGeom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9889D0E-F83C-4DDF-B3E3-E5712C58600E}"/>
              </a:ext>
            </a:extLst>
          </p:cNvPr>
          <p:cNvSpPr txBox="1"/>
          <p:nvPr/>
        </p:nvSpPr>
        <p:spPr>
          <a:xfrm>
            <a:off x="2197821" y="942640"/>
            <a:ext cx="10234097" cy="3785419"/>
          </a:xfrm>
          <a:prstGeom prst="rect">
            <a:avLst/>
          </a:prstGeom>
        </p:spPr>
        <p:txBody>
          <a:bodyPr rot="0" spcFirstLastPara="0" vertOverflow="overflow" horzOverflow="overflow" vert="horz" lIns="91436" tIns="45718" rIns="91436" bIns="45718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BLOCK DIAGRAMS FOR WORKFLOW</a:t>
            </a:r>
          </a:p>
        </p:txBody>
      </p:sp>
    </p:spTree>
    <p:extLst>
      <p:ext uri="{BB962C8B-B14F-4D97-AF65-F5344CB8AC3E}">
        <p14:creationId xmlns:p14="http://schemas.microsoft.com/office/powerpoint/2010/main" val="92099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E8BBA543-25FB-4E77-BCCB-35882F950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7" r="10187" b="-1"/>
          <a:stretch/>
        </p:blipFill>
        <p:spPr>
          <a:xfrm>
            <a:off x="22" y="-8896"/>
            <a:ext cx="12191980" cy="42447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D65BEB-F3FA-4207-BC8C-DDA471F1FF56}"/>
              </a:ext>
            </a:extLst>
          </p:cNvPr>
          <p:cNvSpPr txBox="1"/>
          <p:nvPr/>
        </p:nvSpPr>
        <p:spPr>
          <a:xfrm>
            <a:off x="1466021" y="4550593"/>
            <a:ext cx="8471139" cy="18928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36" tIns="45718" rIns="91436" bIns="4571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Arial" pitchFamily="34" charset="0"/>
                <a:ea typeface="+mn-lt"/>
                <a:cs typeface="Arial" pitchFamily="34" charset="0"/>
              </a:rPr>
              <a:t>Features: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Establishes a chain of custody for Docker images</a:t>
            </a:r>
            <a:endParaRPr lang="en-US" sz="2000" dirty="0">
              <a:latin typeface="Arial" pitchFamily="34" charset="0"/>
              <a:ea typeface="+mn-lt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Detailed project with vulnerability profiles</a:t>
            </a:r>
            <a:endParaRPr lang="en-US" sz="2000" dirty="0">
              <a:latin typeface="Arial" pitchFamily="34" charset="0"/>
              <a:ea typeface="+mn-lt"/>
              <a:cs typeface="Arial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Covers wide array of languages &amp; OS including Windows and Linux</a:t>
            </a:r>
            <a:endParaRPr lang="en-US" sz="2000" dirty="0">
              <a:latin typeface="Arial" pitchFamily="34" charset="0"/>
              <a:ea typeface="+mn-lt"/>
              <a:cs typeface="Arial" pitchFamily="34" charset="0"/>
            </a:endParaRPr>
          </a:p>
          <a:p>
            <a:pPr algn="l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2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8" name="Rectangle 92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grpSp>
        <p:nvGrpSpPr>
          <p:cNvPr id="219" name="Group 94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4" y="2"/>
            <a:ext cx="12584115" cy="6853239"/>
            <a:chOff x="-417513" y="0"/>
            <a:chExt cx="12584114" cy="6853238"/>
          </a:xfrm>
        </p:grpSpPr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493470-9327-4DEF-9B85-C0C2E0EB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6" y="594244"/>
            <a:ext cx="10488547" cy="1190912"/>
          </a:xfrm>
        </p:spPr>
        <p:txBody>
          <a:bodyPr>
            <a:normAutofit/>
          </a:bodyPr>
          <a:lstStyle/>
          <a:p>
            <a:pPr algn="ctr"/>
            <a:r>
              <a:rPr lang="en-US" sz="5500">
                <a:cs typeface="Calibri Light"/>
              </a:rPr>
              <a:t>Future Scope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1" y="2250283"/>
            <a:ext cx="4959319" cy="3678237"/>
          </a:xfrm>
          <a:prstGeom prst="rect">
            <a:avLst/>
          </a:prstGeom>
          <a:solidFill>
            <a:schemeClr val="bg1"/>
          </a:solidFill>
          <a:ln w="19050">
            <a:solidFill>
              <a:srgbClr val="FFAC45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16" name="Title 1">
            <a:extLst>
              <a:ext uri="{FF2B5EF4-FFF2-40B4-BE49-F238E27FC236}">
                <a16:creationId xmlns:a16="http://schemas.microsoft.com/office/drawing/2014/main" id="{4D1122DB-43CC-4F00-BE92-9B94C4FBB38C}"/>
              </a:ext>
            </a:extLst>
          </p:cNvPr>
          <p:cNvSpPr txBox="1">
            <a:spLocks/>
          </p:cNvSpPr>
          <p:nvPr/>
        </p:nvSpPr>
        <p:spPr>
          <a:xfrm>
            <a:off x="2989250" y="343865"/>
            <a:ext cx="6118663" cy="1209567"/>
          </a:xfrm>
          <a:prstGeom prst="rect">
            <a:avLst/>
          </a:prstGeom>
        </p:spPr>
        <p:txBody>
          <a:bodyPr vert="horz" lIns="91436" tIns="45718" rIns="91436" bIns="45718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000" b="1">
              <a:cs typeface="Calibri Light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38C318B9-9B1B-42EE-A72D-1C6C30A64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014764"/>
              </p:ext>
            </p:extLst>
          </p:nvPr>
        </p:nvGraphicFramePr>
        <p:xfrm>
          <a:off x="7724102" y="1629139"/>
          <a:ext cx="4312225" cy="4643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2" name="Picture 15" descr="Diagram&#10;&#10;Description automatically generated">
            <a:extLst>
              <a:ext uri="{FF2B5EF4-FFF2-40B4-BE49-F238E27FC236}">
                <a16:creationId xmlns:a16="http://schemas.microsoft.com/office/drawing/2014/main" id="{9095B96C-2A99-41C8-9FB5-3421CA1C62B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366" r="13211" b="-503"/>
          <a:stretch/>
        </p:blipFill>
        <p:spPr>
          <a:xfrm>
            <a:off x="238665" y="1913396"/>
            <a:ext cx="7905359" cy="452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00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328</Words>
  <Application>Microsoft Office PowerPoint</Application>
  <PresentationFormat>Widescreen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Noto Sans</vt:lpstr>
      <vt:lpstr>Open Sans</vt:lpstr>
      <vt:lpstr>Roboto Mono</vt:lpstr>
      <vt:lpstr>Office Theme</vt:lpstr>
      <vt:lpstr>2_Simple Light</vt:lpstr>
      <vt:lpstr>PowerPoint Presentation</vt:lpstr>
      <vt:lpstr>Docker - Security</vt:lpstr>
      <vt:lpstr>Explicit Vulnerability Check for Docker Images using Python</vt:lpstr>
      <vt:lpstr>Python based Solution to check whether Docker image is safe </vt:lpstr>
      <vt:lpstr>PowerPoint Presentation</vt:lpstr>
      <vt:lpstr>PowerPoint Presentation</vt:lpstr>
      <vt:lpstr>PowerPoint Presentation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Jahnavi jaanu</cp:lastModifiedBy>
  <cp:revision>83</cp:revision>
  <dcterms:created xsi:type="dcterms:W3CDTF">2021-07-20T07:36:27Z</dcterms:created>
  <dcterms:modified xsi:type="dcterms:W3CDTF">2021-08-29T17:06:26Z</dcterms:modified>
</cp:coreProperties>
</file>