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62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A407"/>
    <a:srgbClr val="FAF52B"/>
    <a:srgbClr val="E9AA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28-Feb-24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2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28-Feb-24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9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28-Feb-24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3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28-Feb-24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6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28-Feb-24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5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28-Feb-24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6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28-Feb-24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28-Feb-24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28-Feb-24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7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28-Feb-24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5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28-Feb-24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3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28-Feb-24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987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692" r:id="rId4"/>
    <p:sldLayoutId id="2147483693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C3B48AF3-D611-4AFE-8DB7-A6FE2B64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" descr="Holographic neon on a shiny background">
            <a:extLst>
              <a:ext uri="{FF2B5EF4-FFF2-40B4-BE49-F238E27FC236}">
                <a16:creationId xmlns:a16="http://schemas.microsoft.com/office/drawing/2014/main" id="{7259F399-CF0E-964C-42EB-DA4AE5C14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15608" b="1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B6F38636-68E6-4366-B3BE-E1D4A80D5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81A7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FAEBF-B728-4ABC-ACD2-04B493BF0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81A7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63576-59D4-421D-96AD-DEF0BC50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B0EF7-4532-48F4-A87C-16AC639C1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5873675"/>
            <a:ext cx="11260667" cy="516889"/>
          </a:xfrm>
          <a:prstGeom prst="rect">
            <a:avLst/>
          </a:prstGeom>
          <a:solidFill>
            <a:srgbClr val="81A7BB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8BF30-5470-0B49-BC1A-345F585DC44F}"/>
              </a:ext>
            </a:extLst>
          </p:cNvPr>
          <p:cNvSpPr txBox="1"/>
          <p:nvPr/>
        </p:nvSpPr>
        <p:spPr>
          <a:xfrm>
            <a:off x="409490" y="-159246"/>
            <a:ext cx="901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masis MT Pro Light" panose="020F0502020204030204" pitchFamily="18" charset="0"/>
              </a:rPr>
              <a:t>DATA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BD380-76C4-3493-D8F0-41C4BBF05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2" y="707887"/>
            <a:ext cx="10553700" cy="49613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630BE9-A295-BF7A-2E85-263B148FF782}"/>
              </a:ext>
            </a:extLst>
          </p:cNvPr>
          <p:cNvSpPr/>
          <p:nvPr/>
        </p:nvSpPr>
        <p:spPr>
          <a:xfrm>
            <a:off x="3935879" y="453643"/>
            <a:ext cx="8018542" cy="3785652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0" cmpd="dbl">
                  <a:solidFill>
                    <a:schemeClr val="accent2"/>
                  </a:solidFill>
                  <a:prstDash val="solid"/>
                  <a:bevel/>
                </a:ln>
                <a:solidFill>
                  <a:srgbClr val="FFFFFF">
                    <a:alpha val="10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SNIGDHA</a:t>
            </a:r>
            <a:r>
              <a:rPr lang="en-US" sz="9600" b="1" dirty="0">
                <a:ln w="0" cmpd="dbl">
                  <a:solidFill>
                    <a:schemeClr val="accent2"/>
                  </a:solidFill>
                  <a:prstDash val="solid"/>
                  <a:bevel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algn="ctr"/>
            <a:r>
              <a:rPr lang="en-US" sz="12000" b="1" dirty="0">
                <a:ln w="0" cmpd="dbl">
                  <a:solidFill>
                    <a:schemeClr val="accent2"/>
                  </a:solidFill>
                  <a:prstDash val="solid"/>
                  <a:bevel/>
                </a:ln>
                <a:solidFill>
                  <a:srgbClr val="FFFFFF">
                    <a:alpha val="10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PRADHAN</a:t>
            </a:r>
          </a:p>
        </p:txBody>
      </p:sp>
    </p:spTree>
    <p:extLst>
      <p:ext uri="{BB962C8B-B14F-4D97-AF65-F5344CB8AC3E}">
        <p14:creationId xmlns:p14="http://schemas.microsoft.com/office/powerpoint/2010/main" val="66627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C3B48AF3-D611-4AFE-8DB7-A6FE2B64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" descr="Holographic neon on a shiny background">
            <a:extLst>
              <a:ext uri="{FF2B5EF4-FFF2-40B4-BE49-F238E27FC236}">
                <a16:creationId xmlns:a16="http://schemas.microsoft.com/office/drawing/2014/main" id="{7259F399-CF0E-964C-42EB-DA4AE5C14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15608" b="1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B6F38636-68E6-4366-B3BE-E1D4A80D5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81A7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FAEBF-B728-4ABC-ACD2-04B493BF0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81A7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63576-59D4-421D-96AD-DEF0BC50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B0EF7-4532-48F4-A87C-16AC639C1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5873675"/>
            <a:ext cx="11260667" cy="516889"/>
          </a:xfrm>
          <a:prstGeom prst="rect">
            <a:avLst/>
          </a:prstGeom>
          <a:solidFill>
            <a:srgbClr val="81A7BB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8BF30-5470-0B49-BC1A-345F585DC44F}"/>
              </a:ext>
            </a:extLst>
          </p:cNvPr>
          <p:cNvSpPr txBox="1"/>
          <p:nvPr/>
        </p:nvSpPr>
        <p:spPr>
          <a:xfrm>
            <a:off x="409490" y="-159246"/>
            <a:ext cx="901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masis MT Pro Light" panose="020F0502020204030204" pitchFamily="18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971A9-5388-E6E0-8767-4011DA7788A1}"/>
              </a:ext>
            </a:extLst>
          </p:cNvPr>
          <p:cNvSpPr txBox="1"/>
          <p:nvPr/>
        </p:nvSpPr>
        <p:spPr>
          <a:xfrm>
            <a:off x="482601" y="914400"/>
            <a:ext cx="11226798" cy="4369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KPI’s REQUIREMENT</a:t>
            </a:r>
          </a:p>
          <a:p>
            <a:endParaRPr lang="en-US" sz="3200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Analyzed the key indicators for the pizza sales data to gain insights into the business performance.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C9A407"/>
                </a:solidFill>
              </a:rPr>
              <a:t>Total Revenue : </a:t>
            </a:r>
            <a:r>
              <a:rPr lang="en-US" b="1" dirty="0">
                <a:solidFill>
                  <a:srgbClr val="002060"/>
                </a:solidFill>
              </a:rPr>
              <a:t>The Sum of the total price of all pizza orders.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C9A407"/>
                </a:solidFill>
              </a:rPr>
              <a:t>Average Order Value : </a:t>
            </a:r>
            <a:r>
              <a:rPr lang="en-US" b="1" dirty="0">
                <a:solidFill>
                  <a:srgbClr val="002060"/>
                </a:solidFill>
              </a:rPr>
              <a:t>The avg amount spent per order. Calculated by dividing the total Revenue by the total number of orders.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C9A407"/>
                </a:solidFill>
              </a:rPr>
              <a:t>Total Pizzas Sold: </a:t>
            </a:r>
            <a:r>
              <a:rPr lang="en-US" b="1" dirty="0">
                <a:solidFill>
                  <a:srgbClr val="002060"/>
                </a:solidFill>
              </a:rPr>
              <a:t>The sum of the quantities of all pizzas sold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C9A407"/>
                </a:solidFill>
              </a:rPr>
              <a:t>Total Orders : </a:t>
            </a:r>
            <a:r>
              <a:rPr lang="en-US" b="1" dirty="0">
                <a:solidFill>
                  <a:srgbClr val="002060"/>
                </a:solidFill>
              </a:rPr>
              <a:t>The total number of orders placed.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C9A407"/>
                </a:solidFill>
              </a:rPr>
              <a:t>Average Pizzas Per Order : </a:t>
            </a:r>
            <a:r>
              <a:rPr lang="en-US" b="1" dirty="0">
                <a:solidFill>
                  <a:srgbClr val="002060"/>
                </a:solidFill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2021F9-A55A-D0FC-9BBB-31AB4048FDF1}"/>
              </a:ext>
            </a:extLst>
          </p:cNvPr>
          <p:cNvSpPr/>
          <p:nvPr/>
        </p:nvSpPr>
        <p:spPr>
          <a:xfrm>
            <a:off x="3397542" y="239600"/>
            <a:ext cx="8553157" cy="378565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isometricOffAxis2Right"/>
              <a:lightRig rig="threePt" dir="t"/>
            </a:scene3d>
          </a:bodyPr>
          <a:lstStyle/>
          <a:p>
            <a:pPr algn="ctr"/>
            <a:r>
              <a:rPr lang="en-US" sz="12000" b="1" dirty="0">
                <a:ln w="0" cmpd="dbl">
                  <a:solidFill>
                    <a:schemeClr val="accent2"/>
                  </a:solidFill>
                  <a:prstDash val="solid"/>
                  <a:bevel/>
                </a:ln>
                <a:solidFill>
                  <a:srgbClr val="FFFFFF">
                    <a:alpha val="10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SNIGDHA</a:t>
            </a:r>
            <a:r>
              <a:rPr lang="en-US" sz="12000" b="1" dirty="0">
                <a:ln w="0" cmpd="dbl">
                  <a:solidFill>
                    <a:schemeClr val="accent2"/>
                  </a:solidFill>
                  <a:prstDash val="solid"/>
                  <a:bevel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12000" b="1" dirty="0">
                <a:ln w="0" cmpd="dbl">
                  <a:solidFill>
                    <a:schemeClr val="accent2"/>
                  </a:solidFill>
                  <a:prstDash val="solid"/>
                  <a:bevel/>
                </a:ln>
                <a:solidFill>
                  <a:srgbClr val="FFFFFF">
                    <a:alpha val="10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PRADHAN</a:t>
            </a:r>
          </a:p>
        </p:txBody>
      </p:sp>
    </p:spTree>
    <p:extLst>
      <p:ext uri="{BB962C8B-B14F-4D97-AF65-F5344CB8AC3E}">
        <p14:creationId xmlns:p14="http://schemas.microsoft.com/office/powerpoint/2010/main" val="197013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C3B48AF3-D611-4AFE-8DB7-A6FE2B64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" descr="Holographic neon on a shiny background">
            <a:extLst>
              <a:ext uri="{FF2B5EF4-FFF2-40B4-BE49-F238E27FC236}">
                <a16:creationId xmlns:a16="http://schemas.microsoft.com/office/drawing/2014/main" id="{7259F399-CF0E-964C-42EB-DA4AE5C14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15608" b="1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B6F38636-68E6-4366-B3BE-E1D4A80D5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81A7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FAEBF-B728-4ABC-ACD2-04B493BF0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81A7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63576-59D4-421D-96AD-DEF0BC50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B0EF7-4532-48F4-A87C-16AC639C1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5873675"/>
            <a:ext cx="11260667" cy="516889"/>
          </a:xfrm>
          <a:prstGeom prst="rect">
            <a:avLst/>
          </a:prstGeom>
          <a:solidFill>
            <a:srgbClr val="81A7BB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8BF30-5470-0B49-BC1A-345F585DC44F}"/>
              </a:ext>
            </a:extLst>
          </p:cNvPr>
          <p:cNvSpPr txBox="1"/>
          <p:nvPr/>
        </p:nvSpPr>
        <p:spPr>
          <a:xfrm>
            <a:off x="409490" y="-159246"/>
            <a:ext cx="901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masis MT Pro Light" panose="020F0502020204030204" pitchFamily="18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971A9-5388-E6E0-8767-4011DA7788A1}"/>
              </a:ext>
            </a:extLst>
          </p:cNvPr>
          <p:cNvSpPr txBox="1"/>
          <p:nvPr/>
        </p:nvSpPr>
        <p:spPr>
          <a:xfrm>
            <a:off x="409490" y="641136"/>
            <a:ext cx="11226798" cy="4789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CHARTS REQUIREMENT</a:t>
            </a:r>
          </a:p>
          <a:p>
            <a:endParaRPr lang="en-US" sz="3200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Visualized various aspects of the pizza sales data to gain insights and understand key trends. I have identified the following requirements for creating charts: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50" b="1" dirty="0">
                <a:solidFill>
                  <a:srgbClr val="C9A407"/>
                </a:solidFill>
              </a:rPr>
              <a:t>Daily Trend for Total Orders : </a:t>
            </a:r>
            <a:r>
              <a:rPr lang="en-US" sz="1650" b="1" dirty="0">
                <a:solidFill>
                  <a:srgbClr val="002060"/>
                </a:solidFill>
              </a:rPr>
              <a:t>Created a bar chart that displays the daily trend of total orders over a specific time period. This chart helps to identify any patterns or fluctuations in order volume on a daily basis.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50" b="1" dirty="0">
                <a:solidFill>
                  <a:srgbClr val="C9A407"/>
                </a:solidFill>
              </a:rPr>
              <a:t>Monthly Trend for Total Orders : </a:t>
            </a:r>
            <a:r>
              <a:rPr lang="en-US" sz="1650" b="1" dirty="0">
                <a:solidFill>
                  <a:srgbClr val="002060"/>
                </a:solidFill>
              </a:rPr>
              <a:t>Created a line chart that illustrates the hourly trend of total orders throughout the day. This chart will allow us to identify peak hours or periods of high order activity.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50" b="1" dirty="0">
                <a:solidFill>
                  <a:srgbClr val="C9A407"/>
                </a:solidFill>
              </a:rPr>
              <a:t>Percentage of Sales by Pizza Category: </a:t>
            </a:r>
            <a:r>
              <a:rPr lang="en-US" sz="1650" b="1" dirty="0">
                <a:solidFill>
                  <a:srgbClr val="002060"/>
                </a:solidFill>
              </a:rPr>
              <a:t>Created a pie chart that shows the distribution of sales across different pizza categories. This chart will provide insight into the popularity of various pizza categories and their contribution to overall sales.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8921E7-8C0A-94C5-ABE3-073728AD68C8}"/>
              </a:ext>
            </a:extLst>
          </p:cNvPr>
          <p:cNvSpPr/>
          <p:nvPr/>
        </p:nvSpPr>
        <p:spPr>
          <a:xfrm>
            <a:off x="1746310" y="317807"/>
            <a:ext cx="8553157" cy="378565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isometricOffAxis2Right"/>
              <a:lightRig rig="threePt" dir="t"/>
            </a:scene3d>
          </a:bodyPr>
          <a:lstStyle/>
          <a:p>
            <a:pPr algn="ctr"/>
            <a:r>
              <a:rPr lang="en-US" sz="12000" b="1" dirty="0">
                <a:ln w="0" cmpd="dbl">
                  <a:solidFill>
                    <a:schemeClr val="accent2"/>
                  </a:solidFill>
                  <a:prstDash val="solid"/>
                  <a:bevel/>
                </a:ln>
                <a:solidFill>
                  <a:srgbClr val="FFFFFF">
                    <a:alpha val="10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SNIGDHA</a:t>
            </a:r>
            <a:r>
              <a:rPr lang="en-US" sz="12000" b="1" dirty="0">
                <a:ln w="0" cmpd="dbl">
                  <a:solidFill>
                    <a:schemeClr val="accent2"/>
                  </a:solidFill>
                  <a:prstDash val="solid"/>
                  <a:bevel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12000" b="1" dirty="0">
                <a:ln w="0" cmpd="dbl">
                  <a:solidFill>
                    <a:schemeClr val="accent2"/>
                  </a:solidFill>
                  <a:prstDash val="solid"/>
                  <a:bevel/>
                </a:ln>
                <a:solidFill>
                  <a:srgbClr val="FFFFFF">
                    <a:alpha val="10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PRADHAN</a:t>
            </a:r>
          </a:p>
        </p:txBody>
      </p:sp>
    </p:spTree>
    <p:extLst>
      <p:ext uri="{BB962C8B-B14F-4D97-AF65-F5344CB8AC3E}">
        <p14:creationId xmlns:p14="http://schemas.microsoft.com/office/powerpoint/2010/main" val="28146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C3B48AF3-D611-4AFE-8DB7-A6FE2B64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" descr="Holographic neon on a shiny background">
            <a:extLst>
              <a:ext uri="{FF2B5EF4-FFF2-40B4-BE49-F238E27FC236}">
                <a16:creationId xmlns:a16="http://schemas.microsoft.com/office/drawing/2014/main" id="{7259F399-CF0E-964C-42EB-DA4AE5C14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15608" b="1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B6F38636-68E6-4366-B3BE-E1D4A80D5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81A7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FAEBF-B728-4ABC-ACD2-04B493BF0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81A7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63576-59D4-421D-96AD-DEF0BC50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B0EF7-4532-48F4-A87C-16AC639C1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5873675"/>
            <a:ext cx="11260667" cy="516889"/>
          </a:xfrm>
          <a:prstGeom prst="rect">
            <a:avLst/>
          </a:prstGeom>
          <a:solidFill>
            <a:srgbClr val="81A7BB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8BF30-5470-0B49-BC1A-345F585DC44F}"/>
              </a:ext>
            </a:extLst>
          </p:cNvPr>
          <p:cNvSpPr txBox="1"/>
          <p:nvPr/>
        </p:nvSpPr>
        <p:spPr>
          <a:xfrm>
            <a:off x="409490" y="-159246"/>
            <a:ext cx="901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masis MT Pro Light" panose="020F0502020204030204" pitchFamily="18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971A9-5388-E6E0-8767-4011DA7788A1}"/>
              </a:ext>
            </a:extLst>
          </p:cNvPr>
          <p:cNvSpPr txBox="1"/>
          <p:nvPr/>
        </p:nvSpPr>
        <p:spPr>
          <a:xfrm>
            <a:off x="518669" y="914400"/>
            <a:ext cx="11226798" cy="4885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CHARTS REQUIREMENT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50" b="1" dirty="0">
                <a:solidFill>
                  <a:srgbClr val="C9A407"/>
                </a:solidFill>
              </a:rPr>
              <a:t>4. Percentage of Sales by Pizza Size: </a:t>
            </a:r>
            <a:r>
              <a:rPr lang="en-US" sz="1650" b="1" dirty="0">
                <a:solidFill>
                  <a:srgbClr val="002060"/>
                </a:solidFill>
              </a:rPr>
              <a:t>Generated a pie chart that represents the % of sales attributed to different pizza sizes. This chart helps us to understand customer preferences for pizza sizes and their impact on sales.</a:t>
            </a:r>
          </a:p>
          <a:p>
            <a:pPr>
              <a:lnSpc>
                <a:spcPct val="150000"/>
              </a:lnSpc>
            </a:pPr>
            <a:r>
              <a:rPr lang="en-US" sz="1650" b="1" dirty="0">
                <a:solidFill>
                  <a:srgbClr val="C9A407"/>
                </a:solidFill>
              </a:rPr>
              <a:t>5. Total Pizzas Sold by Pizza Category: </a:t>
            </a:r>
            <a:r>
              <a:rPr lang="en-US" sz="1650" b="1" dirty="0">
                <a:solidFill>
                  <a:srgbClr val="002060"/>
                </a:solidFill>
              </a:rPr>
              <a:t>Created a funnel chart  that represents the total number of pizzas sold for each pizza category. This chart allows us to compare the sales performance of different pizza categories.</a:t>
            </a:r>
            <a:endParaRPr lang="en-US" sz="1650" b="1" dirty="0">
              <a:solidFill>
                <a:srgbClr val="C9A407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50" b="1" dirty="0">
                <a:solidFill>
                  <a:srgbClr val="C9A407"/>
                </a:solidFill>
              </a:rPr>
              <a:t>6. Top 5 Best seller by Revenue, Total Quantity and Total Orders : </a:t>
            </a:r>
            <a:r>
              <a:rPr lang="en-US" sz="1650" b="1" dirty="0">
                <a:solidFill>
                  <a:srgbClr val="002060"/>
                </a:solidFill>
              </a:rPr>
              <a:t>Created a bar chart highlighting the top 5 best-selling pizzas based on the Revenue, Total Quantity, Total Orders. This chart will help us to identify the most popular pizza options.</a:t>
            </a:r>
            <a:endParaRPr lang="en-US" sz="1650" b="1" dirty="0">
              <a:solidFill>
                <a:srgbClr val="C9A407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50" b="1" dirty="0">
                <a:solidFill>
                  <a:srgbClr val="C9A407"/>
                </a:solidFill>
              </a:rPr>
              <a:t>7. Average Pizzas Per Order : </a:t>
            </a:r>
            <a:r>
              <a:rPr lang="en-US" sz="1650" b="1" dirty="0">
                <a:solidFill>
                  <a:srgbClr val="002060"/>
                </a:solidFill>
              </a:rPr>
              <a:t>Created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539A59-302C-A91B-DA03-D850C3DD6FE6}"/>
              </a:ext>
            </a:extLst>
          </p:cNvPr>
          <p:cNvSpPr/>
          <p:nvPr/>
        </p:nvSpPr>
        <p:spPr>
          <a:xfrm>
            <a:off x="2298194" y="502920"/>
            <a:ext cx="8553157" cy="378565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isometricOffAxis2Right"/>
              <a:lightRig rig="threePt" dir="t"/>
            </a:scene3d>
          </a:bodyPr>
          <a:lstStyle/>
          <a:p>
            <a:pPr algn="ctr"/>
            <a:r>
              <a:rPr lang="en-US" sz="12000" b="1" dirty="0">
                <a:ln w="0" cmpd="dbl">
                  <a:solidFill>
                    <a:schemeClr val="accent2"/>
                  </a:solidFill>
                  <a:prstDash val="solid"/>
                  <a:bevel/>
                </a:ln>
                <a:solidFill>
                  <a:srgbClr val="FFFFFF">
                    <a:alpha val="10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SNIGDHA</a:t>
            </a:r>
            <a:r>
              <a:rPr lang="en-US" sz="12000" b="1" dirty="0">
                <a:ln w="0" cmpd="dbl">
                  <a:solidFill>
                    <a:schemeClr val="accent2"/>
                  </a:solidFill>
                  <a:prstDash val="solid"/>
                  <a:bevel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12000" b="1" dirty="0">
                <a:ln w="0" cmpd="dbl">
                  <a:solidFill>
                    <a:schemeClr val="accent2"/>
                  </a:solidFill>
                  <a:prstDash val="solid"/>
                  <a:bevel/>
                </a:ln>
                <a:solidFill>
                  <a:srgbClr val="FFFFFF">
                    <a:alpha val="10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PRADHAN</a:t>
            </a:r>
          </a:p>
        </p:txBody>
      </p:sp>
    </p:spTree>
    <p:extLst>
      <p:ext uri="{BB962C8B-B14F-4D97-AF65-F5344CB8AC3E}">
        <p14:creationId xmlns:p14="http://schemas.microsoft.com/office/powerpoint/2010/main" val="2148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C3B48AF3-D611-4AFE-8DB7-A6FE2B64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" descr="Holographic neon on a shiny background">
            <a:extLst>
              <a:ext uri="{FF2B5EF4-FFF2-40B4-BE49-F238E27FC236}">
                <a16:creationId xmlns:a16="http://schemas.microsoft.com/office/drawing/2014/main" id="{7259F399-CF0E-964C-42EB-DA4AE5C14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15608" b="1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B6F38636-68E6-4366-B3BE-E1D4A80D5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81A7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FAEBF-B728-4ABC-ACD2-04B493BF0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81A7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63576-59D4-421D-96AD-DEF0BC50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B0EF7-4532-48F4-A87C-16AC639C1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5873675"/>
            <a:ext cx="11260667" cy="516889"/>
          </a:xfrm>
          <a:prstGeom prst="rect">
            <a:avLst/>
          </a:prstGeom>
          <a:solidFill>
            <a:srgbClr val="81A7BB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8BF30-5470-0B49-BC1A-345F585DC44F}"/>
              </a:ext>
            </a:extLst>
          </p:cNvPr>
          <p:cNvSpPr txBox="1"/>
          <p:nvPr/>
        </p:nvSpPr>
        <p:spPr>
          <a:xfrm>
            <a:off x="445895" y="-147936"/>
            <a:ext cx="90112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rgbClr val="002060"/>
                </a:solidFill>
                <a:latin typeface="Amasis MT Pro Light" panose="020F0502020204030204" pitchFamily="18" charset="0"/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971A9-5388-E6E0-8767-4011DA7788A1}"/>
              </a:ext>
            </a:extLst>
          </p:cNvPr>
          <p:cNvSpPr txBox="1"/>
          <p:nvPr/>
        </p:nvSpPr>
        <p:spPr>
          <a:xfrm>
            <a:off x="445895" y="1252024"/>
            <a:ext cx="11226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MS OFFICE / EXCEL : VERSION 2016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MS SQL SERVER : 19.0</a:t>
            </a:r>
          </a:p>
          <a:p>
            <a:r>
              <a:rPr lang="en-US" b="1" dirty="0">
                <a:solidFill>
                  <a:srgbClr val="0070C0"/>
                </a:solidFill>
              </a:rPr>
              <a:t>SQL SERVER MANAGEMENT STUDIO – 19.0.20209.0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POWER BI : JUNE 2023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841909-E972-9456-6CD0-A276C576924E}"/>
              </a:ext>
            </a:extLst>
          </p:cNvPr>
          <p:cNvSpPr/>
          <p:nvPr/>
        </p:nvSpPr>
        <p:spPr>
          <a:xfrm>
            <a:off x="2449599" y="1347242"/>
            <a:ext cx="8553157" cy="378565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isometricOffAxis2Right"/>
              <a:lightRig rig="threePt" dir="t"/>
            </a:scene3d>
          </a:bodyPr>
          <a:lstStyle/>
          <a:p>
            <a:pPr algn="ctr"/>
            <a:r>
              <a:rPr lang="en-US" sz="12000" b="1" dirty="0">
                <a:ln w="0" cmpd="dbl">
                  <a:solidFill>
                    <a:schemeClr val="accent2"/>
                  </a:solidFill>
                  <a:prstDash val="solid"/>
                  <a:bevel/>
                </a:ln>
                <a:solidFill>
                  <a:srgbClr val="FFFFFF">
                    <a:alpha val="10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SNIGDHA</a:t>
            </a:r>
            <a:r>
              <a:rPr lang="en-US" sz="12000" b="1" dirty="0">
                <a:ln w="0" cmpd="dbl">
                  <a:solidFill>
                    <a:schemeClr val="accent2"/>
                  </a:solidFill>
                  <a:prstDash val="solid"/>
                  <a:bevel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12000" b="1" dirty="0">
                <a:ln w="0" cmpd="dbl">
                  <a:solidFill>
                    <a:schemeClr val="accent2"/>
                  </a:solidFill>
                  <a:prstDash val="solid"/>
                  <a:bevel/>
                </a:ln>
                <a:solidFill>
                  <a:srgbClr val="FFFFFF">
                    <a:alpha val="10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PRADHAN</a:t>
            </a:r>
          </a:p>
        </p:txBody>
      </p:sp>
    </p:spTree>
    <p:extLst>
      <p:ext uri="{BB962C8B-B14F-4D97-AF65-F5344CB8AC3E}">
        <p14:creationId xmlns:p14="http://schemas.microsoft.com/office/powerpoint/2010/main" val="30846676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477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Amasis MT Pro Light</vt:lpstr>
      <vt:lpstr>Avenir Next LT Pro</vt:lpstr>
      <vt:lpstr>Wingdings 2</vt:lpstr>
      <vt:lpstr>DividendVTI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Kumar Maharana</dc:creator>
  <cp:lastModifiedBy>Kamal Kumar Maharana</cp:lastModifiedBy>
  <cp:revision>13</cp:revision>
  <dcterms:created xsi:type="dcterms:W3CDTF">2024-02-23T18:11:06Z</dcterms:created>
  <dcterms:modified xsi:type="dcterms:W3CDTF">2024-02-28T10:17:20Z</dcterms:modified>
</cp:coreProperties>
</file>