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4778" r:id="rId2"/>
    <p:sldId id="1010" r:id="rId3"/>
    <p:sldId id="4780" r:id="rId4"/>
    <p:sldId id="4779" r:id="rId5"/>
    <p:sldId id="4781" r:id="rId6"/>
    <p:sldId id="4782" r:id="rId7"/>
    <p:sldId id="4788" r:id="rId8"/>
    <p:sldId id="4783" r:id="rId9"/>
    <p:sldId id="4787" r:id="rId10"/>
    <p:sldId id="4784" r:id="rId11"/>
    <p:sldId id="4785" r:id="rId12"/>
    <p:sldId id="4789" r:id="rId13"/>
    <p:sldId id="4790"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Roboto Light" panose="020B0604020202020204" charset="0"/>
      <p:regular r:id="rId24"/>
      <p:italic r:id="rId25"/>
    </p:embeddedFont>
    <p:embeddedFont>
      <p:font typeface="Roboto Medium" panose="020B0604020202020204" charset="0"/>
      <p:regular r:id="rId26"/>
      <p: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8"/>
            <p14:sldId id="4783"/>
            <p14:sldId id="4787"/>
            <p14:sldId id="4784"/>
            <p14:sldId id="4785"/>
            <p14:sldId id="4789"/>
            <p14:sldId id="479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B05D"/>
    <a:srgbClr val="C7C5C4"/>
    <a:srgbClr val="BCB5AC"/>
    <a:srgbClr val="80DF7C"/>
    <a:srgbClr val="8F73BF"/>
    <a:srgbClr val="C96478"/>
    <a:srgbClr val="EF6348"/>
    <a:srgbClr val="EF9C48"/>
    <a:srgbClr val="EACB79"/>
    <a:srgbClr val="7FDD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8" d="100"/>
          <a:sy n="68" d="100"/>
        </p:scale>
        <p:origin x="1074" y="6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20/08/2020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4566AC9-2A0D-473B-9623-D34100E64E4F}" type="slidenum">
              <a:rPr lang="en-AU" smtClean="0"/>
              <a:t>9</a:t>
            </a:fld>
            <a:endParaRPr lang="en-AU" dirty="0"/>
          </a:p>
        </p:txBody>
      </p:sp>
    </p:spTree>
    <p:extLst>
      <p:ext uri="{BB962C8B-B14F-4D97-AF65-F5344CB8AC3E}">
        <p14:creationId xmlns:p14="http://schemas.microsoft.com/office/powerpoint/2010/main" val="1157206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34D5D7-9AEB-44F2-8A04-0694BE1520D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3CE933F-693D-4770-8DC4-A5A086AC8ACE}"/>
              </a:ext>
            </a:extLst>
          </p:cNvPr>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A7849A-1CE6-4F5C-95D7-EA8DA5EE5551}"/>
              </a:ext>
            </a:extLst>
          </p:cNvPr>
          <p:cNvSpPr>
            <a:spLocks noGrp="1"/>
          </p:cNvSpPr>
          <p:nvPr>
            <p:ph type="dt" sz="half" idx="10"/>
          </p:nvPr>
        </p:nvSpPr>
        <p:spPr>
          <a:xfrm>
            <a:off x="838200" y="6356350"/>
            <a:ext cx="2743200" cy="365125"/>
          </a:xfrm>
          <a:prstGeom prst="rect">
            <a:avLst/>
          </a:prstGeom>
        </p:spPr>
        <p:txBody>
          <a:bodyPr/>
          <a:lstStyle/>
          <a:p>
            <a:fld id="{EED1C14C-A143-42F5-B247-D0E800131009}" type="datetimeFigureOut">
              <a:rPr lang="en-US" smtClean="0"/>
              <a:t>20-Aug-20</a:t>
            </a:fld>
            <a:endParaRPr lang="en-US"/>
          </a:p>
        </p:txBody>
      </p:sp>
      <p:sp>
        <p:nvSpPr>
          <p:cNvPr id="5" name="Footer Placeholder 4">
            <a:extLst>
              <a:ext uri="{FF2B5EF4-FFF2-40B4-BE49-F238E27FC236}">
                <a16:creationId xmlns:a16="http://schemas.microsoft.com/office/drawing/2014/main" xmlns="" id="{39FE1FD0-B95E-4CF6-9A27-0F91F96DAE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596123BE-5891-49D6-A758-867A98F38D77}"/>
              </a:ext>
            </a:extLst>
          </p:cNvPr>
          <p:cNvSpPr>
            <a:spLocks noGrp="1"/>
          </p:cNvSpPr>
          <p:nvPr>
            <p:ph type="sldNum" sz="quarter" idx="12"/>
          </p:nvPr>
        </p:nvSpPr>
        <p:spPr>
          <a:xfrm>
            <a:off x="8610600" y="6356350"/>
            <a:ext cx="2743200" cy="365125"/>
          </a:xfrm>
          <a:prstGeom prst="rect">
            <a:avLst/>
          </a:prstGeo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301793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 id="2147483679"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a:xfrm>
            <a:off x="1212851" y="440214"/>
            <a:ext cx="4976934" cy="2387600"/>
          </a:xfrm>
        </p:spPr>
        <p:txBody>
          <a:bodyPr/>
          <a:lstStyle/>
          <a:p>
            <a:r>
              <a:rPr lang="en-AU" dirty="0" smtClean="0"/>
              <a:t>CATEGORY REVIEW: CHIPS</a:t>
            </a:r>
            <a:endParaRPr lang="en-AU" dirty="0"/>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a:xfrm>
            <a:off x="1212851" y="2930953"/>
            <a:ext cx="4086224" cy="1236662"/>
          </a:xfrm>
        </p:spPr>
        <p:txBody>
          <a:bodyPr/>
          <a:lstStyle/>
          <a:p>
            <a:r>
              <a:rPr lang="en-AU" dirty="0"/>
              <a:t>Retail Analytics</a:t>
            </a:r>
          </a:p>
          <a:p>
            <a:endParaRPr lang="en-AU" dirty="0"/>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82808" y="0"/>
            <a:ext cx="8572499" cy="6858000"/>
          </a:xfrm>
          <a:prstGeom prst="rect">
            <a:avLst/>
          </a:prstGeom>
        </p:spPr>
      </p:pic>
      <p:sp>
        <p:nvSpPr>
          <p:cNvPr id="7" name="Rectangle 6"/>
          <p:cNvSpPr/>
          <p:nvPr/>
        </p:nvSpPr>
        <p:spPr>
          <a:xfrm>
            <a:off x="8609428" y="988054"/>
            <a:ext cx="3427679" cy="1477328"/>
          </a:xfrm>
          <a:prstGeom prst="rect">
            <a:avLst/>
          </a:prstGeom>
          <a:solidFill>
            <a:srgbClr val="ECE8E4"/>
          </a:solidFill>
        </p:spPr>
        <p:txBody>
          <a:bodyPr wrap="square">
            <a:spAutoFit/>
          </a:bodyPr>
          <a:lstStyle/>
          <a:p>
            <a:pPr marL="171450" indent="-171450">
              <a:buFont typeface="Arial" panose="020B0604020202020204" pitchFamily="34" charset="0"/>
              <a:buChar char="•"/>
            </a:pPr>
            <a:r>
              <a:rPr lang="en-AU" dirty="0" smtClean="0">
                <a:latin typeface="Roboto Light" panose="02000000000000000000" pitchFamily="2" charset="0"/>
                <a:ea typeface="Roboto Light" panose="02000000000000000000" pitchFamily="2" charset="0"/>
              </a:rPr>
              <a:t>Trial store </a:t>
            </a:r>
            <a:r>
              <a:rPr lang="en-AU" b="1" dirty="0" smtClean="0">
                <a:latin typeface="Roboto Light" panose="02000000000000000000" pitchFamily="2" charset="0"/>
                <a:ea typeface="Roboto Light" panose="02000000000000000000" pitchFamily="2" charset="0"/>
              </a:rPr>
              <a:t>77 </a:t>
            </a:r>
            <a:r>
              <a:rPr lang="en-AU" dirty="0" smtClean="0">
                <a:latin typeface="Roboto Light" panose="02000000000000000000" pitchFamily="2" charset="0"/>
                <a:ea typeface="Roboto Light" panose="02000000000000000000" pitchFamily="2" charset="0"/>
              </a:rPr>
              <a:t>showed </a:t>
            </a:r>
            <a:r>
              <a:rPr lang="en-AU" b="1" dirty="0" smtClean="0">
                <a:latin typeface="Roboto Light" panose="02000000000000000000" pitchFamily="2" charset="0"/>
                <a:ea typeface="Roboto Light" panose="02000000000000000000" pitchFamily="2" charset="0"/>
              </a:rPr>
              <a:t>moderate improvement </a:t>
            </a:r>
            <a:r>
              <a:rPr lang="en-AU" dirty="0" smtClean="0">
                <a:latin typeface="Roboto Light" panose="02000000000000000000" pitchFamily="2" charset="0"/>
                <a:ea typeface="Roboto Light" panose="02000000000000000000" pitchFamily="2" charset="0"/>
              </a:rPr>
              <a:t>in terms of total sales, number of customers and number of transactions</a:t>
            </a:r>
            <a:endParaRPr lang="en-AU" b="1" dirty="0">
              <a:latin typeface="Roboto Light" panose="02000000000000000000" pitchFamily="2" charset="0"/>
              <a:ea typeface="Roboto Light" panose="02000000000000000000" pitchFamily="2" charset="0"/>
            </a:endParaRPr>
          </a:p>
        </p:txBody>
      </p:sp>
      <p:sp>
        <p:nvSpPr>
          <p:cNvPr id="4" name="Rectangle 3"/>
          <p:cNvSpPr/>
          <p:nvPr/>
        </p:nvSpPr>
        <p:spPr>
          <a:xfrm>
            <a:off x="8609427" y="2642648"/>
            <a:ext cx="3427679" cy="923330"/>
          </a:xfrm>
          <a:prstGeom prst="rect">
            <a:avLst/>
          </a:prstGeom>
          <a:solidFill>
            <a:srgbClr val="ECE8E4"/>
          </a:solidFill>
        </p:spPr>
        <p:txBody>
          <a:bodyPr wrap="square">
            <a:spAutoFit/>
          </a:bodyPr>
          <a:lstStyle/>
          <a:p>
            <a:pPr marL="171450" indent="-171450">
              <a:buFont typeface="Arial" panose="020B0604020202020204" pitchFamily="34" charset="0"/>
              <a:buChar char="•"/>
            </a:pPr>
            <a:r>
              <a:rPr lang="en-AU" dirty="0" smtClean="0">
                <a:latin typeface="Roboto Light" panose="02000000000000000000" pitchFamily="2" charset="0"/>
                <a:ea typeface="Roboto Light" panose="02000000000000000000" pitchFamily="2" charset="0"/>
              </a:rPr>
              <a:t>Trial store 77’s marketing technique during the trial period did not work</a:t>
            </a:r>
            <a:endParaRPr lang="en-AU" b="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2809" y="0"/>
            <a:ext cx="8572499" cy="6858000"/>
          </a:xfrm>
          <a:prstGeom prst="rect">
            <a:avLst/>
          </a:prstGeom>
        </p:spPr>
      </p:pic>
      <p:sp>
        <p:nvSpPr>
          <p:cNvPr id="3" name="Rectangle 2"/>
          <p:cNvSpPr/>
          <p:nvPr/>
        </p:nvSpPr>
        <p:spPr>
          <a:xfrm>
            <a:off x="8609428" y="988054"/>
            <a:ext cx="3427679" cy="1477328"/>
          </a:xfrm>
          <a:prstGeom prst="rect">
            <a:avLst/>
          </a:prstGeom>
          <a:solidFill>
            <a:srgbClr val="ECE8E4"/>
          </a:solidFill>
        </p:spPr>
        <p:txBody>
          <a:bodyPr wrap="square">
            <a:spAutoFit/>
          </a:bodyPr>
          <a:lstStyle/>
          <a:p>
            <a:pPr marL="171450" indent="-171450">
              <a:buFont typeface="Arial" panose="020B0604020202020204" pitchFamily="34" charset="0"/>
              <a:buChar char="•"/>
            </a:pPr>
            <a:r>
              <a:rPr lang="en-AU" dirty="0" smtClean="0">
                <a:latin typeface="Roboto Light" panose="02000000000000000000" pitchFamily="2" charset="0"/>
                <a:ea typeface="Roboto Light" panose="02000000000000000000" pitchFamily="2" charset="0"/>
              </a:rPr>
              <a:t>Trial store </a:t>
            </a:r>
            <a:r>
              <a:rPr lang="en-AU" b="1" dirty="0" smtClean="0">
                <a:latin typeface="Roboto Light" panose="02000000000000000000" pitchFamily="2" charset="0"/>
                <a:ea typeface="Roboto Light" panose="02000000000000000000" pitchFamily="2" charset="0"/>
              </a:rPr>
              <a:t>86 </a:t>
            </a:r>
            <a:r>
              <a:rPr lang="en-AU" dirty="0" smtClean="0">
                <a:latin typeface="Roboto Light" panose="02000000000000000000" pitchFamily="2" charset="0"/>
                <a:ea typeface="Roboto Light" panose="02000000000000000000" pitchFamily="2" charset="0"/>
              </a:rPr>
              <a:t>showed better results that store 77 in terms of </a:t>
            </a:r>
            <a:r>
              <a:rPr lang="en-AU" b="1" dirty="0" smtClean="0">
                <a:latin typeface="Roboto Light" panose="02000000000000000000" pitchFamily="2" charset="0"/>
                <a:ea typeface="Roboto Light" panose="02000000000000000000" pitchFamily="2" charset="0"/>
              </a:rPr>
              <a:t>increase</a:t>
            </a:r>
            <a:r>
              <a:rPr lang="en-AU" dirty="0" smtClean="0">
                <a:latin typeface="Roboto Light" panose="02000000000000000000" pitchFamily="2" charset="0"/>
                <a:ea typeface="Roboto Light" panose="02000000000000000000" pitchFamily="2" charset="0"/>
              </a:rPr>
              <a:t> in total sales, number of customers and number of transactions</a:t>
            </a:r>
            <a:endParaRPr lang="en-AU" b="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02772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2808" y="0"/>
            <a:ext cx="8572499" cy="6858000"/>
          </a:xfrm>
          <a:prstGeom prst="rect">
            <a:avLst/>
          </a:prstGeom>
        </p:spPr>
      </p:pic>
      <p:sp>
        <p:nvSpPr>
          <p:cNvPr id="3" name="Rectangle 2"/>
          <p:cNvSpPr/>
          <p:nvPr/>
        </p:nvSpPr>
        <p:spPr>
          <a:xfrm>
            <a:off x="8609428" y="988054"/>
            <a:ext cx="3427679" cy="1200329"/>
          </a:xfrm>
          <a:prstGeom prst="rect">
            <a:avLst/>
          </a:prstGeom>
          <a:solidFill>
            <a:srgbClr val="ECE8E4"/>
          </a:solidFill>
        </p:spPr>
        <p:txBody>
          <a:bodyPr wrap="square">
            <a:spAutoFit/>
          </a:bodyPr>
          <a:lstStyle/>
          <a:p>
            <a:pPr marL="171450" indent="-171450">
              <a:buFont typeface="Arial" panose="020B0604020202020204" pitchFamily="34" charset="0"/>
              <a:buChar char="•"/>
            </a:pPr>
            <a:r>
              <a:rPr lang="en-AU" dirty="0" smtClean="0">
                <a:latin typeface="Roboto Light" panose="02000000000000000000" pitchFamily="2" charset="0"/>
                <a:ea typeface="Roboto Light" panose="02000000000000000000" pitchFamily="2" charset="0"/>
              </a:rPr>
              <a:t>Trial store </a:t>
            </a:r>
            <a:r>
              <a:rPr lang="en-AU" b="1" dirty="0" smtClean="0">
                <a:latin typeface="Roboto Light" panose="02000000000000000000" pitchFamily="2" charset="0"/>
                <a:ea typeface="Roboto Light" panose="02000000000000000000" pitchFamily="2" charset="0"/>
              </a:rPr>
              <a:t>88 </a:t>
            </a:r>
            <a:r>
              <a:rPr lang="en-AU" dirty="0" smtClean="0">
                <a:latin typeface="Roboto Light" panose="02000000000000000000" pitchFamily="2" charset="0"/>
                <a:ea typeface="Roboto Light" panose="02000000000000000000" pitchFamily="2" charset="0"/>
              </a:rPr>
              <a:t>recorded </a:t>
            </a:r>
            <a:r>
              <a:rPr lang="en-AU" b="1" dirty="0" smtClean="0">
                <a:latin typeface="Roboto Light" panose="02000000000000000000" pitchFamily="2" charset="0"/>
                <a:ea typeface="Roboto Light" panose="02000000000000000000" pitchFamily="2" charset="0"/>
              </a:rPr>
              <a:t>maximum increase </a:t>
            </a:r>
            <a:r>
              <a:rPr lang="en-AU" dirty="0" smtClean="0">
                <a:latin typeface="Roboto Light" panose="02000000000000000000" pitchFamily="2" charset="0"/>
                <a:ea typeface="Roboto Light" panose="02000000000000000000" pitchFamily="2" charset="0"/>
              </a:rPr>
              <a:t>in total sales, number of customers and number of transactions</a:t>
            </a:r>
            <a:endParaRPr lang="en-AU" b="1" dirty="0">
              <a:latin typeface="Roboto Light" panose="02000000000000000000" pitchFamily="2" charset="0"/>
              <a:ea typeface="Roboto Light" panose="02000000000000000000" pitchFamily="2" charset="0"/>
            </a:endParaRPr>
          </a:p>
        </p:txBody>
      </p:sp>
      <p:sp>
        <p:nvSpPr>
          <p:cNvPr id="4" name="Rectangle 3"/>
          <p:cNvSpPr/>
          <p:nvPr/>
        </p:nvSpPr>
        <p:spPr>
          <a:xfrm>
            <a:off x="8609427" y="2367434"/>
            <a:ext cx="3427679" cy="1200329"/>
          </a:xfrm>
          <a:prstGeom prst="rect">
            <a:avLst/>
          </a:prstGeom>
          <a:solidFill>
            <a:srgbClr val="ECE8E4"/>
          </a:solidFill>
        </p:spPr>
        <p:txBody>
          <a:bodyPr wrap="square">
            <a:spAutoFit/>
          </a:bodyPr>
          <a:lstStyle/>
          <a:p>
            <a:pPr marL="171450" indent="-171450">
              <a:buFont typeface="Arial" panose="020B0604020202020204" pitchFamily="34" charset="0"/>
              <a:buChar char="•"/>
            </a:pPr>
            <a:r>
              <a:rPr lang="en-AU" dirty="0" smtClean="0">
                <a:latin typeface="Roboto Light" panose="02000000000000000000" pitchFamily="2" charset="0"/>
                <a:ea typeface="Roboto Light" panose="02000000000000000000" pitchFamily="2" charset="0"/>
              </a:rPr>
              <a:t>Trial store 88</a:t>
            </a:r>
            <a:r>
              <a:rPr lang="en-AU" b="1" dirty="0" smtClean="0">
                <a:latin typeface="Roboto Light" panose="02000000000000000000" pitchFamily="2" charset="0"/>
                <a:ea typeface="Roboto Light" panose="02000000000000000000" pitchFamily="2" charset="0"/>
              </a:rPr>
              <a:t> </a:t>
            </a:r>
            <a:r>
              <a:rPr lang="en-AU" dirty="0" smtClean="0">
                <a:latin typeface="Roboto Light" panose="02000000000000000000" pitchFamily="2" charset="0"/>
                <a:ea typeface="Roboto Light" panose="02000000000000000000" pitchFamily="2" charset="0"/>
              </a:rPr>
              <a:t>carried out the </a:t>
            </a:r>
            <a:r>
              <a:rPr lang="en-AU" b="1" dirty="0" smtClean="0">
                <a:latin typeface="Roboto Light" panose="02000000000000000000" pitchFamily="2" charset="0"/>
                <a:ea typeface="Roboto Light" panose="02000000000000000000" pitchFamily="2" charset="0"/>
              </a:rPr>
              <a:t>best implementation </a:t>
            </a:r>
            <a:r>
              <a:rPr lang="en-AU" dirty="0" smtClean="0">
                <a:latin typeface="Roboto Light" panose="02000000000000000000" pitchFamily="2" charset="0"/>
                <a:ea typeface="Roboto Light" panose="02000000000000000000" pitchFamily="2" charset="0"/>
              </a:rPr>
              <a:t>of trial and it must be followed in other stores as well</a:t>
            </a:r>
            <a:endParaRPr lang="en-AU" b="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93260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xmlns=""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828799" y="1967886"/>
            <a:ext cx="2391509" cy="1718741"/>
          </a:xfrm>
          <a:prstGeom prst="rect">
            <a:avLst/>
          </a:prstGeom>
          <a:noFill/>
        </p:spPr>
        <p:txBody>
          <a:bodyPr wrap="square" lIns="0" tIns="0" rIns="0" bIns="0" rtlCol="0" anchor="t">
            <a:noAutofit/>
          </a:bodyPr>
          <a:lstStyle/>
          <a:p>
            <a:r>
              <a:rPr lang="en-AU" sz="1400" b="1" dirty="0">
                <a:latin typeface="Roboto" panose="02000000000000000000" pitchFamily="2" charset="0"/>
                <a:ea typeface="Roboto" panose="02000000000000000000" pitchFamily="2" charset="0"/>
                <a:cs typeface="Roboto" panose="02000000000000000000" pitchFamily="2" charset="0"/>
              </a:rPr>
              <a:t>I</a:t>
            </a:r>
            <a:r>
              <a:rPr lang="en-AU" sz="1400" b="1" dirty="0" smtClean="0">
                <a:latin typeface="Roboto" panose="02000000000000000000" pitchFamily="2" charset="0"/>
                <a:ea typeface="Roboto" panose="02000000000000000000" pitchFamily="2" charset="0"/>
                <a:cs typeface="Roboto" panose="02000000000000000000" pitchFamily="2" charset="0"/>
              </a:rPr>
              <a:t>DENTIFY CUSTOMER PURCHASING BEHAVIOR</a:t>
            </a:r>
          </a:p>
          <a:p>
            <a:r>
              <a:rPr lang="en-AU" sz="1400" b="1" dirty="0" smtClean="0">
                <a:latin typeface="Roboto" panose="02000000000000000000" pitchFamily="2" charset="0"/>
                <a:ea typeface="Roboto" panose="02000000000000000000" pitchFamily="2" charset="0"/>
                <a:cs typeface="Roboto" panose="02000000000000000000" pitchFamily="2" charset="0"/>
              </a:rPr>
              <a:t>AND PROVIDE COMMERCIAL RECOMMENDATIONS</a:t>
            </a:r>
            <a:endParaRPr lang="en-AU" sz="1400" b="1"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828799" y="4158465"/>
            <a:ext cx="2391509" cy="1718741"/>
          </a:xfrm>
          <a:prstGeom prst="rect">
            <a:avLst/>
          </a:prstGeom>
          <a:noFill/>
        </p:spPr>
        <p:txBody>
          <a:bodyPr wrap="square" lIns="0" tIns="0" rIns="0" bIns="0" rtlCol="0" anchor="t">
            <a:noAutofit/>
          </a:bodyPr>
          <a:lstStyle/>
          <a:p>
            <a:pPr algn="l"/>
            <a:r>
              <a:rPr lang="en-AU" sz="1400" b="1" dirty="0" smtClean="0">
                <a:latin typeface="Roboto" panose="02000000000000000000" pitchFamily="2" charset="0"/>
                <a:ea typeface="Roboto" panose="02000000000000000000" pitchFamily="2" charset="0"/>
                <a:cs typeface="Roboto" panose="02000000000000000000" pitchFamily="2" charset="0"/>
              </a:rPr>
              <a:t>ANALYSE IMPACT OF TRIAL STORES ON CUSTOMER SALES</a:t>
            </a:r>
            <a:endParaRPr lang="en-AU" sz="1400" b="1"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xmlns="" id="{7C949C27-3E05-4AA4-A1A8-5696F6F3C356}"/>
              </a:ext>
            </a:extLst>
          </p:cNvPr>
          <p:cNvSpPr txBox="1"/>
          <p:nvPr/>
        </p:nvSpPr>
        <p:spPr>
          <a:xfrm>
            <a:off x="4487594" y="1905000"/>
            <a:ext cx="7188980"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400" dirty="0" smtClean="0">
                <a:latin typeface="Roboto Light" panose="02000000000000000000" pitchFamily="2" charset="0"/>
                <a:ea typeface="Roboto Light" panose="02000000000000000000" pitchFamily="2" charset="0"/>
              </a:rPr>
              <a:t>Sales increase during </a:t>
            </a:r>
            <a:r>
              <a:rPr lang="en-AU" sz="1400" b="1" dirty="0" smtClean="0">
                <a:latin typeface="Roboto Light" panose="02000000000000000000" pitchFamily="2" charset="0"/>
                <a:ea typeface="Roboto Light" panose="02000000000000000000" pitchFamily="2" charset="0"/>
              </a:rPr>
              <a:t>December </a:t>
            </a:r>
            <a:r>
              <a:rPr lang="en-AU" sz="1400" dirty="0" smtClean="0">
                <a:latin typeface="Roboto Light" panose="02000000000000000000" pitchFamily="2" charset="0"/>
                <a:ea typeface="Roboto Light" panose="02000000000000000000" pitchFamily="2" charset="0"/>
              </a:rPr>
              <a:t>just before Christmas and then go down due to holidays</a:t>
            </a:r>
          </a:p>
          <a:p>
            <a:pPr marL="171450" indent="-171450">
              <a:buFont typeface="Arial" panose="020B0604020202020204" pitchFamily="34" charset="0"/>
              <a:buChar char="•"/>
            </a:pPr>
            <a:r>
              <a:rPr lang="en-AU" sz="1400" dirty="0" smtClean="0">
                <a:latin typeface="Roboto Light" panose="02000000000000000000" pitchFamily="2" charset="0"/>
                <a:ea typeface="Roboto Light" panose="02000000000000000000" pitchFamily="2" charset="0"/>
              </a:rPr>
              <a:t>Sales are the highest on </a:t>
            </a:r>
            <a:r>
              <a:rPr lang="en-AU" sz="1400" b="1" dirty="0" smtClean="0">
                <a:latin typeface="Roboto Light" panose="02000000000000000000" pitchFamily="2" charset="0"/>
                <a:ea typeface="Roboto Light" panose="02000000000000000000" pitchFamily="2" charset="0"/>
              </a:rPr>
              <a:t>Fridays</a:t>
            </a:r>
            <a:r>
              <a:rPr lang="en-AU" sz="1400" dirty="0" smtClean="0">
                <a:latin typeface="Roboto Light" panose="02000000000000000000" pitchFamily="2" charset="0"/>
                <a:ea typeface="Roboto Light" panose="02000000000000000000" pitchFamily="2" charset="0"/>
              </a:rPr>
              <a:t> and </a:t>
            </a:r>
            <a:r>
              <a:rPr lang="en-AU" sz="1400" b="1" dirty="0" smtClean="0">
                <a:latin typeface="Roboto Light" panose="02000000000000000000" pitchFamily="2" charset="0"/>
                <a:ea typeface="Roboto Light" panose="02000000000000000000" pitchFamily="2" charset="0"/>
              </a:rPr>
              <a:t>Sundays</a:t>
            </a:r>
          </a:p>
          <a:p>
            <a:pPr marL="171450" indent="-171450">
              <a:buFont typeface="Arial" panose="020B0604020202020204" pitchFamily="34" charset="0"/>
              <a:buChar char="•"/>
            </a:pPr>
            <a:r>
              <a:rPr lang="en-AU" sz="1400" dirty="0" smtClean="0">
                <a:latin typeface="Roboto Light" panose="02000000000000000000" pitchFamily="2" charset="0"/>
                <a:ea typeface="Roboto Light" panose="02000000000000000000" pitchFamily="2" charset="0"/>
              </a:rPr>
              <a:t>Most customers are </a:t>
            </a:r>
            <a:r>
              <a:rPr lang="en-AU" sz="1400" b="1" dirty="0" smtClean="0">
                <a:latin typeface="Roboto Light" panose="02000000000000000000" pitchFamily="2" charset="0"/>
                <a:ea typeface="Roboto Light" panose="02000000000000000000" pitchFamily="2" charset="0"/>
              </a:rPr>
              <a:t>older singles/ couples</a:t>
            </a:r>
          </a:p>
          <a:p>
            <a:pPr marL="171450" indent="-171450">
              <a:buFont typeface="Arial" panose="020B0604020202020204" pitchFamily="34" charset="0"/>
              <a:buChar char="•"/>
            </a:pPr>
            <a:r>
              <a:rPr lang="en-AU" sz="1400" dirty="0" smtClean="0">
                <a:latin typeface="Roboto Light" panose="02000000000000000000" pitchFamily="2" charset="0"/>
                <a:ea typeface="Roboto Light" panose="02000000000000000000" pitchFamily="2" charset="0"/>
              </a:rPr>
              <a:t>Customers prefer to buy </a:t>
            </a:r>
            <a:r>
              <a:rPr lang="en-AU" sz="1400" b="1" dirty="0" smtClean="0">
                <a:latin typeface="Roboto Light" panose="02000000000000000000" pitchFamily="2" charset="0"/>
                <a:ea typeface="Roboto Light" panose="02000000000000000000" pitchFamily="2" charset="0"/>
              </a:rPr>
              <a:t>mainstream</a:t>
            </a:r>
            <a:r>
              <a:rPr lang="en-AU" sz="1400" dirty="0" smtClean="0">
                <a:latin typeface="Roboto Light" panose="02000000000000000000" pitchFamily="2" charset="0"/>
                <a:ea typeface="Roboto Light" panose="02000000000000000000" pitchFamily="2" charset="0"/>
              </a:rPr>
              <a:t> products</a:t>
            </a:r>
          </a:p>
          <a:p>
            <a:pPr marL="171450" indent="-171450">
              <a:buFont typeface="Arial" panose="020B0604020202020204" pitchFamily="34" charset="0"/>
              <a:buChar char="•"/>
            </a:pPr>
            <a:r>
              <a:rPr lang="en-AU" sz="1400" dirty="0" smtClean="0">
                <a:latin typeface="Roboto Light" panose="02000000000000000000" pitchFamily="2" charset="0"/>
                <a:ea typeface="Roboto Light" panose="02000000000000000000" pitchFamily="2" charset="0"/>
              </a:rPr>
              <a:t>Total sales is driven majorly by two chips products: </a:t>
            </a:r>
            <a:r>
              <a:rPr lang="en-AU" sz="1400" b="1" dirty="0" smtClean="0">
                <a:latin typeface="Roboto Light" panose="02000000000000000000" pitchFamily="2" charset="0"/>
                <a:ea typeface="Roboto Light" panose="02000000000000000000" pitchFamily="2" charset="0"/>
              </a:rPr>
              <a:t>Smiths</a:t>
            </a:r>
            <a:r>
              <a:rPr lang="en-AU" sz="1400" dirty="0" smtClean="0">
                <a:latin typeface="Roboto Light" panose="02000000000000000000" pitchFamily="2" charset="0"/>
                <a:ea typeface="Roboto Light" panose="02000000000000000000" pitchFamily="2" charset="0"/>
              </a:rPr>
              <a:t> and </a:t>
            </a:r>
            <a:r>
              <a:rPr lang="en-AU" sz="1400" b="1" dirty="0" smtClean="0">
                <a:latin typeface="Roboto Light" panose="02000000000000000000" pitchFamily="2" charset="0"/>
                <a:ea typeface="Roboto Light" panose="02000000000000000000" pitchFamily="2" charset="0"/>
              </a:rPr>
              <a:t>Doritos</a:t>
            </a:r>
          </a:p>
          <a:p>
            <a:pPr marL="171450" indent="-171450">
              <a:buFont typeface="Arial" panose="020B0604020202020204" pitchFamily="34" charset="0"/>
              <a:buChar char="•"/>
            </a:pPr>
            <a:r>
              <a:rPr lang="en-AU" sz="1400" dirty="0" smtClean="0">
                <a:latin typeface="Roboto Light" panose="02000000000000000000" pitchFamily="2" charset="0"/>
                <a:ea typeface="Roboto Light" panose="02000000000000000000" pitchFamily="2" charset="0"/>
              </a:rPr>
              <a:t>Preferred packet size for chips is </a:t>
            </a:r>
            <a:r>
              <a:rPr lang="en-AU" sz="1400" b="1" dirty="0" smtClean="0">
                <a:latin typeface="Roboto Light" panose="02000000000000000000" pitchFamily="2" charset="0"/>
                <a:ea typeface="Roboto Light" panose="02000000000000000000" pitchFamily="2" charset="0"/>
              </a:rPr>
              <a:t>175g</a:t>
            </a:r>
          </a:p>
        </p:txBody>
      </p:sp>
      <p:sp>
        <p:nvSpPr>
          <p:cNvPr id="9" name="TextBox 8">
            <a:extLst>
              <a:ext uri="{FF2B5EF4-FFF2-40B4-BE49-F238E27FC236}">
                <a16:creationId xmlns:a16="http://schemas.microsoft.com/office/drawing/2014/main" xmlns="" id="{FF9D96EA-4B80-4F92-A071-B09915E427CE}"/>
              </a:ext>
            </a:extLst>
          </p:cNvPr>
          <p:cNvSpPr txBox="1"/>
          <p:nvPr/>
        </p:nvSpPr>
        <p:spPr>
          <a:xfrm>
            <a:off x="4487594" y="4158466"/>
            <a:ext cx="7188980" cy="1718742"/>
          </a:xfrm>
          <a:prstGeom prst="rect">
            <a:avLst/>
          </a:prstGeom>
          <a:noFill/>
        </p:spPr>
        <p:txBody>
          <a:bodyPr wrap="square" lIns="0" tIns="0" rIns="0" bIns="0" rtlCol="0" anchor="t">
            <a:noAutofit/>
          </a:bodyPr>
          <a:lstStyle/>
          <a:p>
            <a:pPr marL="171450" indent="-171450" algn="just">
              <a:buFont typeface="Arial" panose="020B0604020202020204" pitchFamily="34" charset="0"/>
              <a:buChar char="•"/>
            </a:pPr>
            <a:r>
              <a:rPr lang="en-AU" sz="1400" dirty="0" smtClean="0">
                <a:latin typeface="Roboto Light" panose="02000000000000000000" pitchFamily="2" charset="0"/>
                <a:ea typeface="Roboto Light" panose="02000000000000000000" pitchFamily="2" charset="0"/>
              </a:rPr>
              <a:t>Trial </a:t>
            </a:r>
            <a:r>
              <a:rPr lang="en-AU" sz="1400" dirty="0">
                <a:latin typeface="Roboto Light" panose="02000000000000000000" pitchFamily="2" charset="0"/>
                <a:ea typeface="Roboto Light" panose="02000000000000000000" pitchFamily="2" charset="0"/>
              </a:rPr>
              <a:t>store </a:t>
            </a:r>
            <a:r>
              <a:rPr lang="en-AU" sz="1400" b="1" dirty="0">
                <a:latin typeface="Roboto Light" panose="02000000000000000000" pitchFamily="2" charset="0"/>
                <a:ea typeface="Roboto Light" panose="02000000000000000000" pitchFamily="2" charset="0"/>
              </a:rPr>
              <a:t>77</a:t>
            </a:r>
            <a:r>
              <a:rPr lang="en-AU" sz="1400" dirty="0">
                <a:latin typeface="Roboto Light" panose="02000000000000000000" pitchFamily="2" charset="0"/>
                <a:ea typeface="Roboto Light" panose="02000000000000000000" pitchFamily="2" charset="0"/>
              </a:rPr>
              <a:t>’s marketing technique during the trial period did not </a:t>
            </a:r>
            <a:r>
              <a:rPr lang="en-AU" sz="1400" dirty="0" smtClean="0">
                <a:latin typeface="Roboto Light" panose="02000000000000000000" pitchFamily="2" charset="0"/>
                <a:ea typeface="Roboto Light" panose="02000000000000000000" pitchFamily="2" charset="0"/>
              </a:rPr>
              <a:t>work</a:t>
            </a:r>
          </a:p>
          <a:p>
            <a:pPr marL="171450" indent="-171450" algn="just">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Trial store </a:t>
            </a:r>
            <a:r>
              <a:rPr lang="en-AU" sz="1400" b="1" dirty="0">
                <a:latin typeface="Roboto Light" panose="02000000000000000000" pitchFamily="2" charset="0"/>
                <a:ea typeface="Roboto Light" panose="02000000000000000000" pitchFamily="2" charset="0"/>
              </a:rPr>
              <a:t>86 </a:t>
            </a:r>
            <a:r>
              <a:rPr lang="en-AU" sz="1400" dirty="0">
                <a:latin typeface="Roboto Light" panose="02000000000000000000" pitchFamily="2" charset="0"/>
                <a:ea typeface="Roboto Light" panose="02000000000000000000" pitchFamily="2" charset="0"/>
              </a:rPr>
              <a:t>showed better results that store 77 in terms of </a:t>
            </a:r>
            <a:r>
              <a:rPr lang="en-AU" sz="1400" b="1" dirty="0">
                <a:latin typeface="Roboto Light" panose="02000000000000000000" pitchFamily="2" charset="0"/>
                <a:ea typeface="Roboto Light" panose="02000000000000000000" pitchFamily="2" charset="0"/>
              </a:rPr>
              <a:t>increase</a:t>
            </a:r>
            <a:r>
              <a:rPr lang="en-AU" sz="1400" dirty="0">
                <a:latin typeface="Roboto Light" panose="02000000000000000000" pitchFamily="2" charset="0"/>
                <a:ea typeface="Roboto Light" panose="02000000000000000000" pitchFamily="2" charset="0"/>
              </a:rPr>
              <a:t> in total sales, number of customers and number of </a:t>
            </a:r>
            <a:r>
              <a:rPr lang="en-AU" sz="1400" dirty="0" smtClean="0">
                <a:latin typeface="Roboto Light" panose="02000000000000000000" pitchFamily="2" charset="0"/>
                <a:ea typeface="Roboto Light" panose="02000000000000000000" pitchFamily="2" charset="0"/>
              </a:rPr>
              <a:t>transactions</a:t>
            </a:r>
          </a:p>
          <a:p>
            <a:pPr marL="171450" indent="-171450" algn="just">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Trial store </a:t>
            </a:r>
            <a:r>
              <a:rPr lang="en-AU" sz="1400" b="1" dirty="0">
                <a:latin typeface="Roboto Light" panose="02000000000000000000" pitchFamily="2" charset="0"/>
                <a:ea typeface="Roboto Light" panose="02000000000000000000" pitchFamily="2" charset="0"/>
              </a:rPr>
              <a:t>88 </a:t>
            </a:r>
            <a:r>
              <a:rPr lang="en-AU" sz="1400" dirty="0">
                <a:latin typeface="Roboto Light" panose="02000000000000000000" pitchFamily="2" charset="0"/>
                <a:ea typeface="Roboto Light" panose="02000000000000000000" pitchFamily="2" charset="0"/>
              </a:rPr>
              <a:t>recorded </a:t>
            </a:r>
            <a:r>
              <a:rPr lang="en-AU" sz="1400" b="1" dirty="0">
                <a:latin typeface="Roboto Light" panose="02000000000000000000" pitchFamily="2" charset="0"/>
                <a:ea typeface="Roboto Light" panose="02000000000000000000" pitchFamily="2" charset="0"/>
              </a:rPr>
              <a:t>maximum increase </a:t>
            </a:r>
            <a:r>
              <a:rPr lang="en-AU" sz="1400" dirty="0">
                <a:latin typeface="Roboto Light" panose="02000000000000000000" pitchFamily="2" charset="0"/>
                <a:ea typeface="Roboto Light" panose="02000000000000000000" pitchFamily="2" charset="0"/>
              </a:rPr>
              <a:t>in total sales, number of customers and number of transactions. It carried </a:t>
            </a:r>
            <a:r>
              <a:rPr lang="en-AU" sz="1400" dirty="0" smtClean="0">
                <a:latin typeface="Roboto Light" panose="02000000000000000000" pitchFamily="2" charset="0"/>
                <a:ea typeface="Roboto Light" panose="02000000000000000000" pitchFamily="2" charset="0"/>
              </a:rPr>
              <a:t>out </a:t>
            </a:r>
            <a:r>
              <a:rPr lang="en-AU" sz="1400" b="1" dirty="0" smtClean="0">
                <a:latin typeface="Roboto Light" panose="02000000000000000000" pitchFamily="2" charset="0"/>
                <a:ea typeface="Roboto Light" panose="02000000000000000000" pitchFamily="2" charset="0"/>
              </a:rPr>
              <a:t>best </a:t>
            </a:r>
            <a:r>
              <a:rPr lang="en-AU" sz="1400" b="1" dirty="0">
                <a:latin typeface="Roboto Light" panose="02000000000000000000" pitchFamily="2" charset="0"/>
                <a:ea typeface="Roboto Light" panose="02000000000000000000" pitchFamily="2" charset="0"/>
              </a:rPr>
              <a:t>implementation </a:t>
            </a:r>
            <a:r>
              <a:rPr lang="en-AU" sz="1400" dirty="0">
                <a:latin typeface="Roboto Light" panose="02000000000000000000" pitchFamily="2" charset="0"/>
                <a:ea typeface="Roboto Light" panose="02000000000000000000" pitchFamily="2" charset="0"/>
              </a:rPr>
              <a:t>of </a:t>
            </a:r>
            <a:r>
              <a:rPr lang="en-AU" sz="1400" dirty="0" smtClean="0">
                <a:latin typeface="Roboto Light" panose="02000000000000000000" pitchFamily="2" charset="0"/>
                <a:ea typeface="Roboto Light" panose="02000000000000000000" pitchFamily="2" charset="0"/>
              </a:rPr>
              <a:t>the trial.</a:t>
            </a:r>
            <a:endParaRPr lang="en-AU" sz="1400" b="1" dirty="0">
              <a:latin typeface="Roboto Light" panose="02000000000000000000" pitchFamily="2" charset="0"/>
              <a:ea typeface="Roboto Light" panose="02000000000000000000" pitchFamily="2" charset="0"/>
            </a:endParaRPr>
          </a:p>
          <a:p>
            <a:pPr marL="171450" indent="-171450" algn="just">
              <a:buFont typeface="Arial" panose="020B0604020202020204" pitchFamily="34" charset="0"/>
              <a:buChar char="•"/>
            </a:pPr>
            <a:endParaRPr lang="en-AU" sz="1400" b="1" dirty="0">
              <a:latin typeface="Roboto Light" panose="02000000000000000000" pitchFamily="2" charset="0"/>
              <a:ea typeface="Roboto Light" panose="02000000000000000000" pitchFamily="2" charset="0"/>
            </a:endParaRPr>
          </a:p>
          <a:p>
            <a:pPr marL="171450" indent="-171450" algn="just">
              <a:buFont typeface="Arial" panose="020B0604020202020204" pitchFamily="34" charset="0"/>
              <a:buChar char="•"/>
            </a:pPr>
            <a:endParaRPr lang="en-AU" sz="1400" b="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smtClean="0"/>
              <a:t>Customer Behaviour</a:t>
            </a:r>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8083" y="68500"/>
            <a:ext cx="8913918" cy="6745458"/>
          </a:xfrm>
          <a:prstGeom prst="rect">
            <a:avLst/>
          </a:prstGeom>
        </p:spPr>
      </p:pic>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9762001" y="492372"/>
            <a:ext cx="2322148" cy="1927274"/>
          </a:xfrm>
          <a:solidFill>
            <a:srgbClr val="ECE8E4"/>
          </a:solidFill>
        </p:spPr>
        <p:txBody>
          <a:bodyPr/>
          <a:lstStyle/>
          <a:p>
            <a:pPr marL="171450" indent="-17145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Sales increase during </a:t>
            </a:r>
            <a:r>
              <a:rPr lang="en-AU" sz="2000" b="1" dirty="0">
                <a:latin typeface="Roboto Light" panose="02000000000000000000" pitchFamily="2" charset="0"/>
                <a:ea typeface="Roboto Light" panose="02000000000000000000" pitchFamily="2" charset="0"/>
              </a:rPr>
              <a:t>December </a:t>
            </a:r>
            <a:r>
              <a:rPr lang="en-AU" sz="2000" dirty="0">
                <a:latin typeface="Roboto Light" panose="02000000000000000000" pitchFamily="2" charset="0"/>
                <a:ea typeface="Roboto Light" panose="02000000000000000000" pitchFamily="2" charset="0"/>
              </a:rPr>
              <a:t>just before Christmas and then go down due to </a:t>
            </a:r>
            <a:r>
              <a:rPr lang="en-AU" sz="2000" dirty="0" smtClean="0">
                <a:latin typeface="Roboto Light" panose="02000000000000000000" pitchFamily="2" charset="0"/>
                <a:ea typeface="Roboto Light" panose="02000000000000000000" pitchFamily="2" charset="0"/>
              </a:rPr>
              <a:t>holidays</a:t>
            </a:r>
          </a:p>
          <a:p>
            <a:pPr marL="171450" indent="-171450">
              <a:buFont typeface="Arial" panose="020B0604020202020204" pitchFamily="34" charset="0"/>
              <a:buChar char="•"/>
            </a:pPr>
            <a:endParaRPr lang="en-AU" sz="2000"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endParaRPr lang="en-AU" sz="2000" dirty="0" smtClean="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endParaRPr lang="en-AU" sz="2000"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endParaRPr lang="en-AU" sz="2000" dirty="0" smtClean="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endParaRPr lang="en-AU" sz="2000" dirty="0">
              <a:latin typeface="Roboto Light" panose="02000000000000000000" pitchFamily="2" charset="0"/>
              <a:ea typeface="Roboto Light" panose="02000000000000000000" pitchFamily="2" charset="0"/>
            </a:endParaRPr>
          </a:p>
          <a:p>
            <a:endParaRPr lang="en-AU" sz="2000" dirty="0">
              <a:latin typeface="Roboto Light" panose="02000000000000000000" pitchFamily="2" charset="0"/>
              <a:ea typeface="Roboto Light" panose="02000000000000000000" pitchFamily="2" charset="0"/>
            </a:endParaRPr>
          </a:p>
        </p:txBody>
      </p:sp>
      <p:sp>
        <p:nvSpPr>
          <p:cNvPr id="3" name="Rectangle 2"/>
          <p:cNvSpPr/>
          <p:nvPr/>
        </p:nvSpPr>
        <p:spPr>
          <a:xfrm>
            <a:off x="9762001" y="4457620"/>
            <a:ext cx="2322148" cy="923330"/>
          </a:xfrm>
          <a:prstGeom prst="rect">
            <a:avLst/>
          </a:prstGeom>
          <a:solidFill>
            <a:srgbClr val="ECE8E4"/>
          </a:solidFill>
        </p:spPr>
        <p:txBody>
          <a:bodyPr wrap="square">
            <a:spAutoFit/>
          </a:bodyPr>
          <a:lstStyle/>
          <a:p>
            <a:pPr marL="171450" indent="-171450">
              <a:buFont typeface="Arial" panose="020B0604020202020204" pitchFamily="34" charset="0"/>
              <a:buChar char="•"/>
            </a:pPr>
            <a:r>
              <a:rPr lang="en-AU" dirty="0">
                <a:latin typeface="Roboto Light" panose="02000000000000000000" pitchFamily="2" charset="0"/>
                <a:ea typeface="Roboto Light" panose="02000000000000000000" pitchFamily="2" charset="0"/>
              </a:rPr>
              <a:t>Sales are the highest on </a:t>
            </a:r>
            <a:r>
              <a:rPr lang="en-AU" b="1" dirty="0">
                <a:latin typeface="Roboto Light" panose="02000000000000000000" pitchFamily="2" charset="0"/>
                <a:ea typeface="Roboto Light" panose="02000000000000000000" pitchFamily="2" charset="0"/>
              </a:rPr>
              <a:t>Fridays</a:t>
            </a:r>
            <a:r>
              <a:rPr lang="en-AU" dirty="0">
                <a:latin typeface="Roboto Light" panose="02000000000000000000" pitchFamily="2" charset="0"/>
                <a:ea typeface="Roboto Light" panose="02000000000000000000" pitchFamily="2" charset="0"/>
              </a:rPr>
              <a:t> and </a:t>
            </a:r>
            <a:r>
              <a:rPr lang="en-AU" b="1" dirty="0">
                <a:latin typeface="Roboto Light" panose="02000000000000000000" pitchFamily="2" charset="0"/>
                <a:ea typeface="Roboto Light" panose="02000000000000000000" pitchFamily="2" charset="0"/>
              </a:rPr>
              <a:t>Sundays</a:t>
            </a:r>
            <a:endParaRPr lang="en-AU" dirty="0"/>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55070" y="0"/>
            <a:ext cx="8572499" cy="6858000"/>
          </a:xfrm>
          <a:prstGeom prst="rect">
            <a:avLst/>
          </a:prstGeom>
        </p:spPr>
      </p:pic>
      <p:sp>
        <p:nvSpPr>
          <p:cNvPr id="8" name="Rectangle 7"/>
          <p:cNvSpPr/>
          <p:nvPr/>
        </p:nvSpPr>
        <p:spPr>
          <a:xfrm>
            <a:off x="9327569" y="603424"/>
            <a:ext cx="2728443" cy="2246769"/>
          </a:xfrm>
          <a:prstGeom prst="rect">
            <a:avLst/>
          </a:prstGeom>
          <a:solidFill>
            <a:srgbClr val="ECE8E4"/>
          </a:solidFill>
        </p:spPr>
        <p:txBody>
          <a:bodyPr wrap="square">
            <a:spAutoFit/>
          </a:bodyPr>
          <a:lstStyle/>
          <a:p>
            <a:pPr marL="171450" indent="-171450">
              <a:buFont typeface="Arial" panose="020B0604020202020204" pitchFamily="34" charset="0"/>
              <a:buChar char="•"/>
            </a:pPr>
            <a:r>
              <a:rPr lang="en-AU" sz="2000" b="1" dirty="0" smtClean="0">
                <a:latin typeface="Roboto Light" panose="02000000000000000000" pitchFamily="2" charset="0"/>
                <a:ea typeface="Roboto Light" panose="02000000000000000000" pitchFamily="2" charset="0"/>
              </a:rPr>
              <a:t>Families</a:t>
            </a:r>
            <a:r>
              <a:rPr lang="en-AU" sz="2000" dirty="0" smtClean="0">
                <a:latin typeface="Roboto Light" panose="02000000000000000000" pitchFamily="2" charset="0"/>
                <a:ea typeface="Roboto Light" panose="02000000000000000000" pitchFamily="2" charset="0"/>
              </a:rPr>
              <a:t> prefer to buy </a:t>
            </a:r>
            <a:r>
              <a:rPr lang="en-AU" sz="2000" b="1" dirty="0" smtClean="0">
                <a:latin typeface="Roboto Light" panose="02000000000000000000" pitchFamily="2" charset="0"/>
                <a:ea typeface="Roboto Light" panose="02000000000000000000" pitchFamily="2" charset="0"/>
              </a:rPr>
              <a:t>budget</a:t>
            </a:r>
            <a:r>
              <a:rPr lang="en-AU" sz="2000" dirty="0" smtClean="0">
                <a:latin typeface="Roboto Light" panose="02000000000000000000" pitchFamily="2" charset="0"/>
                <a:ea typeface="Roboto Light" panose="02000000000000000000" pitchFamily="2" charset="0"/>
              </a:rPr>
              <a:t> rated products</a:t>
            </a:r>
          </a:p>
          <a:p>
            <a:pPr marL="171450" indent="-171450">
              <a:buFont typeface="Arial" panose="020B0604020202020204" pitchFamily="34" charset="0"/>
              <a:buChar char="•"/>
            </a:pPr>
            <a:r>
              <a:rPr lang="en-AU" sz="2000" b="1" dirty="0" smtClean="0">
                <a:latin typeface="Roboto Light" panose="02000000000000000000" pitchFamily="2" charset="0"/>
                <a:ea typeface="Roboto Light" panose="02000000000000000000" pitchFamily="2" charset="0"/>
              </a:rPr>
              <a:t>Singles/couples</a:t>
            </a:r>
            <a:r>
              <a:rPr lang="en-AU" sz="2000" dirty="0" smtClean="0">
                <a:latin typeface="Roboto Light" panose="02000000000000000000" pitchFamily="2" charset="0"/>
                <a:ea typeface="Roboto Light" panose="02000000000000000000" pitchFamily="2" charset="0"/>
              </a:rPr>
              <a:t> and </a:t>
            </a:r>
            <a:r>
              <a:rPr lang="en-AU" sz="2000" b="1" dirty="0" smtClean="0">
                <a:latin typeface="Roboto Light" panose="02000000000000000000" pitchFamily="2" charset="0"/>
                <a:ea typeface="Roboto Light" panose="02000000000000000000" pitchFamily="2" charset="0"/>
              </a:rPr>
              <a:t>retirees</a:t>
            </a:r>
            <a:r>
              <a:rPr lang="en-AU" sz="2000" dirty="0" smtClean="0">
                <a:latin typeface="Roboto Light" panose="02000000000000000000" pitchFamily="2" charset="0"/>
                <a:ea typeface="Roboto Light" panose="02000000000000000000" pitchFamily="2" charset="0"/>
              </a:rPr>
              <a:t> prefer to buy </a:t>
            </a:r>
            <a:r>
              <a:rPr lang="en-AU" sz="2000" b="1" dirty="0" smtClean="0">
                <a:latin typeface="Roboto Light" panose="02000000000000000000" pitchFamily="2" charset="0"/>
                <a:ea typeface="Roboto Light" panose="02000000000000000000" pitchFamily="2" charset="0"/>
              </a:rPr>
              <a:t>mainstream</a:t>
            </a:r>
            <a:r>
              <a:rPr lang="en-AU" sz="2000" dirty="0" smtClean="0">
                <a:latin typeface="Roboto Light" panose="02000000000000000000" pitchFamily="2" charset="0"/>
                <a:ea typeface="Roboto Light" panose="02000000000000000000" pitchFamily="2" charset="0"/>
              </a:rPr>
              <a:t> rated products</a:t>
            </a:r>
            <a:endParaRPr lang="en-AU" sz="20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8920"/>
          <a:stretch/>
        </p:blipFill>
        <p:spPr>
          <a:xfrm>
            <a:off x="778970" y="189912"/>
            <a:ext cx="9035590" cy="6583680"/>
          </a:xfrm>
          <a:prstGeom prst="rect">
            <a:avLst/>
          </a:prstGeom>
        </p:spPr>
      </p:pic>
      <p:sp>
        <p:nvSpPr>
          <p:cNvPr id="3" name="Text Placeholder 2"/>
          <p:cNvSpPr txBox="1">
            <a:spLocks/>
          </p:cNvSpPr>
          <p:nvPr/>
        </p:nvSpPr>
        <p:spPr>
          <a:xfrm>
            <a:off x="9814560" y="4976135"/>
            <a:ext cx="2269588" cy="1009669"/>
          </a:xfrm>
          <a:prstGeom prst="rect">
            <a:avLst/>
          </a:prstGeom>
          <a:solidFill>
            <a:srgbClr val="ECE8E4"/>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AU" dirty="0" smtClean="0">
                <a:latin typeface="Roboto Light" panose="02000000000000000000" pitchFamily="2" charset="0"/>
                <a:ea typeface="Roboto Light" panose="02000000000000000000" pitchFamily="2" charset="0"/>
              </a:rPr>
              <a:t>Most customers are </a:t>
            </a:r>
            <a:r>
              <a:rPr lang="en-AU" b="1" dirty="0" smtClean="0">
                <a:latin typeface="Roboto Light" panose="02000000000000000000" pitchFamily="2" charset="0"/>
                <a:ea typeface="Roboto Light" panose="02000000000000000000" pitchFamily="2" charset="0"/>
              </a:rPr>
              <a:t>older singles/ couples</a:t>
            </a:r>
            <a:endParaRPr lang="en-AU" b="1" dirty="0">
              <a:latin typeface="Roboto Light" panose="02000000000000000000" pitchFamily="2" charset="0"/>
              <a:ea typeface="Roboto Light" panose="02000000000000000000" pitchFamily="2" charset="0"/>
            </a:endParaRPr>
          </a:p>
        </p:txBody>
      </p:sp>
      <p:sp>
        <p:nvSpPr>
          <p:cNvPr id="5" name="Rectangle 4"/>
          <p:cNvSpPr/>
          <p:nvPr/>
        </p:nvSpPr>
        <p:spPr>
          <a:xfrm>
            <a:off x="9814560" y="3904194"/>
            <a:ext cx="2269588" cy="923330"/>
          </a:xfrm>
          <a:prstGeom prst="rect">
            <a:avLst/>
          </a:prstGeom>
          <a:solidFill>
            <a:srgbClr val="ECE8E4"/>
          </a:solidFill>
        </p:spPr>
        <p:txBody>
          <a:bodyPr wrap="square">
            <a:spAutoFit/>
          </a:bodyPr>
          <a:lstStyle/>
          <a:p>
            <a:pPr marL="171450" indent="-171450">
              <a:buFont typeface="Arial" panose="020B0604020202020204" pitchFamily="34" charset="0"/>
              <a:buChar char="•"/>
            </a:pPr>
            <a:r>
              <a:rPr lang="en-AU" dirty="0">
                <a:latin typeface="Roboto Light" panose="02000000000000000000" pitchFamily="2" charset="0"/>
                <a:ea typeface="Roboto Light" panose="02000000000000000000" pitchFamily="2" charset="0"/>
              </a:rPr>
              <a:t>Customers prefer to buy </a:t>
            </a:r>
            <a:r>
              <a:rPr lang="en-AU" b="1" dirty="0">
                <a:latin typeface="Roboto Light" panose="02000000000000000000" pitchFamily="2" charset="0"/>
                <a:ea typeface="Roboto Light" panose="02000000000000000000" pitchFamily="2" charset="0"/>
              </a:rPr>
              <a:t>mainstream</a:t>
            </a:r>
            <a:r>
              <a:rPr lang="en-AU" dirty="0">
                <a:latin typeface="Roboto Light" panose="02000000000000000000" pitchFamily="2" charset="0"/>
                <a:ea typeface="Roboto Light" panose="02000000000000000000" pitchFamily="2" charset="0"/>
              </a:rPr>
              <a:t> products</a:t>
            </a:r>
          </a:p>
        </p:txBody>
      </p:sp>
      <p:sp>
        <p:nvSpPr>
          <p:cNvPr id="6" name="Rectangle 5"/>
          <p:cNvSpPr/>
          <p:nvPr/>
        </p:nvSpPr>
        <p:spPr>
          <a:xfrm>
            <a:off x="9814560" y="748233"/>
            <a:ext cx="2269588" cy="1015663"/>
          </a:xfrm>
          <a:prstGeom prst="rect">
            <a:avLst/>
          </a:prstGeom>
          <a:solidFill>
            <a:srgbClr val="ECE8E4"/>
          </a:solidFill>
        </p:spPr>
        <p:txBody>
          <a:bodyPr wrap="square">
            <a:spAutoFit/>
          </a:bodyPr>
          <a:lstStyle/>
          <a:p>
            <a:pPr marL="171450" indent="-171450">
              <a:buFont typeface="Arial" panose="020B0604020202020204" pitchFamily="34" charset="0"/>
              <a:buChar char="•"/>
            </a:pPr>
            <a:r>
              <a:rPr lang="en-AU" sz="2000" b="1" dirty="0" smtClean="0">
                <a:latin typeface="Roboto Light" panose="02000000000000000000" pitchFamily="2" charset="0"/>
                <a:ea typeface="Roboto Light" panose="02000000000000000000" pitchFamily="2" charset="0"/>
              </a:rPr>
              <a:t>Smiths</a:t>
            </a:r>
            <a:r>
              <a:rPr lang="en-AU" sz="2000" dirty="0" smtClean="0">
                <a:latin typeface="Roboto Light" panose="02000000000000000000" pitchFamily="2" charset="0"/>
                <a:ea typeface="Roboto Light" panose="02000000000000000000" pitchFamily="2" charset="0"/>
              </a:rPr>
              <a:t> &amp; </a:t>
            </a:r>
            <a:r>
              <a:rPr lang="en-AU" sz="2000" b="1" dirty="0" smtClean="0">
                <a:latin typeface="Roboto Light" panose="02000000000000000000" pitchFamily="2" charset="0"/>
                <a:ea typeface="Roboto Light" panose="02000000000000000000" pitchFamily="2" charset="0"/>
              </a:rPr>
              <a:t>Doritos</a:t>
            </a:r>
            <a:r>
              <a:rPr lang="en-AU" sz="2000" dirty="0" smtClean="0">
                <a:latin typeface="Roboto Light" panose="02000000000000000000" pitchFamily="2" charset="0"/>
                <a:ea typeface="Roboto Light" panose="02000000000000000000" pitchFamily="2" charset="0"/>
              </a:rPr>
              <a:t> are the most sold brands</a:t>
            </a:r>
            <a:endParaRPr lang="en-AU" sz="2000" dirty="0">
              <a:latin typeface="Roboto Light" panose="02000000000000000000" pitchFamily="2" charset="0"/>
              <a:ea typeface="Roboto Light" panose="02000000000000000000" pitchFamily="2" charset="0"/>
            </a:endParaRPr>
          </a:p>
        </p:txBody>
      </p:sp>
      <p:sp>
        <p:nvSpPr>
          <p:cNvPr id="2" name="TextBox 1"/>
          <p:cNvSpPr txBox="1"/>
          <p:nvPr/>
        </p:nvSpPr>
        <p:spPr>
          <a:xfrm>
            <a:off x="914400" y="368405"/>
            <a:ext cx="872198" cy="393896"/>
          </a:xfrm>
          <a:prstGeom prst="rect">
            <a:avLst/>
          </a:prstGeom>
          <a:solidFill>
            <a:schemeClr val="bg1"/>
          </a:solidFill>
        </p:spPr>
        <p:txBody>
          <a:bodyPr wrap="none" lIns="0" tIns="0" rIns="0" bIns="0" rtlCol="0" anchor="t">
            <a:noAutofit/>
          </a:bodyPr>
          <a:lstStyle/>
          <a:p>
            <a:pPr algn="ctr"/>
            <a:r>
              <a:rPr lang="en-US" sz="1400" b="1" dirty="0" smtClean="0">
                <a:latin typeface="Roboto Light" panose="02000000000000000000" pitchFamily="2" charset="0"/>
                <a:ea typeface="Roboto Light" panose="02000000000000000000" pitchFamily="2" charset="0"/>
              </a:rPr>
              <a:t>Preferred</a:t>
            </a:r>
            <a:endParaRPr lang="en-IN" sz="1400" b="1"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527589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srcRect l="-34647" t="793" r="34647" b="25404"/>
          <a:stretch/>
        </p:blipFill>
        <p:spPr>
          <a:xfrm>
            <a:off x="-2840910" y="264739"/>
            <a:ext cx="11084577" cy="6544585"/>
          </a:xfrm>
          <a:prstGeom prst="rect">
            <a:avLst/>
          </a:prstGeom>
        </p:spPr>
      </p:pic>
      <p:pic>
        <p:nvPicPr>
          <p:cNvPr id="13" name="Picture 12"/>
          <p:cNvPicPr>
            <a:picLocks noChangeAspect="1"/>
          </p:cNvPicPr>
          <p:nvPr/>
        </p:nvPicPr>
        <p:blipFill rotWithShape="1">
          <a:blip r:embed="rId2"/>
          <a:srcRect l="67109" b="75203"/>
          <a:stretch/>
        </p:blipFill>
        <p:spPr>
          <a:xfrm>
            <a:off x="8242633" y="159039"/>
            <a:ext cx="3752535" cy="2263313"/>
          </a:xfrm>
          <a:prstGeom prst="rect">
            <a:avLst/>
          </a:prstGeom>
        </p:spPr>
      </p:pic>
      <p:sp>
        <p:nvSpPr>
          <p:cNvPr id="15"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8468751" y="2607570"/>
            <a:ext cx="3526417" cy="929461"/>
          </a:xfrm>
          <a:solidFill>
            <a:srgbClr val="ECE8E4"/>
          </a:solidFill>
        </p:spPr>
        <p:txBody>
          <a:bodyPr/>
          <a:lstStyle/>
          <a:p>
            <a:pPr marL="171450" indent="-17145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Total sales is driven majorly by two chips products: </a:t>
            </a:r>
            <a:r>
              <a:rPr lang="en-AU" sz="2000" b="1" dirty="0">
                <a:latin typeface="Roboto Light" panose="02000000000000000000" pitchFamily="2" charset="0"/>
                <a:ea typeface="Roboto Light" panose="02000000000000000000" pitchFamily="2" charset="0"/>
              </a:rPr>
              <a:t>Smiths</a:t>
            </a:r>
            <a:r>
              <a:rPr lang="en-AU" sz="2000" dirty="0">
                <a:latin typeface="Roboto Light" panose="02000000000000000000" pitchFamily="2" charset="0"/>
                <a:ea typeface="Roboto Light" panose="02000000000000000000" pitchFamily="2" charset="0"/>
              </a:rPr>
              <a:t> and </a:t>
            </a:r>
            <a:r>
              <a:rPr lang="en-AU" sz="2000" b="1" dirty="0">
                <a:latin typeface="Roboto Light" panose="02000000000000000000" pitchFamily="2" charset="0"/>
                <a:ea typeface="Roboto Light" panose="02000000000000000000" pitchFamily="2" charset="0"/>
              </a:rPr>
              <a:t>Doritos</a:t>
            </a: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78275" y="4786331"/>
            <a:ext cx="3686967" cy="646331"/>
          </a:xfrm>
          <a:prstGeom prst="rect">
            <a:avLst/>
          </a:prstGeom>
          <a:solidFill>
            <a:srgbClr val="ECE8E4"/>
          </a:solidFill>
        </p:spPr>
        <p:txBody>
          <a:bodyPr wrap="square">
            <a:spAutoFit/>
          </a:bodyPr>
          <a:lstStyle/>
          <a:p>
            <a:pPr marL="171450" indent="-171450">
              <a:buFont typeface="Arial" panose="020B0604020202020204" pitchFamily="34" charset="0"/>
              <a:buChar char="•"/>
            </a:pPr>
            <a:r>
              <a:rPr lang="en-AU" dirty="0">
                <a:latin typeface="Roboto Light" panose="02000000000000000000" pitchFamily="2" charset="0"/>
                <a:ea typeface="Roboto Light" panose="02000000000000000000" pitchFamily="2" charset="0"/>
              </a:rPr>
              <a:t>Preferred packet size for chips is </a:t>
            </a:r>
            <a:r>
              <a:rPr lang="en-AU" b="1" dirty="0" smtClean="0">
                <a:latin typeface="Roboto Light" panose="02000000000000000000" pitchFamily="2" charset="0"/>
                <a:ea typeface="Roboto Light" panose="02000000000000000000" pitchFamily="2" charset="0"/>
              </a:rPr>
              <a:t>175g</a:t>
            </a:r>
            <a:endParaRPr lang="en-AU" b="1" dirty="0">
              <a:latin typeface="Roboto Light" panose="02000000000000000000" pitchFamily="2" charset="0"/>
              <a:ea typeface="Roboto Light" panose="02000000000000000000" pitchFamily="2" charset="0"/>
            </a:endParaRPr>
          </a:p>
        </p:txBody>
      </p:sp>
      <p:pic>
        <p:nvPicPr>
          <p:cNvPr id="12" name="Picture 11"/>
          <p:cNvPicPr>
            <a:picLocks noChangeAspect="1"/>
          </p:cNvPicPr>
          <p:nvPr/>
        </p:nvPicPr>
        <p:blipFill rotWithShape="1">
          <a:blip r:embed="rId3"/>
          <a:srcRect l="64648" t="24798" b="26197"/>
          <a:stretch/>
        </p:blipFill>
        <p:spPr>
          <a:xfrm>
            <a:off x="8251518" y="159039"/>
            <a:ext cx="3940482" cy="4286352"/>
          </a:xfrm>
          <a:prstGeom prst="rect">
            <a:avLst/>
          </a:prstGeom>
        </p:spPr>
      </p:pic>
      <p:pic>
        <p:nvPicPr>
          <p:cNvPr id="11" name="Picture 10"/>
          <p:cNvPicPr>
            <a:picLocks noChangeAspect="1"/>
          </p:cNvPicPr>
          <p:nvPr/>
        </p:nvPicPr>
        <p:blipFill rotWithShape="1">
          <a:blip r:embed="rId4"/>
          <a:srcRect t="1" b="-12660"/>
          <a:stretch/>
        </p:blipFill>
        <p:spPr>
          <a:xfrm>
            <a:off x="753437" y="159039"/>
            <a:ext cx="7498081" cy="6757863"/>
          </a:xfrm>
          <a:prstGeom prst="rect">
            <a:avLst/>
          </a:prstGeom>
        </p:spPr>
      </p:pic>
      <p:sp>
        <p:nvSpPr>
          <p:cNvPr id="13" name="Rectangle 12"/>
          <p:cNvSpPr/>
          <p:nvPr/>
        </p:nvSpPr>
        <p:spPr>
          <a:xfrm>
            <a:off x="973422" y="4784673"/>
            <a:ext cx="7058110" cy="1846659"/>
          </a:xfrm>
          <a:prstGeom prst="rect">
            <a:avLst/>
          </a:prstGeom>
          <a:solidFill>
            <a:srgbClr val="ECE8E4"/>
          </a:solidFill>
        </p:spPr>
        <p:txBody>
          <a:bodyPr wrap="square" numCol="1">
            <a:spAutoFit/>
          </a:bodyPr>
          <a:lstStyle/>
          <a:p>
            <a:pPr marL="171450" indent="-171450">
              <a:buFont typeface="Arial" panose="020B0604020202020204" pitchFamily="34" charset="0"/>
              <a:buChar char="•"/>
            </a:pPr>
            <a:r>
              <a:rPr lang="en-AU" sz="1600" dirty="0" smtClean="0">
                <a:latin typeface="Roboto Light" panose="02000000000000000000" pitchFamily="2" charset="0"/>
                <a:ea typeface="Roboto Light" panose="02000000000000000000" pitchFamily="2" charset="0"/>
              </a:rPr>
              <a:t>Preferred brand for </a:t>
            </a:r>
            <a:r>
              <a:rPr lang="en-AU" sz="1600" b="1" dirty="0" smtClean="0">
                <a:latin typeface="Roboto Light" panose="02000000000000000000" pitchFamily="2" charset="0"/>
                <a:ea typeface="Roboto Light" panose="02000000000000000000" pitchFamily="2" charset="0"/>
              </a:rPr>
              <a:t>110g : Cobs</a:t>
            </a:r>
          </a:p>
          <a:p>
            <a:pPr marL="171450" indent="-171450">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Preferred brand for </a:t>
            </a:r>
            <a:r>
              <a:rPr lang="en-AU" sz="1600" b="1" dirty="0" smtClean="0">
                <a:latin typeface="Roboto Light" panose="02000000000000000000" pitchFamily="2" charset="0"/>
                <a:ea typeface="Roboto Light" panose="02000000000000000000" pitchFamily="2" charset="0"/>
              </a:rPr>
              <a:t>150g : Doritos</a:t>
            </a:r>
            <a:endParaRPr lang="en-AU" sz="1600" b="1"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Preferred brand for </a:t>
            </a:r>
            <a:r>
              <a:rPr lang="en-AU" sz="1600" b="1" dirty="0" smtClean="0">
                <a:latin typeface="Roboto Light" panose="02000000000000000000" pitchFamily="2" charset="0"/>
                <a:ea typeface="Roboto Light" panose="02000000000000000000" pitchFamily="2" charset="0"/>
              </a:rPr>
              <a:t>160g : WW</a:t>
            </a:r>
            <a:endParaRPr lang="en-AU" sz="1600" b="1"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Preferred brand for </a:t>
            </a:r>
            <a:r>
              <a:rPr lang="en-AU" sz="1600" b="1" dirty="0" smtClean="0">
                <a:latin typeface="Roboto Light" panose="02000000000000000000" pitchFamily="2" charset="0"/>
                <a:ea typeface="Roboto Light" panose="02000000000000000000" pitchFamily="2" charset="0"/>
              </a:rPr>
              <a:t>170g : Doritos</a:t>
            </a:r>
          </a:p>
          <a:p>
            <a:pPr marL="171450" indent="-171450">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Preferred brand for </a:t>
            </a:r>
            <a:r>
              <a:rPr lang="en-AU" sz="1600" b="1" dirty="0" smtClean="0">
                <a:latin typeface="Roboto Light" panose="02000000000000000000" pitchFamily="2" charset="0"/>
                <a:ea typeface="Roboto Light" panose="02000000000000000000" pitchFamily="2" charset="0"/>
              </a:rPr>
              <a:t>175g : Thins</a:t>
            </a:r>
            <a:endParaRPr lang="en-AU" sz="1600" b="1"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Preferred brand for </a:t>
            </a:r>
            <a:r>
              <a:rPr lang="en-AU" sz="1600" b="1" dirty="0" smtClean="0">
                <a:latin typeface="Roboto Light" panose="02000000000000000000" pitchFamily="2" charset="0"/>
                <a:ea typeface="Roboto Light" panose="02000000000000000000" pitchFamily="2" charset="0"/>
              </a:rPr>
              <a:t>200g : WW</a:t>
            </a:r>
            <a:endParaRPr lang="en-AU" sz="1600" b="1"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Preferred brand </a:t>
            </a:r>
            <a:r>
              <a:rPr lang="en-AU" sz="1600" dirty="0" smtClean="0">
                <a:latin typeface="Roboto Light" panose="02000000000000000000" pitchFamily="2" charset="0"/>
                <a:ea typeface="Roboto Light" panose="02000000000000000000" pitchFamily="2" charset="0"/>
              </a:rPr>
              <a:t>for </a:t>
            </a:r>
            <a:r>
              <a:rPr lang="en-AU" sz="1600" b="1" dirty="0" smtClean="0">
                <a:latin typeface="Roboto Light" panose="02000000000000000000" pitchFamily="2" charset="0"/>
                <a:ea typeface="Roboto Light" panose="02000000000000000000" pitchFamily="2" charset="0"/>
              </a:rPr>
              <a:t>above</a:t>
            </a:r>
            <a:r>
              <a:rPr lang="en-AU" sz="1600" dirty="0" smtClean="0">
                <a:latin typeface="Roboto Light" panose="02000000000000000000" pitchFamily="2" charset="0"/>
                <a:ea typeface="Roboto Light" panose="02000000000000000000" pitchFamily="2" charset="0"/>
              </a:rPr>
              <a:t> </a:t>
            </a:r>
            <a:r>
              <a:rPr lang="en-AU" sz="1600" b="1" dirty="0" smtClean="0">
                <a:latin typeface="Roboto Light" panose="02000000000000000000" pitchFamily="2" charset="0"/>
                <a:ea typeface="Roboto Light" panose="02000000000000000000" pitchFamily="2" charset="0"/>
              </a:rPr>
              <a:t>200g : Smiths</a:t>
            </a:r>
            <a:endParaRPr lang="en-AU" sz="1600" b="1" dirty="0">
              <a:latin typeface="Roboto Light" panose="02000000000000000000" pitchFamily="2" charset="0"/>
              <a:ea typeface="Roboto Light" panose="02000000000000000000" pitchFamily="2" charset="0"/>
            </a:endParaRPr>
          </a:p>
        </p:txBody>
      </p:sp>
      <p:sp>
        <p:nvSpPr>
          <p:cNvPr id="7" name="TextBox 6"/>
          <p:cNvSpPr txBox="1"/>
          <p:nvPr/>
        </p:nvSpPr>
        <p:spPr>
          <a:xfrm>
            <a:off x="8251518" y="340270"/>
            <a:ext cx="836211" cy="393896"/>
          </a:xfrm>
          <a:prstGeom prst="rect">
            <a:avLst/>
          </a:prstGeom>
          <a:solidFill>
            <a:schemeClr val="bg1"/>
          </a:solidFill>
        </p:spPr>
        <p:txBody>
          <a:bodyPr wrap="none" lIns="0" tIns="0" rIns="0" bIns="0" rtlCol="0" anchor="t">
            <a:noAutofit/>
          </a:bodyPr>
          <a:lstStyle/>
          <a:p>
            <a:pPr algn="ctr"/>
            <a:r>
              <a:rPr lang="en-US" sz="1200" b="1" dirty="0" smtClean="0">
                <a:latin typeface="Roboto Light" panose="02000000000000000000" pitchFamily="2" charset="0"/>
                <a:ea typeface="Roboto Light" panose="02000000000000000000" pitchFamily="2" charset="0"/>
              </a:rPr>
              <a:t>Preferred</a:t>
            </a:r>
            <a:endParaRPr lang="en-IN" sz="1400" b="1"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83126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6951</TotalTime>
  <Words>574</Words>
  <Application>Microsoft Office PowerPoint</Application>
  <PresentationFormat>Widescreen</PresentationFormat>
  <Paragraphs>63</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Roboto Light</vt:lpstr>
      <vt:lpstr>Arial</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user</cp:lastModifiedBy>
  <cp:revision>479</cp:revision>
  <dcterms:created xsi:type="dcterms:W3CDTF">2018-02-07T23:23:24Z</dcterms:created>
  <dcterms:modified xsi:type="dcterms:W3CDTF">2020-08-20T18:20:28Z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