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66" r:id="rId2"/>
    <p:sldId id="261" r:id="rId3"/>
    <p:sldId id="262" r:id="rId4"/>
    <p:sldId id="265" r:id="rId5"/>
    <p:sldId id="257" r:id="rId6"/>
    <p:sldId id="258" r:id="rId7"/>
    <p:sldId id="259" r:id="rId8"/>
    <p:sldId id="256" r:id="rId9"/>
    <p:sldId id="260" r:id="rId10"/>
    <p:sldId id="270" r:id="rId11"/>
    <p:sldId id="271" r:id="rId12"/>
    <p:sldId id="272"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9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BB9F3C-AEC2-43B9-8986-239515DEEDC7}" v="135" dt="2024-03-13T11:56:48.293"/>
    <p1510:client id="{DC787158-4E06-47DE-A8FA-D93958ACC633}" v="8" dt="2024-03-13T05:00:46.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p:cViewPr varScale="1">
        <p:scale>
          <a:sx n="77" d="100"/>
          <a:sy n="77" d="100"/>
        </p:scale>
        <p:origin x="1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3FEA57E-7C1A-457B-A4CD-5DCEB057B502}" type="datetime1">
              <a:rPr lang="en-US" smtClean="0"/>
              <a:t>3/15/2024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Sample Footer Text</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8E28480-1C08-4458-AD97-0283E6FFD09D}" type="slidenum">
              <a:rPr lang="en-US" smtClean="0"/>
              <a:t>‹#›</a:t>
            </a:fld>
            <a:endParaRPr lang="en-US" dirty="0"/>
          </a:p>
        </p:txBody>
      </p:sp>
    </p:spTree>
    <p:extLst>
      <p:ext uri="{BB962C8B-B14F-4D97-AF65-F5344CB8AC3E}">
        <p14:creationId xmlns:p14="http://schemas.microsoft.com/office/powerpoint/2010/main" val="12892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3/15/2024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1024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3/15/2024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548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3/15/2024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2028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3/15/2024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9384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3/15/2024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6803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3/15/2024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4281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3/15/2024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4412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3/15/2024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4780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3/15/2024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8E28480-1C08-4458-AD97-0283E6FFD09D}" type="slidenum">
              <a:rPr lang="en-US" smtClean="0"/>
              <a:t>‹#›</a:t>
            </a:fld>
            <a:endParaRPr lang="en-US"/>
          </a:p>
        </p:txBody>
      </p:sp>
    </p:spTree>
    <p:extLst>
      <p:ext uri="{BB962C8B-B14F-4D97-AF65-F5344CB8AC3E}">
        <p14:creationId xmlns:p14="http://schemas.microsoft.com/office/powerpoint/2010/main" val="247767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04225F2-7107-4609-BCC2-77C63064A5E8}" type="datetime1">
              <a:rPr lang="en-US" smtClean="0"/>
              <a:t>3/15/2024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8E28480-1C08-4458-AD97-0283E6FFD09D}" type="slidenum">
              <a:rPr lang="en-US" smtClean="0"/>
              <a:t>‹#›</a:t>
            </a:fld>
            <a:endParaRPr lang="en-US"/>
          </a:p>
        </p:txBody>
      </p:sp>
    </p:spTree>
    <p:extLst>
      <p:ext uri="{BB962C8B-B14F-4D97-AF65-F5344CB8AC3E}">
        <p14:creationId xmlns:p14="http://schemas.microsoft.com/office/powerpoint/2010/main" val="40533600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3FE42E8-8B57-452D-A122-4DCE9AC771EF}" type="datetime1">
              <a:rPr lang="en-US" smtClean="0"/>
              <a:t>3/15/2024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46052153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C7E4-5448-C700-7BC7-C14114B8C4B8}"/>
              </a:ext>
            </a:extLst>
          </p:cNvPr>
          <p:cNvSpPr>
            <a:spLocks noGrp="1"/>
          </p:cNvSpPr>
          <p:nvPr>
            <p:ph type="title"/>
          </p:nvPr>
        </p:nvSpPr>
        <p:spPr>
          <a:xfrm>
            <a:off x="345497" y="0"/>
            <a:ext cx="10772775" cy="1658198"/>
          </a:xfrm>
        </p:spPr>
        <p:txBody>
          <a:bodyPr/>
          <a:lstStyle/>
          <a:p>
            <a:pPr algn="ctr"/>
            <a:r>
              <a:rPr lang="en-US" sz="5400" b="1" dirty="0">
                <a:solidFill>
                  <a:schemeClr val="bg2">
                    <a:lumMod val="10000"/>
                  </a:schemeClr>
                </a:solidFill>
                <a:latin typeface="Goudy Old Style" panose="02020502050305020303" pitchFamily="18" charset="0"/>
              </a:rPr>
              <a:t>BANK ANALYSIS PROJECT</a:t>
            </a:r>
            <a:endParaRPr lang="en-US" b="1" dirty="0">
              <a:solidFill>
                <a:schemeClr val="bg2">
                  <a:lumMod val="10000"/>
                </a:schemeClr>
              </a:solidFill>
              <a:latin typeface="Goudy Old Style" panose="02020502050305020303" pitchFamily="18" charset="0"/>
            </a:endParaRPr>
          </a:p>
        </p:txBody>
      </p:sp>
      <p:sp>
        <p:nvSpPr>
          <p:cNvPr id="3" name="Content Placeholder 2">
            <a:extLst>
              <a:ext uri="{FF2B5EF4-FFF2-40B4-BE49-F238E27FC236}">
                <a16:creationId xmlns:a16="http://schemas.microsoft.com/office/drawing/2014/main" id="{8A0E229E-7394-3D4F-DDF2-D5BBB3C9E715}"/>
              </a:ext>
            </a:extLst>
          </p:cNvPr>
          <p:cNvSpPr>
            <a:spLocks noGrp="1"/>
          </p:cNvSpPr>
          <p:nvPr>
            <p:ph idx="1"/>
          </p:nvPr>
        </p:nvSpPr>
        <p:spPr/>
        <p:txBody>
          <a:bodyPr>
            <a:normAutofit lnSpcReduction="10000"/>
          </a:bodyPr>
          <a:lstStyle/>
          <a:p>
            <a:r>
              <a:rPr lang="en-US" sz="3200" b="1" dirty="0">
                <a:latin typeface="Goudy Old Style" panose="02020502050305020303" pitchFamily="18" charset="0"/>
              </a:rPr>
              <a:t>Group 3</a:t>
            </a:r>
          </a:p>
          <a:p>
            <a:pPr marL="514350" indent="-514350">
              <a:buFont typeface="+mj-lt"/>
              <a:buAutoNum type="arabicPeriod"/>
            </a:pPr>
            <a:r>
              <a:rPr lang="en-US" dirty="0">
                <a:latin typeface="Goudy Old Style" panose="02020502050305020303" pitchFamily="18" charset="0"/>
              </a:rPr>
              <a:t> </a:t>
            </a:r>
            <a:r>
              <a:rPr lang="en-US" b="1" dirty="0" err="1">
                <a:solidFill>
                  <a:schemeClr val="tx1"/>
                </a:solidFill>
                <a:latin typeface="Goudy Old Style" panose="02020502050305020303" pitchFamily="18" charset="0"/>
              </a:rPr>
              <a:t>Snimy</a:t>
            </a:r>
            <a:r>
              <a:rPr lang="en-US" b="1" dirty="0">
                <a:solidFill>
                  <a:schemeClr val="tx1"/>
                </a:solidFill>
                <a:latin typeface="Goudy Old Style" panose="02020502050305020303" pitchFamily="18" charset="0"/>
              </a:rPr>
              <a:t> Stephen </a:t>
            </a:r>
          </a:p>
          <a:p>
            <a:pPr marL="514350" indent="-514350">
              <a:buFont typeface="+mj-lt"/>
              <a:buAutoNum type="arabicPeriod"/>
            </a:pPr>
            <a:r>
              <a:rPr lang="en-US" b="1" dirty="0">
                <a:solidFill>
                  <a:schemeClr val="tx1"/>
                </a:solidFill>
                <a:latin typeface="Goudy Old Style" panose="02020502050305020303" pitchFamily="18" charset="0"/>
              </a:rPr>
              <a:t>Devika Mishra </a:t>
            </a:r>
          </a:p>
          <a:p>
            <a:pPr marL="514350" indent="-514350">
              <a:buFont typeface="+mj-lt"/>
              <a:buAutoNum type="arabicPeriod"/>
            </a:pPr>
            <a:r>
              <a:rPr lang="en-US" b="1" dirty="0">
                <a:solidFill>
                  <a:schemeClr val="tx1"/>
                </a:solidFill>
                <a:latin typeface="Goudy Old Style" panose="02020502050305020303" pitchFamily="18" charset="0"/>
              </a:rPr>
              <a:t>Subhash Chandra </a:t>
            </a:r>
          </a:p>
          <a:p>
            <a:pPr marL="514350" indent="-514350">
              <a:buFont typeface="+mj-lt"/>
              <a:buAutoNum type="arabicPeriod"/>
            </a:pPr>
            <a:r>
              <a:rPr lang="en-US" b="1" dirty="0" err="1">
                <a:solidFill>
                  <a:schemeClr val="tx1"/>
                </a:solidFill>
                <a:latin typeface="Goudy Old Style" panose="02020502050305020303" pitchFamily="18" charset="0"/>
              </a:rPr>
              <a:t>Monisha</a:t>
            </a:r>
            <a:r>
              <a:rPr lang="en-US" b="1" dirty="0">
                <a:solidFill>
                  <a:schemeClr val="tx1"/>
                </a:solidFill>
                <a:latin typeface="Goudy Old Style" panose="02020502050305020303" pitchFamily="18" charset="0"/>
              </a:rPr>
              <a:t> </a:t>
            </a:r>
          </a:p>
          <a:p>
            <a:pPr marL="514350" indent="-514350">
              <a:buFont typeface="+mj-lt"/>
              <a:buAutoNum type="arabicPeriod"/>
            </a:pPr>
            <a:r>
              <a:rPr lang="en-US" b="1" dirty="0">
                <a:solidFill>
                  <a:schemeClr val="tx1"/>
                </a:solidFill>
                <a:latin typeface="Goudy Old Style" panose="02020502050305020303" pitchFamily="18" charset="0"/>
              </a:rPr>
              <a:t>SHLOK DILIP PATHARE </a:t>
            </a:r>
          </a:p>
          <a:p>
            <a:pPr marL="514350" indent="-514350">
              <a:buFont typeface="+mj-lt"/>
              <a:buAutoNum type="arabicPeriod"/>
            </a:pPr>
            <a:r>
              <a:rPr lang="en-US" b="1" dirty="0">
                <a:solidFill>
                  <a:schemeClr val="tx1"/>
                </a:solidFill>
                <a:latin typeface="Goudy Old Style" panose="02020502050305020303" pitchFamily="18" charset="0"/>
              </a:rPr>
              <a:t>Sahai </a:t>
            </a:r>
          </a:p>
          <a:p>
            <a:pPr marL="514350" indent="-514350">
              <a:buFont typeface="+mj-lt"/>
              <a:buAutoNum type="arabicPeriod"/>
            </a:pPr>
            <a:r>
              <a:rPr lang="en-US" b="1" dirty="0">
                <a:solidFill>
                  <a:schemeClr val="tx1"/>
                </a:solidFill>
                <a:latin typeface="Goudy Old Style" panose="02020502050305020303" pitchFamily="18" charset="0"/>
              </a:rPr>
              <a:t>Bhagyashree Abhijeet Sant</a:t>
            </a:r>
          </a:p>
          <a:p>
            <a:endParaRPr lang="en-US" dirty="0"/>
          </a:p>
        </p:txBody>
      </p:sp>
      <p:sp>
        <p:nvSpPr>
          <p:cNvPr id="4" name="TextBox 3">
            <a:extLst>
              <a:ext uri="{FF2B5EF4-FFF2-40B4-BE49-F238E27FC236}">
                <a16:creationId xmlns:a16="http://schemas.microsoft.com/office/drawing/2014/main" id="{B77624B2-FD11-28FE-0213-92E48ADD7EEF}"/>
              </a:ext>
            </a:extLst>
          </p:cNvPr>
          <p:cNvSpPr txBox="1"/>
          <p:nvPr/>
        </p:nvSpPr>
        <p:spPr>
          <a:xfrm>
            <a:off x="8008883" y="5854262"/>
            <a:ext cx="3605048" cy="738664"/>
          </a:xfrm>
          <a:prstGeom prst="rect">
            <a:avLst/>
          </a:prstGeom>
          <a:noFill/>
        </p:spPr>
        <p:txBody>
          <a:bodyPr wrap="square" rtlCol="0">
            <a:spAutoFit/>
          </a:bodyPr>
          <a:lstStyle/>
          <a:p>
            <a:r>
              <a:rPr lang="en-US" sz="2400" b="1" dirty="0">
                <a:latin typeface="Goudy Old Style" panose="02020502050305020303" pitchFamily="18" charset="0"/>
              </a:rPr>
              <a:t>Date 16</a:t>
            </a:r>
            <a:r>
              <a:rPr lang="en-US" sz="2400" b="1" baseline="30000" dirty="0">
                <a:latin typeface="Goudy Old Style" panose="02020502050305020303" pitchFamily="18" charset="0"/>
              </a:rPr>
              <a:t>th</a:t>
            </a:r>
            <a:r>
              <a:rPr lang="en-US" sz="2400" b="1" dirty="0">
                <a:latin typeface="Goudy Old Style" panose="02020502050305020303" pitchFamily="18" charset="0"/>
              </a:rPr>
              <a:t> March 2024</a:t>
            </a:r>
          </a:p>
          <a:p>
            <a:r>
              <a:rPr lang="en-US" dirty="0"/>
              <a:t> </a:t>
            </a:r>
          </a:p>
        </p:txBody>
      </p:sp>
    </p:spTree>
    <p:extLst>
      <p:ext uri="{BB962C8B-B14F-4D97-AF65-F5344CB8AC3E}">
        <p14:creationId xmlns:p14="http://schemas.microsoft.com/office/powerpoint/2010/main" val="328887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7FAE-6B04-F326-FE4E-339BBC92F379}"/>
              </a:ext>
            </a:extLst>
          </p:cNvPr>
          <p:cNvSpPr>
            <a:spLocks noGrp="1"/>
          </p:cNvSpPr>
          <p:nvPr>
            <p:ph type="title"/>
          </p:nvPr>
        </p:nvSpPr>
        <p:spPr>
          <a:xfrm>
            <a:off x="102636" y="107302"/>
            <a:ext cx="11784563" cy="1012371"/>
          </a:xfrm>
        </p:spPr>
        <p:txBody>
          <a:bodyPr>
            <a:normAutofit/>
          </a:bodyPr>
          <a:lstStyle/>
          <a:p>
            <a:r>
              <a:rPr lang="en-US" sz="2800" dirty="0">
                <a:solidFill>
                  <a:schemeClr val="bg1"/>
                </a:solidFill>
                <a:latin typeface="Goudy Old Style" panose="02020502050305020303" pitchFamily="18" charset="0"/>
              </a:rPr>
              <a:t>KPI 6: Total funded amount vs Loan Purposes</a:t>
            </a:r>
            <a:endParaRPr lang="en-US" sz="2800" dirty="0">
              <a:solidFill>
                <a:schemeClr val="bg1"/>
              </a:solidFill>
            </a:endParaRPr>
          </a:p>
        </p:txBody>
      </p:sp>
      <p:sp>
        <p:nvSpPr>
          <p:cNvPr id="5" name="Subtitle 2">
            <a:extLst>
              <a:ext uri="{FF2B5EF4-FFF2-40B4-BE49-F238E27FC236}">
                <a16:creationId xmlns:a16="http://schemas.microsoft.com/office/drawing/2014/main" id="{144EA34C-41D1-D277-BD58-85F10139D94C}"/>
              </a:ext>
            </a:extLst>
          </p:cNvPr>
          <p:cNvSpPr txBox="1">
            <a:spLocks/>
          </p:cNvSpPr>
          <p:nvPr/>
        </p:nvSpPr>
        <p:spPr>
          <a:xfrm>
            <a:off x="7722524" y="1080743"/>
            <a:ext cx="4098174" cy="5054050"/>
          </a:xfrm>
          <a:prstGeom prst="rect">
            <a:avLst/>
          </a:prstGeom>
        </p:spPr>
        <p:txBody>
          <a:bodyPr vert="horz" lIns="91440" tIns="45720" rIns="91440" bIns="45720" rtlCol="0">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t>Loan Issuance Year Breakdown: You can see the total funded amount of loans for each loan issuance year and purpose. This can help in understanding the distribution of funded amounts over time and across different loan purposes.</a:t>
            </a:r>
          </a:p>
          <a:p>
            <a:endParaRPr lang="en-US" dirty="0"/>
          </a:p>
          <a:p>
            <a:r>
              <a:rPr lang="en-US" dirty="0"/>
              <a:t>Comparative Analysis: By comparing the total funded amounts across different loan purposes for each loan issuance year, you can infer which purposes have higher or lower average funded amounts.</a:t>
            </a:r>
            <a:endParaRPr lang="en-IN" dirty="0"/>
          </a:p>
        </p:txBody>
      </p:sp>
      <p:pic>
        <p:nvPicPr>
          <p:cNvPr id="6" name="Picture 5">
            <a:extLst>
              <a:ext uri="{FF2B5EF4-FFF2-40B4-BE49-F238E27FC236}">
                <a16:creationId xmlns:a16="http://schemas.microsoft.com/office/drawing/2014/main" id="{3F771702-F2F4-B183-A633-118215FBCB43}"/>
              </a:ext>
            </a:extLst>
          </p:cNvPr>
          <p:cNvPicPr>
            <a:picLocks noChangeAspect="1"/>
          </p:cNvPicPr>
          <p:nvPr/>
        </p:nvPicPr>
        <p:blipFill rotWithShape="1">
          <a:blip r:embed="rId2"/>
          <a:srcRect l="3611" t="13697" r="52222" b="37818"/>
          <a:stretch/>
        </p:blipFill>
        <p:spPr>
          <a:xfrm>
            <a:off x="216130" y="972589"/>
            <a:ext cx="6874625" cy="5478087"/>
          </a:xfrm>
          <a:prstGeom prst="rect">
            <a:avLst/>
          </a:prstGeom>
        </p:spPr>
      </p:pic>
    </p:spTree>
    <p:extLst>
      <p:ext uri="{BB962C8B-B14F-4D97-AF65-F5344CB8AC3E}">
        <p14:creationId xmlns:p14="http://schemas.microsoft.com/office/powerpoint/2010/main" val="113051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7FAE-6B04-F326-FE4E-339BBC92F379}"/>
              </a:ext>
            </a:extLst>
          </p:cNvPr>
          <p:cNvSpPr>
            <a:spLocks noGrp="1"/>
          </p:cNvSpPr>
          <p:nvPr>
            <p:ph type="title"/>
          </p:nvPr>
        </p:nvSpPr>
        <p:spPr>
          <a:xfrm>
            <a:off x="102636" y="107302"/>
            <a:ext cx="11784563" cy="1012371"/>
          </a:xfrm>
        </p:spPr>
        <p:txBody>
          <a:bodyPr>
            <a:normAutofit/>
          </a:bodyPr>
          <a:lstStyle/>
          <a:p>
            <a:r>
              <a:rPr lang="en-US" sz="2800" dirty="0">
                <a:solidFill>
                  <a:schemeClr val="bg1"/>
                </a:solidFill>
                <a:latin typeface="Goudy Old Style" panose="02020502050305020303" pitchFamily="18" charset="0"/>
              </a:rPr>
              <a:t>KPI 7: Loan status vs Loan Amount </a:t>
            </a:r>
            <a:endParaRPr lang="en-US" sz="2800" dirty="0">
              <a:solidFill>
                <a:schemeClr val="bg1"/>
              </a:solidFill>
            </a:endParaRPr>
          </a:p>
        </p:txBody>
      </p:sp>
      <p:sp>
        <p:nvSpPr>
          <p:cNvPr id="5" name="Subtitle 2">
            <a:extLst>
              <a:ext uri="{FF2B5EF4-FFF2-40B4-BE49-F238E27FC236}">
                <a16:creationId xmlns:a16="http://schemas.microsoft.com/office/drawing/2014/main" id="{144EA34C-41D1-D277-BD58-85F10139D94C}"/>
              </a:ext>
            </a:extLst>
          </p:cNvPr>
          <p:cNvSpPr txBox="1">
            <a:spLocks/>
          </p:cNvSpPr>
          <p:nvPr/>
        </p:nvSpPr>
        <p:spPr>
          <a:xfrm>
            <a:off x="7722524" y="1080743"/>
            <a:ext cx="4098174" cy="5054050"/>
          </a:xfrm>
          <a:prstGeom prst="rect">
            <a:avLst/>
          </a:prstGeom>
        </p:spPr>
        <p:txBody>
          <a:bodyPr vert="horz" lIns="91440" tIns="45720" rIns="91440" bIns="45720" rtlCol="0">
            <a:normAutofit fontScale="92500"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l">
              <a:buNone/>
            </a:pPr>
            <a:r>
              <a:rPr lang="en-US" dirty="0"/>
              <a:t>Portfolio Quality: A higher proportion of loans that have been fully repaid indicates a healthier and more robust loan portfolio. It suggests that the bank has been successful in identifying creditworthy borrowers and issuing loans with favorable terms and conditions.</a:t>
            </a:r>
          </a:p>
          <a:p>
            <a:pPr marL="0" indent="0" algn="l">
              <a:buNone/>
            </a:pPr>
            <a:r>
              <a:rPr lang="en-US" dirty="0"/>
              <a:t>Risk Management Effectiveness: Loans that have been fully repaid typically represent lower credit risk compared to delinquent or defaulted loans. A high rate of full repayment indicates that the bank's risk assessment processes are effective in evaluating borrower creditworthiness and mitigating default risk.</a:t>
            </a:r>
          </a:p>
        </p:txBody>
      </p:sp>
      <p:pic>
        <p:nvPicPr>
          <p:cNvPr id="4" name="Picture 3">
            <a:extLst>
              <a:ext uri="{FF2B5EF4-FFF2-40B4-BE49-F238E27FC236}">
                <a16:creationId xmlns:a16="http://schemas.microsoft.com/office/drawing/2014/main" id="{2AD355D4-2FCC-587D-8EC6-8341364AAD44}"/>
              </a:ext>
            </a:extLst>
          </p:cNvPr>
          <p:cNvPicPr>
            <a:picLocks noChangeAspect="1"/>
          </p:cNvPicPr>
          <p:nvPr/>
        </p:nvPicPr>
        <p:blipFill rotWithShape="1">
          <a:blip r:embed="rId2"/>
          <a:srcRect l="3838" t="14908" r="43990" b="39759"/>
          <a:stretch/>
        </p:blipFill>
        <p:spPr>
          <a:xfrm>
            <a:off x="371302" y="1080743"/>
            <a:ext cx="6353693" cy="4912733"/>
          </a:xfrm>
          <a:prstGeom prst="rect">
            <a:avLst/>
          </a:prstGeom>
        </p:spPr>
      </p:pic>
    </p:spTree>
    <p:extLst>
      <p:ext uri="{BB962C8B-B14F-4D97-AF65-F5344CB8AC3E}">
        <p14:creationId xmlns:p14="http://schemas.microsoft.com/office/powerpoint/2010/main" val="110903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7FAE-6B04-F326-FE4E-339BBC92F379}"/>
              </a:ext>
            </a:extLst>
          </p:cNvPr>
          <p:cNvSpPr>
            <a:spLocks noGrp="1"/>
          </p:cNvSpPr>
          <p:nvPr>
            <p:ph type="title"/>
          </p:nvPr>
        </p:nvSpPr>
        <p:spPr>
          <a:xfrm>
            <a:off x="6410553" y="123928"/>
            <a:ext cx="5175946" cy="1012371"/>
          </a:xfrm>
        </p:spPr>
        <p:txBody>
          <a:bodyPr>
            <a:normAutofit/>
          </a:bodyPr>
          <a:lstStyle/>
          <a:p>
            <a:r>
              <a:rPr lang="en-US" sz="2800" dirty="0">
                <a:solidFill>
                  <a:schemeClr val="bg1"/>
                </a:solidFill>
                <a:latin typeface="Goudy Old Style" panose="02020502050305020303" pitchFamily="18" charset="0"/>
              </a:rPr>
              <a:t>Dashboard 2</a:t>
            </a:r>
            <a:endParaRPr lang="en-US" sz="2800" dirty="0">
              <a:solidFill>
                <a:schemeClr val="bg1"/>
              </a:solidFill>
            </a:endParaRPr>
          </a:p>
        </p:txBody>
      </p:sp>
      <p:pic>
        <p:nvPicPr>
          <p:cNvPr id="6" name="Picture 5">
            <a:extLst>
              <a:ext uri="{FF2B5EF4-FFF2-40B4-BE49-F238E27FC236}">
                <a16:creationId xmlns:a16="http://schemas.microsoft.com/office/drawing/2014/main" id="{DA640E4E-2B52-1087-4AFF-A6FE073302E1}"/>
              </a:ext>
            </a:extLst>
          </p:cNvPr>
          <p:cNvPicPr>
            <a:picLocks noChangeAspect="1"/>
          </p:cNvPicPr>
          <p:nvPr/>
        </p:nvPicPr>
        <p:blipFill rotWithShape="1">
          <a:blip r:embed="rId2"/>
          <a:srcRect l="4445" t="19758" r="51086" b="44241"/>
          <a:stretch/>
        </p:blipFill>
        <p:spPr>
          <a:xfrm>
            <a:off x="6317672" y="989215"/>
            <a:ext cx="5735783" cy="5494712"/>
          </a:xfrm>
          <a:prstGeom prst="rect">
            <a:avLst/>
          </a:prstGeom>
        </p:spPr>
      </p:pic>
      <p:sp>
        <p:nvSpPr>
          <p:cNvPr id="7" name="Title 1">
            <a:extLst>
              <a:ext uri="{FF2B5EF4-FFF2-40B4-BE49-F238E27FC236}">
                <a16:creationId xmlns:a16="http://schemas.microsoft.com/office/drawing/2014/main" id="{2DAA27DE-4C33-449E-75B6-44EB83973005}"/>
              </a:ext>
            </a:extLst>
          </p:cNvPr>
          <p:cNvSpPr txBox="1">
            <a:spLocks/>
          </p:cNvSpPr>
          <p:nvPr/>
        </p:nvSpPr>
        <p:spPr>
          <a:xfrm>
            <a:off x="920054" y="157405"/>
            <a:ext cx="5175946" cy="10123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800" dirty="0">
                <a:solidFill>
                  <a:schemeClr val="bg1"/>
                </a:solidFill>
                <a:latin typeface="Goudy Old Style" panose="02020502050305020303" pitchFamily="18" charset="0"/>
              </a:rPr>
              <a:t>Dashboard 1</a:t>
            </a:r>
            <a:endParaRPr lang="en-US" sz="2800" dirty="0">
              <a:solidFill>
                <a:schemeClr val="bg1"/>
              </a:solidFill>
            </a:endParaRPr>
          </a:p>
        </p:txBody>
      </p:sp>
      <p:pic>
        <p:nvPicPr>
          <p:cNvPr id="9" name="Picture 8">
            <a:extLst>
              <a:ext uri="{FF2B5EF4-FFF2-40B4-BE49-F238E27FC236}">
                <a16:creationId xmlns:a16="http://schemas.microsoft.com/office/drawing/2014/main" id="{F6A4460E-6731-2C6A-A341-B84CB2133BD1}"/>
              </a:ext>
            </a:extLst>
          </p:cNvPr>
          <p:cNvPicPr>
            <a:picLocks noChangeAspect="1"/>
          </p:cNvPicPr>
          <p:nvPr/>
        </p:nvPicPr>
        <p:blipFill rotWithShape="1">
          <a:blip r:embed="rId3"/>
          <a:srcRect l="2828" t="13940" r="43813" b="27152"/>
          <a:stretch/>
        </p:blipFill>
        <p:spPr>
          <a:xfrm>
            <a:off x="241181" y="914401"/>
            <a:ext cx="5854819" cy="5569526"/>
          </a:xfrm>
          <a:prstGeom prst="rect">
            <a:avLst/>
          </a:prstGeom>
        </p:spPr>
      </p:pic>
    </p:spTree>
    <p:extLst>
      <p:ext uri="{BB962C8B-B14F-4D97-AF65-F5344CB8AC3E}">
        <p14:creationId xmlns:p14="http://schemas.microsoft.com/office/powerpoint/2010/main" val="199698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FAA4-75EF-500F-0F39-195BEB8952B4}"/>
              </a:ext>
            </a:extLst>
          </p:cNvPr>
          <p:cNvSpPr>
            <a:spLocks noGrp="1"/>
          </p:cNvSpPr>
          <p:nvPr>
            <p:ph type="title"/>
          </p:nvPr>
        </p:nvSpPr>
        <p:spPr>
          <a:xfrm>
            <a:off x="657224" y="499533"/>
            <a:ext cx="10772775" cy="919364"/>
          </a:xfrm>
        </p:spPr>
        <p:txBody>
          <a:bodyPr>
            <a:normAutofit/>
          </a:bodyPr>
          <a:lstStyle/>
          <a:p>
            <a:r>
              <a:rPr lang="en-US" sz="4000" dirty="0">
                <a:solidFill>
                  <a:schemeClr val="bg1"/>
                </a:solidFill>
                <a:latin typeface="Goudy Old Style" panose="02020502050305020303" pitchFamily="18" charset="0"/>
              </a:rPr>
              <a:t>Recommendations :</a:t>
            </a:r>
          </a:p>
        </p:txBody>
      </p:sp>
      <p:sp>
        <p:nvSpPr>
          <p:cNvPr id="3" name="Content Placeholder 2">
            <a:extLst>
              <a:ext uri="{FF2B5EF4-FFF2-40B4-BE49-F238E27FC236}">
                <a16:creationId xmlns:a16="http://schemas.microsoft.com/office/drawing/2014/main" id="{59E9F6B4-739F-0BA3-F896-6E3B6F9C5F24}"/>
              </a:ext>
            </a:extLst>
          </p:cNvPr>
          <p:cNvSpPr>
            <a:spLocks noGrp="1"/>
          </p:cNvSpPr>
          <p:nvPr>
            <p:ph idx="1"/>
          </p:nvPr>
        </p:nvSpPr>
        <p:spPr>
          <a:xfrm>
            <a:off x="676656" y="1524000"/>
            <a:ext cx="10753725" cy="4960883"/>
          </a:xfrm>
        </p:spPr>
        <p:txBody>
          <a:bodyPr>
            <a:normAutofit fontScale="92500"/>
          </a:bodyPr>
          <a:lstStyle/>
          <a:p>
            <a:pPr algn="l">
              <a:buFont typeface="+mj-lt"/>
              <a:buAutoNum type="arabicPeriod"/>
            </a:pPr>
            <a:r>
              <a:rPr lang="en-US" b="1" dirty="0">
                <a:latin typeface="Goudy Old Style" panose="02020502050305020303" pitchFamily="18" charset="0"/>
              </a:rPr>
              <a:t>Risk Management Enhancement: </a:t>
            </a:r>
            <a:r>
              <a:rPr lang="en-US" dirty="0">
                <a:latin typeface="Goudy Old Style" panose="02020502050305020303" pitchFamily="18" charset="0"/>
              </a:rPr>
              <a:t>Utilize the analysis of loan grades, subgrades, and revolving balances to refine risk assessment models. Implement proactive measures to mitigate high-risk loans, potentially reducing default rates and minimizing financial losses.</a:t>
            </a:r>
          </a:p>
          <a:p>
            <a:pPr algn="l">
              <a:buFont typeface="+mj-lt"/>
              <a:buAutoNum type="arabicPeriod"/>
            </a:pPr>
            <a:r>
              <a:rPr lang="en-US" b="1" dirty="0">
                <a:latin typeface="Goudy Old Style" panose="02020502050305020303" pitchFamily="18" charset="0"/>
              </a:rPr>
              <a:t>Optimized Verification Processes: </a:t>
            </a:r>
            <a:r>
              <a:rPr lang="en-US" dirty="0">
                <a:latin typeface="Goudy Old Style" panose="02020502050305020303" pitchFamily="18" charset="0"/>
              </a:rPr>
              <a:t>Leverage insights into payment behavior based on verification status to refine the verification process. Streamline and improve verification procedures to enhance the reliability of borrower information, reducing the likelihood of fraudulent activities and improving loan performance.</a:t>
            </a:r>
          </a:p>
          <a:p>
            <a:pPr algn="l">
              <a:buFont typeface="+mj-lt"/>
              <a:buAutoNum type="arabicPeriod"/>
            </a:pPr>
            <a:r>
              <a:rPr lang="en-US" b="1" dirty="0">
                <a:latin typeface="Goudy Old Style" panose="02020502050305020303" pitchFamily="18" charset="0"/>
              </a:rPr>
              <a:t>Geographical Targeting: </a:t>
            </a:r>
            <a:r>
              <a:rPr lang="en-US" dirty="0">
                <a:latin typeface="Goudy Old Style" panose="02020502050305020303" pitchFamily="18" charset="0"/>
              </a:rPr>
              <a:t>Use the analysis of state-wise and month-wise loan status to identify regions with higher default rates or lower repayment rates. Tailor marketing strategies and lending practices to address specific regional challenges, potentially improving loan performance and profitability in targeted areas.</a:t>
            </a:r>
          </a:p>
          <a:p>
            <a:pPr algn="l">
              <a:buFont typeface="+mj-lt"/>
              <a:buAutoNum type="arabicPeriod"/>
            </a:pPr>
            <a:r>
              <a:rPr lang="en-US" b="1" dirty="0">
                <a:latin typeface="Goudy Old Style" panose="02020502050305020303" pitchFamily="18" charset="0"/>
              </a:rPr>
              <a:t>Segmented Customer Engagement: </a:t>
            </a:r>
            <a:r>
              <a:rPr lang="en-US" dirty="0">
                <a:latin typeface="Goudy Old Style" panose="02020502050305020303" pitchFamily="18" charset="0"/>
              </a:rPr>
              <a:t>Leverage insights into the relationship between homeownership and payment behavior to tailor customer engagement strategies. Offer personalized financial solutions and incentives to homeowners based on their payment patterns, potentially increasing customer satisfaction and loyalty.</a:t>
            </a:r>
          </a:p>
          <a:p>
            <a:endParaRPr lang="en-US" dirty="0"/>
          </a:p>
        </p:txBody>
      </p:sp>
    </p:spTree>
    <p:extLst>
      <p:ext uri="{BB962C8B-B14F-4D97-AF65-F5344CB8AC3E}">
        <p14:creationId xmlns:p14="http://schemas.microsoft.com/office/powerpoint/2010/main" val="307219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D51EB82-5AC7-B9DC-F457-F91D73842227}"/>
              </a:ext>
            </a:extLst>
          </p:cNvPr>
          <p:cNvSpPr/>
          <p:nvPr/>
        </p:nvSpPr>
        <p:spPr>
          <a:xfrm>
            <a:off x="2837955" y="1103827"/>
            <a:ext cx="5370624" cy="323431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50"/>
                </a:solidFill>
                <a:latin typeface="Goudy Old Style" panose="02020502050305020303" pitchFamily="18" charset="0"/>
              </a:rPr>
              <a:t>THANK YOU</a:t>
            </a:r>
          </a:p>
        </p:txBody>
      </p:sp>
      <p:sp>
        <p:nvSpPr>
          <p:cNvPr id="7" name="Speech Bubble: Oval 6">
            <a:extLst>
              <a:ext uri="{FF2B5EF4-FFF2-40B4-BE49-F238E27FC236}">
                <a16:creationId xmlns:a16="http://schemas.microsoft.com/office/drawing/2014/main" id="{A7519981-235C-C467-2B32-E670731DE17B}"/>
              </a:ext>
            </a:extLst>
          </p:cNvPr>
          <p:cNvSpPr/>
          <p:nvPr/>
        </p:nvSpPr>
        <p:spPr>
          <a:xfrm>
            <a:off x="6096000" y="4495800"/>
            <a:ext cx="3794234" cy="1342455"/>
          </a:xfrm>
          <a:prstGeom prst="wedgeEllipseCallou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oudy Old Style" panose="02020502050305020303" pitchFamily="18" charset="0"/>
              </a:rPr>
              <a:t>DO YOU HAVE ANY QUESTIONS ?</a:t>
            </a:r>
          </a:p>
          <a:p>
            <a:pPr algn="ctr"/>
            <a:endParaRPr lang="en-US" dirty="0"/>
          </a:p>
        </p:txBody>
      </p:sp>
    </p:spTree>
    <p:extLst>
      <p:ext uri="{BB962C8B-B14F-4D97-AF65-F5344CB8AC3E}">
        <p14:creationId xmlns:p14="http://schemas.microsoft.com/office/powerpoint/2010/main" val="42127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A3C2-3D24-B5DC-8F16-4FA64C65E309}"/>
              </a:ext>
            </a:extLst>
          </p:cNvPr>
          <p:cNvSpPr>
            <a:spLocks noGrp="1"/>
          </p:cNvSpPr>
          <p:nvPr>
            <p:ph type="ctrTitle"/>
          </p:nvPr>
        </p:nvSpPr>
        <p:spPr>
          <a:xfrm>
            <a:off x="405246" y="145474"/>
            <a:ext cx="8115300" cy="540326"/>
          </a:xfrm>
        </p:spPr>
        <p:txBody>
          <a:bodyPr>
            <a:normAutofit/>
          </a:bodyPr>
          <a:lstStyle/>
          <a:p>
            <a:r>
              <a:rPr lang="en-US" sz="3600" dirty="0">
                <a:latin typeface="Goudy Old Style" panose="02020502050305020303" pitchFamily="18" charset="0"/>
              </a:rPr>
              <a:t>OVERVIEW:</a:t>
            </a:r>
            <a:endParaRPr lang="en-US" dirty="0">
              <a:latin typeface="Goudy Old Style" panose="02020502050305020303" pitchFamily="18" charset="0"/>
            </a:endParaRPr>
          </a:p>
        </p:txBody>
      </p:sp>
      <p:sp>
        <p:nvSpPr>
          <p:cNvPr id="3" name="Subtitle 2">
            <a:extLst>
              <a:ext uri="{FF2B5EF4-FFF2-40B4-BE49-F238E27FC236}">
                <a16:creationId xmlns:a16="http://schemas.microsoft.com/office/drawing/2014/main" id="{656A7F73-9399-3BD6-97CC-95D76FB38FF2}"/>
              </a:ext>
            </a:extLst>
          </p:cNvPr>
          <p:cNvSpPr>
            <a:spLocks noGrp="1"/>
          </p:cNvSpPr>
          <p:nvPr>
            <p:ph type="subTitle" idx="1"/>
          </p:nvPr>
        </p:nvSpPr>
        <p:spPr>
          <a:xfrm>
            <a:off x="290945" y="1288473"/>
            <a:ext cx="11533910" cy="4883727"/>
          </a:xfrm>
        </p:spPr>
        <p:txBody>
          <a:bodyPr/>
          <a:lstStyle/>
          <a:p>
            <a:pPr marL="342900" indent="-342900" algn="l">
              <a:buFont typeface="Arial" panose="020B0604020202020204" pitchFamily="34" charset="0"/>
              <a:buChar char="•"/>
            </a:pPr>
            <a:r>
              <a:rPr lang="en-US" sz="2000" b="1" dirty="0">
                <a:latin typeface="Goudy Old Style" panose="02020502050305020303" pitchFamily="18" charset="0"/>
              </a:rPr>
              <a:t>Our data analytics project focuses on analyzing a dataset related to loan transactions to derive insights that can inform strategic decision-making. </a:t>
            </a:r>
          </a:p>
          <a:p>
            <a:pPr marL="342900" indent="-342900" algn="l">
              <a:buFont typeface="Arial" panose="020B0604020202020204" pitchFamily="34" charset="0"/>
              <a:buChar char="•"/>
            </a:pPr>
            <a:r>
              <a:rPr lang="en-US" sz="2000" b="1" dirty="0">
                <a:latin typeface="Goudy Old Style" panose="02020502050305020303" pitchFamily="18" charset="0"/>
              </a:rPr>
              <a:t>By leveraging data-driven techniques and statistical analysis, we aim to uncover patterns, trends, and relationships within the data. </a:t>
            </a:r>
          </a:p>
          <a:p>
            <a:pPr marL="342900" indent="-342900" algn="l">
              <a:buFont typeface="Arial" panose="020B0604020202020204" pitchFamily="34" charset="0"/>
              <a:buChar char="•"/>
            </a:pPr>
            <a:r>
              <a:rPr lang="en-US" sz="2000" b="1" dirty="0">
                <a:latin typeface="Goudy Old Style" panose="02020502050305020303" pitchFamily="18" charset="0"/>
              </a:rPr>
              <a:t>The project encompasses various key performance indicators (KPIs), including year-wise loan amount statistics, grade and sub-grade wise revolving balance, payment behavior based on verification status, state-wise and month-wise loan status, loan amount by purpose  and the relationship between home ownership and payment patterns.</a:t>
            </a:r>
          </a:p>
          <a:p>
            <a:pPr marL="342900" indent="-342900" algn="l">
              <a:buFont typeface="Arial" panose="020B0604020202020204" pitchFamily="34" charset="0"/>
              <a:buChar char="•"/>
            </a:pPr>
            <a:r>
              <a:rPr lang="en-US" sz="2000" b="1" dirty="0">
                <a:latin typeface="Goudy Old Style" panose="02020502050305020303" pitchFamily="18" charset="0"/>
              </a:rPr>
              <a:t> Through this analysis, we seek to provide actionable insights to optimize loan management, mitigate risks, and enhance overall performance.</a:t>
            </a:r>
            <a:endParaRPr lang="en-IN" sz="2000" b="1" dirty="0">
              <a:latin typeface="Goudy Old Style" panose="02020502050305020303" pitchFamily="18" charset="0"/>
            </a:endParaRPr>
          </a:p>
          <a:p>
            <a:endParaRPr lang="en-US" dirty="0"/>
          </a:p>
        </p:txBody>
      </p:sp>
    </p:spTree>
    <p:extLst>
      <p:ext uri="{BB962C8B-B14F-4D97-AF65-F5344CB8AC3E}">
        <p14:creationId xmlns:p14="http://schemas.microsoft.com/office/powerpoint/2010/main" val="338278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281C-6F2F-6894-49DC-55CC1F4D5A16}"/>
              </a:ext>
            </a:extLst>
          </p:cNvPr>
          <p:cNvSpPr>
            <a:spLocks noGrp="1"/>
          </p:cNvSpPr>
          <p:nvPr>
            <p:ph type="title"/>
          </p:nvPr>
        </p:nvSpPr>
        <p:spPr>
          <a:xfrm>
            <a:off x="259772" y="197428"/>
            <a:ext cx="9486900" cy="675408"/>
          </a:xfrm>
        </p:spPr>
        <p:txBody>
          <a:bodyPr/>
          <a:lstStyle/>
          <a:p>
            <a:r>
              <a:rPr lang="en-US" sz="3200" dirty="0">
                <a:solidFill>
                  <a:schemeClr val="bg1"/>
                </a:solidFill>
                <a:latin typeface="Goudy Old Style" panose="02020502050305020303" pitchFamily="18" charset="0"/>
              </a:rPr>
              <a:t>OBJECTIVE:</a:t>
            </a:r>
            <a:endParaRPr lang="en-US" dirty="0">
              <a:solidFill>
                <a:schemeClr val="bg1"/>
              </a:solidFill>
              <a:latin typeface="Goudy Old Style" panose="02020502050305020303" pitchFamily="18" charset="0"/>
            </a:endParaRPr>
          </a:p>
        </p:txBody>
      </p:sp>
      <p:sp>
        <p:nvSpPr>
          <p:cNvPr id="3" name="Content Placeholder 2">
            <a:extLst>
              <a:ext uri="{FF2B5EF4-FFF2-40B4-BE49-F238E27FC236}">
                <a16:creationId xmlns:a16="http://schemas.microsoft.com/office/drawing/2014/main" id="{76C595DF-FBB6-8D3E-84FA-041110C82CAF}"/>
              </a:ext>
            </a:extLst>
          </p:cNvPr>
          <p:cNvSpPr>
            <a:spLocks noGrp="1"/>
          </p:cNvSpPr>
          <p:nvPr>
            <p:ph idx="1"/>
          </p:nvPr>
        </p:nvSpPr>
        <p:spPr>
          <a:xfrm>
            <a:off x="415636" y="1048758"/>
            <a:ext cx="11409219" cy="5445560"/>
          </a:xfrm>
        </p:spPr>
        <p:txBody>
          <a:bodyPr>
            <a:normAutofit/>
          </a:bodyPr>
          <a:lstStyle/>
          <a:p>
            <a:r>
              <a:rPr lang="en-US" sz="2400" dirty="0"/>
              <a:t> </a:t>
            </a:r>
            <a:r>
              <a:rPr lang="en-US" b="1" dirty="0">
                <a:latin typeface="Goudy Old Style" panose="02020502050305020303" pitchFamily="18" charset="0"/>
              </a:rPr>
              <a:t>T</a:t>
            </a:r>
            <a:r>
              <a:rPr lang="en-US" sz="2400" b="1" dirty="0">
                <a:latin typeface="Goudy Old Style" panose="02020502050305020303" pitchFamily="18" charset="0"/>
              </a:rPr>
              <a:t>o analyze a loan dataset to derive actionable insights for strategic decision-making</a:t>
            </a:r>
            <a:r>
              <a:rPr lang="en-US" sz="2400" dirty="0">
                <a:latin typeface="Goudy Old Style" panose="02020502050305020303" pitchFamily="18" charset="0"/>
              </a:rPr>
              <a:t>. </a:t>
            </a:r>
          </a:p>
          <a:p>
            <a:r>
              <a:rPr lang="en-US" dirty="0">
                <a:latin typeface="Goudy Old Style" panose="02020502050305020303" pitchFamily="18" charset="0"/>
              </a:rPr>
              <a:t>By</a:t>
            </a:r>
            <a:r>
              <a:rPr lang="en-US" sz="2400" dirty="0">
                <a:latin typeface="Goudy Old Style" panose="02020502050305020303" pitchFamily="18" charset="0"/>
              </a:rPr>
              <a:t> identifying trends in year-wise loan amounts, </a:t>
            </a:r>
          </a:p>
          <a:p>
            <a:r>
              <a:rPr lang="en-US" sz="2400" dirty="0">
                <a:latin typeface="Goudy Old Style" panose="02020502050305020303" pitchFamily="18" charset="0"/>
              </a:rPr>
              <a:t>assessing risk by analyzing revolving balances across loan grades and subgrades, </a:t>
            </a:r>
          </a:p>
          <a:p>
            <a:r>
              <a:rPr lang="en-US" sz="2400" dirty="0">
                <a:latin typeface="Goudy Old Style" panose="02020502050305020303" pitchFamily="18" charset="0"/>
              </a:rPr>
              <a:t>comparing payment behavior based on verification status,</a:t>
            </a:r>
          </a:p>
          <a:p>
            <a:r>
              <a:rPr lang="en-US" sz="2400" dirty="0">
                <a:latin typeface="Goudy Old Style" panose="02020502050305020303" pitchFamily="18" charset="0"/>
              </a:rPr>
              <a:t> examining state-wise and month-wise loan status for geographical &amp;temporal patterns.</a:t>
            </a:r>
          </a:p>
          <a:p>
            <a:r>
              <a:rPr lang="en-US" sz="2400" dirty="0">
                <a:latin typeface="Goudy Old Style" panose="02020502050305020303" pitchFamily="18" charset="0"/>
              </a:rPr>
              <a:t> investigating the impact of homeownership on payment behavior. </a:t>
            </a:r>
          </a:p>
          <a:p>
            <a:pPr marL="0" indent="0">
              <a:buNone/>
            </a:pPr>
            <a:r>
              <a:rPr lang="en-US" b="1" dirty="0">
                <a:latin typeface="Goudy Old Style" panose="02020502050305020303" pitchFamily="18" charset="0"/>
              </a:rPr>
              <a:t>   T</a:t>
            </a:r>
            <a:r>
              <a:rPr lang="en-US" sz="2400" b="1" dirty="0">
                <a:latin typeface="Goudy Old Style" panose="02020502050305020303" pitchFamily="18" charset="0"/>
              </a:rPr>
              <a:t>he project aims to provide stakeholders with valuable insights </a:t>
            </a:r>
          </a:p>
          <a:p>
            <a:pPr>
              <a:buFont typeface="Arial" panose="020B0604020202020204" pitchFamily="34" charset="0"/>
              <a:buChar char="•"/>
            </a:pPr>
            <a:r>
              <a:rPr lang="en-US" dirty="0">
                <a:latin typeface="Goudy Old Style" panose="02020502050305020303" pitchFamily="18" charset="0"/>
              </a:rPr>
              <a:t>T</a:t>
            </a:r>
            <a:r>
              <a:rPr lang="en-US" sz="2400" dirty="0">
                <a:latin typeface="Goudy Old Style" panose="02020502050305020303" pitchFamily="18" charset="0"/>
              </a:rPr>
              <a:t>o optimize lending practices,</a:t>
            </a:r>
          </a:p>
          <a:p>
            <a:pPr>
              <a:buFont typeface="Arial" panose="020B0604020202020204" pitchFamily="34" charset="0"/>
              <a:buChar char="•"/>
            </a:pPr>
            <a:r>
              <a:rPr lang="en-US" sz="2400" dirty="0">
                <a:latin typeface="Goudy Old Style" panose="02020502050305020303" pitchFamily="18" charset="0"/>
              </a:rPr>
              <a:t>To mitigate risks </a:t>
            </a:r>
            <a:endParaRPr lang="en-US" dirty="0">
              <a:latin typeface="Goudy Old Style" panose="02020502050305020303" pitchFamily="18" charset="0"/>
            </a:endParaRPr>
          </a:p>
          <a:p>
            <a:pPr>
              <a:buFont typeface="Arial" panose="020B0604020202020204" pitchFamily="34" charset="0"/>
              <a:buChar char="•"/>
            </a:pPr>
            <a:r>
              <a:rPr lang="en-US" sz="2400" dirty="0">
                <a:latin typeface="Goudy Old Style" panose="02020502050305020303" pitchFamily="18" charset="0"/>
              </a:rPr>
              <a:t>To enhance overall performance in loan management</a:t>
            </a:r>
            <a:r>
              <a:rPr lang="en-US" sz="2400" dirty="0"/>
              <a:t>.</a:t>
            </a:r>
            <a:endParaRPr lang="en-IN" dirty="0"/>
          </a:p>
          <a:p>
            <a:endParaRPr lang="en-US" dirty="0"/>
          </a:p>
        </p:txBody>
      </p:sp>
    </p:spTree>
    <p:extLst>
      <p:ext uri="{BB962C8B-B14F-4D97-AF65-F5344CB8AC3E}">
        <p14:creationId xmlns:p14="http://schemas.microsoft.com/office/powerpoint/2010/main" val="330532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Rounded Corners 5">
            <a:hlinkClick r:id="rId2" action="ppaction://hlinksldjump"/>
            <a:extLst>
              <a:ext uri="{FF2B5EF4-FFF2-40B4-BE49-F238E27FC236}">
                <a16:creationId xmlns:a16="http://schemas.microsoft.com/office/drawing/2014/main" id="{EF652812-5707-16AD-94B0-42DFDFE4285F}"/>
              </a:ext>
            </a:extLst>
          </p:cNvPr>
          <p:cNvSpPr/>
          <p:nvPr/>
        </p:nvSpPr>
        <p:spPr>
          <a:xfrm>
            <a:off x="3866107" y="1012246"/>
            <a:ext cx="4925291" cy="555047"/>
          </a:xfrm>
          <a:prstGeom prst="roundRect">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Grade and sub grade wise revolving balance.</a:t>
            </a:r>
          </a:p>
        </p:txBody>
      </p:sp>
      <p:sp>
        <p:nvSpPr>
          <p:cNvPr id="7" name="Rectangle: Rounded Corners 6">
            <a:hlinkClick r:id="rId3" action="ppaction://hlinksldjump"/>
            <a:extLst>
              <a:ext uri="{FF2B5EF4-FFF2-40B4-BE49-F238E27FC236}">
                <a16:creationId xmlns:a16="http://schemas.microsoft.com/office/drawing/2014/main" id="{4EDE4787-0F25-6283-B6E5-829CEBDBD1D5}"/>
              </a:ext>
            </a:extLst>
          </p:cNvPr>
          <p:cNvSpPr/>
          <p:nvPr/>
        </p:nvSpPr>
        <p:spPr>
          <a:xfrm>
            <a:off x="2674620" y="151535"/>
            <a:ext cx="4925291" cy="555047"/>
          </a:xfrm>
          <a:prstGeom prst="roundRect">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 wise loan amount Stats.</a:t>
            </a:r>
          </a:p>
          <a:p>
            <a:pPr algn="ctr"/>
            <a:endParaRPr lang="en-US" dirty="0"/>
          </a:p>
        </p:txBody>
      </p:sp>
      <p:sp>
        <p:nvSpPr>
          <p:cNvPr id="8" name="Rectangle: Rounded Corners 7">
            <a:hlinkClick r:id="rId4" action="ppaction://hlinksldjump"/>
            <a:extLst>
              <a:ext uri="{FF2B5EF4-FFF2-40B4-BE49-F238E27FC236}">
                <a16:creationId xmlns:a16="http://schemas.microsoft.com/office/drawing/2014/main" id="{DAFB96EC-50C4-9176-FE21-2FA8FEF229C9}"/>
              </a:ext>
            </a:extLst>
          </p:cNvPr>
          <p:cNvSpPr/>
          <p:nvPr/>
        </p:nvSpPr>
        <p:spPr>
          <a:xfrm>
            <a:off x="4911431" y="1907422"/>
            <a:ext cx="4925291" cy="694462"/>
          </a:xfrm>
          <a:prstGeom prst="roundRect">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Total Payment for Verified Status Vs Total Payment for Non-Verified Status</a:t>
            </a:r>
            <a:endParaRPr lang="en-US" dirty="0"/>
          </a:p>
        </p:txBody>
      </p:sp>
      <p:sp>
        <p:nvSpPr>
          <p:cNvPr id="9" name="Rectangle: Rounded Corners 8">
            <a:hlinkClick r:id="rId5" action="ppaction://hlinksldjump"/>
            <a:extLst>
              <a:ext uri="{FF2B5EF4-FFF2-40B4-BE49-F238E27FC236}">
                <a16:creationId xmlns:a16="http://schemas.microsoft.com/office/drawing/2014/main" id="{FCCB76AA-4618-C3E0-2AC3-65E7B8EC9D83}"/>
              </a:ext>
            </a:extLst>
          </p:cNvPr>
          <p:cNvSpPr/>
          <p:nvPr/>
        </p:nvSpPr>
        <p:spPr>
          <a:xfrm>
            <a:off x="4711926" y="3019424"/>
            <a:ext cx="4925291" cy="555047"/>
          </a:xfrm>
          <a:prstGeom prst="roundRect">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State wise and month wise loan status.</a:t>
            </a:r>
          </a:p>
          <a:p>
            <a:pPr algn="ctr"/>
            <a:endParaRPr lang="en-US" dirty="0"/>
          </a:p>
        </p:txBody>
      </p:sp>
      <p:sp>
        <p:nvSpPr>
          <p:cNvPr id="10" name="Rectangle: Rounded Corners 9">
            <a:hlinkClick r:id="rId6" action="ppaction://hlinksldjump"/>
            <a:extLst>
              <a:ext uri="{FF2B5EF4-FFF2-40B4-BE49-F238E27FC236}">
                <a16:creationId xmlns:a16="http://schemas.microsoft.com/office/drawing/2014/main" id="{0F39B24C-82FB-B7F7-BC60-66CB10DAF99A}"/>
              </a:ext>
            </a:extLst>
          </p:cNvPr>
          <p:cNvSpPr/>
          <p:nvPr/>
        </p:nvSpPr>
        <p:spPr>
          <a:xfrm>
            <a:off x="4179916" y="4053492"/>
            <a:ext cx="4925291" cy="555048"/>
          </a:xfrm>
          <a:prstGeom prst="roundRect">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70000"/>
              </a:lnSpc>
            </a:pPr>
            <a:r>
              <a:rPr lang="en-IN" dirty="0"/>
              <a:t>Home ownership Vs last payment date stats.</a:t>
            </a:r>
          </a:p>
        </p:txBody>
      </p:sp>
      <p:sp>
        <p:nvSpPr>
          <p:cNvPr id="11" name="Rectangle: Rounded Corners 10">
            <a:hlinkClick r:id="rId7" action="ppaction://hlinksldjump"/>
            <a:extLst>
              <a:ext uri="{FF2B5EF4-FFF2-40B4-BE49-F238E27FC236}">
                <a16:creationId xmlns:a16="http://schemas.microsoft.com/office/drawing/2014/main" id="{B4C075A2-869B-F40D-573D-9DF1453F6842}"/>
              </a:ext>
            </a:extLst>
          </p:cNvPr>
          <p:cNvSpPr/>
          <p:nvPr/>
        </p:nvSpPr>
        <p:spPr>
          <a:xfrm>
            <a:off x="2674619" y="4887884"/>
            <a:ext cx="5288974" cy="698269"/>
          </a:xfrm>
          <a:prstGeom prst="roundRect">
            <a:avLst/>
          </a:prstGeom>
          <a:ln>
            <a:solidFill>
              <a:schemeClr val="accent1"/>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funded amount of loans for each loan issuance year and purpose.</a:t>
            </a:r>
            <a:endParaRPr lang="en-IN" dirty="0"/>
          </a:p>
          <a:p>
            <a:pPr algn="ctr"/>
            <a:endParaRPr lang="en-US" dirty="0"/>
          </a:p>
        </p:txBody>
      </p:sp>
      <p:sp>
        <p:nvSpPr>
          <p:cNvPr id="12" name="Isosceles Triangle 11">
            <a:extLst>
              <a:ext uri="{FF2B5EF4-FFF2-40B4-BE49-F238E27FC236}">
                <a16:creationId xmlns:a16="http://schemas.microsoft.com/office/drawing/2014/main" id="{CDC002FE-9D79-0F88-81E9-A6DDEE3EC41A}"/>
              </a:ext>
            </a:extLst>
          </p:cNvPr>
          <p:cNvSpPr/>
          <p:nvPr/>
        </p:nvSpPr>
        <p:spPr>
          <a:xfrm rot="5400000">
            <a:off x="858977" y="2237507"/>
            <a:ext cx="2763984" cy="2753592"/>
          </a:xfrm>
          <a:prstGeom prst="triangle">
            <a:avLst>
              <a:gd name="adj" fmla="val 48723"/>
            </a:avLst>
          </a:prstGeom>
          <a:solidFill>
            <a:srgbClr val="FFC000"/>
          </a:solidFill>
          <a:effectLst>
            <a:outerShdw blurRad="50800" dist="38100" algn="l" rotWithShape="0">
              <a:prstClr val="black">
                <a:alpha val="40000"/>
              </a:prstClr>
            </a:outerShdw>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vert="vert270" rtlCol="0" anchor="ctr" anchorCtr="0"/>
          <a:lstStyle/>
          <a:p>
            <a:pPr algn="ctr"/>
            <a:r>
              <a:rPr lang="en-US" sz="2400" dirty="0"/>
              <a:t>KPIs</a:t>
            </a:r>
          </a:p>
        </p:txBody>
      </p:sp>
      <p:sp>
        <p:nvSpPr>
          <p:cNvPr id="4" name="Rectangle: Rounded Corners 3">
            <a:hlinkClick r:id="rId8" action="ppaction://hlinksldjump"/>
            <a:extLst>
              <a:ext uri="{FF2B5EF4-FFF2-40B4-BE49-F238E27FC236}">
                <a16:creationId xmlns:a16="http://schemas.microsoft.com/office/drawing/2014/main" id="{645EC57B-6F65-FE1C-F074-0688FF27691A}"/>
              </a:ext>
            </a:extLst>
          </p:cNvPr>
          <p:cNvSpPr/>
          <p:nvPr/>
        </p:nvSpPr>
        <p:spPr>
          <a:xfrm>
            <a:off x="1535429" y="5828255"/>
            <a:ext cx="5288974" cy="698269"/>
          </a:xfrm>
          <a:prstGeom prst="roundRect">
            <a:avLst/>
          </a:prstGeom>
          <a:ln>
            <a:solidFill>
              <a:schemeClr val="accent1"/>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Goudy Old Style" panose="02020502050305020303" pitchFamily="18" charset="0"/>
              </a:rPr>
              <a:t>Loan status vs Loan Amount</a:t>
            </a:r>
            <a:endParaRPr lang="en-US" dirty="0"/>
          </a:p>
        </p:txBody>
      </p:sp>
    </p:spTree>
    <p:extLst>
      <p:ext uri="{BB962C8B-B14F-4D97-AF65-F5344CB8AC3E}">
        <p14:creationId xmlns:p14="http://schemas.microsoft.com/office/powerpoint/2010/main" val="5590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54DCC-43AC-6EDE-8E80-D7799F316202}"/>
              </a:ext>
            </a:extLst>
          </p:cNvPr>
          <p:cNvPicPr>
            <a:picLocks noChangeAspect="1"/>
          </p:cNvPicPr>
          <p:nvPr/>
        </p:nvPicPr>
        <p:blipFill rotWithShape="1">
          <a:blip r:embed="rId2"/>
          <a:srcRect l="12017" r="38851" b="-1"/>
          <a:stretch/>
        </p:blipFill>
        <p:spPr>
          <a:xfrm>
            <a:off x="20" y="872359"/>
            <a:ext cx="4762480" cy="5985640"/>
          </a:xfrm>
          <a:prstGeom prst="rect">
            <a:avLst/>
          </a:prstGeom>
        </p:spPr>
      </p:pic>
      <p:sp>
        <p:nvSpPr>
          <p:cNvPr id="2" name="Title 1">
            <a:extLst>
              <a:ext uri="{FF2B5EF4-FFF2-40B4-BE49-F238E27FC236}">
                <a16:creationId xmlns:a16="http://schemas.microsoft.com/office/drawing/2014/main" id="{B0F3B29A-C6E5-A55F-996A-0F0CBC3C9387}"/>
              </a:ext>
            </a:extLst>
          </p:cNvPr>
          <p:cNvSpPr>
            <a:spLocks noGrp="1"/>
          </p:cNvSpPr>
          <p:nvPr>
            <p:ph type="ctrTitle"/>
          </p:nvPr>
        </p:nvSpPr>
        <p:spPr>
          <a:xfrm>
            <a:off x="0" y="198164"/>
            <a:ext cx="12001500" cy="591070"/>
          </a:xfrm>
        </p:spPr>
        <p:txBody>
          <a:bodyPr>
            <a:noAutofit/>
          </a:bodyPr>
          <a:lstStyle/>
          <a:p>
            <a:r>
              <a:rPr lang="en-US" sz="2800" b="1" dirty="0">
                <a:latin typeface="Goudy Old Style" panose="02020502050305020303" pitchFamily="18" charset="0"/>
              </a:rPr>
              <a:t>KPI 1:</a:t>
            </a:r>
            <a:br>
              <a:rPr lang="en-US" sz="2800" b="1" dirty="0">
                <a:latin typeface="Goudy Old Style" panose="02020502050305020303" pitchFamily="18" charset="0"/>
              </a:rPr>
            </a:br>
            <a:r>
              <a:rPr lang="en-US" sz="2800" b="1" dirty="0">
                <a:latin typeface="Goudy Old Style" panose="02020502050305020303" pitchFamily="18" charset="0"/>
              </a:rPr>
              <a:t>Analysis of loan amount over years</a:t>
            </a:r>
          </a:p>
        </p:txBody>
      </p:sp>
      <p:sp>
        <p:nvSpPr>
          <p:cNvPr id="3" name="Subtitle 2">
            <a:extLst>
              <a:ext uri="{FF2B5EF4-FFF2-40B4-BE49-F238E27FC236}">
                <a16:creationId xmlns:a16="http://schemas.microsoft.com/office/drawing/2014/main" id="{3D92B827-987D-3432-FC45-7393FD909D60}"/>
              </a:ext>
            </a:extLst>
          </p:cNvPr>
          <p:cNvSpPr>
            <a:spLocks noGrp="1"/>
          </p:cNvSpPr>
          <p:nvPr>
            <p:ph type="subTitle" idx="1"/>
          </p:nvPr>
        </p:nvSpPr>
        <p:spPr>
          <a:xfrm>
            <a:off x="5281684" y="1062523"/>
            <a:ext cx="3987008" cy="3955941"/>
          </a:xfrm>
        </p:spPr>
        <p:txBody>
          <a:bodyPr>
            <a:normAutofit fontScale="55000" lnSpcReduction="20000"/>
          </a:bodyPr>
          <a:lstStyle/>
          <a:p>
            <a:r>
              <a:rPr lang="en-US" b="1" dirty="0">
                <a:solidFill>
                  <a:schemeClr val="tx1"/>
                </a:solidFill>
                <a:latin typeface="Goudy Old Style" panose="02020502050305020303" pitchFamily="18" charset="0"/>
              </a:rPr>
              <a:t>Trend Analysis</a:t>
            </a:r>
            <a:r>
              <a:rPr lang="en-US" dirty="0">
                <a:solidFill>
                  <a:schemeClr val="tx1"/>
                </a:solidFill>
                <a:latin typeface="Goudy Old Style" panose="02020502050305020303" pitchFamily="18" charset="0"/>
              </a:rPr>
              <a:t>:</a:t>
            </a:r>
          </a:p>
          <a:p>
            <a:r>
              <a:rPr lang="en-US" dirty="0">
                <a:solidFill>
                  <a:schemeClr val="tx1"/>
                </a:solidFill>
                <a:latin typeface="Goudy Old Style" panose="02020502050305020303" pitchFamily="18" charset="0"/>
              </a:rPr>
              <a:t>Increase in loan amounts between years</a:t>
            </a:r>
          </a:p>
          <a:p>
            <a:r>
              <a:rPr lang="en-US" dirty="0">
                <a:solidFill>
                  <a:schemeClr val="tx1"/>
                </a:solidFill>
                <a:latin typeface="Goudy Old Style" panose="02020502050305020303" pitchFamily="18" charset="0"/>
              </a:rPr>
              <a:t>2007</a:t>
            </a:r>
          </a:p>
          <a:p>
            <a:r>
              <a:rPr lang="en-US" dirty="0">
                <a:solidFill>
                  <a:schemeClr val="tx1"/>
                </a:solidFill>
                <a:latin typeface="Goudy Old Style" panose="02020502050305020303" pitchFamily="18" charset="0"/>
              </a:rPr>
              <a:t>               $12M</a:t>
            </a:r>
          </a:p>
          <a:p>
            <a:r>
              <a:rPr lang="en-US" dirty="0">
                <a:solidFill>
                  <a:schemeClr val="tx1"/>
                </a:solidFill>
                <a:latin typeface="Goudy Old Style" panose="02020502050305020303" pitchFamily="18" charset="0"/>
              </a:rPr>
              <a:t>2008</a:t>
            </a:r>
          </a:p>
          <a:p>
            <a:r>
              <a:rPr lang="en-US" dirty="0">
                <a:solidFill>
                  <a:schemeClr val="tx1"/>
                </a:solidFill>
                <a:latin typeface="Goudy Old Style" panose="02020502050305020303" pitchFamily="18" charset="0"/>
              </a:rPr>
              <a:t>                 $32 M</a:t>
            </a:r>
          </a:p>
          <a:p>
            <a:r>
              <a:rPr lang="en-US" dirty="0">
                <a:solidFill>
                  <a:schemeClr val="tx1"/>
                </a:solidFill>
                <a:latin typeface="Goudy Old Style" panose="02020502050305020303" pitchFamily="18" charset="0"/>
              </a:rPr>
              <a:t>2009</a:t>
            </a:r>
          </a:p>
          <a:p>
            <a:r>
              <a:rPr lang="en-US" dirty="0">
                <a:solidFill>
                  <a:schemeClr val="tx1"/>
                </a:solidFill>
                <a:latin typeface="Goudy Old Style" panose="02020502050305020303" pitchFamily="18" charset="0"/>
              </a:rPr>
              <a:t>                $76M</a:t>
            </a:r>
          </a:p>
          <a:p>
            <a:r>
              <a:rPr lang="en-US" dirty="0">
                <a:solidFill>
                  <a:schemeClr val="tx1"/>
                </a:solidFill>
                <a:latin typeface="Goudy Old Style" panose="02020502050305020303" pitchFamily="18" charset="0"/>
              </a:rPr>
              <a:t>2010</a:t>
            </a:r>
          </a:p>
          <a:p>
            <a:r>
              <a:rPr lang="en-US" dirty="0">
                <a:solidFill>
                  <a:schemeClr val="tx1"/>
                </a:solidFill>
                <a:latin typeface="Goudy Old Style" panose="02020502050305020303" pitchFamily="18" charset="0"/>
              </a:rPr>
              <a:t>                   $139M</a:t>
            </a:r>
          </a:p>
          <a:p>
            <a:r>
              <a:rPr lang="en-US" dirty="0">
                <a:solidFill>
                  <a:schemeClr val="tx1"/>
                </a:solidFill>
                <a:latin typeface="Goudy Old Style" panose="02020502050305020303" pitchFamily="18" charset="0"/>
              </a:rPr>
              <a:t>2011</a:t>
            </a:r>
          </a:p>
          <a:p>
            <a:endParaRPr lang="en-US" dirty="0"/>
          </a:p>
          <a:p>
            <a:endParaRPr lang="en-US" dirty="0"/>
          </a:p>
        </p:txBody>
      </p:sp>
      <p:pic>
        <p:nvPicPr>
          <p:cNvPr id="4" name="Picture 3">
            <a:extLst>
              <a:ext uri="{FF2B5EF4-FFF2-40B4-BE49-F238E27FC236}">
                <a16:creationId xmlns:a16="http://schemas.microsoft.com/office/drawing/2014/main" id="{E36DFB06-503E-CCD8-96E2-B6CE3B0564E6}"/>
              </a:ext>
            </a:extLst>
          </p:cNvPr>
          <p:cNvPicPr>
            <a:picLocks noChangeAspect="1"/>
          </p:cNvPicPr>
          <p:nvPr/>
        </p:nvPicPr>
        <p:blipFill rotWithShape="1">
          <a:blip r:embed="rId3"/>
          <a:srcRect l="3687" t="15505" r="43586" b="39878"/>
          <a:stretch/>
        </p:blipFill>
        <p:spPr>
          <a:xfrm>
            <a:off x="1" y="872359"/>
            <a:ext cx="5070764" cy="5902514"/>
          </a:xfrm>
          <a:prstGeom prst="rect">
            <a:avLst/>
          </a:prstGeom>
        </p:spPr>
      </p:pic>
      <p:sp>
        <p:nvSpPr>
          <p:cNvPr id="6" name="Arrow: Down 5">
            <a:extLst>
              <a:ext uri="{FF2B5EF4-FFF2-40B4-BE49-F238E27FC236}">
                <a16:creationId xmlns:a16="http://schemas.microsoft.com/office/drawing/2014/main" id="{3B13EEE4-C70B-7A5C-DE3C-260CE2C28B50}"/>
              </a:ext>
            </a:extLst>
          </p:cNvPr>
          <p:cNvSpPr/>
          <p:nvPr/>
        </p:nvSpPr>
        <p:spPr>
          <a:xfrm>
            <a:off x="5577134" y="2053084"/>
            <a:ext cx="142043" cy="3195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 name="Arrow: Down 7">
            <a:extLst>
              <a:ext uri="{FF2B5EF4-FFF2-40B4-BE49-F238E27FC236}">
                <a16:creationId xmlns:a16="http://schemas.microsoft.com/office/drawing/2014/main" id="{C1EC4DAC-93D8-633E-0C84-672E6EFC37F4}"/>
              </a:ext>
            </a:extLst>
          </p:cNvPr>
          <p:cNvSpPr/>
          <p:nvPr/>
        </p:nvSpPr>
        <p:spPr>
          <a:xfrm>
            <a:off x="5577134" y="3497912"/>
            <a:ext cx="142043" cy="3195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32E749A0-A7B4-2544-1BFE-C5BF86AB1F27}"/>
              </a:ext>
            </a:extLst>
          </p:cNvPr>
          <p:cNvSpPr/>
          <p:nvPr/>
        </p:nvSpPr>
        <p:spPr>
          <a:xfrm>
            <a:off x="5541462" y="4115129"/>
            <a:ext cx="142043" cy="3195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D00BE1B-4019-BFFE-7491-CBDCF8E13471}"/>
              </a:ext>
            </a:extLst>
          </p:cNvPr>
          <p:cNvSpPr/>
          <p:nvPr/>
        </p:nvSpPr>
        <p:spPr>
          <a:xfrm>
            <a:off x="5577134" y="2720897"/>
            <a:ext cx="142043" cy="3195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1" name="TextBox 10">
            <a:extLst>
              <a:ext uri="{FF2B5EF4-FFF2-40B4-BE49-F238E27FC236}">
                <a16:creationId xmlns:a16="http://schemas.microsoft.com/office/drawing/2014/main" id="{BCED7F83-DAA4-4667-366A-8FC2C450E047}"/>
              </a:ext>
            </a:extLst>
          </p:cNvPr>
          <p:cNvSpPr txBox="1"/>
          <p:nvPr/>
        </p:nvSpPr>
        <p:spPr>
          <a:xfrm>
            <a:off x="5281683" y="4818386"/>
            <a:ext cx="6491217" cy="1477328"/>
          </a:xfrm>
          <a:prstGeom prst="rect">
            <a:avLst/>
          </a:prstGeom>
          <a:noFill/>
        </p:spPr>
        <p:txBody>
          <a:bodyPr wrap="square" rtlCol="0">
            <a:spAutoFit/>
          </a:bodyPr>
          <a:lstStyle/>
          <a:p>
            <a:r>
              <a:rPr lang="en-US" b="1" dirty="0"/>
              <a:t>Comparison Across Years:</a:t>
            </a:r>
            <a:r>
              <a:rPr lang="en-US" dirty="0"/>
              <a:t> </a:t>
            </a:r>
          </a:p>
          <a:p>
            <a:r>
              <a:rPr lang="en-US" dirty="0"/>
              <a:t>You can compare the total loan amounts issued in different years to see if there are any significant changes or trends.</a:t>
            </a:r>
          </a:p>
          <a:p>
            <a:r>
              <a:rPr lang="en-US" b="1" dirty="0"/>
              <a:t>Seasonal Patterns:</a:t>
            </a:r>
          </a:p>
          <a:p>
            <a:endParaRPr lang="en-US" dirty="0">
              <a:solidFill>
                <a:schemeClr val="bg1"/>
              </a:solidFill>
            </a:endParaRPr>
          </a:p>
        </p:txBody>
      </p:sp>
    </p:spTree>
    <p:extLst>
      <p:ext uri="{BB962C8B-B14F-4D97-AF65-F5344CB8AC3E}">
        <p14:creationId xmlns:p14="http://schemas.microsoft.com/office/powerpoint/2010/main" val="343059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C87C-8AAF-20D7-1AE2-00B879652D33}"/>
              </a:ext>
            </a:extLst>
          </p:cNvPr>
          <p:cNvSpPr>
            <a:spLocks noGrp="1"/>
          </p:cNvSpPr>
          <p:nvPr>
            <p:ph type="title"/>
          </p:nvPr>
        </p:nvSpPr>
        <p:spPr>
          <a:xfrm>
            <a:off x="290945" y="106922"/>
            <a:ext cx="11614916" cy="863082"/>
          </a:xfrm>
        </p:spPr>
        <p:txBody>
          <a:bodyPr>
            <a:normAutofit/>
          </a:bodyPr>
          <a:lstStyle/>
          <a:p>
            <a:r>
              <a:rPr lang="en-US" sz="2800" b="1" dirty="0" err="1">
                <a:solidFill>
                  <a:schemeClr val="bg1"/>
                </a:solidFill>
                <a:latin typeface="Goudy Old Style" panose="02020502050305020303" pitchFamily="18" charset="0"/>
              </a:rPr>
              <a:t>Kpi</a:t>
            </a:r>
            <a:r>
              <a:rPr lang="en-US" sz="2800" b="1" dirty="0">
                <a:solidFill>
                  <a:schemeClr val="bg1"/>
                </a:solidFill>
                <a:latin typeface="Goudy Old Style" panose="02020502050305020303" pitchFamily="18" charset="0"/>
              </a:rPr>
              <a:t> 2:</a:t>
            </a:r>
            <a:br>
              <a:rPr lang="en-US" sz="2800" b="1" dirty="0">
                <a:solidFill>
                  <a:schemeClr val="bg1"/>
                </a:solidFill>
                <a:latin typeface="Goudy Old Style" panose="02020502050305020303" pitchFamily="18" charset="0"/>
              </a:rPr>
            </a:br>
            <a:r>
              <a:rPr lang="en-US" sz="2800" b="1" dirty="0">
                <a:solidFill>
                  <a:schemeClr val="bg1"/>
                </a:solidFill>
                <a:latin typeface="Goudy Old Style" panose="02020502050305020303" pitchFamily="18" charset="0"/>
              </a:rPr>
              <a:t>Revolving balance distribution by grade and sub grade.</a:t>
            </a:r>
          </a:p>
        </p:txBody>
      </p:sp>
      <p:sp>
        <p:nvSpPr>
          <p:cNvPr id="3" name="Content Placeholder 2">
            <a:extLst>
              <a:ext uri="{FF2B5EF4-FFF2-40B4-BE49-F238E27FC236}">
                <a16:creationId xmlns:a16="http://schemas.microsoft.com/office/drawing/2014/main" id="{22B12722-C70B-7F73-A556-57D1C6585A6D}"/>
              </a:ext>
            </a:extLst>
          </p:cNvPr>
          <p:cNvSpPr>
            <a:spLocks noGrp="1"/>
          </p:cNvSpPr>
          <p:nvPr>
            <p:ph idx="1"/>
          </p:nvPr>
        </p:nvSpPr>
        <p:spPr>
          <a:xfrm>
            <a:off x="6993844" y="1340426"/>
            <a:ext cx="4912017" cy="5093667"/>
          </a:xfrm>
        </p:spPr>
        <p:txBody>
          <a:bodyPr>
            <a:normAutofit/>
          </a:bodyPr>
          <a:lstStyle/>
          <a:p>
            <a:r>
              <a:rPr lang="en-US" dirty="0">
                <a:latin typeface="Goudy Old Style" panose="02020502050305020303" pitchFamily="18" charset="0"/>
              </a:rPr>
              <a:t>You can see the sum of revolving balances for each combination of grade and sub-grade, which can help in understanding the distribution of revolving balances across different grades and sub-grades.</a:t>
            </a:r>
          </a:p>
          <a:p>
            <a:r>
              <a:rPr lang="en-US" b="1" dirty="0">
                <a:latin typeface="Goudy Old Style" panose="02020502050305020303" pitchFamily="18" charset="0"/>
              </a:rPr>
              <a:t>Comparative Analysis:</a:t>
            </a:r>
          </a:p>
          <a:p>
            <a:r>
              <a:rPr lang="en-US" dirty="0">
                <a:latin typeface="Goudy Old Style" panose="02020502050305020303" pitchFamily="18" charset="0"/>
              </a:rPr>
              <a:t>Total amount for grade B is $161M which is highest among all grades.</a:t>
            </a:r>
          </a:p>
        </p:txBody>
      </p:sp>
      <p:pic>
        <p:nvPicPr>
          <p:cNvPr id="4" name="Picture 3">
            <a:extLst>
              <a:ext uri="{FF2B5EF4-FFF2-40B4-BE49-F238E27FC236}">
                <a16:creationId xmlns:a16="http://schemas.microsoft.com/office/drawing/2014/main" id="{2DF1B83B-E777-45C1-938F-A07C969F5118}"/>
              </a:ext>
            </a:extLst>
          </p:cNvPr>
          <p:cNvPicPr>
            <a:picLocks noChangeAspect="1"/>
          </p:cNvPicPr>
          <p:nvPr/>
        </p:nvPicPr>
        <p:blipFill rotWithShape="1">
          <a:blip r:embed="rId2"/>
          <a:srcRect l="3687" t="15724" r="47146" b="38667"/>
          <a:stretch/>
        </p:blipFill>
        <p:spPr>
          <a:xfrm>
            <a:off x="83198" y="1110343"/>
            <a:ext cx="6910647" cy="5323750"/>
          </a:xfrm>
          <a:prstGeom prst="rect">
            <a:avLst/>
          </a:prstGeom>
        </p:spPr>
      </p:pic>
    </p:spTree>
    <p:extLst>
      <p:ext uri="{BB962C8B-B14F-4D97-AF65-F5344CB8AC3E}">
        <p14:creationId xmlns:p14="http://schemas.microsoft.com/office/powerpoint/2010/main" val="181990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01A6-E328-AEC1-8179-6943B68CE02F}"/>
              </a:ext>
            </a:extLst>
          </p:cNvPr>
          <p:cNvSpPr>
            <a:spLocks noGrp="1"/>
          </p:cNvSpPr>
          <p:nvPr>
            <p:ph type="title"/>
          </p:nvPr>
        </p:nvSpPr>
        <p:spPr>
          <a:xfrm>
            <a:off x="147570" y="124692"/>
            <a:ext cx="11282429" cy="1174898"/>
          </a:xfrm>
        </p:spPr>
        <p:txBody>
          <a:bodyPr>
            <a:normAutofit/>
          </a:bodyPr>
          <a:lstStyle/>
          <a:p>
            <a:r>
              <a:rPr lang="en-US" sz="2800" dirty="0">
                <a:solidFill>
                  <a:schemeClr val="bg1"/>
                </a:solidFill>
                <a:latin typeface="Goudy Old Style" panose="02020502050305020303" pitchFamily="18" charset="0"/>
              </a:rPr>
              <a:t>KPI 3:</a:t>
            </a:r>
            <a:br>
              <a:rPr lang="en-US" sz="2800" dirty="0">
                <a:solidFill>
                  <a:schemeClr val="bg1"/>
                </a:solidFill>
                <a:latin typeface="Goudy Old Style" panose="02020502050305020303" pitchFamily="18" charset="0"/>
              </a:rPr>
            </a:br>
            <a:r>
              <a:rPr lang="en-US" sz="2800" dirty="0">
                <a:solidFill>
                  <a:schemeClr val="bg1"/>
                </a:solidFill>
                <a:latin typeface="Goudy Old Style" panose="02020502050305020303" pitchFamily="18" charset="0"/>
              </a:rPr>
              <a:t>Total payment breakdown for verified and non verified status.</a:t>
            </a:r>
          </a:p>
        </p:txBody>
      </p:sp>
      <p:sp>
        <p:nvSpPr>
          <p:cNvPr id="3" name="Content Placeholder 2">
            <a:extLst>
              <a:ext uri="{FF2B5EF4-FFF2-40B4-BE49-F238E27FC236}">
                <a16:creationId xmlns:a16="http://schemas.microsoft.com/office/drawing/2014/main" id="{B67F0217-9F3E-E1B0-3820-8F1D38FA7E65}"/>
              </a:ext>
            </a:extLst>
          </p:cNvPr>
          <p:cNvSpPr>
            <a:spLocks noGrp="1"/>
          </p:cNvSpPr>
          <p:nvPr>
            <p:ph idx="1"/>
          </p:nvPr>
        </p:nvSpPr>
        <p:spPr>
          <a:xfrm>
            <a:off x="319703" y="4529959"/>
            <a:ext cx="11552594" cy="2203349"/>
          </a:xfrm>
        </p:spPr>
        <p:txBody>
          <a:bodyPr>
            <a:normAutofit/>
          </a:bodyPr>
          <a:lstStyle/>
          <a:p>
            <a:pPr>
              <a:buFont typeface="Arial" panose="020B0604020202020204" pitchFamily="34" charset="0"/>
              <a:buChar char="•"/>
            </a:pPr>
            <a:r>
              <a:rPr lang="en-US" dirty="0">
                <a:latin typeface="Goudy Old Style" panose="02020502050305020303" pitchFamily="18" charset="0"/>
              </a:rPr>
              <a:t>You can see the total annual income for each verification status category, which can help in understanding the distribution of income verification across different categories.</a:t>
            </a:r>
          </a:p>
          <a:p>
            <a:pPr>
              <a:buFont typeface="Arial" panose="020B0604020202020204" pitchFamily="34" charset="0"/>
              <a:buChar char="•"/>
            </a:pPr>
            <a:r>
              <a:rPr lang="en-US" dirty="0">
                <a:latin typeface="Goudy Old Style" panose="02020502050305020303" pitchFamily="18" charset="0"/>
              </a:rPr>
              <a:t>Most of the verification status is verified and source verified.</a:t>
            </a:r>
          </a:p>
          <a:p>
            <a:pPr>
              <a:buFont typeface="Arial" panose="020B0604020202020204" pitchFamily="34" charset="0"/>
              <a:buChar char="•"/>
            </a:pPr>
            <a:r>
              <a:rPr lang="en-US" dirty="0">
                <a:latin typeface="Goudy Old Style" panose="02020502050305020303" pitchFamily="18" charset="0"/>
              </a:rPr>
              <a:t>Loan of purpose of debt consolidation and credit card is not verified that is why revolving balance is more in this category.</a:t>
            </a:r>
          </a:p>
        </p:txBody>
      </p:sp>
      <p:pic>
        <p:nvPicPr>
          <p:cNvPr id="4" name="Picture 3">
            <a:extLst>
              <a:ext uri="{FF2B5EF4-FFF2-40B4-BE49-F238E27FC236}">
                <a16:creationId xmlns:a16="http://schemas.microsoft.com/office/drawing/2014/main" id="{CA2CDAAE-FF34-EB28-B817-448D9AC5642D}"/>
              </a:ext>
            </a:extLst>
          </p:cNvPr>
          <p:cNvPicPr>
            <a:picLocks noChangeAspect="1"/>
          </p:cNvPicPr>
          <p:nvPr/>
        </p:nvPicPr>
        <p:blipFill rotWithShape="1">
          <a:blip r:embed="rId2"/>
          <a:srcRect l="3763" t="16849" r="43661" b="38545"/>
          <a:stretch/>
        </p:blipFill>
        <p:spPr>
          <a:xfrm>
            <a:off x="371302" y="1299590"/>
            <a:ext cx="7110153" cy="2948214"/>
          </a:xfrm>
          <a:prstGeom prst="rect">
            <a:avLst/>
          </a:prstGeom>
        </p:spPr>
      </p:pic>
    </p:spTree>
    <p:extLst>
      <p:ext uri="{BB962C8B-B14F-4D97-AF65-F5344CB8AC3E}">
        <p14:creationId xmlns:p14="http://schemas.microsoft.com/office/powerpoint/2010/main" val="2374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5C37-BAE1-7BF4-DC1F-54F1EEA24A1E}"/>
              </a:ext>
            </a:extLst>
          </p:cNvPr>
          <p:cNvSpPr>
            <a:spLocks noGrp="1"/>
          </p:cNvSpPr>
          <p:nvPr>
            <p:ph type="ctrTitle"/>
          </p:nvPr>
        </p:nvSpPr>
        <p:spPr>
          <a:xfrm>
            <a:off x="199697" y="132097"/>
            <a:ext cx="10223084" cy="1025473"/>
          </a:xfrm>
        </p:spPr>
        <p:txBody>
          <a:bodyPr vert="horz" lIns="91440" tIns="45720" rIns="91440" bIns="45720" rtlCol="0" anchor="b">
            <a:noAutofit/>
          </a:bodyPr>
          <a:lstStyle/>
          <a:p>
            <a:r>
              <a:rPr lang="en-US" sz="2800" b="1" kern="1200" cap="all" spc="300" baseline="0" dirty="0">
                <a:solidFill>
                  <a:schemeClr val="bg1"/>
                </a:solidFill>
                <a:latin typeface="Goudy Old Style" panose="02020502050305020303" pitchFamily="18" charset="0"/>
              </a:rPr>
              <a:t>KPI 4 </a:t>
            </a:r>
            <a:br>
              <a:rPr lang="en-US" sz="2800" b="1" kern="1200" cap="all" spc="300" baseline="0" dirty="0">
                <a:solidFill>
                  <a:schemeClr val="bg1"/>
                </a:solidFill>
                <a:latin typeface="Goudy Old Style" panose="02020502050305020303" pitchFamily="18" charset="0"/>
              </a:rPr>
            </a:br>
            <a:r>
              <a:rPr lang="en-US" sz="2800" b="1" kern="1200" spc="300" baseline="0" dirty="0">
                <a:solidFill>
                  <a:schemeClr val="bg1"/>
                </a:solidFill>
                <a:latin typeface="Goudy Old Style" panose="02020502050305020303" pitchFamily="18" charset="0"/>
              </a:rPr>
              <a:t>Loan status breakdown :</a:t>
            </a:r>
            <a:br>
              <a:rPr lang="en-US" sz="2800" b="1" kern="1200" spc="300" baseline="0" dirty="0">
                <a:solidFill>
                  <a:schemeClr val="bg1"/>
                </a:solidFill>
                <a:latin typeface="Goudy Old Style" panose="02020502050305020303" pitchFamily="18" charset="0"/>
              </a:rPr>
            </a:br>
            <a:r>
              <a:rPr lang="en-US" sz="2800" b="1" kern="1200" spc="300" baseline="0" dirty="0">
                <a:solidFill>
                  <a:schemeClr val="bg1"/>
                </a:solidFill>
                <a:latin typeface="Goudy Old Style" panose="02020502050305020303" pitchFamily="18" charset="0"/>
              </a:rPr>
              <a:t>state-wise and month-wise analysis</a:t>
            </a:r>
            <a:endParaRPr lang="en-US" sz="2800" b="1" kern="1200" cap="all" spc="300" baseline="0" dirty="0">
              <a:solidFill>
                <a:schemeClr val="bg1"/>
              </a:solidFill>
              <a:latin typeface="Goudy Old Style" panose="02020502050305020303" pitchFamily="18" charset="0"/>
            </a:endParaRPr>
          </a:p>
        </p:txBody>
      </p:sp>
      <p:sp>
        <p:nvSpPr>
          <p:cNvPr id="3" name="Subtitle 2">
            <a:extLst>
              <a:ext uri="{FF2B5EF4-FFF2-40B4-BE49-F238E27FC236}">
                <a16:creationId xmlns:a16="http://schemas.microsoft.com/office/drawing/2014/main" id="{A0184DEE-897F-FE13-E58B-2E7B6A3CDB0E}"/>
              </a:ext>
            </a:extLst>
          </p:cNvPr>
          <p:cNvSpPr>
            <a:spLocks noGrp="1"/>
          </p:cNvSpPr>
          <p:nvPr>
            <p:ph type="subTitle" idx="1"/>
          </p:nvPr>
        </p:nvSpPr>
        <p:spPr>
          <a:xfrm>
            <a:off x="5728138" y="1157570"/>
            <a:ext cx="6264165" cy="5799564"/>
          </a:xfrm>
        </p:spPr>
        <p:txBody>
          <a:bodyPr vert="horz" lIns="91440" tIns="45720" rIns="91440" bIns="45720" rtlCol="0">
            <a:normAutofit/>
          </a:bodyPr>
          <a:lstStyle/>
          <a:p>
            <a:pPr>
              <a:lnSpc>
                <a:spcPct val="90000"/>
              </a:lnSpc>
            </a:pPr>
            <a:r>
              <a:rPr lang="en-US" sz="2400" b="1" dirty="0">
                <a:solidFill>
                  <a:schemeClr val="tx1"/>
                </a:solidFill>
                <a:latin typeface="Goudy Old Style" panose="02020502050305020303" pitchFamily="18" charset="0"/>
              </a:rPr>
              <a:t>Loan Status Distribution:</a:t>
            </a:r>
          </a:p>
          <a:p>
            <a:pPr>
              <a:lnSpc>
                <a:spcPct val="90000"/>
              </a:lnSpc>
            </a:pPr>
            <a:r>
              <a:rPr lang="en-US" sz="2400" dirty="0">
                <a:solidFill>
                  <a:schemeClr val="tx1"/>
                </a:solidFill>
                <a:latin typeface="Goudy Old Style" panose="02020502050305020303" pitchFamily="18" charset="0"/>
              </a:rPr>
              <a:t> By including the loan status in the GROUP BY clause, you can see the distribution of loan statuses (e.g., fully paid, charged off, etc.) for each state and month.</a:t>
            </a:r>
          </a:p>
          <a:p>
            <a:pPr algn="l">
              <a:lnSpc>
                <a:spcPct val="90000"/>
              </a:lnSpc>
            </a:pPr>
            <a:r>
              <a:rPr lang="en-US" sz="2400" b="1" dirty="0">
                <a:solidFill>
                  <a:schemeClr val="tx1"/>
                </a:solidFill>
              </a:rPr>
              <a:t>Comparative Analysis:</a:t>
            </a:r>
            <a:endParaRPr lang="en-US" sz="2400" b="1" dirty="0">
              <a:solidFill>
                <a:schemeClr val="tx1"/>
              </a:solidFill>
              <a:latin typeface="Goudy Old Style" panose="02020502050305020303" pitchFamily="18" charset="0"/>
            </a:endParaRPr>
          </a:p>
          <a:p>
            <a:pPr indent="-228600" algn="l">
              <a:lnSpc>
                <a:spcPct val="90000"/>
              </a:lnSpc>
              <a:buFont typeface="Arial" panose="020B0604020202020204" pitchFamily="34" charset="0"/>
              <a:buChar char="•"/>
            </a:pPr>
            <a:r>
              <a:rPr lang="en-US" sz="2400" dirty="0">
                <a:solidFill>
                  <a:schemeClr val="tx1"/>
                </a:solidFill>
                <a:latin typeface="Goudy Old Style" panose="02020502050305020303" pitchFamily="18" charset="0"/>
              </a:rPr>
              <a:t>We have understood that California(CA) has the highest number of loans (7,099).</a:t>
            </a:r>
          </a:p>
          <a:p>
            <a:pPr indent="-228600" algn="l">
              <a:lnSpc>
                <a:spcPct val="90000"/>
              </a:lnSpc>
              <a:buFont typeface="Arial" panose="020B0604020202020204" pitchFamily="34" charset="0"/>
              <a:buChar char="•"/>
            </a:pPr>
            <a:r>
              <a:rPr lang="en-US" sz="2400" dirty="0">
                <a:solidFill>
                  <a:schemeClr val="tx1"/>
                </a:solidFill>
                <a:latin typeface="Goudy Old Style" panose="02020502050305020303" pitchFamily="18" charset="0"/>
              </a:rPr>
              <a:t>Followed by New York(NY) with 3,812 loans and Texas (TX) with 2,727 loans.</a:t>
            </a:r>
          </a:p>
          <a:p>
            <a:pPr indent="-228600" algn="l">
              <a:lnSpc>
                <a:spcPct val="90000"/>
              </a:lnSpc>
              <a:buFont typeface="Arial" panose="020B0604020202020204" pitchFamily="34" charset="0"/>
              <a:buChar char="•"/>
            </a:pPr>
            <a:r>
              <a:rPr lang="en-US" sz="2400" dirty="0">
                <a:solidFill>
                  <a:schemeClr val="tx1"/>
                </a:solidFill>
                <a:latin typeface="Goudy Old Style" panose="02020502050305020303" pitchFamily="18" charset="0"/>
              </a:rPr>
              <a:t>This indicates that these states have a relatively higher demand for loans.</a:t>
            </a:r>
          </a:p>
          <a:p>
            <a:pPr indent="-228600" algn="l">
              <a:lnSpc>
                <a:spcPct val="90000"/>
              </a:lnSpc>
              <a:buFont typeface="Arial" panose="020B0604020202020204" pitchFamily="34" charset="0"/>
              <a:buChar char="•"/>
            </a:pPr>
            <a:endParaRPr lang="en-US" sz="2200" dirty="0"/>
          </a:p>
        </p:txBody>
      </p:sp>
      <p:pic>
        <p:nvPicPr>
          <p:cNvPr id="7" name="Picture 6">
            <a:extLst>
              <a:ext uri="{FF2B5EF4-FFF2-40B4-BE49-F238E27FC236}">
                <a16:creationId xmlns:a16="http://schemas.microsoft.com/office/drawing/2014/main" id="{F24F1306-D552-4BC2-90F9-E739F3052286}"/>
              </a:ext>
            </a:extLst>
          </p:cNvPr>
          <p:cNvPicPr>
            <a:picLocks noChangeAspect="1"/>
          </p:cNvPicPr>
          <p:nvPr/>
        </p:nvPicPr>
        <p:blipFill rotWithShape="1">
          <a:blip r:embed="rId2"/>
          <a:srcRect l="4142" t="14909" r="43585" b="38666"/>
          <a:stretch/>
        </p:blipFill>
        <p:spPr>
          <a:xfrm>
            <a:off x="96027" y="1230285"/>
            <a:ext cx="5632111" cy="5203766"/>
          </a:xfrm>
          <a:prstGeom prst="rect">
            <a:avLst/>
          </a:prstGeom>
        </p:spPr>
      </p:pic>
    </p:spTree>
    <p:extLst>
      <p:ext uri="{BB962C8B-B14F-4D97-AF65-F5344CB8AC3E}">
        <p14:creationId xmlns:p14="http://schemas.microsoft.com/office/powerpoint/2010/main" val="96917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7FAE-6B04-F326-FE4E-339BBC92F379}"/>
              </a:ext>
            </a:extLst>
          </p:cNvPr>
          <p:cNvSpPr>
            <a:spLocks noGrp="1"/>
          </p:cNvSpPr>
          <p:nvPr>
            <p:ph type="title"/>
          </p:nvPr>
        </p:nvSpPr>
        <p:spPr>
          <a:xfrm>
            <a:off x="102636" y="107302"/>
            <a:ext cx="11784563" cy="1012371"/>
          </a:xfrm>
        </p:spPr>
        <p:txBody>
          <a:bodyPr>
            <a:normAutofit/>
          </a:bodyPr>
          <a:lstStyle/>
          <a:p>
            <a:r>
              <a:rPr lang="en-US" sz="2800" dirty="0">
                <a:solidFill>
                  <a:schemeClr val="bg1"/>
                </a:solidFill>
                <a:latin typeface="Goudy Old Style" panose="02020502050305020303" pitchFamily="18" charset="0"/>
              </a:rPr>
              <a:t>KPI  5:Satastical overview of home ownership</a:t>
            </a:r>
            <a:r>
              <a:rPr lang="en-US" sz="2800" dirty="0">
                <a:solidFill>
                  <a:schemeClr val="bg1"/>
                </a:solidFill>
              </a:rPr>
              <a:t> </a:t>
            </a:r>
          </a:p>
        </p:txBody>
      </p:sp>
      <p:sp>
        <p:nvSpPr>
          <p:cNvPr id="3" name="Content Placeholder 2">
            <a:extLst>
              <a:ext uri="{FF2B5EF4-FFF2-40B4-BE49-F238E27FC236}">
                <a16:creationId xmlns:a16="http://schemas.microsoft.com/office/drawing/2014/main" id="{179E0E58-AB97-1450-FED6-AE76B8AB5CAF}"/>
              </a:ext>
            </a:extLst>
          </p:cNvPr>
          <p:cNvSpPr>
            <a:spLocks noGrp="1"/>
          </p:cNvSpPr>
          <p:nvPr>
            <p:ph idx="1"/>
          </p:nvPr>
        </p:nvSpPr>
        <p:spPr>
          <a:xfrm>
            <a:off x="6188448" y="1119674"/>
            <a:ext cx="5505061" cy="5052528"/>
          </a:xfrm>
        </p:spPr>
        <p:txBody>
          <a:bodyPr/>
          <a:lstStyle/>
          <a:p>
            <a:pPr>
              <a:buFont typeface="Arial" panose="020B0604020202020204" pitchFamily="34" charset="0"/>
              <a:buChar char="•"/>
            </a:pPr>
            <a:r>
              <a:rPr lang="en-US" dirty="0">
                <a:latin typeface="Goudy Old Style" panose="02020502050305020303" pitchFamily="18" charset="0"/>
              </a:rPr>
              <a:t>You can see the total payment amount for each home ownership status category, grouped by the last payment date. </a:t>
            </a:r>
          </a:p>
          <a:p>
            <a:pPr>
              <a:buFont typeface="Arial" panose="020B0604020202020204" pitchFamily="34" charset="0"/>
              <a:buChar char="•"/>
            </a:pPr>
            <a:r>
              <a:rPr lang="en-US" dirty="0">
                <a:latin typeface="Goudy Old Style" panose="02020502050305020303" pitchFamily="18" charset="0"/>
              </a:rPr>
              <a:t>This can help in understanding the distribution of payments over time and across different home ownership statuses.</a:t>
            </a:r>
          </a:p>
          <a:p>
            <a:pPr>
              <a:buFont typeface="Arial" panose="020B0604020202020204" pitchFamily="34" charset="0"/>
              <a:buChar char="•"/>
            </a:pPr>
            <a:r>
              <a:rPr lang="en-US" b="1" dirty="0">
                <a:latin typeface="Goudy Old Style" panose="02020502050305020303" pitchFamily="18" charset="0"/>
              </a:rPr>
              <a:t>Comparative Analysis: </a:t>
            </a:r>
          </a:p>
          <a:p>
            <a:pPr>
              <a:buFont typeface="Arial" panose="020B0604020202020204" pitchFamily="34" charset="0"/>
              <a:buChar char="•"/>
            </a:pPr>
            <a:r>
              <a:rPr lang="en-US" dirty="0">
                <a:latin typeface="Goudy Old Style" panose="02020502050305020303" pitchFamily="18" charset="0"/>
              </a:rPr>
              <a:t>Mortgage has the highest loan count</a:t>
            </a:r>
          </a:p>
          <a:p>
            <a:pPr>
              <a:buFont typeface="Arial" panose="020B0604020202020204" pitchFamily="34" charset="0"/>
              <a:buChar char="•"/>
            </a:pPr>
            <a:r>
              <a:rPr lang="en-US" dirty="0">
                <a:latin typeface="Goudy Old Style" panose="02020502050305020303" pitchFamily="18" charset="0"/>
              </a:rPr>
              <a:t>Rent is the second most common home ownership status.</a:t>
            </a:r>
          </a:p>
        </p:txBody>
      </p:sp>
      <p:pic>
        <p:nvPicPr>
          <p:cNvPr id="4" name="Picture 3">
            <a:extLst>
              <a:ext uri="{FF2B5EF4-FFF2-40B4-BE49-F238E27FC236}">
                <a16:creationId xmlns:a16="http://schemas.microsoft.com/office/drawing/2014/main" id="{1F9FB148-AD83-A811-4943-8032D1DD9DC5}"/>
              </a:ext>
            </a:extLst>
          </p:cNvPr>
          <p:cNvPicPr>
            <a:picLocks noChangeAspect="1"/>
          </p:cNvPicPr>
          <p:nvPr/>
        </p:nvPicPr>
        <p:blipFill rotWithShape="1">
          <a:blip r:embed="rId2"/>
          <a:srcRect l="3762" t="14061" r="43510" b="38424"/>
          <a:stretch/>
        </p:blipFill>
        <p:spPr>
          <a:xfrm>
            <a:off x="0" y="1252001"/>
            <a:ext cx="5766319" cy="5391396"/>
          </a:xfrm>
          <a:prstGeom prst="rect">
            <a:avLst/>
          </a:prstGeom>
        </p:spPr>
      </p:pic>
    </p:spTree>
    <p:extLst>
      <p:ext uri="{BB962C8B-B14F-4D97-AF65-F5344CB8AC3E}">
        <p14:creationId xmlns:p14="http://schemas.microsoft.com/office/powerpoint/2010/main" val="31492970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407</TotalTime>
  <Words>1036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Goudy Old Style</vt:lpstr>
      <vt:lpstr>Metropolitan</vt:lpstr>
      <vt:lpstr>BANK ANALYSIS PROJECT</vt:lpstr>
      <vt:lpstr>OVERVIEW:</vt:lpstr>
      <vt:lpstr>OBJECTIVE:</vt:lpstr>
      <vt:lpstr>PowerPoint Presentation</vt:lpstr>
      <vt:lpstr>KPI 1: Analysis of loan amount over years</vt:lpstr>
      <vt:lpstr>Kpi 2: Revolving balance distribution by grade and sub grade.</vt:lpstr>
      <vt:lpstr>KPI 3: Total payment breakdown for verified and non verified status.</vt:lpstr>
      <vt:lpstr>KPI 4  Loan status breakdown : state-wise and month-wise analysis</vt:lpstr>
      <vt:lpstr>KPI  5:Satastical overview of home ownership </vt:lpstr>
      <vt:lpstr>KPI 6: Total funded amount vs Loan Purposes</vt:lpstr>
      <vt:lpstr>KPI 7: Loan status vs Loan Amount </vt:lpstr>
      <vt:lpstr>Dashboard 2</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Breakdown : state-wise and Month-wise Analysis(KPI4)</dc:title>
  <dc:creator>Bhagyashree Sant</dc:creator>
  <cp:lastModifiedBy>Sanju Stephen</cp:lastModifiedBy>
  <cp:revision>3</cp:revision>
  <dcterms:created xsi:type="dcterms:W3CDTF">2024-03-12T16:57:21Z</dcterms:created>
  <dcterms:modified xsi:type="dcterms:W3CDTF">2024-03-15T05:55:29Z</dcterms:modified>
</cp:coreProperties>
</file>