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38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0E456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950" b="0" i="0">
                <a:solidFill>
                  <a:srgbClr val="0E456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0E456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0E456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7F7"/>
          </a:solidFill>
        </p:spPr>
        <p:txBody>
          <a:bodyPr wrap="square" lIns="0" tIns="0" rIns="0" bIns="0" rtlCol="0"/>
          <a:lstStyle/>
          <a:p>
            <a:endParaRPr/>
          </a:p>
        </p:txBody>
      </p:sp>
      <p:sp>
        <p:nvSpPr>
          <p:cNvPr id="2" name="Holder 2"/>
          <p:cNvSpPr>
            <a:spLocks noGrp="1"/>
          </p:cNvSpPr>
          <p:nvPr>
            <p:ph type="title"/>
          </p:nvPr>
        </p:nvSpPr>
        <p:spPr>
          <a:xfrm>
            <a:off x="462950" y="1467009"/>
            <a:ext cx="9177655" cy="478155"/>
          </a:xfrm>
          <a:prstGeom prst="rect">
            <a:avLst/>
          </a:prstGeom>
        </p:spPr>
        <p:txBody>
          <a:bodyPr wrap="square" lIns="0" tIns="0" rIns="0" bIns="0">
            <a:spAutoFit/>
          </a:bodyPr>
          <a:lstStyle>
            <a:lvl1pPr>
              <a:defRPr sz="2950" b="0" i="0">
                <a:solidFill>
                  <a:srgbClr val="0E4561"/>
                </a:solidFill>
                <a:latin typeface="Tahoma"/>
                <a:cs typeface="Tahoma"/>
              </a:defRPr>
            </a:lvl1pPr>
          </a:lstStyle>
          <a:p>
            <a:endParaRPr/>
          </a:p>
        </p:txBody>
      </p:sp>
      <p:sp>
        <p:nvSpPr>
          <p:cNvPr id="3" name="Holder 3"/>
          <p:cNvSpPr>
            <a:spLocks noGrp="1"/>
          </p:cNvSpPr>
          <p:nvPr>
            <p:ph type="body" idx="1"/>
          </p:nvPr>
        </p:nvSpPr>
        <p:spPr>
          <a:xfrm>
            <a:off x="462950" y="1919522"/>
            <a:ext cx="9177655" cy="2835275"/>
          </a:xfrm>
          <a:prstGeom prst="rect">
            <a:avLst/>
          </a:prstGeom>
        </p:spPr>
        <p:txBody>
          <a:bodyPr wrap="square" lIns="0" tIns="0" rIns="0" bIns="0">
            <a:spAutoFit/>
          </a:bodyPr>
          <a:lstStyle>
            <a:lvl1pPr>
              <a:defRPr sz="2950" b="0" i="0">
                <a:solidFill>
                  <a:srgbClr val="0E456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58735" y="990600"/>
            <a:ext cx="8115300" cy="0"/>
          </a:xfrm>
          <a:custGeom>
            <a:avLst/>
            <a:gdLst/>
            <a:ahLst/>
            <a:cxnLst/>
            <a:rect l="l" t="t" r="r" b="b"/>
            <a:pathLst>
              <a:path w="8115300">
                <a:moveTo>
                  <a:pt x="0" y="0"/>
                </a:moveTo>
                <a:lnTo>
                  <a:pt x="8114970" y="0"/>
                </a:lnTo>
              </a:path>
            </a:pathLst>
          </a:custGeom>
          <a:ln w="76199">
            <a:solidFill>
              <a:srgbClr val="0E4561"/>
            </a:solidFill>
          </a:ln>
        </p:spPr>
        <p:txBody>
          <a:bodyPr wrap="square" lIns="0" tIns="0" rIns="0" bIns="0" rtlCol="0"/>
          <a:lstStyle/>
          <a:p>
            <a:endParaRPr/>
          </a:p>
        </p:txBody>
      </p:sp>
      <p:sp>
        <p:nvSpPr>
          <p:cNvPr id="3" name="object 3"/>
          <p:cNvSpPr/>
          <p:nvPr/>
        </p:nvSpPr>
        <p:spPr>
          <a:xfrm>
            <a:off x="1043763" y="9296400"/>
            <a:ext cx="8115300" cy="0"/>
          </a:xfrm>
          <a:custGeom>
            <a:avLst/>
            <a:gdLst/>
            <a:ahLst/>
            <a:cxnLst/>
            <a:rect l="l" t="t" r="r" b="b"/>
            <a:pathLst>
              <a:path w="8115300">
                <a:moveTo>
                  <a:pt x="0" y="0"/>
                </a:moveTo>
                <a:lnTo>
                  <a:pt x="8114970" y="0"/>
                </a:lnTo>
              </a:path>
            </a:pathLst>
          </a:custGeom>
          <a:ln w="76199">
            <a:solidFill>
              <a:srgbClr val="0E4561"/>
            </a:solidFill>
          </a:ln>
        </p:spPr>
        <p:txBody>
          <a:bodyPr wrap="square" lIns="0" tIns="0" rIns="0" bIns="0" rtlCol="0"/>
          <a:lstStyle/>
          <a:p>
            <a:endParaRPr/>
          </a:p>
        </p:txBody>
      </p:sp>
      <p:sp>
        <p:nvSpPr>
          <p:cNvPr id="4" name="object 4"/>
          <p:cNvSpPr/>
          <p:nvPr/>
        </p:nvSpPr>
        <p:spPr>
          <a:xfrm>
            <a:off x="9625579" y="9053177"/>
            <a:ext cx="406400" cy="406400"/>
          </a:xfrm>
          <a:custGeom>
            <a:avLst/>
            <a:gdLst/>
            <a:ahLst/>
            <a:cxnLst/>
            <a:rect l="l" t="t" r="r" b="b"/>
            <a:pathLst>
              <a:path w="406400" h="406400">
                <a:moveTo>
                  <a:pt x="209665" y="405925"/>
                </a:moveTo>
                <a:lnTo>
                  <a:pt x="170070" y="403493"/>
                </a:lnTo>
                <a:lnTo>
                  <a:pt x="131747" y="393421"/>
                </a:lnTo>
                <a:lnTo>
                  <a:pt x="96127" y="376065"/>
                </a:lnTo>
                <a:lnTo>
                  <a:pt x="64578" y="352091"/>
                </a:lnTo>
                <a:lnTo>
                  <a:pt x="38314" y="322421"/>
                </a:lnTo>
                <a:lnTo>
                  <a:pt x="18345" y="288196"/>
                </a:lnTo>
                <a:lnTo>
                  <a:pt x="5438" y="250733"/>
                </a:lnTo>
                <a:lnTo>
                  <a:pt x="90" y="211471"/>
                </a:lnTo>
                <a:lnTo>
                  <a:pt x="61" y="204855"/>
                </a:lnTo>
                <a:lnTo>
                  <a:pt x="0" y="198196"/>
                </a:lnTo>
                <a:lnTo>
                  <a:pt x="4851" y="158609"/>
                </a:lnTo>
                <a:lnTo>
                  <a:pt x="17346" y="120734"/>
                </a:lnTo>
                <a:lnTo>
                  <a:pt x="37004" y="86032"/>
                </a:lnTo>
                <a:lnTo>
                  <a:pt x="63065" y="55842"/>
                </a:lnTo>
                <a:lnTo>
                  <a:pt x="94525" y="31328"/>
                </a:lnTo>
                <a:lnTo>
                  <a:pt x="130170" y="13437"/>
                </a:lnTo>
                <a:lnTo>
                  <a:pt x="168624" y="2858"/>
                </a:lnTo>
                <a:lnTo>
                  <a:pt x="208404" y="0"/>
                </a:lnTo>
                <a:lnTo>
                  <a:pt x="215049" y="286"/>
                </a:lnTo>
                <a:lnTo>
                  <a:pt x="254437" y="6552"/>
                </a:lnTo>
                <a:lnTo>
                  <a:pt x="291840" y="20395"/>
                </a:lnTo>
                <a:lnTo>
                  <a:pt x="325816" y="41283"/>
                </a:lnTo>
                <a:lnTo>
                  <a:pt x="355053" y="68409"/>
                </a:lnTo>
                <a:lnTo>
                  <a:pt x="378424" y="100727"/>
                </a:lnTo>
                <a:lnTo>
                  <a:pt x="395028" y="136989"/>
                </a:lnTo>
                <a:lnTo>
                  <a:pt x="404223" y="175798"/>
                </a:lnTo>
                <a:lnTo>
                  <a:pt x="405961" y="209010"/>
                </a:lnTo>
                <a:lnTo>
                  <a:pt x="405654" y="215655"/>
                </a:lnTo>
                <a:lnTo>
                  <a:pt x="399268" y="255023"/>
                </a:lnTo>
                <a:lnTo>
                  <a:pt x="385309" y="292384"/>
                </a:lnTo>
                <a:lnTo>
                  <a:pt x="364318" y="326295"/>
                </a:lnTo>
                <a:lnTo>
                  <a:pt x="337102" y="355449"/>
                </a:lnTo>
                <a:lnTo>
                  <a:pt x="304713" y="378721"/>
                </a:lnTo>
                <a:lnTo>
                  <a:pt x="268400" y="395214"/>
                </a:lnTo>
                <a:lnTo>
                  <a:pt x="229563" y="404289"/>
                </a:lnTo>
                <a:lnTo>
                  <a:pt x="216309" y="405598"/>
                </a:lnTo>
                <a:lnTo>
                  <a:pt x="209665" y="405925"/>
                </a:lnTo>
                <a:close/>
              </a:path>
            </a:pathLst>
          </a:custGeom>
          <a:solidFill>
            <a:srgbClr val="0E4561"/>
          </a:solidFill>
        </p:spPr>
        <p:txBody>
          <a:bodyPr wrap="square" lIns="0" tIns="0" rIns="0" bIns="0" rtlCol="0"/>
          <a:lstStyle/>
          <a:p>
            <a:endParaRPr/>
          </a:p>
        </p:txBody>
      </p:sp>
      <p:sp>
        <p:nvSpPr>
          <p:cNvPr id="5" name="object 5"/>
          <p:cNvSpPr/>
          <p:nvPr/>
        </p:nvSpPr>
        <p:spPr>
          <a:xfrm>
            <a:off x="10262569" y="9057012"/>
            <a:ext cx="406400" cy="406400"/>
          </a:xfrm>
          <a:custGeom>
            <a:avLst/>
            <a:gdLst/>
            <a:ahLst/>
            <a:cxnLst/>
            <a:rect l="l" t="t" r="r" b="b"/>
            <a:pathLst>
              <a:path w="406400" h="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5"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6" name="object 6"/>
          <p:cNvSpPr/>
          <p:nvPr/>
        </p:nvSpPr>
        <p:spPr>
          <a:xfrm>
            <a:off x="10900162" y="9057012"/>
            <a:ext cx="406400" cy="406400"/>
          </a:xfrm>
          <a:custGeom>
            <a:avLst/>
            <a:gdLst/>
            <a:ahLst/>
            <a:cxnLst/>
            <a:rect l="l" t="t" r="r" b="b"/>
            <a:pathLst>
              <a:path w="406400" h="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4"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7" name="object 7"/>
          <p:cNvSpPr/>
          <p:nvPr/>
        </p:nvSpPr>
        <p:spPr>
          <a:xfrm>
            <a:off x="11537510" y="9057014"/>
            <a:ext cx="406400" cy="406400"/>
          </a:xfrm>
          <a:custGeom>
            <a:avLst/>
            <a:gdLst/>
            <a:ahLst/>
            <a:cxnLst/>
            <a:rect l="l" t="t" r="r" b="b"/>
            <a:pathLst>
              <a:path w="406400" h="406400">
                <a:moveTo>
                  <a:pt x="197611" y="405956"/>
                </a:moveTo>
                <a:lnTo>
                  <a:pt x="158035" y="400994"/>
                </a:lnTo>
                <a:lnTo>
                  <a:pt x="120192" y="388390"/>
                </a:lnTo>
                <a:lnTo>
                  <a:pt x="85543" y="368633"/>
                </a:lnTo>
                <a:lnTo>
                  <a:pt x="55425" y="342483"/>
                </a:lnTo>
                <a:lnTo>
                  <a:pt x="31000" y="310950"/>
                </a:lnTo>
                <a:lnTo>
                  <a:pt x="13210" y="275251"/>
                </a:lnTo>
                <a:lnTo>
                  <a:pt x="2742" y="236763"/>
                </a:lnTo>
                <a:lnTo>
                  <a:pt x="0" y="196971"/>
                </a:lnTo>
                <a:lnTo>
                  <a:pt x="305" y="190326"/>
                </a:lnTo>
                <a:lnTo>
                  <a:pt x="6687" y="150954"/>
                </a:lnTo>
                <a:lnTo>
                  <a:pt x="20643" y="113589"/>
                </a:lnTo>
                <a:lnTo>
                  <a:pt x="41633" y="79673"/>
                </a:lnTo>
                <a:lnTo>
                  <a:pt x="68849" y="50514"/>
                </a:lnTo>
                <a:lnTo>
                  <a:pt x="101240" y="27238"/>
                </a:lnTo>
                <a:lnTo>
                  <a:pt x="137555" y="10743"/>
                </a:lnTo>
                <a:lnTo>
                  <a:pt x="176395" y="1666"/>
                </a:lnTo>
                <a:lnTo>
                  <a:pt x="209569" y="0"/>
                </a:lnTo>
                <a:lnTo>
                  <a:pt x="216168" y="294"/>
                </a:lnTo>
                <a:lnTo>
                  <a:pt x="255278" y="6569"/>
                </a:lnTo>
                <a:lnTo>
                  <a:pt x="292413" y="20349"/>
                </a:lnTo>
                <a:lnTo>
                  <a:pt x="326149" y="41106"/>
                </a:lnTo>
                <a:lnTo>
                  <a:pt x="355190" y="68043"/>
                </a:lnTo>
                <a:lnTo>
                  <a:pt x="378420" y="100125"/>
                </a:lnTo>
                <a:lnTo>
                  <a:pt x="394949" y="136122"/>
                </a:lnTo>
                <a:lnTo>
                  <a:pt x="404141" y="174650"/>
                </a:lnTo>
                <a:lnTo>
                  <a:pt x="405899" y="201018"/>
                </a:lnTo>
                <a:lnTo>
                  <a:pt x="405963" y="207678"/>
                </a:lnTo>
                <a:lnTo>
                  <a:pt x="401128" y="247270"/>
                </a:lnTo>
                <a:lnTo>
                  <a:pt x="388645" y="285153"/>
                </a:lnTo>
                <a:lnTo>
                  <a:pt x="368998" y="319864"/>
                </a:lnTo>
                <a:lnTo>
                  <a:pt x="342945" y="350066"/>
                </a:lnTo>
                <a:lnTo>
                  <a:pt x="311490" y="374592"/>
                </a:lnTo>
                <a:lnTo>
                  <a:pt x="275848" y="392495"/>
                </a:lnTo>
                <a:lnTo>
                  <a:pt x="237394" y="403087"/>
                </a:lnTo>
                <a:lnTo>
                  <a:pt x="210931" y="405871"/>
                </a:lnTo>
                <a:lnTo>
                  <a:pt x="197611" y="405956"/>
                </a:lnTo>
                <a:close/>
              </a:path>
            </a:pathLst>
          </a:custGeom>
          <a:solidFill>
            <a:srgbClr val="0E4561"/>
          </a:solidFill>
        </p:spPr>
        <p:txBody>
          <a:bodyPr wrap="square" lIns="0" tIns="0" rIns="0" bIns="0" rtlCol="0"/>
          <a:lstStyle/>
          <a:p>
            <a:endParaRPr/>
          </a:p>
        </p:txBody>
      </p:sp>
      <p:sp>
        <p:nvSpPr>
          <p:cNvPr id="8" name="object 8"/>
          <p:cNvSpPr/>
          <p:nvPr/>
        </p:nvSpPr>
        <p:spPr>
          <a:xfrm>
            <a:off x="12174777" y="9057012"/>
            <a:ext cx="406400" cy="406400"/>
          </a:xfrm>
          <a:custGeom>
            <a:avLst/>
            <a:gdLst/>
            <a:ahLst/>
            <a:cxnLst/>
            <a:rect l="l" t="t" r="r" b="b"/>
            <a:pathLst>
              <a:path w="406400" h="406400">
                <a:moveTo>
                  <a:pt x="197611" y="405959"/>
                </a:moveTo>
                <a:lnTo>
                  <a:pt x="158034" y="400996"/>
                </a:lnTo>
                <a:lnTo>
                  <a:pt x="120192" y="388393"/>
                </a:lnTo>
                <a:lnTo>
                  <a:pt x="85543" y="368635"/>
                </a:lnTo>
                <a:lnTo>
                  <a:pt x="55425" y="342486"/>
                </a:lnTo>
                <a:lnTo>
                  <a:pt x="31000" y="310953"/>
                </a:lnTo>
                <a:lnTo>
                  <a:pt x="13210" y="275253"/>
                </a:lnTo>
                <a:lnTo>
                  <a:pt x="2742" y="236765"/>
                </a:lnTo>
                <a:lnTo>
                  <a:pt x="0" y="196974"/>
                </a:lnTo>
                <a:lnTo>
                  <a:pt x="305" y="190328"/>
                </a:lnTo>
                <a:lnTo>
                  <a:pt x="6687" y="150956"/>
                </a:lnTo>
                <a:lnTo>
                  <a:pt x="20643" y="113591"/>
                </a:lnTo>
                <a:lnTo>
                  <a:pt x="41634" y="79675"/>
                </a:lnTo>
                <a:lnTo>
                  <a:pt x="68849" y="50517"/>
                </a:lnTo>
                <a:lnTo>
                  <a:pt x="101240" y="27241"/>
                </a:lnTo>
                <a:lnTo>
                  <a:pt x="137555" y="10746"/>
                </a:lnTo>
                <a:lnTo>
                  <a:pt x="176394" y="1668"/>
                </a:lnTo>
                <a:lnTo>
                  <a:pt x="209570" y="0"/>
                </a:lnTo>
                <a:lnTo>
                  <a:pt x="216170" y="292"/>
                </a:lnTo>
                <a:lnTo>
                  <a:pt x="255286" y="6555"/>
                </a:lnTo>
                <a:lnTo>
                  <a:pt x="292429" y="20328"/>
                </a:lnTo>
                <a:lnTo>
                  <a:pt x="326170" y="41083"/>
                </a:lnTo>
                <a:lnTo>
                  <a:pt x="355215" y="68023"/>
                </a:lnTo>
                <a:lnTo>
                  <a:pt x="378445" y="100111"/>
                </a:lnTo>
                <a:lnTo>
                  <a:pt x="394969" y="136114"/>
                </a:lnTo>
                <a:lnTo>
                  <a:pt x="404151" y="174650"/>
                </a:lnTo>
                <a:lnTo>
                  <a:pt x="405899" y="201021"/>
                </a:lnTo>
                <a:lnTo>
                  <a:pt x="405964"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9" name="object 9"/>
          <p:cNvSpPr/>
          <p:nvPr/>
        </p:nvSpPr>
        <p:spPr>
          <a:xfrm>
            <a:off x="5653614" y="823578"/>
            <a:ext cx="406400" cy="406400"/>
          </a:xfrm>
          <a:custGeom>
            <a:avLst/>
            <a:gdLst/>
            <a:ahLst/>
            <a:cxnLst/>
            <a:rect l="l" t="t" r="r" b="b"/>
            <a:pathLst>
              <a:path w="406400" h="406400">
                <a:moveTo>
                  <a:pt x="209665" y="405925"/>
                </a:moveTo>
                <a:lnTo>
                  <a:pt x="170070" y="403493"/>
                </a:lnTo>
                <a:lnTo>
                  <a:pt x="131747" y="393421"/>
                </a:lnTo>
                <a:lnTo>
                  <a:pt x="96127" y="376065"/>
                </a:lnTo>
                <a:lnTo>
                  <a:pt x="64578" y="352091"/>
                </a:lnTo>
                <a:lnTo>
                  <a:pt x="38314" y="322421"/>
                </a:lnTo>
                <a:lnTo>
                  <a:pt x="18345" y="288196"/>
                </a:lnTo>
                <a:lnTo>
                  <a:pt x="5438" y="250733"/>
                </a:lnTo>
                <a:lnTo>
                  <a:pt x="90" y="211471"/>
                </a:lnTo>
                <a:lnTo>
                  <a:pt x="61" y="204855"/>
                </a:lnTo>
                <a:lnTo>
                  <a:pt x="0" y="198196"/>
                </a:lnTo>
                <a:lnTo>
                  <a:pt x="4851" y="158609"/>
                </a:lnTo>
                <a:lnTo>
                  <a:pt x="17346" y="120734"/>
                </a:lnTo>
                <a:lnTo>
                  <a:pt x="37004" y="86032"/>
                </a:lnTo>
                <a:lnTo>
                  <a:pt x="63065" y="55842"/>
                </a:lnTo>
                <a:lnTo>
                  <a:pt x="94525" y="31328"/>
                </a:lnTo>
                <a:lnTo>
                  <a:pt x="130170" y="13437"/>
                </a:lnTo>
                <a:lnTo>
                  <a:pt x="168624" y="2858"/>
                </a:lnTo>
                <a:lnTo>
                  <a:pt x="208404" y="0"/>
                </a:lnTo>
                <a:lnTo>
                  <a:pt x="215049" y="286"/>
                </a:lnTo>
                <a:lnTo>
                  <a:pt x="254437" y="6552"/>
                </a:lnTo>
                <a:lnTo>
                  <a:pt x="291840" y="20395"/>
                </a:lnTo>
                <a:lnTo>
                  <a:pt x="325816" y="41283"/>
                </a:lnTo>
                <a:lnTo>
                  <a:pt x="355053" y="68409"/>
                </a:lnTo>
                <a:lnTo>
                  <a:pt x="378424" y="100727"/>
                </a:lnTo>
                <a:lnTo>
                  <a:pt x="395028" y="136989"/>
                </a:lnTo>
                <a:lnTo>
                  <a:pt x="404223" y="175798"/>
                </a:lnTo>
                <a:lnTo>
                  <a:pt x="405961" y="209010"/>
                </a:lnTo>
                <a:lnTo>
                  <a:pt x="405654" y="215655"/>
                </a:lnTo>
                <a:lnTo>
                  <a:pt x="399268" y="255023"/>
                </a:lnTo>
                <a:lnTo>
                  <a:pt x="385309" y="292384"/>
                </a:lnTo>
                <a:lnTo>
                  <a:pt x="364318" y="326295"/>
                </a:lnTo>
                <a:lnTo>
                  <a:pt x="337102" y="355449"/>
                </a:lnTo>
                <a:lnTo>
                  <a:pt x="304713" y="378721"/>
                </a:lnTo>
                <a:lnTo>
                  <a:pt x="268400" y="395214"/>
                </a:lnTo>
                <a:lnTo>
                  <a:pt x="229563" y="404289"/>
                </a:lnTo>
                <a:lnTo>
                  <a:pt x="216309" y="405598"/>
                </a:lnTo>
                <a:lnTo>
                  <a:pt x="209665" y="405925"/>
                </a:lnTo>
                <a:close/>
              </a:path>
            </a:pathLst>
          </a:custGeom>
          <a:solidFill>
            <a:srgbClr val="0E4561"/>
          </a:solidFill>
        </p:spPr>
        <p:txBody>
          <a:bodyPr wrap="square" lIns="0" tIns="0" rIns="0" bIns="0" rtlCol="0"/>
          <a:lstStyle/>
          <a:p>
            <a:endParaRPr/>
          </a:p>
        </p:txBody>
      </p:sp>
      <p:sp>
        <p:nvSpPr>
          <p:cNvPr id="10" name="object 10"/>
          <p:cNvSpPr/>
          <p:nvPr/>
        </p:nvSpPr>
        <p:spPr>
          <a:xfrm>
            <a:off x="6290605" y="827412"/>
            <a:ext cx="406400" cy="406400"/>
          </a:xfrm>
          <a:custGeom>
            <a:avLst/>
            <a:gdLst/>
            <a:ahLst/>
            <a:cxnLst/>
            <a:rect l="l" t="t" r="r" b="b"/>
            <a:pathLst>
              <a:path w="406400" h="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5"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11" name="object 11"/>
          <p:cNvSpPr/>
          <p:nvPr/>
        </p:nvSpPr>
        <p:spPr>
          <a:xfrm>
            <a:off x="6928198" y="827412"/>
            <a:ext cx="406400" cy="406400"/>
          </a:xfrm>
          <a:custGeom>
            <a:avLst/>
            <a:gdLst/>
            <a:ahLst/>
            <a:cxnLst/>
            <a:rect l="l" t="t" r="r" b="b"/>
            <a:pathLst>
              <a:path w="406400" h="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4"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12" name="object 12"/>
          <p:cNvSpPr/>
          <p:nvPr/>
        </p:nvSpPr>
        <p:spPr>
          <a:xfrm>
            <a:off x="7565545" y="827415"/>
            <a:ext cx="406400" cy="406400"/>
          </a:xfrm>
          <a:custGeom>
            <a:avLst/>
            <a:gdLst/>
            <a:ahLst/>
            <a:cxnLst/>
            <a:rect l="l" t="t" r="r" b="b"/>
            <a:pathLst>
              <a:path w="406400" h="406400">
                <a:moveTo>
                  <a:pt x="197611" y="405956"/>
                </a:moveTo>
                <a:lnTo>
                  <a:pt x="158035" y="400994"/>
                </a:lnTo>
                <a:lnTo>
                  <a:pt x="120192" y="388390"/>
                </a:lnTo>
                <a:lnTo>
                  <a:pt x="85543" y="368633"/>
                </a:lnTo>
                <a:lnTo>
                  <a:pt x="55425" y="342483"/>
                </a:lnTo>
                <a:lnTo>
                  <a:pt x="31000" y="310950"/>
                </a:lnTo>
                <a:lnTo>
                  <a:pt x="13210" y="275251"/>
                </a:lnTo>
                <a:lnTo>
                  <a:pt x="2742" y="236763"/>
                </a:lnTo>
                <a:lnTo>
                  <a:pt x="0" y="196971"/>
                </a:lnTo>
                <a:lnTo>
                  <a:pt x="305" y="190326"/>
                </a:lnTo>
                <a:lnTo>
                  <a:pt x="6687" y="150954"/>
                </a:lnTo>
                <a:lnTo>
                  <a:pt x="20643" y="113589"/>
                </a:lnTo>
                <a:lnTo>
                  <a:pt x="41633" y="79673"/>
                </a:lnTo>
                <a:lnTo>
                  <a:pt x="68849" y="50514"/>
                </a:lnTo>
                <a:lnTo>
                  <a:pt x="101240" y="27238"/>
                </a:lnTo>
                <a:lnTo>
                  <a:pt x="137555" y="10743"/>
                </a:lnTo>
                <a:lnTo>
                  <a:pt x="176395" y="1666"/>
                </a:lnTo>
                <a:lnTo>
                  <a:pt x="209569" y="0"/>
                </a:lnTo>
                <a:lnTo>
                  <a:pt x="216168" y="294"/>
                </a:lnTo>
                <a:lnTo>
                  <a:pt x="255278" y="6569"/>
                </a:lnTo>
                <a:lnTo>
                  <a:pt x="292413" y="20349"/>
                </a:lnTo>
                <a:lnTo>
                  <a:pt x="326149" y="41106"/>
                </a:lnTo>
                <a:lnTo>
                  <a:pt x="355190" y="68043"/>
                </a:lnTo>
                <a:lnTo>
                  <a:pt x="378420" y="100125"/>
                </a:lnTo>
                <a:lnTo>
                  <a:pt x="394949" y="136122"/>
                </a:lnTo>
                <a:lnTo>
                  <a:pt x="404141" y="174650"/>
                </a:lnTo>
                <a:lnTo>
                  <a:pt x="405899" y="201018"/>
                </a:lnTo>
                <a:lnTo>
                  <a:pt x="405963" y="207678"/>
                </a:lnTo>
                <a:lnTo>
                  <a:pt x="401128" y="247270"/>
                </a:lnTo>
                <a:lnTo>
                  <a:pt x="388645" y="285153"/>
                </a:lnTo>
                <a:lnTo>
                  <a:pt x="368998" y="319864"/>
                </a:lnTo>
                <a:lnTo>
                  <a:pt x="342945" y="350066"/>
                </a:lnTo>
                <a:lnTo>
                  <a:pt x="311490" y="374592"/>
                </a:lnTo>
                <a:lnTo>
                  <a:pt x="275848" y="392495"/>
                </a:lnTo>
                <a:lnTo>
                  <a:pt x="237394" y="403087"/>
                </a:lnTo>
                <a:lnTo>
                  <a:pt x="210931" y="405871"/>
                </a:lnTo>
                <a:lnTo>
                  <a:pt x="197611" y="405956"/>
                </a:lnTo>
                <a:close/>
              </a:path>
            </a:pathLst>
          </a:custGeom>
          <a:solidFill>
            <a:srgbClr val="0E4561"/>
          </a:solidFill>
        </p:spPr>
        <p:txBody>
          <a:bodyPr wrap="square" lIns="0" tIns="0" rIns="0" bIns="0" rtlCol="0"/>
          <a:lstStyle/>
          <a:p>
            <a:endParaRPr/>
          </a:p>
        </p:txBody>
      </p:sp>
      <p:sp>
        <p:nvSpPr>
          <p:cNvPr id="13" name="object 13"/>
          <p:cNvSpPr/>
          <p:nvPr/>
        </p:nvSpPr>
        <p:spPr>
          <a:xfrm>
            <a:off x="8202812" y="827412"/>
            <a:ext cx="406400" cy="406400"/>
          </a:xfrm>
          <a:custGeom>
            <a:avLst/>
            <a:gdLst/>
            <a:ahLst/>
            <a:cxnLst/>
            <a:rect l="l" t="t" r="r" b="b"/>
            <a:pathLst>
              <a:path w="406400" h="406400">
                <a:moveTo>
                  <a:pt x="197611" y="405959"/>
                </a:moveTo>
                <a:lnTo>
                  <a:pt x="158034" y="400996"/>
                </a:lnTo>
                <a:lnTo>
                  <a:pt x="120192" y="388393"/>
                </a:lnTo>
                <a:lnTo>
                  <a:pt x="85543" y="368635"/>
                </a:lnTo>
                <a:lnTo>
                  <a:pt x="55425" y="342486"/>
                </a:lnTo>
                <a:lnTo>
                  <a:pt x="31000" y="310953"/>
                </a:lnTo>
                <a:lnTo>
                  <a:pt x="13210" y="275253"/>
                </a:lnTo>
                <a:lnTo>
                  <a:pt x="2742" y="236765"/>
                </a:lnTo>
                <a:lnTo>
                  <a:pt x="0" y="196974"/>
                </a:lnTo>
                <a:lnTo>
                  <a:pt x="305" y="190328"/>
                </a:lnTo>
                <a:lnTo>
                  <a:pt x="6687" y="150956"/>
                </a:lnTo>
                <a:lnTo>
                  <a:pt x="20643" y="113591"/>
                </a:lnTo>
                <a:lnTo>
                  <a:pt x="41634" y="79675"/>
                </a:lnTo>
                <a:lnTo>
                  <a:pt x="68849" y="50517"/>
                </a:lnTo>
                <a:lnTo>
                  <a:pt x="101240" y="27241"/>
                </a:lnTo>
                <a:lnTo>
                  <a:pt x="137555" y="10746"/>
                </a:lnTo>
                <a:lnTo>
                  <a:pt x="176394" y="1668"/>
                </a:lnTo>
                <a:lnTo>
                  <a:pt x="209570" y="0"/>
                </a:lnTo>
                <a:lnTo>
                  <a:pt x="216170" y="292"/>
                </a:lnTo>
                <a:lnTo>
                  <a:pt x="255286" y="6555"/>
                </a:lnTo>
                <a:lnTo>
                  <a:pt x="292429" y="20328"/>
                </a:lnTo>
                <a:lnTo>
                  <a:pt x="326170" y="41083"/>
                </a:lnTo>
                <a:lnTo>
                  <a:pt x="355215" y="68023"/>
                </a:lnTo>
                <a:lnTo>
                  <a:pt x="378445" y="100111"/>
                </a:lnTo>
                <a:lnTo>
                  <a:pt x="394969" y="136114"/>
                </a:lnTo>
                <a:lnTo>
                  <a:pt x="404151" y="174650"/>
                </a:lnTo>
                <a:lnTo>
                  <a:pt x="405899" y="201021"/>
                </a:lnTo>
                <a:lnTo>
                  <a:pt x="405964"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14" name="object 14"/>
          <p:cNvSpPr txBox="1"/>
          <p:nvPr/>
        </p:nvSpPr>
        <p:spPr>
          <a:xfrm>
            <a:off x="1671050" y="5363209"/>
            <a:ext cx="4498340" cy="3111500"/>
          </a:xfrm>
          <a:prstGeom prst="rect">
            <a:avLst/>
          </a:prstGeom>
        </p:spPr>
        <p:txBody>
          <a:bodyPr vert="horz" wrap="square" lIns="0" tIns="161290" rIns="0" bIns="0" rtlCol="0">
            <a:spAutoFit/>
          </a:bodyPr>
          <a:lstStyle/>
          <a:p>
            <a:pPr marL="12700">
              <a:lnSpc>
                <a:spcPct val="100000"/>
              </a:lnSpc>
              <a:spcBef>
                <a:spcPts val="1270"/>
              </a:spcBef>
            </a:pPr>
            <a:r>
              <a:rPr sz="2400" b="1" spc="-90" dirty="0">
                <a:solidFill>
                  <a:srgbClr val="0E4561"/>
                </a:solidFill>
                <a:latin typeface="Tahoma"/>
                <a:cs typeface="Tahoma"/>
              </a:rPr>
              <a:t>PRESENTED</a:t>
            </a:r>
            <a:r>
              <a:rPr sz="2400" b="1" spc="-65" dirty="0">
                <a:solidFill>
                  <a:srgbClr val="0E4561"/>
                </a:solidFill>
                <a:latin typeface="Tahoma"/>
                <a:cs typeface="Tahoma"/>
              </a:rPr>
              <a:t> </a:t>
            </a:r>
            <a:r>
              <a:rPr sz="2400" b="1" spc="-130" dirty="0">
                <a:solidFill>
                  <a:srgbClr val="0E4561"/>
                </a:solidFill>
                <a:latin typeface="Tahoma"/>
                <a:cs typeface="Tahoma"/>
              </a:rPr>
              <a:t>BY</a:t>
            </a:r>
            <a:endParaRPr sz="2400">
              <a:latin typeface="Tahoma"/>
              <a:cs typeface="Tahoma"/>
            </a:endParaRPr>
          </a:p>
          <a:p>
            <a:pPr marL="12700">
              <a:lnSpc>
                <a:spcPct val="100000"/>
              </a:lnSpc>
              <a:spcBef>
                <a:spcPts val="1170"/>
              </a:spcBef>
            </a:pPr>
            <a:r>
              <a:rPr sz="2400" spc="-295" dirty="0">
                <a:solidFill>
                  <a:srgbClr val="0E4561"/>
                </a:solidFill>
                <a:latin typeface="Verdana"/>
                <a:cs typeface="Verdana"/>
              </a:rPr>
              <a:t>S</a:t>
            </a:r>
            <a:r>
              <a:rPr sz="2400" spc="-80" dirty="0">
                <a:solidFill>
                  <a:srgbClr val="0E4561"/>
                </a:solidFill>
                <a:latin typeface="Verdana"/>
                <a:cs typeface="Verdana"/>
              </a:rPr>
              <a:t>H</a:t>
            </a:r>
            <a:r>
              <a:rPr sz="2400" spc="-65" dirty="0">
                <a:solidFill>
                  <a:srgbClr val="0E4561"/>
                </a:solidFill>
                <a:latin typeface="Verdana"/>
                <a:cs typeface="Verdana"/>
              </a:rPr>
              <a:t>R</a:t>
            </a:r>
            <a:r>
              <a:rPr sz="2400" spc="-155" dirty="0">
                <a:solidFill>
                  <a:srgbClr val="0E4561"/>
                </a:solidFill>
                <a:latin typeface="Verdana"/>
                <a:cs typeface="Verdana"/>
              </a:rPr>
              <a:t>E</a:t>
            </a:r>
            <a:r>
              <a:rPr sz="2400" spc="-135" dirty="0">
                <a:solidFill>
                  <a:srgbClr val="0E4561"/>
                </a:solidFill>
                <a:latin typeface="Verdana"/>
                <a:cs typeface="Verdana"/>
              </a:rPr>
              <a:t>Y</a:t>
            </a:r>
            <a:r>
              <a:rPr sz="2400" spc="-90" dirty="0">
                <a:solidFill>
                  <a:srgbClr val="0E4561"/>
                </a:solidFill>
                <a:latin typeface="Verdana"/>
                <a:cs typeface="Verdana"/>
              </a:rPr>
              <a:t>A</a:t>
            </a:r>
            <a:r>
              <a:rPr sz="2400" spc="-190" dirty="0">
                <a:solidFill>
                  <a:srgbClr val="0E4561"/>
                </a:solidFill>
                <a:latin typeface="Verdana"/>
                <a:cs typeface="Verdana"/>
              </a:rPr>
              <a:t> </a:t>
            </a:r>
            <a:r>
              <a:rPr sz="2400" spc="-110" dirty="0">
                <a:solidFill>
                  <a:srgbClr val="0E4561"/>
                </a:solidFill>
                <a:latin typeface="Verdana"/>
                <a:cs typeface="Verdana"/>
              </a:rPr>
              <a:t>C</a:t>
            </a:r>
            <a:r>
              <a:rPr sz="2400" spc="-190" dirty="0">
                <a:solidFill>
                  <a:srgbClr val="0E4561"/>
                </a:solidFill>
                <a:latin typeface="Verdana"/>
                <a:cs typeface="Verdana"/>
              </a:rPr>
              <a:t> </a:t>
            </a:r>
            <a:r>
              <a:rPr sz="2400" spc="-45" dirty="0">
                <a:solidFill>
                  <a:srgbClr val="0E4561"/>
                </a:solidFill>
                <a:latin typeface="Verdana"/>
                <a:cs typeface="Verdana"/>
              </a:rPr>
              <a:t>K</a:t>
            </a:r>
            <a:endParaRPr sz="2400">
              <a:latin typeface="Verdana"/>
              <a:cs typeface="Verdana"/>
            </a:endParaRPr>
          </a:p>
          <a:p>
            <a:pPr marL="12700" marR="5080">
              <a:lnSpc>
                <a:spcPct val="140600"/>
              </a:lnSpc>
            </a:pPr>
            <a:r>
              <a:rPr sz="2400" spc="-85" dirty="0">
                <a:solidFill>
                  <a:srgbClr val="0E4561"/>
                </a:solidFill>
                <a:latin typeface="Verdana"/>
                <a:cs typeface="Verdana"/>
              </a:rPr>
              <a:t>B</a:t>
            </a:r>
            <a:r>
              <a:rPr sz="2400" spc="-80" dirty="0">
                <a:solidFill>
                  <a:srgbClr val="0E4561"/>
                </a:solidFill>
                <a:latin typeface="Verdana"/>
                <a:cs typeface="Verdana"/>
              </a:rPr>
              <a:t>H</a:t>
            </a:r>
            <a:r>
              <a:rPr sz="2400" spc="-90" dirty="0">
                <a:solidFill>
                  <a:srgbClr val="0E4561"/>
                </a:solidFill>
                <a:latin typeface="Verdana"/>
                <a:cs typeface="Verdana"/>
              </a:rPr>
              <a:t>A</a:t>
            </a:r>
            <a:r>
              <a:rPr sz="2400" spc="-195" dirty="0">
                <a:solidFill>
                  <a:srgbClr val="0E4561"/>
                </a:solidFill>
                <a:latin typeface="Verdana"/>
                <a:cs typeface="Verdana"/>
              </a:rPr>
              <a:t>G</a:t>
            </a:r>
            <a:r>
              <a:rPr sz="2400" spc="-135" dirty="0">
                <a:solidFill>
                  <a:srgbClr val="0E4561"/>
                </a:solidFill>
                <a:latin typeface="Verdana"/>
                <a:cs typeface="Verdana"/>
              </a:rPr>
              <a:t>Y</a:t>
            </a:r>
            <a:r>
              <a:rPr sz="2400" spc="-90" dirty="0">
                <a:solidFill>
                  <a:srgbClr val="0E4561"/>
                </a:solidFill>
                <a:latin typeface="Verdana"/>
                <a:cs typeface="Verdana"/>
              </a:rPr>
              <a:t>A</a:t>
            </a:r>
            <a:r>
              <a:rPr sz="2400" spc="-295" dirty="0">
                <a:solidFill>
                  <a:srgbClr val="0E4561"/>
                </a:solidFill>
                <a:latin typeface="Verdana"/>
                <a:cs typeface="Verdana"/>
              </a:rPr>
              <a:t>S</a:t>
            </a:r>
            <a:r>
              <a:rPr sz="2400" spc="-80" dirty="0">
                <a:solidFill>
                  <a:srgbClr val="0E4561"/>
                </a:solidFill>
                <a:latin typeface="Verdana"/>
                <a:cs typeface="Verdana"/>
              </a:rPr>
              <a:t>H</a:t>
            </a:r>
            <a:r>
              <a:rPr sz="2400" spc="-65" dirty="0">
                <a:solidFill>
                  <a:srgbClr val="0E4561"/>
                </a:solidFill>
                <a:latin typeface="Verdana"/>
                <a:cs typeface="Verdana"/>
              </a:rPr>
              <a:t>R</a:t>
            </a:r>
            <a:r>
              <a:rPr sz="2400" spc="-155" dirty="0">
                <a:solidFill>
                  <a:srgbClr val="0E4561"/>
                </a:solidFill>
                <a:latin typeface="Verdana"/>
                <a:cs typeface="Verdana"/>
              </a:rPr>
              <a:t>EE</a:t>
            </a:r>
            <a:r>
              <a:rPr sz="2400" spc="-190" dirty="0">
                <a:solidFill>
                  <a:srgbClr val="0E4561"/>
                </a:solidFill>
                <a:latin typeface="Verdana"/>
                <a:cs typeface="Verdana"/>
              </a:rPr>
              <a:t> </a:t>
            </a:r>
            <a:r>
              <a:rPr sz="2400" spc="-90" dirty="0">
                <a:solidFill>
                  <a:srgbClr val="0E4561"/>
                </a:solidFill>
                <a:latin typeface="Verdana"/>
                <a:cs typeface="Verdana"/>
              </a:rPr>
              <a:t>A</a:t>
            </a:r>
            <a:r>
              <a:rPr sz="2400" spc="-85" dirty="0">
                <a:solidFill>
                  <a:srgbClr val="0E4561"/>
                </a:solidFill>
                <a:latin typeface="Verdana"/>
                <a:cs typeface="Verdana"/>
              </a:rPr>
              <a:t>B</a:t>
            </a:r>
            <a:r>
              <a:rPr sz="2400" spc="-80" dirty="0">
                <a:solidFill>
                  <a:srgbClr val="0E4561"/>
                </a:solidFill>
                <a:latin typeface="Verdana"/>
                <a:cs typeface="Verdana"/>
              </a:rPr>
              <a:t>H</a:t>
            </a:r>
            <a:r>
              <a:rPr sz="2400" spc="-65" dirty="0">
                <a:solidFill>
                  <a:srgbClr val="0E4561"/>
                </a:solidFill>
                <a:latin typeface="Verdana"/>
                <a:cs typeface="Verdana"/>
              </a:rPr>
              <a:t>IJ</a:t>
            </a:r>
            <a:r>
              <a:rPr sz="2400" spc="-155" dirty="0">
                <a:solidFill>
                  <a:srgbClr val="0E4561"/>
                </a:solidFill>
                <a:latin typeface="Verdana"/>
                <a:cs typeface="Verdana"/>
              </a:rPr>
              <a:t>EE</a:t>
            </a:r>
            <a:r>
              <a:rPr sz="2400" spc="-30" dirty="0">
                <a:solidFill>
                  <a:srgbClr val="0E4561"/>
                </a:solidFill>
                <a:latin typeface="Verdana"/>
                <a:cs typeface="Verdana"/>
              </a:rPr>
              <a:t>T</a:t>
            </a:r>
            <a:r>
              <a:rPr sz="2400" spc="-190" dirty="0">
                <a:solidFill>
                  <a:srgbClr val="0E4561"/>
                </a:solidFill>
                <a:latin typeface="Verdana"/>
                <a:cs typeface="Verdana"/>
              </a:rPr>
              <a:t> </a:t>
            </a:r>
            <a:r>
              <a:rPr sz="2400" spc="-295" dirty="0">
                <a:solidFill>
                  <a:srgbClr val="0E4561"/>
                </a:solidFill>
                <a:latin typeface="Verdana"/>
                <a:cs typeface="Verdana"/>
              </a:rPr>
              <a:t>S</a:t>
            </a:r>
            <a:r>
              <a:rPr sz="2400" spc="-90" dirty="0">
                <a:solidFill>
                  <a:srgbClr val="0E4561"/>
                </a:solidFill>
                <a:latin typeface="Verdana"/>
                <a:cs typeface="Verdana"/>
              </a:rPr>
              <a:t>A</a:t>
            </a:r>
            <a:r>
              <a:rPr sz="2400" spc="-50" dirty="0">
                <a:solidFill>
                  <a:srgbClr val="0E4561"/>
                </a:solidFill>
                <a:latin typeface="Verdana"/>
                <a:cs typeface="Verdana"/>
              </a:rPr>
              <a:t>N</a:t>
            </a:r>
            <a:r>
              <a:rPr sz="2400" spc="-25" dirty="0">
                <a:solidFill>
                  <a:srgbClr val="0E4561"/>
                </a:solidFill>
                <a:latin typeface="Verdana"/>
                <a:cs typeface="Verdana"/>
              </a:rPr>
              <a:t>T  </a:t>
            </a:r>
            <a:r>
              <a:rPr sz="2400" spc="-295" dirty="0">
                <a:solidFill>
                  <a:srgbClr val="0E4561"/>
                </a:solidFill>
                <a:latin typeface="Verdana"/>
                <a:cs typeface="Verdana"/>
              </a:rPr>
              <a:t>S</a:t>
            </a:r>
            <a:r>
              <a:rPr sz="2400" spc="-50" dirty="0">
                <a:solidFill>
                  <a:srgbClr val="0E4561"/>
                </a:solidFill>
                <a:latin typeface="Verdana"/>
                <a:cs typeface="Verdana"/>
              </a:rPr>
              <a:t>N</a:t>
            </a:r>
            <a:r>
              <a:rPr sz="2400" spc="-415" dirty="0">
                <a:solidFill>
                  <a:srgbClr val="0E4561"/>
                </a:solidFill>
                <a:latin typeface="Verdana"/>
                <a:cs typeface="Verdana"/>
              </a:rPr>
              <a:t>I</a:t>
            </a:r>
            <a:r>
              <a:rPr sz="2400" spc="-40" dirty="0">
                <a:solidFill>
                  <a:srgbClr val="0E4561"/>
                </a:solidFill>
                <a:latin typeface="Verdana"/>
                <a:cs typeface="Verdana"/>
              </a:rPr>
              <a:t>M</a:t>
            </a:r>
            <a:r>
              <a:rPr sz="2400" spc="-135" dirty="0">
                <a:solidFill>
                  <a:srgbClr val="0E4561"/>
                </a:solidFill>
                <a:latin typeface="Verdana"/>
                <a:cs typeface="Verdana"/>
              </a:rPr>
              <a:t>Y</a:t>
            </a:r>
            <a:r>
              <a:rPr sz="2400" spc="-190" dirty="0">
                <a:solidFill>
                  <a:srgbClr val="0E4561"/>
                </a:solidFill>
                <a:latin typeface="Verdana"/>
                <a:cs typeface="Verdana"/>
              </a:rPr>
              <a:t> </a:t>
            </a:r>
            <a:r>
              <a:rPr sz="2400" spc="-295" dirty="0">
                <a:solidFill>
                  <a:srgbClr val="0E4561"/>
                </a:solidFill>
                <a:latin typeface="Verdana"/>
                <a:cs typeface="Verdana"/>
              </a:rPr>
              <a:t>S</a:t>
            </a:r>
            <a:r>
              <a:rPr sz="2400" spc="-30" dirty="0">
                <a:solidFill>
                  <a:srgbClr val="0E4561"/>
                </a:solidFill>
                <a:latin typeface="Verdana"/>
                <a:cs typeface="Verdana"/>
              </a:rPr>
              <a:t>T</a:t>
            </a:r>
            <a:r>
              <a:rPr sz="2400" spc="-155" dirty="0">
                <a:solidFill>
                  <a:srgbClr val="0E4561"/>
                </a:solidFill>
                <a:latin typeface="Verdana"/>
                <a:cs typeface="Verdana"/>
              </a:rPr>
              <a:t>E</a:t>
            </a:r>
            <a:r>
              <a:rPr sz="2400" spc="-20" dirty="0">
                <a:solidFill>
                  <a:srgbClr val="0E4561"/>
                </a:solidFill>
                <a:latin typeface="Verdana"/>
                <a:cs typeface="Verdana"/>
              </a:rPr>
              <a:t>P</a:t>
            </a:r>
            <a:r>
              <a:rPr sz="2400" spc="-80" dirty="0">
                <a:solidFill>
                  <a:srgbClr val="0E4561"/>
                </a:solidFill>
                <a:latin typeface="Verdana"/>
                <a:cs typeface="Verdana"/>
              </a:rPr>
              <a:t>H</a:t>
            </a:r>
            <a:r>
              <a:rPr sz="2400" spc="-155" dirty="0">
                <a:solidFill>
                  <a:srgbClr val="0E4561"/>
                </a:solidFill>
                <a:latin typeface="Verdana"/>
                <a:cs typeface="Verdana"/>
              </a:rPr>
              <a:t>E</a:t>
            </a:r>
            <a:r>
              <a:rPr sz="2400" spc="-50" dirty="0">
                <a:solidFill>
                  <a:srgbClr val="0E4561"/>
                </a:solidFill>
                <a:latin typeface="Verdana"/>
                <a:cs typeface="Verdana"/>
              </a:rPr>
              <a:t>N</a:t>
            </a:r>
            <a:endParaRPr sz="2400">
              <a:latin typeface="Verdana"/>
              <a:cs typeface="Verdana"/>
            </a:endParaRPr>
          </a:p>
          <a:p>
            <a:pPr marL="12700" marR="1541780">
              <a:lnSpc>
                <a:spcPct val="140600"/>
              </a:lnSpc>
            </a:pPr>
            <a:r>
              <a:rPr sz="2400" spc="-295" dirty="0">
                <a:solidFill>
                  <a:srgbClr val="0E4561"/>
                </a:solidFill>
                <a:latin typeface="Verdana"/>
                <a:cs typeface="Verdana"/>
              </a:rPr>
              <a:t>S</a:t>
            </a:r>
            <a:r>
              <a:rPr sz="2400" spc="-50" dirty="0">
                <a:solidFill>
                  <a:srgbClr val="0E4561"/>
                </a:solidFill>
                <a:latin typeface="Verdana"/>
                <a:cs typeface="Verdana"/>
              </a:rPr>
              <a:t>U</a:t>
            </a:r>
            <a:r>
              <a:rPr sz="2400" spc="-85" dirty="0">
                <a:solidFill>
                  <a:srgbClr val="0E4561"/>
                </a:solidFill>
                <a:latin typeface="Verdana"/>
                <a:cs typeface="Verdana"/>
              </a:rPr>
              <a:t>B</a:t>
            </a:r>
            <a:r>
              <a:rPr sz="2400" spc="-80" dirty="0">
                <a:solidFill>
                  <a:srgbClr val="0E4561"/>
                </a:solidFill>
                <a:latin typeface="Verdana"/>
                <a:cs typeface="Verdana"/>
              </a:rPr>
              <a:t>H</a:t>
            </a:r>
            <a:r>
              <a:rPr sz="2400" spc="-90" dirty="0">
                <a:solidFill>
                  <a:srgbClr val="0E4561"/>
                </a:solidFill>
                <a:latin typeface="Verdana"/>
                <a:cs typeface="Verdana"/>
              </a:rPr>
              <a:t>A</a:t>
            </a:r>
            <a:r>
              <a:rPr sz="2400" spc="-295" dirty="0">
                <a:solidFill>
                  <a:srgbClr val="0E4561"/>
                </a:solidFill>
                <a:latin typeface="Verdana"/>
                <a:cs typeface="Verdana"/>
              </a:rPr>
              <a:t>S</a:t>
            </a:r>
            <a:r>
              <a:rPr sz="2400" spc="-80" dirty="0">
                <a:solidFill>
                  <a:srgbClr val="0E4561"/>
                </a:solidFill>
                <a:latin typeface="Verdana"/>
                <a:cs typeface="Verdana"/>
              </a:rPr>
              <a:t>H</a:t>
            </a:r>
            <a:r>
              <a:rPr sz="2400" spc="-190" dirty="0">
                <a:solidFill>
                  <a:srgbClr val="0E4561"/>
                </a:solidFill>
                <a:latin typeface="Verdana"/>
                <a:cs typeface="Verdana"/>
              </a:rPr>
              <a:t> </a:t>
            </a:r>
            <a:r>
              <a:rPr sz="2400" spc="-110" dirty="0">
                <a:solidFill>
                  <a:srgbClr val="0E4561"/>
                </a:solidFill>
                <a:latin typeface="Verdana"/>
                <a:cs typeface="Verdana"/>
              </a:rPr>
              <a:t>C</a:t>
            </a:r>
            <a:r>
              <a:rPr sz="2400" spc="-80" dirty="0">
                <a:solidFill>
                  <a:srgbClr val="0E4561"/>
                </a:solidFill>
                <a:latin typeface="Verdana"/>
                <a:cs typeface="Verdana"/>
              </a:rPr>
              <a:t>H</a:t>
            </a:r>
            <a:r>
              <a:rPr sz="2400" spc="-90" dirty="0">
                <a:solidFill>
                  <a:srgbClr val="0E4561"/>
                </a:solidFill>
                <a:latin typeface="Verdana"/>
                <a:cs typeface="Verdana"/>
              </a:rPr>
              <a:t>A</a:t>
            </a:r>
            <a:r>
              <a:rPr sz="2400" spc="-50" dirty="0">
                <a:solidFill>
                  <a:srgbClr val="0E4561"/>
                </a:solidFill>
                <a:latin typeface="Verdana"/>
                <a:cs typeface="Verdana"/>
              </a:rPr>
              <a:t>N</a:t>
            </a:r>
            <a:r>
              <a:rPr sz="2400" spc="-125" dirty="0">
                <a:solidFill>
                  <a:srgbClr val="0E4561"/>
                </a:solidFill>
                <a:latin typeface="Verdana"/>
                <a:cs typeface="Verdana"/>
              </a:rPr>
              <a:t>D</a:t>
            </a:r>
            <a:r>
              <a:rPr sz="2400" spc="-65" dirty="0">
                <a:solidFill>
                  <a:srgbClr val="0E4561"/>
                </a:solidFill>
                <a:latin typeface="Verdana"/>
                <a:cs typeface="Verdana"/>
              </a:rPr>
              <a:t>R</a:t>
            </a:r>
            <a:r>
              <a:rPr sz="2400" spc="-60" dirty="0">
                <a:solidFill>
                  <a:srgbClr val="0E4561"/>
                </a:solidFill>
                <a:latin typeface="Verdana"/>
                <a:cs typeface="Verdana"/>
              </a:rPr>
              <a:t>A  </a:t>
            </a:r>
            <a:r>
              <a:rPr sz="2400" spc="-114" dirty="0">
                <a:solidFill>
                  <a:srgbClr val="0E4561"/>
                </a:solidFill>
                <a:latin typeface="Verdana"/>
                <a:cs typeface="Verdana"/>
              </a:rPr>
              <a:t>THORVI</a:t>
            </a:r>
            <a:endParaRPr sz="2400">
              <a:latin typeface="Verdana"/>
              <a:cs typeface="Verdana"/>
            </a:endParaRPr>
          </a:p>
        </p:txBody>
      </p:sp>
      <p:sp>
        <p:nvSpPr>
          <p:cNvPr id="15" name="object 15"/>
          <p:cNvSpPr txBox="1">
            <a:spLocks noGrp="1"/>
          </p:cNvSpPr>
          <p:nvPr>
            <p:ph type="title"/>
          </p:nvPr>
        </p:nvSpPr>
        <p:spPr>
          <a:xfrm>
            <a:off x="667740" y="1577975"/>
            <a:ext cx="9979025" cy="3530600"/>
          </a:xfrm>
          <a:prstGeom prst="rect">
            <a:avLst/>
          </a:prstGeom>
        </p:spPr>
        <p:txBody>
          <a:bodyPr vert="horz" wrap="square" lIns="0" tIns="177800" rIns="0" bIns="0" rtlCol="0">
            <a:spAutoFit/>
          </a:bodyPr>
          <a:lstStyle/>
          <a:p>
            <a:pPr marL="12700" marR="5080">
              <a:lnSpc>
                <a:spcPts val="13200"/>
              </a:lnSpc>
              <a:spcBef>
                <a:spcPts val="1400"/>
              </a:spcBef>
            </a:pPr>
            <a:r>
              <a:rPr sz="12000" b="1" spc="1015" dirty="0">
                <a:latin typeface="Trebuchet MS"/>
                <a:cs typeface="Trebuchet MS"/>
              </a:rPr>
              <a:t>O</a:t>
            </a:r>
            <a:r>
              <a:rPr sz="12000" b="1" spc="900" dirty="0">
                <a:latin typeface="Trebuchet MS"/>
                <a:cs typeface="Trebuchet MS"/>
              </a:rPr>
              <a:t>L</a:t>
            </a:r>
            <a:r>
              <a:rPr sz="12000" b="1" spc="425" dirty="0">
                <a:latin typeface="Trebuchet MS"/>
                <a:cs typeface="Trebuchet MS"/>
              </a:rPr>
              <a:t>I</a:t>
            </a:r>
            <a:r>
              <a:rPr sz="12000" b="1" spc="1375" dirty="0">
                <a:latin typeface="Trebuchet MS"/>
                <a:cs typeface="Trebuchet MS"/>
              </a:rPr>
              <a:t>S</a:t>
            </a:r>
            <a:r>
              <a:rPr sz="12000" b="1" spc="240" dirty="0">
                <a:latin typeface="Trebuchet MS"/>
                <a:cs typeface="Trebuchet MS"/>
              </a:rPr>
              <a:t>T</a:t>
            </a:r>
            <a:r>
              <a:rPr sz="12000" b="1" spc="-1505" dirty="0">
                <a:latin typeface="Trebuchet MS"/>
                <a:cs typeface="Trebuchet MS"/>
              </a:rPr>
              <a:t> </a:t>
            </a:r>
            <a:r>
              <a:rPr sz="12000" b="1" spc="1375" dirty="0">
                <a:latin typeface="Trebuchet MS"/>
                <a:cs typeface="Trebuchet MS"/>
              </a:rPr>
              <a:t>S</a:t>
            </a:r>
            <a:r>
              <a:rPr sz="12000" b="1" spc="240" dirty="0">
                <a:latin typeface="Trebuchet MS"/>
                <a:cs typeface="Trebuchet MS"/>
              </a:rPr>
              <a:t>T</a:t>
            </a:r>
            <a:r>
              <a:rPr sz="12000" b="1" spc="1015" dirty="0">
                <a:latin typeface="Trebuchet MS"/>
                <a:cs typeface="Trebuchet MS"/>
              </a:rPr>
              <a:t>O</a:t>
            </a:r>
            <a:r>
              <a:rPr sz="12000" b="1" spc="850" dirty="0">
                <a:latin typeface="Trebuchet MS"/>
                <a:cs typeface="Trebuchet MS"/>
              </a:rPr>
              <a:t>R</a:t>
            </a:r>
            <a:r>
              <a:rPr sz="12000" b="1" spc="575" dirty="0">
                <a:latin typeface="Trebuchet MS"/>
                <a:cs typeface="Trebuchet MS"/>
              </a:rPr>
              <a:t>E  </a:t>
            </a:r>
            <a:r>
              <a:rPr sz="12000" b="1" spc="994" dirty="0">
                <a:latin typeface="Trebuchet MS"/>
                <a:cs typeface="Trebuchet MS"/>
              </a:rPr>
              <a:t>ANALYSIS</a:t>
            </a:r>
            <a:endParaRPr sz="12000">
              <a:latin typeface="Trebuchet MS"/>
              <a:cs typeface="Trebuchet MS"/>
            </a:endParaRPr>
          </a:p>
        </p:txBody>
      </p:sp>
      <p:sp>
        <p:nvSpPr>
          <p:cNvPr id="16" name="object 16"/>
          <p:cNvSpPr/>
          <p:nvPr/>
        </p:nvSpPr>
        <p:spPr>
          <a:xfrm>
            <a:off x="14415639" y="6689046"/>
            <a:ext cx="793115" cy="792480"/>
          </a:xfrm>
          <a:custGeom>
            <a:avLst/>
            <a:gdLst/>
            <a:ahLst/>
            <a:cxnLst/>
            <a:rect l="l" t="t" r="r" b="b"/>
            <a:pathLst>
              <a:path w="793115" h="792479">
                <a:moveTo>
                  <a:pt x="405805" y="791902"/>
                </a:moveTo>
                <a:lnTo>
                  <a:pt x="337884" y="787729"/>
                </a:lnTo>
                <a:lnTo>
                  <a:pt x="271677" y="772005"/>
                </a:lnTo>
                <a:lnTo>
                  <a:pt x="209139" y="745196"/>
                </a:lnTo>
                <a:lnTo>
                  <a:pt x="152103" y="708092"/>
                </a:lnTo>
                <a:lnTo>
                  <a:pt x="102247" y="661779"/>
                </a:lnTo>
                <a:lnTo>
                  <a:pt x="61043" y="607623"/>
                </a:lnTo>
                <a:lnTo>
                  <a:pt x="29707" y="547225"/>
                </a:lnTo>
                <a:lnTo>
                  <a:pt x="9158" y="482360"/>
                </a:lnTo>
                <a:lnTo>
                  <a:pt x="0" y="414931"/>
                </a:lnTo>
                <a:lnTo>
                  <a:pt x="2505" y="346929"/>
                </a:lnTo>
                <a:lnTo>
                  <a:pt x="16597" y="280361"/>
                </a:lnTo>
                <a:lnTo>
                  <a:pt x="41862" y="217183"/>
                </a:lnTo>
                <a:lnTo>
                  <a:pt x="77559" y="159249"/>
                </a:lnTo>
                <a:lnTo>
                  <a:pt x="122636" y="108272"/>
                </a:lnTo>
                <a:lnTo>
                  <a:pt x="175759" y="65755"/>
                </a:lnTo>
                <a:lnTo>
                  <a:pt x="235370" y="32946"/>
                </a:lnTo>
                <a:lnTo>
                  <a:pt x="299717" y="10809"/>
                </a:lnTo>
                <a:lnTo>
                  <a:pt x="366901" y="0"/>
                </a:lnTo>
                <a:lnTo>
                  <a:pt x="434939" y="835"/>
                </a:lnTo>
                <a:lnTo>
                  <a:pt x="501832" y="13288"/>
                </a:lnTo>
                <a:lnTo>
                  <a:pt x="565616" y="36997"/>
                </a:lnTo>
                <a:lnTo>
                  <a:pt x="624408" y="71262"/>
                </a:lnTo>
                <a:lnTo>
                  <a:pt x="676472" y="115071"/>
                </a:lnTo>
                <a:lnTo>
                  <a:pt x="720280" y="167134"/>
                </a:lnTo>
                <a:lnTo>
                  <a:pt x="754545" y="225926"/>
                </a:lnTo>
                <a:lnTo>
                  <a:pt x="778255" y="289711"/>
                </a:lnTo>
                <a:lnTo>
                  <a:pt x="790709" y="356605"/>
                </a:lnTo>
                <a:lnTo>
                  <a:pt x="792618" y="395473"/>
                </a:lnTo>
                <a:lnTo>
                  <a:pt x="786781" y="463265"/>
                </a:lnTo>
                <a:lnTo>
                  <a:pt x="769438" y="529067"/>
                </a:lnTo>
                <a:lnTo>
                  <a:pt x="741100" y="590933"/>
                </a:lnTo>
                <a:lnTo>
                  <a:pt x="702606" y="647041"/>
                </a:lnTo>
                <a:lnTo>
                  <a:pt x="655087" y="695741"/>
                </a:lnTo>
                <a:lnTo>
                  <a:pt x="599937" y="735604"/>
                </a:lnTo>
                <a:lnTo>
                  <a:pt x="538783" y="765450"/>
                </a:lnTo>
                <a:lnTo>
                  <a:pt x="473433" y="784401"/>
                </a:lnTo>
                <a:lnTo>
                  <a:pt x="405805" y="791902"/>
                </a:lnTo>
                <a:close/>
              </a:path>
            </a:pathLst>
          </a:custGeom>
          <a:solidFill>
            <a:srgbClr val="0E4561"/>
          </a:solidFill>
        </p:spPr>
        <p:txBody>
          <a:bodyPr wrap="square" lIns="0" tIns="0" rIns="0" bIns="0" rtlCol="0"/>
          <a:lstStyle/>
          <a:p>
            <a:endParaRPr/>
          </a:p>
        </p:txBody>
      </p:sp>
      <p:sp>
        <p:nvSpPr>
          <p:cNvPr id="17" name="object 17"/>
          <p:cNvSpPr/>
          <p:nvPr/>
        </p:nvSpPr>
        <p:spPr>
          <a:xfrm>
            <a:off x="16093626" y="6694076"/>
            <a:ext cx="793115" cy="792480"/>
          </a:xfrm>
          <a:custGeom>
            <a:avLst/>
            <a:gdLst/>
            <a:ahLst/>
            <a:cxnLst/>
            <a:rect l="l" t="t" r="r" b="b"/>
            <a:pathLst>
              <a:path w="793115" h="792479">
                <a:moveTo>
                  <a:pt x="405805" y="791902"/>
                </a:moveTo>
                <a:lnTo>
                  <a:pt x="337884" y="787729"/>
                </a:lnTo>
                <a:lnTo>
                  <a:pt x="271677" y="772006"/>
                </a:lnTo>
                <a:lnTo>
                  <a:pt x="209139" y="745197"/>
                </a:lnTo>
                <a:lnTo>
                  <a:pt x="152103" y="708092"/>
                </a:lnTo>
                <a:lnTo>
                  <a:pt x="102247" y="661778"/>
                </a:lnTo>
                <a:lnTo>
                  <a:pt x="61043" y="607622"/>
                </a:lnTo>
                <a:lnTo>
                  <a:pt x="29707" y="547225"/>
                </a:lnTo>
                <a:lnTo>
                  <a:pt x="9158" y="482360"/>
                </a:lnTo>
                <a:lnTo>
                  <a:pt x="0" y="414931"/>
                </a:lnTo>
                <a:lnTo>
                  <a:pt x="2504" y="346929"/>
                </a:lnTo>
                <a:lnTo>
                  <a:pt x="16597" y="280361"/>
                </a:lnTo>
                <a:lnTo>
                  <a:pt x="41862" y="217183"/>
                </a:lnTo>
                <a:lnTo>
                  <a:pt x="77559" y="159249"/>
                </a:lnTo>
                <a:lnTo>
                  <a:pt x="122636" y="108272"/>
                </a:lnTo>
                <a:lnTo>
                  <a:pt x="175759" y="65755"/>
                </a:lnTo>
                <a:lnTo>
                  <a:pt x="235370" y="32946"/>
                </a:lnTo>
                <a:lnTo>
                  <a:pt x="299716" y="10809"/>
                </a:lnTo>
                <a:lnTo>
                  <a:pt x="366901" y="0"/>
                </a:lnTo>
                <a:lnTo>
                  <a:pt x="434939" y="835"/>
                </a:lnTo>
                <a:lnTo>
                  <a:pt x="501832" y="13289"/>
                </a:lnTo>
                <a:lnTo>
                  <a:pt x="565616" y="36997"/>
                </a:lnTo>
                <a:lnTo>
                  <a:pt x="624408" y="71262"/>
                </a:lnTo>
                <a:lnTo>
                  <a:pt x="676472" y="115071"/>
                </a:lnTo>
                <a:lnTo>
                  <a:pt x="720280" y="167134"/>
                </a:lnTo>
                <a:lnTo>
                  <a:pt x="754546" y="225926"/>
                </a:lnTo>
                <a:lnTo>
                  <a:pt x="778255" y="289711"/>
                </a:lnTo>
                <a:lnTo>
                  <a:pt x="790709" y="356605"/>
                </a:lnTo>
                <a:lnTo>
                  <a:pt x="792618" y="395473"/>
                </a:lnTo>
                <a:lnTo>
                  <a:pt x="786781" y="463265"/>
                </a:lnTo>
                <a:lnTo>
                  <a:pt x="769438" y="529066"/>
                </a:lnTo>
                <a:lnTo>
                  <a:pt x="741100" y="590933"/>
                </a:lnTo>
                <a:lnTo>
                  <a:pt x="702606" y="647040"/>
                </a:lnTo>
                <a:lnTo>
                  <a:pt x="655087" y="695741"/>
                </a:lnTo>
                <a:lnTo>
                  <a:pt x="599937" y="735603"/>
                </a:lnTo>
                <a:lnTo>
                  <a:pt x="538783" y="765450"/>
                </a:lnTo>
                <a:lnTo>
                  <a:pt x="473433" y="784401"/>
                </a:lnTo>
                <a:lnTo>
                  <a:pt x="405805" y="791902"/>
                </a:lnTo>
                <a:close/>
              </a:path>
            </a:pathLst>
          </a:custGeom>
          <a:solidFill>
            <a:srgbClr val="0E4561"/>
          </a:solidFill>
        </p:spPr>
        <p:txBody>
          <a:bodyPr wrap="square" lIns="0" tIns="0" rIns="0" bIns="0" rtlCol="0"/>
          <a:lstStyle/>
          <a:p>
            <a:endParaRPr/>
          </a:p>
        </p:txBody>
      </p:sp>
      <p:sp>
        <p:nvSpPr>
          <p:cNvPr id="18" name="object 18"/>
          <p:cNvSpPr/>
          <p:nvPr/>
        </p:nvSpPr>
        <p:spPr>
          <a:xfrm>
            <a:off x="12770676" y="3401440"/>
            <a:ext cx="4545330" cy="3121025"/>
          </a:xfrm>
          <a:custGeom>
            <a:avLst/>
            <a:gdLst/>
            <a:ahLst/>
            <a:cxnLst/>
            <a:rect l="l" t="t" r="r" b="b"/>
            <a:pathLst>
              <a:path w="4545330" h="3121025">
                <a:moveTo>
                  <a:pt x="4419689" y="2896006"/>
                </a:moveTo>
                <a:lnTo>
                  <a:pt x="4415129" y="2850743"/>
                </a:lnTo>
                <a:lnTo>
                  <a:pt x="4402048" y="2808592"/>
                </a:lnTo>
                <a:lnTo>
                  <a:pt x="4381347" y="2770454"/>
                </a:lnTo>
                <a:lnTo>
                  <a:pt x="4353928" y="2737218"/>
                </a:lnTo>
                <a:lnTo>
                  <a:pt x="4320705" y="2709799"/>
                </a:lnTo>
                <a:lnTo>
                  <a:pt x="4282554" y="2689110"/>
                </a:lnTo>
                <a:lnTo>
                  <a:pt x="4240403" y="2676029"/>
                </a:lnTo>
                <a:lnTo>
                  <a:pt x="4195140" y="2671457"/>
                </a:lnTo>
                <a:lnTo>
                  <a:pt x="1875942" y="2671457"/>
                </a:lnTo>
                <a:lnTo>
                  <a:pt x="947496" y="0"/>
                </a:lnTo>
                <a:lnTo>
                  <a:pt x="224548" y="0"/>
                </a:lnTo>
                <a:lnTo>
                  <a:pt x="179285" y="4559"/>
                </a:lnTo>
                <a:lnTo>
                  <a:pt x="137121" y="17640"/>
                </a:lnTo>
                <a:lnTo>
                  <a:pt x="98983" y="38341"/>
                </a:lnTo>
                <a:lnTo>
                  <a:pt x="65760" y="65747"/>
                </a:lnTo>
                <a:lnTo>
                  <a:pt x="38341" y="98983"/>
                </a:lnTo>
                <a:lnTo>
                  <a:pt x="17640" y="137121"/>
                </a:lnTo>
                <a:lnTo>
                  <a:pt x="4559" y="179273"/>
                </a:lnTo>
                <a:lnTo>
                  <a:pt x="0" y="224536"/>
                </a:lnTo>
                <a:lnTo>
                  <a:pt x="4559" y="269798"/>
                </a:lnTo>
                <a:lnTo>
                  <a:pt x="17640" y="311950"/>
                </a:lnTo>
                <a:lnTo>
                  <a:pt x="38341" y="350100"/>
                </a:lnTo>
                <a:lnTo>
                  <a:pt x="65760" y="383324"/>
                </a:lnTo>
                <a:lnTo>
                  <a:pt x="98983" y="410743"/>
                </a:lnTo>
                <a:lnTo>
                  <a:pt x="137121" y="431444"/>
                </a:lnTo>
                <a:lnTo>
                  <a:pt x="179285" y="444525"/>
                </a:lnTo>
                <a:lnTo>
                  <a:pt x="224548" y="449084"/>
                </a:lnTo>
                <a:lnTo>
                  <a:pt x="628091" y="449084"/>
                </a:lnTo>
                <a:lnTo>
                  <a:pt x="1556550" y="3120555"/>
                </a:lnTo>
                <a:lnTo>
                  <a:pt x="4195140" y="3120555"/>
                </a:lnTo>
                <a:lnTo>
                  <a:pt x="4240403" y="3115995"/>
                </a:lnTo>
                <a:lnTo>
                  <a:pt x="4282554" y="3102914"/>
                </a:lnTo>
                <a:lnTo>
                  <a:pt x="4320705" y="3082213"/>
                </a:lnTo>
                <a:lnTo>
                  <a:pt x="4353928" y="3054794"/>
                </a:lnTo>
                <a:lnTo>
                  <a:pt x="4381347" y="3021571"/>
                </a:lnTo>
                <a:lnTo>
                  <a:pt x="4402048" y="2983420"/>
                </a:lnTo>
                <a:lnTo>
                  <a:pt x="4415129" y="2941269"/>
                </a:lnTo>
                <a:lnTo>
                  <a:pt x="4419689" y="2896006"/>
                </a:lnTo>
                <a:close/>
              </a:path>
              <a:path w="4545330" h="3121025">
                <a:moveTo>
                  <a:pt x="4545228" y="843711"/>
                </a:moveTo>
                <a:lnTo>
                  <a:pt x="4530204" y="805510"/>
                </a:lnTo>
                <a:lnTo>
                  <a:pt x="4498251" y="779729"/>
                </a:lnTo>
                <a:lnTo>
                  <a:pt x="4452201" y="770280"/>
                </a:lnTo>
                <a:lnTo>
                  <a:pt x="1801304" y="770280"/>
                </a:lnTo>
                <a:lnTo>
                  <a:pt x="1754276" y="777875"/>
                </a:lnTo>
                <a:lnTo>
                  <a:pt x="1717979" y="799045"/>
                </a:lnTo>
                <a:lnTo>
                  <a:pt x="1694205" y="831329"/>
                </a:lnTo>
                <a:lnTo>
                  <a:pt x="1684769" y="872286"/>
                </a:lnTo>
                <a:lnTo>
                  <a:pt x="1691462" y="919467"/>
                </a:lnTo>
                <a:lnTo>
                  <a:pt x="2110816" y="2147913"/>
                </a:lnTo>
                <a:lnTo>
                  <a:pt x="2129053" y="2185847"/>
                </a:lnTo>
                <a:lnTo>
                  <a:pt x="2157196" y="2218791"/>
                </a:lnTo>
                <a:lnTo>
                  <a:pt x="2192528" y="2244763"/>
                </a:lnTo>
                <a:lnTo>
                  <a:pt x="2232368" y="2261793"/>
                </a:lnTo>
                <a:lnTo>
                  <a:pt x="2274024" y="2267902"/>
                </a:lnTo>
                <a:lnTo>
                  <a:pt x="4012006" y="2267902"/>
                </a:lnTo>
                <a:lnTo>
                  <a:pt x="4053649" y="2261793"/>
                </a:lnTo>
                <a:lnTo>
                  <a:pt x="4093451" y="2244763"/>
                </a:lnTo>
                <a:lnTo>
                  <a:pt x="4128744" y="2218791"/>
                </a:lnTo>
                <a:lnTo>
                  <a:pt x="4156837" y="2185847"/>
                </a:lnTo>
                <a:lnTo>
                  <a:pt x="4175023" y="2147913"/>
                </a:lnTo>
                <a:lnTo>
                  <a:pt x="4540491" y="890447"/>
                </a:lnTo>
                <a:lnTo>
                  <a:pt x="4545228" y="843711"/>
                </a:lnTo>
                <a:close/>
              </a:path>
            </a:pathLst>
          </a:custGeom>
          <a:solidFill>
            <a:srgbClr val="0E4561"/>
          </a:solidFill>
        </p:spPr>
        <p:txBody>
          <a:bodyPr wrap="square" lIns="0" tIns="0" rIns="0" bIns="0" rtlCol="0"/>
          <a:lstStyle/>
          <a:p>
            <a:endParaRPr/>
          </a:p>
        </p:txBody>
      </p:sp>
      <p:pic>
        <p:nvPicPr>
          <p:cNvPr id="19" name="Picture 18">
            <a:extLst>
              <a:ext uri="{FF2B5EF4-FFF2-40B4-BE49-F238E27FC236}">
                <a16:creationId xmlns:a16="http://schemas.microsoft.com/office/drawing/2014/main" id="{70607C39-49F9-D80F-3517-8F855CEC7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6535" y="1924675"/>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sp>
        <p:nvSpPr>
          <p:cNvPr id="3" name="object 3"/>
          <p:cNvSpPr/>
          <p:nvPr/>
        </p:nvSpPr>
        <p:spPr>
          <a:xfrm>
            <a:off x="616535" y="9648826"/>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pic>
        <p:nvPicPr>
          <p:cNvPr id="4" name="object 4"/>
          <p:cNvPicPr/>
          <p:nvPr/>
        </p:nvPicPr>
        <p:blipFill>
          <a:blip r:embed="rId2" cstate="print"/>
          <a:stretch>
            <a:fillRect/>
          </a:stretch>
        </p:blipFill>
        <p:spPr>
          <a:xfrm>
            <a:off x="781095" y="1441711"/>
            <a:ext cx="229776" cy="229769"/>
          </a:xfrm>
          <a:prstGeom prst="rect">
            <a:avLst/>
          </a:prstGeom>
        </p:spPr>
      </p:pic>
      <p:pic>
        <p:nvPicPr>
          <p:cNvPr id="5" name="object 5"/>
          <p:cNvPicPr/>
          <p:nvPr/>
        </p:nvPicPr>
        <p:blipFill>
          <a:blip r:embed="rId3" cstate="print"/>
          <a:stretch>
            <a:fillRect/>
          </a:stretch>
        </p:blipFill>
        <p:spPr>
          <a:xfrm>
            <a:off x="1141585" y="1443886"/>
            <a:ext cx="229780" cy="229771"/>
          </a:xfrm>
          <a:prstGeom prst="rect">
            <a:avLst/>
          </a:prstGeom>
        </p:spPr>
      </p:pic>
      <p:pic>
        <p:nvPicPr>
          <p:cNvPr id="6" name="object 6"/>
          <p:cNvPicPr/>
          <p:nvPr/>
        </p:nvPicPr>
        <p:blipFill>
          <a:blip r:embed="rId4" cstate="print"/>
          <a:stretch>
            <a:fillRect/>
          </a:stretch>
        </p:blipFill>
        <p:spPr>
          <a:xfrm>
            <a:off x="1502394" y="1443886"/>
            <a:ext cx="229780" cy="229771"/>
          </a:xfrm>
          <a:prstGeom prst="rect">
            <a:avLst/>
          </a:prstGeom>
        </p:spPr>
      </p:pic>
      <p:pic>
        <p:nvPicPr>
          <p:cNvPr id="7" name="object 7"/>
          <p:cNvPicPr/>
          <p:nvPr/>
        </p:nvPicPr>
        <p:blipFill>
          <a:blip r:embed="rId5" cstate="print"/>
          <a:stretch>
            <a:fillRect/>
          </a:stretch>
        </p:blipFill>
        <p:spPr>
          <a:xfrm>
            <a:off x="1863063" y="1443889"/>
            <a:ext cx="229780" cy="229768"/>
          </a:xfrm>
          <a:prstGeom prst="rect">
            <a:avLst/>
          </a:prstGeom>
        </p:spPr>
      </p:pic>
      <p:pic>
        <p:nvPicPr>
          <p:cNvPr id="8" name="object 8"/>
          <p:cNvPicPr/>
          <p:nvPr/>
        </p:nvPicPr>
        <p:blipFill>
          <a:blip r:embed="rId3" cstate="print"/>
          <a:stretch>
            <a:fillRect/>
          </a:stretch>
        </p:blipFill>
        <p:spPr>
          <a:xfrm>
            <a:off x="2223687" y="1443886"/>
            <a:ext cx="229780" cy="229771"/>
          </a:xfrm>
          <a:prstGeom prst="rect">
            <a:avLst/>
          </a:prstGeom>
        </p:spPr>
      </p:pic>
      <p:pic>
        <p:nvPicPr>
          <p:cNvPr id="9" name="object 9"/>
          <p:cNvPicPr/>
          <p:nvPr/>
        </p:nvPicPr>
        <p:blipFill>
          <a:blip r:embed="rId2" cstate="print"/>
          <a:stretch>
            <a:fillRect/>
          </a:stretch>
        </p:blipFill>
        <p:spPr>
          <a:xfrm>
            <a:off x="781095" y="9895805"/>
            <a:ext cx="229776" cy="229769"/>
          </a:xfrm>
          <a:prstGeom prst="rect">
            <a:avLst/>
          </a:prstGeom>
        </p:spPr>
      </p:pic>
      <p:pic>
        <p:nvPicPr>
          <p:cNvPr id="10" name="object 10"/>
          <p:cNvPicPr/>
          <p:nvPr/>
        </p:nvPicPr>
        <p:blipFill>
          <a:blip r:embed="rId3" cstate="print"/>
          <a:stretch>
            <a:fillRect/>
          </a:stretch>
        </p:blipFill>
        <p:spPr>
          <a:xfrm>
            <a:off x="1141585" y="9897980"/>
            <a:ext cx="229780" cy="229771"/>
          </a:xfrm>
          <a:prstGeom prst="rect">
            <a:avLst/>
          </a:prstGeom>
        </p:spPr>
      </p:pic>
      <p:pic>
        <p:nvPicPr>
          <p:cNvPr id="11" name="object 11"/>
          <p:cNvPicPr/>
          <p:nvPr/>
        </p:nvPicPr>
        <p:blipFill>
          <a:blip r:embed="rId4" cstate="print"/>
          <a:stretch>
            <a:fillRect/>
          </a:stretch>
        </p:blipFill>
        <p:spPr>
          <a:xfrm>
            <a:off x="1502394" y="9897980"/>
            <a:ext cx="229780" cy="229771"/>
          </a:xfrm>
          <a:prstGeom prst="rect">
            <a:avLst/>
          </a:prstGeom>
        </p:spPr>
      </p:pic>
      <p:pic>
        <p:nvPicPr>
          <p:cNvPr id="12" name="object 12"/>
          <p:cNvPicPr/>
          <p:nvPr/>
        </p:nvPicPr>
        <p:blipFill>
          <a:blip r:embed="rId6" cstate="print"/>
          <a:stretch>
            <a:fillRect/>
          </a:stretch>
        </p:blipFill>
        <p:spPr>
          <a:xfrm>
            <a:off x="1863063" y="9897983"/>
            <a:ext cx="229780" cy="229768"/>
          </a:xfrm>
          <a:prstGeom prst="rect">
            <a:avLst/>
          </a:prstGeom>
        </p:spPr>
      </p:pic>
      <p:pic>
        <p:nvPicPr>
          <p:cNvPr id="13" name="object 13"/>
          <p:cNvPicPr/>
          <p:nvPr/>
        </p:nvPicPr>
        <p:blipFill>
          <a:blip r:embed="rId3" cstate="print"/>
          <a:stretch>
            <a:fillRect/>
          </a:stretch>
        </p:blipFill>
        <p:spPr>
          <a:xfrm>
            <a:off x="2223687" y="9897980"/>
            <a:ext cx="229780" cy="229771"/>
          </a:xfrm>
          <a:prstGeom prst="rect">
            <a:avLst/>
          </a:prstGeom>
        </p:spPr>
      </p:pic>
      <p:sp>
        <p:nvSpPr>
          <p:cNvPr id="14" name="object 14"/>
          <p:cNvSpPr txBox="1">
            <a:spLocks noGrp="1"/>
          </p:cNvSpPr>
          <p:nvPr>
            <p:ph type="title"/>
          </p:nvPr>
        </p:nvSpPr>
        <p:spPr>
          <a:xfrm>
            <a:off x="603835" y="102417"/>
            <a:ext cx="10441940" cy="1122680"/>
          </a:xfrm>
          <a:prstGeom prst="rect">
            <a:avLst/>
          </a:prstGeom>
        </p:spPr>
        <p:txBody>
          <a:bodyPr vert="horz" wrap="square" lIns="0" tIns="12700" rIns="0" bIns="0" rtlCol="0">
            <a:spAutoFit/>
          </a:bodyPr>
          <a:lstStyle/>
          <a:p>
            <a:pPr marL="12700">
              <a:lnSpc>
                <a:spcPct val="100000"/>
              </a:lnSpc>
              <a:spcBef>
                <a:spcPts val="100"/>
              </a:spcBef>
            </a:pPr>
            <a:r>
              <a:rPr sz="5400" b="1" spc="900" dirty="0">
                <a:latin typeface="Agency FB" panose="020B0503020202020204" pitchFamily="34" charset="0"/>
              </a:rPr>
              <a:t>ADDITIONAL</a:t>
            </a:r>
            <a:r>
              <a:rPr sz="7200" b="1" spc="-905" dirty="0">
                <a:latin typeface="Trebuchet MS"/>
                <a:cs typeface="Trebuchet MS"/>
              </a:rPr>
              <a:t> </a:t>
            </a:r>
            <a:r>
              <a:rPr sz="5400" b="1" spc="355" dirty="0">
                <a:latin typeface="Agency FB" panose="020B0503020202020204" pitchFamily="34" charset="0"/>
              </a:rPr>
              <a:t>INSIGHTS</a:t>
            </a:r>
          </a:p>
        </p:txBody>
      </p:sp>
      <p:sp>
        <p:nvSpPr>
          <p:cNvPr id="15" name="object 15"/>
          <p:cNvSpPr txBox="1"/>
          <p:nvPr/>
        </p:nvSpPr>
        <p:spPr>
          <a:xfrm>
            <a:off x="603835" y="2226174"/>
            <a:ext cx="15584169" cy="6867521"/>
          </a:xfrm>
          <a:prstGeom prst="rect">
            <a:avLst/>
          </a:prstGeom>
        </p:spPr>
        <p:txBody>
          <a:bodyPr vert="horz" wrap="square" lIns="0" tIns="109220" rIns="0" bIns="0" rtlCol="0">
            <a:spAutoFit/>
          </a:bodyPr>
          <a:lstStyle/>
          <a:p>
            <a:pPr marL="12700" algn="just">
              <a:lnSpc>
                <a:spcPct val="100000"/>
              </a:lnSpc>
              <a:spcBef>
                <a:spcPts val="760"/>
              </a:spcBef>
            </a:pPr>
            <a:r>
              <a:rPr sz="2400" spc="100" dirty="0">
                <a:solidFill>
                  <a:srgbClr val="0E4561"/>
                </a:solidFill>
                <a:latin typeface="Tahoma"/>
                <a:cs typeface="Tahoma"/>
              </a:rPr>
              <a:t>--Geographical</a:t>
            </a:r>
            <a:r>
              <a:rPr sz="2400" spc="-130" dirty="0">
                <a:solidFill>
                  <a:srgbClr val="0E4561"/>
                </a:solidFill>
                <a:latin typeface="Tahoma"/>
                <a:cs typeface="Tahoma"/>
              </a:rPr>
              <a:t> </a:t>
            </a:r>
            <a:r>
              <a:rPr sz="2400" spc="70" dirty="0">
                <a:solidFill>
                  <a:srgbClr val="0E4561"/>
                </a:solidFill>
                <a:latin typeface="Tahoma"/>
                <a:cs typeface="Tahoma"/>
              </a:rPr>
              <a:t>Analysis:</a:t>
            </a:r>
            <a:endParaRPr sz="2400" dirty="0">
              <a:latin typeface="Tahoma"/>
              <a:cs typeface="Tahoma"/>
            </a:endParaRPr>
          </a:p>
          <a:p>
            <a:pPr marL="12700" marR="5080" algn="just">
              <a:lnSpc>
                <a:spcPct val="123900"/>
              </a:lnSpc>
            </a:pPr>
            <a:r>
              <a:rPr sz="2400" spc="120" dirty="0">
                <a:solidFill>
                  <a:srgbClr val="0E4561"/>
                </a:solidFill>
                <a:latin typeface="Tahoma"/>
                <a:cs typeface="Tahoma"/>
              </a:rPr>
              <a:t>Understand </a:t>
            </a:r>
            <a:r>
              <a:rPr sz="2400" spc="110" dirty="0">
                <a:solidFill>
                  <a:srgbClr val="0E4561"/>
                </a:solidFill>
                <a:latin typeface="Tahoma"/>
                <a:cs typeface="Tahoma"/>
              </a:rPr>
              <a:t>customer </a:t>
            </a:r>
            <a:r>
              <a:rPr sz="2400" spc="90" dirty="0">
                <a:solidFill>
                  <a:srgbClr val="0E4561"/>
                </a:solidFill>
                <a:latin typeface="Tahoma"/>
                <a:cs typeface="Tahoma"/>
              </a:rPr>
              <a:t>distribution, </a:t>
            </a:r>
            <a:r>
              <a:rPr sz="2400" spc="60" dirty="0">
                <a:solidFill>
                  <a:srgbClr val="0E4561"/>
                </a:solidFill>
                <a:latin typeface="Tahoma"/>
                <a:cs typeface="Tahoma"/>
              </a:rPr>
              <a:t>Identify </a:t>
            </a:r>
            <a:r>
              <a:rPr sz="2400" spc="140" dirty="0">
                <a:solidFill>
                  <a:srgbClr val="0E4561"/>
                </a:solidFill>
                <a:latin typeface="Tahoma"/>
                <a:cs typeface="Tahoma"/>
              </a:rPr>
              <a:t>new </a:t>
            </a:r>
            <a:r>
              <a:rPr sz="2400" spc="70" dirty="0">
                <a:solidFill>
                  <a:srgbClr val="0E4561"/>
                </a:solidFill>
                <a:latin typeface="Tahoma"/>
                <a:cs typeface="Tahoma"/>
              </a:rPr>
              <a:t>market </a:t>
            </a:r>
            <a:r>
              <a:rPr sz="2400" spc="120" dirty="0">
                <a:solidFill>
                  <a:srgbClr val="0E4561"/>
                </a:solidFill>
                <a:latin typeface="Tahoma"/>
                <a:cs typeface="Tahoma"/>
              </a:rPr>
              <a:t>opportunities </a:t>
            </a:r>
            <a:r>
              <a:rPr sz="2400" spc="-220" dirty="0">
                <a:solidFill>
                  <a:srgbClr val="0E4561"/>
                </a:solidFill>
                <a:latin typeface="Tahoma"/>
                <a:cs typeface="Tahoma"/>
              </a:rPr>
              <a:t>,</a:t>
            </a:r>
            <a:r>
              <a:rPr sz="2400" spc="-215" dirty="0">
                <a:solidFill>
                  <a:srgbClr val="0E4561"/>
                </a:solidFill>
                <a:latin typeface="Tahoma"/>
                <a:cs typeface="Tahoma"/>
              </a:rPr>
              <a:t> </a:t>
            </a:r>
            <a:r>
              <a:rPr sz="2400" spc="145" dirty="0">
                <a:solidFill>
                  <a:srgbClr val="0E4561"/>
                </a:solidFill>
                <a:latin typeface="Tahoma"/>
                <a:cs typeface="Tahoma"/>
              </a:rPr>
              <a:t>Highlight </a:t>
            </a:r>
            <a:r>
              <a:rPr sz="2400" spc="130" dirty="0">
                <a:solidFill>
                  <a:srgbClr val="0E4561"/>
                </a:solidFill>
                <a:latin typeface="Tahoma"/>
                <a:cs typeface="Tahoma"/>
              </a:rPr>
              <a:t>high-demand </a:t>
            </a:r>
            <a:r>
              <a:rPr sz="2400" spc="135" dirty="0">
                <a:solidFill>
                  <a:srgbClr val="0E4561"/>
                </a:solidFill>
                <a:latin typeface="Tahoma"/>
                <a:cs typeface="Tahoma"/>
              </a:rPr>
              <a:t> </a:t>
            </a:r>
            <a:r>
              <a:rPr sz="2400" spc="70" dirty="0">
                <a:solidFill>
                  <a:srgbClr val="0E4561"/>
                </a:solidFill>
                <a:latin typeface="Tahoma"/>
                <a:cs typeface="Tahoma"/>
              </a:rPr>
              <a:t>areas </a:t>
            </a:r>
            <a:r>
              <a:rPr sz="2400" spc="100" dirty="0">
                <a:solidFill>
                  <a:srgbClr val="0E4561"/>
                </a:solidFill>
                <a:latin typeface="Tahoma"/>
                <a:cs typeface="Tahoma"/>
              </a:rPr>
              <a:t>with </a:t>
            </a:r>
            <a:r>
              <a:rPr sz="2400" spc="130" dirty="0">
                <a:solidFill>
                  <a:srgbClr val="0E4561"/>
                </a:solidFill>
                <a:latin typeface="Tahoma"/>
                <a:cs typeface="Tahoma"/>
              </a:rPr>
              <a:t>longer </a:t>
            </a:r>
            <a:r>
              <a:rPr sz="2400" spc="110" dirty="0">
                <a:solidFill>
                  <a:srgbClr val="0E4561"/>
                </a:solidFill>
                <a:latin typeface="Tahoma"/>
                <a:cs typeface="Tahoma"/>
              </a:rPr>
              <a:t>delivery </a:t>
            </a:r>
            <a:r>
              <a:rPr sz="2400" spc="80" dirty="0">
                <a:solidFill>
                  <a:srgbClr val="0E4561"/>
                </a:solidFill>
                <a:latin typeface="Tahoma"/>
                <a:cs typeface="Tahoma"/>
              </a:rPr>
              <a:t>times </a:t>
            </a:r>
            <a:r>
              <a:rPr sz="2400" spc="55" dirty="0">
                <a:solidFill>
                  <a:srgbClr val="0E4561"/>
                </a:solidFill>
                <a:latin typeface="Tahoma"/>
                <a:cs typeface="Tahoma"/>
              </a:rPr>
              <a:t>or </a:t>
            </a:r>
            <a:r>
              <a:rPr sz="2400" spc="120" dirty="0">
                <a:solidFill>
                  <a:srgbClr val="0E4561"/>
                </a:solidFill>
                <a:latin typeface="Tahoma"/>
                <a:cs typeface="Tahoma"/>
              </a:rPr>
              <a:t>higher </a:t>
            </a:r>
            <a:r>
              <a:rPr sz="2400" spc="160" dirty="0">
                <a:solidFill>
                  <a:srgbClr val="0E4561"/>
                </a:solidFill>
                <a:latin typeface="Tahoma"/>
                <a:cs typeface="Tahoma"/>
              </a:rPr>
              <a:t>shipping </a:t>
            </a:r>
            <a:r>
              <a:rPr sz="2400" spc="75" dirty="0">
                <a:solidFill>
                  <a:srgbClr val="0E4561"/>
                </a:solidFill>
                <a:latin typeface="Tahoma"/>
                <a:cs typeface="Tahoma"/>
              </a:rPr>
              <a:t>costs, </a:t>
            </a:r>
            <a:r>
              <a:rPr sz="2400" spc="110" dirty="0">
                <a:solidFill>
                  <a:srgbClr val="0E4561"/>
                </a:solidFill>
                <a:latin typeface="Tahoma"/>
                <a:cs typeface="Tahoma"/>
              </a:rPr>
              <a:t>Optimize delivery </a:t>
            </a:r>
            <a:r>
              <a:rPr sz="2400" spc="90" dirty="0">
                <a:solidFill>
                  <a:srgbClr val="0E4561"/>
                </a:solidFill>
                <a:latin typeface="Tahoma"/>
                <a:cs typeface="Tahoma"/>
              </a:rPr>
              <a:t>routes </a:t>
            </a:r>
            <a:r>
              <a:rPr sz="2400" spc="140" dirty="0">
                <a:solidFill>
                  <a:srgbClr val="0E4561"/>
                </a:solidFill>
                <a:latin typeface="Tahoma"/>
                <a:cs typeface="Tahoma"/>
              </a:rPr>
              <a:t>and </a:t>
            </a:r>
            <a:r>
              <a:rPr sz="2400" spc="130" dirty="0">
                <a:solidFill>
                  <a:srgbClr val="0E4561"/>
                </a:solidFill>
                <a:latin typeface="Tahoma"/>
                <a:cs typeface="Tahoma"/>
              </a:rPr>
              <a:t>logistics </a:t>
            </a:r>
            <a:r>
              <a:rPr sz="2400" spc="-815" dirty="0">
                <a:solidFill>
                  <a:srgbClr val="0E4561"/>
                </a:solidFill>
                <a:latin typeface="Tahoma"/>
                <a:cs typeface="Tahoma"/>
              </a:rPr>
              <a:t> </a:t>
            </a:r>
            <a:r>
              <a:rPr sz="2400" spc="35" dirty="0">
                <a:solidFill>
                  <a:srgbClr val="0E4561"/>
                </a:solidFill>
                <a:latin typeface="Tahoma"/>
                <a:cs typeface="Tahoma"/>
              </a:rPr>
              <a:t>for</a:t>
            </a:r>
            <a:r>
              <a:rPr sz="2400" spc="-100" dirty="0">
                <a:solidFill>
                  <a:srgbClr val="0E4561"/>
                </a:solidFill>
                <a:latin typeface="Tahoma"/>
                <a:cs typeface="Tahoma"/>
              </a:rPr>
              <a:t> </a:t>
            </a:r>
            <a:r>
              <a:rPr sz="2400" spc="114" dirty="0">
                <a:solidFill>
                  <a:srgbClr val="0E4561"/>
                </a:solidFill>
                <a:latin typeface="Tahoma"/>
                <a:cs typeface="Tahoma"/>
              </a:rPr>
              <a:t>efficiency</a:t>
            </a:r>
            <a:r>
              <a:rPr sz="2400" spc="-100" dirty="0">
                <a:solidFill>
                  <a:srgbClr val="0E4561"/>
                </a:solidFill>
                <a:latin typeface="Tahoma"/>
                <a:cs typeface="Tahoma"/>
              </a:rPr>
              <a:t> </a:t>
            </a:r>
            <a:r>
              <a:rPr sz="2400" spc="140" dirty="0">
                <a:solidFill>
                  <a:srgbClr val="0E4561"/>
                </a:solidFill>
                <a:latin typeface="Tahoma"/>
                <a:cs typeface="Tahoma"/>
              </a:rPr>
              <a:t>and</a:t>
            </a:r>
            <a:r>
              <a:rPr sz="2400" spc="-100" dirty="0">
                <a:solidFill>
                  <a:srgbClr val="0E4561"/>
                </a:solidFill>
                <a:latin typeface="Tahoma"/>
                <a:cs typeface="Tahoma"/>
              </a:rPr>
              <a:t> </a:t>
            </a:r>
            <a:r>
              <a:rPr sz="2400" spc="120" dirty="0">
                <a:solidFill>
                  <a:srgbClr val="0E4561"/>
                </a:solidFill>
                <a:latin typeface="Tahoma"/>
                <a:cs typeface="Tahoma"/>
              </a:rPr>
              <a:t>cost</a:t>
            </a:r>
            <a:r>
              <a:rPr sz="2400" spc="-100" dirty="0">
                <a:solidFill>
                  <a:srgbClr val="0E4561"/>
                </a:solidFill>
                <a:latin typeface="Tahoma"/>
                <a:cs typeface="Tahoma"/>
              </a:rPr>
              <a:t> </a:t>
            </a:r>
            <a:r>
              <a:rPr sz="2400" spc="130" dirty="0">
                <a:solidFill>
                  <a:srgbClr val="0E4561"/>
                </a:solidFill>
                <a:latin typeface="Tahoma"/>
                <a:cs typeface="Tahoma"/>
              </a:rPr>
              <a:t>reduction</a:t>
            </a:r>
            <a:endParaRPr lang="en-IN" sz="2400" spc="130" dirty="0">
              <a:solidFill>
                <a:srgbClr val="0E4561"/>
              </a:solidFill>
              <a:latin typeface="Tahoma"/>
              <a:cs typeface="Tahoma"/>
            </a:endParaRPr>
          </a:p>
          <a:p>
            <a:pPr marL="12700" marR="5080" algn="just">
              <a:lnSpc>
                <a:spcPct val="123900"/>
              </a:lnSpc>
            </a:pPr>
            <a:endParaRPr sz="2400" dirty="0">
              <a:latin typeface="Tahoma"/>
              <a:cs typeface="Tahoma"/>
            </a:endParaRPr>
          </a:p>
          <a:p>
            <a:pPr marL="12700" algn="just">
              <a:lnSpc>
                <a:spcPct val="100000"/>
              </a:lnSpc>
              <a:spcBef>
                <a:spcPts val="760"/>
              </a:spcBef>
            </a:pPr>
            <a:r>
              <a:rPr sz="2400" spc="65" dirty="0">
                <a:solidFill>
                  <a:srgbClr val="0E4561"/>
                </a:solidFill>
                <a:latin typeface="Tahoma"/>
                <a:cs typeface="Tahoma"/>
              </a:rPr>
              <a:t>--Frequent</a:t>
            </a:r>
            <a:r>
              <a:rPr sz="2400" spc="-120" dirty="0">
                <a:solidFill>
                  <a:srgbClr val="0E4561"/>
                </a:solidFill>
                <a:latin typeface="Tahoma"/>
                <a:cs typeface="Tahoma"/>
              </a:rPr>
              <a:t> </a:t>
            </a:r>
            <a:r>
              <a:rPr sz="2400" spc="130" dirty="0">
                <a:solidFill>
                  <a:srgbClr val="0E4561"/>
                </a:solidFill>
                <a:latin typeface="Tahoma"/>
                <a:cs typeface="Tahoma"/>
              </a:rPr>
              <a:t>Purchase</a:t>
            </a:r>
            <a:r>
              <a:rPr sz="2400" spc="-114" dirty="0">
                <a:solidFill>
                  <a:srgbClr val="0E4561"/>
                </a:solidFill>
                <a:latin typeface="Tahoma"/>
                <a:cs typeface="Tahoma"/>
              </a:rPr>
              <a:t> </a:t>
            </a:r>
            <a:r>
              <a:rPr sz="2400" spc="70" dirty="0">
                <a:solidFill>
                  <a:srgbClr val="0E4561"/>
                </a:solidFill>
                <a:latin typeface="Tahoma"/>
                <a:cs typeface="Tahoma"/>
              </a:rPr>
              <a:t>Analysis:</a:t>
            </a:r>
            <a:endParaRPr sz="2400" dirty="0">
              <a:latin typeface="Tahoma"/>
              <a:cs typeface="Tahoma"/>
            </a:endParaRPr>
          </a:p>
          <a:p>
            <a:pPr marL="12700" marR="5080" algn="just">
              <a:lnSpc>
                <a:spcPct val="123900"/>
              </a:lnSpc>
            </a:pPr>
            <a:r>
              <a:rPr sz="2400" spc="60" dirty="0">
                <a:solidFill>
                  <a:srgbClr val="0E4561"/>
                </a:solidFill>
                <a:latin typeface="Tahoma"/>
                <a:cs typeface="Tahoma"/>
              </a:rPr>
              <a:t>Identify</a:t>
            </a:r>
            <a:r>
              <a:rPr sz="2400" spc="-15" dirty="0">
                <a:solidFill>
                  <a:srgbClr val="0E4561"/>
                </a:solidFill>
                <a:latin typeface="Tahoma"/>
                <a:cs typeface="Tahoma"/>
              </a:rPr>
              <a:t> </a:t>
            </a:r>
            <a:r>
              <a:rPr sz="2400" spc="120" dirty="0">
                <a:solidFill>
                  <a:srgbClr val="0E4561"/>
                </a:solidFill>
                <a:latin typeface="Tahoma"/>
                <a:cs typeface="Tahoma"/>
              </a:rPr>
              <a:t>top</a:t>
            </a:r>
            <a:r>
              <a:rPr sz="2400" spc="-10" dirty="0">
                <a:solidFill>
                  <a:srgbClr val="0E4561"/>
                </a:solidFill>
                <a:latin typeface="Tahoma"/>
                <a:cs typeface="Tahoma"/>
              </a:rPr>
              <a:t> </a:t>
            </a:r>
            <a:r>
              <a:rPr sz="2400" spc="125" dirty="0">
                <a:solidFill>
                  <a:srgbClr val="0E4561"/>
                </a:solidFill>
                <a:latin typeface="Tahoma"/>
                <a:cs typeface="Tahoma"/>
              </a:rPr>
              <a:t>10</a:t>
            </a:r>
            <a:r>
              <a:rPr sz="2400" spc="-15" dirty="0">
                <a:solidFill>
                  <a:srgbClr val="0E4561"/>
                </a:solidFill>
                <a:latin typeface="Tahoma"/>
                <a:cs typeface="Tahoma"/>
              </a:rPr>
              <a:t> </a:t>
            </a:r>
            <a:r>
              <a:rPr sz="2400" spc="145" dirty="0">
                <a:solidFill>
                  <a:srgbClr val="0E4561"/>
                </a:solidFill>
                <a:latin typeface="Tahoma"/>
                <a:cs typeface="Tahoma"/>
              </a:rPr>
              <a:t>product</a:t>
            </a:r>
            <a:r>
              <a:rPr sz="2400" spc="-10" dirty="0">
                <a:solidFill>
                  <a:srgbClr val="0E4561"/>
                </a:solidFill>
                <a:latin typeface="Tahoma"/>
                <a:cs typeface="Tahoma"/>
              </a:rPr>
              <a:t> </a:t>
            </a:r>
            <a:r>
              <a:rPr sz="2400" spc="120" dirty="0">
                <a:solidFill>
                  <a:srgbClr val="0E4561"/>
                </a:solidFill>
                <a:latin typeface="Tahoma"/>
                <a:cs typeface="Tahoma"/>
              </a:rPr>
              <a:t>categories</a:t>
            </a:r>
            <a:r>
              <a:rPr sz="2400" spc="-15" dirty="0">
                <a:solidFill>
                  <a:srgbClr val="0E4561"/>
                </a:solidFill>
                <a:latin typeface="Tahoma"/>
                <a:cs typeface="Tahoma"/>
              </a:rPr>
              <a:t> </a:t>
            </a:r>
            <a:r>
              <a:rPr sz="2400" spc="135" dirty="0">
                <a:solidFill>
                  <a:srgbClr val="0E4561"/>
                </a:solidFill>
                <a:latin typeface="Tahoma"/>
                <a:cs typeface="Tahoma"/>
              </a:rPr>
              <a:t>by</a:t>
            </a:r>
            <a:r>
              <a:rPr sz="2400" spc="-10" dirty="0">
                <a:solidFill>
                  <a:srgbClr val="0E4561"/>
                </a:solidFill>
                <a:latin typeface="Tahoma"/>
                <a:cs typeface="Tahoma"/>
              </a:rPr>
              <a:t> </a:t>
            </a:r>
            <a:r>
              <a:rPr sz="2400" spc="95" dirty="0">
                <a:solidFill>
                  <a:srgbClr val="0E4561"/>
                </a:solidFill>
                <a:latin typeface="Tahoma"/>
                <a:cs typeface="Tahoma"/>
              </a:rPr>
              <a:t>order</a:t>
            </a:r>
            <a:r>
              <a:rPr sz="2400" spc="-15" dirty="0">
                <a:solidFill>
                  <a:srgbClr val="0E4561"/>
                </a:solidFill>
                <a:latin typeface="Tahoma"/>
                <a:cs typeface="Tahoma"/>
              </a:rPr>
              <a:t> </a:t>
            </a:r>
            <a:r>
              <a:rPr sz="2400" spc="100" dirty="0">
                <a:solidFill>
                  <a:srgbClr val="0E4561"/>
                </a:solidFill>
                <a:latin typeface="Tahoma"/>
                <a:cs typeface="Tahoma"/>
              </a:rPr>
              <a:t>frequency,</a:t>
            </a:r>
            <a:r>
              <a:rPr sz="2400" spc="-10" dirty="0">
                <a:solidFill>
                  <a:srgbClr val="0E4561"/>
                </a:solidFill>
                <a:latin typeface="Tahoma"/>
                <a:cs typeface="Tahoma"/>
              </a:rPr>
              <a:t> </a:t>
            </a:r>
            <a:r>
              <a:rPr sz="2400" spc="155" dirty="0">
                <a:solidFill>
                  <a:srgbClr val="0E4561"/>
                </a:solidFill>
                <a:latin typeface="Tahoma"/>
                <a:cs typeface="Tahoma"/>
              </a:rPr>
              <a:t>Bed</a:t>
            </a:r>
            <a:r>
              <a:rPr sz="2400" spc="-15" dirty="0">
                <a:solidFill>
                  <a:srgbClr val="0E4561"/>
                </a:solidFill>
                <a:latin typeface="Tahoma"/>
                <a:cs typeface="Tahoma"/>
              </a:rPr>
              <a:t> </a:t>
            </a:r>
            <a:r>
              <a:rPr sz="2400" spc="105" dirty="0">
                <a:solidFill>
                  <a:srgbClr val="0E4561"/>
                </a:solidFill>
                <a:latin typeface="Tahoma"/>
                <a:cs typeface="Tahoma"/>
              </a:rPr>
              <a:t>bath</a:t>
            </a:r>
            <a:r>
              <a:rPr sz="2400" spc="-10" dirty="0">
                <a:solidFill>
                  <a:srgbClr val="0E4561"/>
                </a:solidFill>
                <a:latin typeface="Tahoma"/>
                <a:cs typeface="Tahoma"/>
              </a:rPr>
              <a:t> </a:t>
            </a:r>
            <a:r>
              <a:rPr sz="2400" spc="105" dirty="0">
                <a:solidFill>
                  <a:srgbClr val="0E4561"/>
                </a:solidFill>
                <a:latin typeface="Tahoma"/>
                <a:cs typeface="Tahoma"/>
              </a:rPr>
              <a:t>table</a:t>
            </a:r>
            <a:r>
              <a:rPr sz="2400" spc="-15" dirty="0">
                <a:solidFill>
                  <a:srgbClr val="0E4561"/>
                </a:solidFill>
                <a:latin typeface="Tahoma"/>
                <a:cs typeface="Tahoma"/>
              </a:rPr>
              <a:t> </a:t>
            </a:r>
            <a:r>
              <a:rPr sz="2400" spc="90" dirty="0">
                <a:solidFill>
                  <a:srgbClr val="0E4561"/>
                </a:solidFill>
                <a:latin typeface="Tahoma"/>
                <a:cs typeface="Tahoma"/>
              </a:rPr>
              <a:t>(Cama_mesa_banho)</a:t>
            </a:r>
            <a:r>
              <a:rPr sz="2400" spc="-10" dirty="0">
                <a:solidFill>
                  <a:srgbClr val="0E4561"/>
                </a:solidFill>
                <a:latin typeface="Tahoma"/>
                <a:cs typeface="Tahoma"/>
              </a:rPr>
              <a:t> </a:t>
            </a:r>
            <a:r>
              <a:rPr sz="2400" spc="90" dirty="0">
                <a:solidFill>
                  <a:srgbClr val="0E4561"/>
                </a:solidFill>
                <a:latin typeface="Tahoma"/>
                <a:cs typeface="Tahoma"/>
              </a:rPr>
              <a:t>most </a:t>
            </a:r>
            <a:r>
              <a:rPr sz="2400" spc="-819" dirty="0">
                <a:solidFill>
                  <a:srgbClr val="0E4561"/>
                </a:solidFill>
                <a:latin typeface="Tahoma"/>
                <a:cs typeface="Tahoma"/>
              </a:rPr>
              <a:t> </a:t>
            </a:r>
            <a:r>
              <a:rPr sz="2400" spc="100" dirty="0">
                <a:solidFill>
                  <a:srgbClr val="0E4561"/>
                </a:solidFill>
                <a:latin typeface="Tahoma"/>
                <a:cs typeface="Tahoma"/>
              </a:rPr>
              <a:t>frequently</a:t>
            </a:r>
            <a:r>
              <a:rPr sz="2400" spc="-105" dirty="0">
                <a:solidFill>
                  <a:srgbClr val="0E4561"/>
                </a:solidFill>
                <a:latin typeface="Tahoma"/>
                <a:cs typeface="Tahoma"/>
              </a:rPr>
              <a:t> </a:t>
            </a:r>
            <a:r>
              <a:rPr sz="2400" spc="145" dirty="0">
                <a:solidFill>
                  <a:srgbClr val="0E4561"/>
                </a:solidFill>
                <a:latin typeface="Tahoma"/>
                <a:cs typeface="Tahoma"/>
              </a:rPr>
              <a:t>purchased</a:t>
            </a:r>
            <a:r>
              <a:rPr sz="2400" spc="-100" dirty="0">
                <a:solidFill>
                  <a:srgbClr val="0E4561"/>
                </a:solidFill>
                <a:latin typeface="Tahoma"/>
                <a:cs typeface="Tahoma"/>
              </a:rPr>
              <a:t> </a:t>
            </a:r>
            <a:r>
              <a:rPr sz="2400" spc="100" dirty="0">
                <a:solidFill>
                  <a:srgbClr val="0E4561"/>
                </a:solidFill>
                <a:latin typeface="Tahoma"/>
                <a:cs typeface="Tahoma"/>
              </a:rPr>
              <a:t>with</a:t>
            </a:r>
            <a:r>
              <a:rPr sz="2400" spc="-100" dirty="0">
                <a:solidFill>
                  <a:srgbClr val="0E4561"/>
                </a:solidFill>
                <a:latin typeface="Tahoma"/>
                <a:cs typeface="Tahoma"/>
              </a:rPr>
              <a:t> </a:t>
            </a:r>
            <a:r>
              <a:rPr sz="2400" spc="130" dirty="0">
                <a:solidFill>
                  <a:srgbClr val="0E4561"/>
                </a:solidFill>
                <a:latin typeface="Tahoma"/>
                <a:cs typeface="Tahoma"/>
              </a:rPr>
              <a:t>10K</a:t>
            </a:r>
            <a:r>
              <a:rPr sz="2400" spc="-100" dirty="0">
                <a:solidFill>
                  <a:srgbClr val="0E4561"/>
                </a:solidFill>
                <a:latin typeface="Tahoma"/>
                <a:cs typeface="Tahoma"/>
              </a:rPr>
              <a:t> </a:t>
            </a:r>
            <a:r>
              <a:rPr sz="2400" spc="95" dirty="0">
                <a:solidFill>
                  <a:srgbClr val="0E4561"/>
                </a:solidFill>
                <a:latin typeface="Tahoma"/>
                <a:cs typeface="Tahoma"/>
              </a:rPr>
              <a:t>orders</a:t>
            </a:r>
            <a:endParaRPr lang="en-IN" sz="2400" spc="95" dirty="0">
              <a:solidFill>
                <a:srgbClr val="0E4561"/>
              </a:solidFill>
              <a:latin typeface="Tahoma"/>
              <a:cs typeface="Tahoma"/>
            </a:endParaRPr>
          </a:p>
          <a:p>
            <a:pPr marL="12700" marR="5080" algn="just">
              <a:lnSpc>
                <a:spcPct val="123900"/>
              </a:lnSpc>
            </a:pPr>
            <a:endParaRPr sz="2400" dirty="0">
              <a:latin typeface="Tahoma"/>
              <a:cs typeface="Tahoma"/>
            </a:endParaRPr>
          </a:p>
          <a:p>
            <a:pPr marL="12700" algn="just">
              <a:lnSpc>
                <a:spcPct val="100000"/>
              </a:lnSpc>
              <a:spcBef>
                <a:spcPts val="760"/>
              </a:spcBef>
            </a:pPr>
            <a:r>
              <a:rPr sz="2400" spc="10" dirty="0">
                <a:solidFill>
                  <a:srgbClr val="0E4561"/>
                </a:solidFill>
                <a:latin typeface="Tahoma"/>
                <a:cs typeface="Tahoma"/>
              </a:rPr>
              <a:t>--Profit</a:t>
            </a:r>
            <a:r>
              <a:rPr sz="2400" spc="-114" dirty="0">
                <a:solidFill>
                  <a:srgbClr val="0E4561"/>
                </a:solidFill>
                <a:latin typeface="Tahoma"/>
                <a:cs typeface="Tahoma"/>
              </a:rPr>
              <a:t> </a:t>
            </a:r>
            <a:r>
              <a:rPr sz="2400" spc="140" dirty="0">
                <a:solidFill>
                  <a:srgbClr val="0E4561"/>
                </a:solidFill>
                <a:latin typeface="Tahoma"/>
                <a:cs typeface="Tahoma"/>
              </a:rPr>
              <a:t>Margin</a:t>
            </a:r>
            <a:r>
              <a:rPr sz="2400" spc="-110" dirty="0">
                <a:solidFill>
                  <a:srgbClr val="0E4561"/>
                </a:solidFill>
                <a:latin typeface="Tahoma"/>
                <a:cs typeface="Tahoma"/>
              </a:rPr>
              <a:t> </a:t>
            </a:r>
            <a:r>
              <a:rPr sz="2400" spc="70" dirty="0">
                <a:solidFill>
                  <a:srgbClr val="0E4561"/>
                </a:solidFill>
                <a:latin typeface="Tahoma"/>
                <a:cs typeface="Tahoma"/>
              </a:rPr>
              <a:t>Analysis:</a:t>
            </a:r>
            <a:endParaRPr sz="2400" dirty="0">
              <a:latin typeface="Tahoma"/>
              <a:cs typeface="Tahoma"/>
            </a:endParaRPr>
          </a:p>
          <a:p>
            <a:pPr marL="12700" marR="5080" algn="just">
              <a:lnSpc>
                <a:spcPct val="123900"/>
              </a:lnSpc>
            </a:pPr>
            <a:r>
              <a:rPr sz="2400" spc="100" dirty="0">
                <a:solidFill>
                  <a:srgbClr val="0E4561"/>
                </a:solidFill>
                <a:latin typeface="Tahoma"/>
                <a:cs typeface="Tahoma"/>
              </a:rPr>
              <a:t>Evaluate </a:t>
            </a:r>
            <a:r>
              <a:rPr sz="2400" spc="140" dirty="0">
                <a:solidFill>
                  <a:srgbClr val="0E4561"/>
                </a:solidFill>
                <a:latin typeface="Tahoma"/>
                <a:cs typeface="Tahoma"/>
              </a:rPr>
              <a:t>each </a:t>
            </a:r>
            <a:r>
              <a:rPr sz="2400" spc="120" dirty="0">
                <a:solidFill>
                  <a:srgbClr val="0E4561"/>
                </a:solidFill>
                <a:latin typeface="Tahoma"/>
                <a:cs typeface="Tahoma"/>
              </a:rPr>
              <a:t>product's </a:t>
            </a:r>
            <a:r>
              <a:rPr sz="2400" spc="75" dirty="0">
                <a:solidFill>
                  <a:srgbClr val="0E4561"/>
                </a:solidFill>
                <a:latin typeface="Tahoma"/>
                <a:cs typeface="Tahoma"/>
              </a:rPr>
              <a:t>profit </a:t>
            </a:r>
            <a:r>
              <a:rPr sz="2400" spc="125" dirty="0">
                <a:solidFill>
                  <a:srgbClr val="0E4561"/>
                </a:solidFill>
                <a:latin typeface="Tahoma"/>
                <a:cs typeface="Tahoma"/>
              </a:rPr>
              <a:t>contribution </a:t>
            </a:r>
            <a:r>
              <a:rPr sz="2400" spc="-220" dirty="0">
                <a:solidFill>
                  <a:srgbClr val="0E4561"/>
                </a:solidFill>
                <a:latin typeface="Tahoma"/>
                <a:cs typeface="Tahoma"/>
              </a:rPr>
              <a:t>,</a:t>
            </a:r>
            <a:r>
              <a:rPr sz="2400" spc="-215" dirty="0">
                <a:solidFill>
                  <a:srgbClr val="0E4561"/>
                </a:solidFill>
                <a:latin typeface="Tahoma"/>
                <a:cs typeface="Tahoma"/>
              </a:rPr>
              <a:t> </a:t>
            </a:r>
            <a:r>
              <a:rPr sz="2400" spc="145" dirty="0">
                <a:solidFill>
                  <a:srgbClr val="0E4561"/>
                </a:solidFill>
                <a:latin typeface="Tahoma"/>
                <a:cs typeface="Tahoma"/>
              </a:rPr>
              <a:t>Signaling </a:t>
            </a:r>
            <a:r>
              <a:rPr sz="2400" spc="140" dirty="0">
                <a:solidFill>
                  <a:srgbClr val="0E4561"/>
                </a:solidFill>
                <a:latin typeface="Tahoma"/>
                <a:cs typeface="Tahoma"/>
              </a:rPr>
              <a:t>and </a:t>
            </a:r>
            <a:r>
              <a:rPr sz="2400" spc="100" dirty="0">
                <a:solidFill>
                  <a:srgbClr val="0E4561"/>
                </a:solidFill>
                <a:latin typeface="Tahoma"/>
                <a:cs typeface="Tahoma"/>
              </a:rPr>
              <a:t>security (Sinalizacao_e_seguranca) </a:t>
            </a:r>
            <a:r>
              <a:rPr sz="2400" spc="105" dirty="0">
                <a:solidFill>
                  <a:srgbClr val="0E4561"/>
                </a:solidFill>
                <a:latin typeface="Tahoma"/>
                <a:cs typeface="Tahoma"/>
              </a:rPr>
              <a:t> </a:t>
            </a:r>
            <a:r>
              <a:rPr sz="2400" spc="95" dirty="0">
                <a:solidFill>
                  <a:srgbClr val="0E4561"/>
                </a:solidFill>
                <a:latin typeface="Tahoma"/>
                <a:cs typeface="Tahoma"/>
              </a:rPr>
              <a:t>has </a:t>
            </a:r>
            <a:r>
              <a:rPr sz="2400" spc="120" dirty="0">
                <a:solidFill>
                  <a:srgbClr val="0E4561"/>
                </a:solidFill>
                <a:latin typeface="Tahoma"/>
                <a:cs typeface="Tahoma"/>
              </a:rPr>
              <a:t>highest </a:t>
            </a:r>
            <a:r>
              <a:rPr sz="2400" spc="75" dirty="0">
                <a:solidFill>
                  <a:srgbClr val="0E4561"/>
                </a:solidFill>
                <a:latin typeface="Tahoma"/>
                <a:cs typeface="Tahoma"/>
              </a:rPr>
              <a:t>profit </a:t>
            </a:r>
            <a:r>
              <a:rPr sz="2400" spc="105" dirty="0">
                <a:solidFill>
                  <a:srgbClr val="0E4561"/>
                </a:solidFill>
                <a:latin typeface="Tahoma"/>
                <a:cs typeface="Tahoma"/>
              </a:rPr>
              <a:t>margin </a:t>
            </a:r>
            <a:r>
              <a:rPr sz="2400" spc="55" dirty="0">
                <a:solidFill>
                  <a:srgbClr val="0E4561"/>
                </a:solidFill>
                <a:latin typeface="Tahoma"/>
                <a:cs typeface="Tahoma"/>
              </a:rPr>
              <a:t>of </a:t>
            </a:r>
            <a:r>
              <a:rPr sz="2400" spc="70" dirty="0">
                <a:solidFill>
                  <a:srgbClr val="0E4561"/>
                </a:solidFill>
                <a:latin typeface="Tahoma"/>
                <a:cs typeface="Tahoma"/>
              </a:rPr>
              <a:t>R$38, </a:t>
            </a:r>
            <a:r>
              <a:rPr sz="2400" spc="145" dirty="0">
                <a:solidFill>
                  <a:srgbClr val="0E4561"/>
                </a:solidFill>
                <a:latin typeface="Tahoma"/>
                <a:cs typeface="Tahoma"/>
              </a:rPr>
              <a:t>Home appliances </a:t>
            </a:r>
            <a:r>
              <a:rPr sz="2400" spc="90" dirty="0">
                <a:solidFill>
                  <a:srgbClr val="0E4561"/>
                </a:solidFill>
                <a:latin typeface="Tahoma"/>
                <a:cs typeface="Tahoma"/>
              </a:rPr>
              <a:t>2 </a:t>
            </a:r>
            <a:r>
              <a:rPr sz="2400" spc="95" dirty="0">
                <a:solidFill>
                  <a:srgbClr val="0E4561"/>
                </a:solidFill>
                <a:latin typeface="Tahoma"/>
                <a:cs typeface="Tahoma"/>
              </a:rPr>
              <a:t>(eletrodomesticos_2) has </a:t>
            </a:r>
            <a:r>
              <a:rPr sz="2400" spc="80" dirty="0">
                <a:solidFill>
                  <a:srgbClr val="0E4561"/>
                </a:solidFill>
                <a:latin typeface="Tahoma"/>
                <a:cs typeface="Tahoma"/>
              </a:rPr>
              <a:t>least </a:t>
            </a:r>
            <a:r>
              <a:rPr sz="2400" spc="75" dirty="0">
                <a:solidFill>
                  <a:srgbClr val="0E4561"/>
                </a:solidFill>
                <a:latin typeface="Tahoma"/>
                <a:cs typeface="Tahoma"/>
              </a:rPr>
              <a:t>profit </a:t>
            </a:r>
            <a:r>
              <a:rPr sz="2400" spc="80" dirty="0">
                <a:solidFill>
                  <a:srgbClr val="0E4561"/>
                </a:solidFill>
                <a:latin typeface="Tahoma"/>
                <a:cs typeface="Tahoma"/>
              </a:rPr>
              <a:t> </a:t>
            </a:r>
            <a:r>
              <a:rPr sz="2400" spc="105" dirty="0">
                <a:solidFill>
                  <a:srgbClr val="0E4561"/>
                </a:solidFill>
                <a:latin typeface="Tahoma"/>
                <a:cs typeface="Tahoma"/>
              </a:rPr>
              <a:t>margin</a:t>
            </a:r>
            <a:r>
              <a:rPr sz="2400" spc="-105" dirty="0">
                <a:solidFill>
                  <a:srgbClr val="0E4561"/>
                </a:solidFill>
                <a:latin typeface="Tahoma"/>
                <a:cs typeface="Tahoma"/>
              </a:rPr>
              <a:t> </a:t>
            </a:r>
            <a:r>
              <a:rPr sz="2400" spc="15" dirty="0">
                <a:solidFill>
                  <a:srgbClr val="0E4561"/>
                </a:solidFill>
                <a:latin typeface="Tahoma"/>
                <a:cs typeface="Tahoma"/>
              </a:rPr>
              <a:t>(-R$10)</a:t>
            </a:r>
            <a:r>
              <a:rPr lang="en-IN" sz="2400" spc="15" dirty="0">
                <a:solidFill>
                  <a:srgbClr val="0E4561"/>
                </a:solidFill>
                <a:latin typeface="Tahoma"/>
                <a:cs typeface="Tahoma"/>
              </a:rPr>
              <a:t>.</a:t>
            </a:r>
          </a:p>
          <a:p>
            <a:pPr marL="12700" marR="5080" algn="just">
              <a:lnSpc>
                <a:spcPct val="123900"/>
              </a:lnSpc>
            </a:pPr>
            <a:endParaRPr sz="2400" dirty="0">
              <a:latin typeface="Tahoma"/>
              <a:cs typeface="Tahoma"/>
            </a:endParaRPr>
          </a:p>
          <a:p>
            <a:pPr marL="12700" marR="9730740" algn="just">
              <a:lnSpc>
                <a:spcPct val="123900"/>
              </a:lnSpc>
            </a:pPr>
            <a:r>
              <a:rPr sz="2400" spc="65" dirty="0">
                <a:solidFill>
                  <a:srgbClr val="0E4561"/>
                </a:solidFill>
                <a:latin typeface="Tahoma"/>
                <a:cs typeface="Tahoma"/>
              </a:rPr>
              <a:t>--Customer </a:t>
            </a:r>
            <a:r>
              <a:rPr sz="2400" spc="140" dirty="0">
                <a:solidFill>
                  <a:srgbClr val="0E4561"/>
                </a:solidFill>
                <a:latin typeface="Tahoma"/>
                <a:cs typeface="Tahoma"/>
              </a:rPr>
              <a:t>Acquisition </a:t>
            </a:r>
            <a:r>
              <a:rPr sz="2400" spc="70" dirty="0">
                <a:solidFill>
                  <a:srgbClr val="0E4561"/>
                </a:solidFill>
                <a:latin typeface="Tahoma"/>
                <a:cs typeface="Tahoma"/>
              </a:rPr>
              <a:t>Analysis: </a:t>
            </a:r>
            <a:r>
              <a:rPr sz="2400" spc="75" dirty="0">
                <a:solidFill>
                  <a:srgbClr val="0E4561"/>
                </a:solidFill>
                <a:latin typeface="Tahoma"/>
                <a:cs typeface="Tahoma"/>
              </a:rPr>
              <a:t> </a:t>
            </a:r>
            <a:r>
              <a:rPr sz="2400" spc="120" dirty="0">
                <a:solidFill>
                  <a:srgbClr val="0E4561"/>
                </a:solidFill>
                <a:latin typeface="Tahoma"/>
                <a:cs typeface="Tahoma"/>
              </a:rPr>
              <a:t>Analyze</a:t>
            </a:r>
            <a:r>
              <a:rPr sz="2400" spc="-110" dirty="0">
                <a:solidFill>
                  <a:srgbClr val="0E4561"/>
                </a:solidFill>
                <a:latin typeface="Tahoma"/>
                <a:cs typeface="Tahoma"/>
              </a:rPr>
              <a:t> </a:t>
            </a:r>
            <a:r>
              <a:rPr sz="2400" spc="35" dirty="0">
                <a:solidFill>
                  <a:srgbClr val="0E4561"/>
                </a:solidFill>
                <a:latin typeface="Tahoma"/>
                <a:cs typeface="Tahoma"/>
              </a:rPr>
              <a:t>first-time</a:t>
            </a:r>
            <a:r>
              <a:rPr sz="2400" spc="-110" dirty="0">
                <a:solidFill>
                  <a:srgbClr val="0E4561"/>
                </a:solidFill>
                <a:latin typeface="Tahoma"/>
                <a:cs typeface="Tahoma"/>
              </a:rPr>
              <a:t> </a:t>
            </a:r>
            <a:r>
              <a:rPr sz="2400" spc="145" dirty="0">
                <a:solidFill>
                  <a:srgbClr val="0E4561"/>
                </a:solidFill>
                <a:latin typeface="Tahoma"/>
                <a:cs typeface="Tahoma"/>
              </a:rPr>
              <a:t>product</a:t>
            </a:r>
            <a:r>
              <a:rPr sz="2400" spc="-110" dirty="0">
                <a:solidFill>
                  <a:srgbClr val="0E4561"/>
                </a:solidFill>
                <a:latin typeface="Tahoma"/>
                <a:cs typeface="Tahoma"/>
              </a:rPr>
              <a:t> </a:t>
            </a:r>
            <a:r>
              <a:rPr sz="2400" spc="130" dirty="0">
                <a:solidFill>
                  <a:srgbClr val="0E4561"/>
                </a:solidFill>
                <a:latin typeface="Tahoma"/>
                <a:cs typeface="Tahoma"/>
              </a:rPr>
              <a:t>purchases</a:t>
            </a:r>
            <a:endParaRPr sz="2400" dirty="0">
              <a:latin typeface="Tahoma"/>
              <a:cs typeface="Tahoma"/>
            </a:endParaRPr>
          </a:p>
        </p:txBody>
      </p:sp>
      <p:pic>
        <p:nvPicPr>
          <p:cNvPr id="16" name="object 16"/>
          <p:cNvPicPr/>
          <p:nvPr/>
        </p:nvPicPr>
        <p:blipFill>
          <a:blip r:embed="rId7" cstate="print"/>
          <a:stretch>
            <a:fillRect/>
          </a:stretch>
        </p:blipFill>
        <p:spPr>
          <a:xfrm>
            <a:off x="16696570" y="1632162"/>
            <a:ext cx="246688" cy="246687"/>
          </a:xfrm>
          <a:prstGeom prst="rect">
            <a:avLst/>
          </a:prstGeom>
        </p:spPr>
      </p:pic>
      <p:pic>
        <p:nvPicPr>
          <p:cNvPr id="17" name="object 17"/>
          <p:cNvPicPr/>
          <p:nvPr/>
        </p:nvPicPr>
        <p:blipFill>
          <a:blip r:embed="rId8" cstate="print"/>
          <a:stretch>
            <a:fillRect/>
          </a:stretch>
        </p:blipFill>
        <p:spPr>
          <a:xfrm>
            <a:off x="17218497" y="1633727"/>
            <a:ext cx="246688" cy="246687"/>
          </a:xfrm>
          <a:prstGeom prst="rect">
            <a:avLst/>
          </a:prstGeom>
        </p:spPr>
      </p:pic>
      <p:sp>
        <p:nvSpPr>
          <p:cNvPr id="18" name="object 18"/>
          <p:cNvSpPr/>
          <p:nvPr/>
        </p:nvSpPr>
        <p:spPr>
          <a:xfrm>
            <a:off x="16185058" y="609904"/>
            <a:ext cx="1414145" cy="970915"/>
          </a:xfrm>
          <a:custGeom>
            <a:avLst/>
            <a:gdLst/>
            <a:ahLst/>
            <a:cxnLst/>
            <a:rect l="l" t="t" r="r" b="b"/>
            <a:pathLst>
              <a:path w="1414144" h="970915">
                <a:moveTo>
                  <a:pt x="1374724" y="900798"/>
                </a:moveTo>
                <a:lnTo>
                  <a:pt x="1369225" y="873607"/>
                </a:lnTo>
                <a:lnTo>
                  <a:pt x="1354264" y="851408"/>
                </a:lnTo>
                <a:lnTo>
                  <a:pt x="1332064" y="836434"/>
                </a:lnTo>
                <a:lnTo>
                  <a:pt x="1304874" y="830948"/>
                </a:lnTo>
                <a:lnTo>
                  <a:pt x="583501" y="830948"/>
                </a:lnTo>
                <a:lnTo>
                  <a:pt x="294716" y="0"/>
                </a:lnTo>
                <a:lnTo>
                  <a:pt x="69837" y="0"/>
                </a:lnTo>
                <a:lnTo>
                  <a:pt x="42646" y="5486"/>
                </a:lnTo>
                <a:lnTo>
                  <a:pt x="20447" y="20459"/>
                </a:lnTo>
                <a:lnTo>
                  <a:pt x="5486" y="42659"/>
                </a:lnTo>
                <a:lnTo>
                  <a:pt x="0" y="69850"/>
                </a:lnTo>
                <a:lnTo>
                  <a:pt x="5486" y="97040"/>
                </a:lnTo>
                <a:lnTo>
                  <a:pt x="20447" y="119240"/>
                </a:lnTo>
                <a:lnTo>
                  <a:pt x="42646" y="134200"/>
                </a:lnTo>
                <a:lnTo>
                  <a:pt x="69837" y="139687"/>
                </a:lnTo>
                <a:lnTo>
                  <a:pt x="195364" y="139687"/>
                </a:lnTo>
                <a:lnTo>
                  <a:pt x="484149" y="970635"/>
                </a:lnTo>
                <a:lnTo>
                  <a:pt x="1304874" y="970635"/>
                </a:lnTo>
                <a:lnTo>
                  <a:pt x="1332064" y="965149"/>
                </a:lnTo>
                <a:lnTo>
                  <a:pt x="1354264" y="950188"/>
                </a:lnTo>
                <a:lnTo>
                  <a:pt x="1369225" y="927976"/>
                </a:lnTo>
                <a:lnTo>
                  <a:pt x="1374724" y="900798"/>
                </a:lnTo>
                <a:close/>
              </a:path>
              <a:path w="1414144" h="970915">
                <a:moveTo>
                  <a:pt x="1413764" y="262432"/>
                </a:moveTo>
                <a:lnTo>
                  <a:pt x="1409090" y="250558"/>
                </a:lnTo>
                <a:lnTo>
                  <a:pt x="1399159" y="242531"/>
                </a:lnTo>
                <a:lnTo>
                  <a:pt x="1384833" y="239598"/>
                </a:lnTo>
                <a:lnTo>
                  <a:pt x="560285" y="239598"/>
                </a:lnTo>
                <a:lnTo>
                  <a:pt x="542493" y="243243"/>
                </a:lnTo>
                <a:lnTo>
                  <a:pt x="530148" y="253174"/>
                </a:lnTo>
                <a:lnTo>
                  <a:pt x="524319" y="267931"/>
                </a:lnTo>
                <a:lnTo>
                  <a:pt x="526122" y="286004"/>
                </a:lnTo>
                <a:lnTo>
                  <a:pt x="656551" y="668096"/>
                </a:lnTo>
                <a:lnTo>
                  <a:pt x="691184" y="702487"/>
                </a:lnTo>
                <a:lnTo>
                  <a:pt x="707313" y="705421"/>
                </a:lnTo>
                <a:lnTo>
                  <a:pt x="1247914" y="705421"/>
                </a:lnTo>
                <a:lnTo>
                  <a:pt x="1291031" y="682625"/>
                </a:lnTo>
                <a:lnTo>
                  <a:pt x="1412290" y="276974"/>
                </a:lnTo>
                <a:lnTo>
                  <a:pt x="1413764" y="262432"/>
                </a:lnTo>
                <a:close/>
              </a:path>
            </a:pathLst>
          </a:custGeom>
          <a:solidFill>
            <a:srgbClr val="7894A0"/>
          </a:solidFill>
        </p:spPr>
        <p:txBody>
          <a:bodyPr wrap="square" lIns="0" tIns="0" rIns="0" bIns="0" rtlCol="0"/>
          <a:lstStyle/>
          <a:p>
            <a:endParaRPr/>
          </a:p>
        </p:txBody>
      </p:sp>
      <p:sp>
        <p:nvSpPr>
          <p:cNvPr id="19" name="object 19"/>
          <p:cNvSpPr txBox="1"/>
          <p:nvPr/>
        </p:nvSpPr>
        <p:spPr>
          <a:xfrm>
            <a:off x="16983661" y="2414581"/>
            <a:ext cx="375920" cy="3563620"/>
          </a:xfrm>
          <a:prstGeom prst="rect">
            <a:avLst/>
          </a:prstGeom>
        </p:spPr>
        <p:txBody>
          <a:bodyPr vert="vert" wrap="square" lIns="0" tIns="3810" rIns="0" bIns="0" rtlCol="0">
            <a:spAutoFit/>
          </a:bodyPr>
          <a:lstStyle/>
          <a:p>
            <a:pPr marL="12700">
              <a:lnSpc>
                <a:spcPct val="100000"/>
              </a:lnSpc>
              <a:spcBef>
                <a:spcPts val="30"/>
              </a:spcBef>
            </a:pPr>
            <a:r>
              <a:rPr sz="2300" spc="85" dirty="0">
                <a:solidFill>
                  <a:srgbClr val="7894A0"/>
                </a:solidFill>
                <a:latin typeface="Tahoma"/>
                <a:cs typeface="Tahoma"/>
              </a:rPr>
              <a:t>OLISTS</a:t>
            </a:r>
            <a:r>
              <a:rPr sz="2300" spc="-114" dirty="0">
                <a:solidFill>
                  <a:srgbClr val="7894A0"/>
                </a:solidFill>
                <a:latin typeface="Tahoma"/>
                <a:cs typeface="Tahoma"/>
              </a:rPr>
              <a:t> </a:t>
            </a:r>
            <a:r>
              <a:rPr sz="2300" spc="100" dirty="0">
                <a:solidFill>
                  <a:srgbClr val="7894A0"/>
                </a:solidFill>
                <a:latin typeface="Tahoma"/>
                <a:cs typeface="Tahoma"/>
              </a:rPr>
              <a:t>STORE</a:t>
            </a:r>
            <a:r>
              <a:rPr sz="2300" spc="-114" dirty="0">
                <a:solidFill>
                  <a:srgbClr val="7894A0"/>
                </a:solidFill>
                <a:latin typeface="Tahoma"/>
                <a:cs typeface="Tahoma"/>
              </a:rPr>
              <a:t> </a:t>
            </a:r>
            <a:r>
              <a:rPr sz="2300" spc="100" dirty="0">
                <a:solidFill>
                  <a:srgbClr val="7894A0"/>
                </a:solidFill>
                <a:latin typeface="Tahoma"/>
                <a:cs typeface="Tahoma"/>
              </a:rPr>
              <a:t>ANALYSIS</a:t>
            </a:r>
            <a:endParaRPr sz="2300">
              <a:latin typeface="Tahoma"/>
              <a:cs typeface="Tahoma"/>
            </a:endParaRPr>
          </a:p>
        </p:txBody>
      </p:sp>
      <p:pic>
        <p:nvPicPr>
          <p:cNvPr id="20" name="Picture 19">
            <a:extLst>
              <a:ext uri="{FF2B5EF4-FFF2-40B4-BE49-F238E27FC236}">
                <a16:creationId xmlns:a16="http://schemas.microsoft.com/office/drawing/2014/main" id="{B00E0D5F-75B5-CFA5-8CF0-277C837FCB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8836" y="3514407"/>
            <a:ext cx="9250045" cy="2856865"/>
          </a:xfrm>
          <a:prstGeom prst="rect">
            <a:avLst/>
          </a:prstGeom>
        </p:spPr>
        <p:txBody>
          <a:bodyPr vert="horz" wrap="square" lIns="0" tIns="15875" rIns="0" bIns="0" rtlCol="0">
            <a:spAutoFit/>
          </a:bodyPr>
          <a:lstStyle/>
          <a:p>
            <a:pPr marL="12700">
              <a:lnSpc>
                <a:spcPct val="100000"/>
              </a:lnSpc>
              <a:spcBef>
                <a:spcPts val="125"/>
              </a:spcBef>
            </a:pPr>
            <a:r>
              <a:rPr sz="18550" b="1" i="1" spc="-910" dirty="0">
                <a:latin typeface="Cambria"/>
                <a:cs typeface="Cambria"/>
              </a:rPr>
              <a:t>T</a:t>
            </a:r>
            <a:r>
              <a:rPr sz="18550" b="1" i="1" spc="-2305" dirty="0">
                <a:latin typeface="Cambria"/>
                <a:cs typeface="Cambria"/>
              </a:rPr>
              <a:t>h</a:t>
            </a:r>
            <a:r>
              <a:rPr sz="18550" b="1" i="1" spc="-2330" dirty="0">
                <a:latin typeface="Cambria"/>
                <a:cs typeface="Cambria"/>
              </a:rPr>
              <a:t>a</a:t>
            </a:r>
            <a:r>
              <a:rPr sz="18550" b="1" i="1" spc="-2045" dirty="0">
                <a:latin typeface="Cambria"/>
                <a:cs typeface="Cambria"/>
              </a:rPr>
              <a:t>n</a:t>
            </a:r>
            <a:r>
              <a:rPr sz="18550" b="1" i="1" spc="-2330" dirty="0">
                <a:latin typeface="Cambria"/>
                <a:cs typeface="Cambria"/>
              </a:rPr>
              <a:t>k</a:t>
            </a:r>
            <a:r>
              <a:rPr sz="18550" b="1" i="1" spc="260" dirty="0">
                <a:latin typeface="Cambria"/>
                <a:cs typeface="Cambria"/>
              </a:rPr>
              <a:t> </a:t>
            </a:r>
            <a:r>
              <a:rPr sz="18550" b="1" i="1" spc="-865" dirty="0">
                <a:latin typeface="Cambria"/>
                <a:cs typeface="Cambria"/>
              </a:rPr>
              <a:t>y</a:t>
            </a:r>
            <a:r>
              <a:rPr sz="18550" b="1" i="1" spc="-2445" dirty="0">
                <a:latin typeface="Cambria"/>
                <a:cs typeface="Cambria"/>
              </a:rPr>
              <a:t>o</a:t>
            </a:r>
            <a:r>
              <a:rPr sz="18550" b="1" i="1" spc="-2000" dirty="0">
                <a:latin typeface="Cambria"/>
                <a:cs typeface="Cambria"/>
              </a:rPr>
              <a:t>u</a:t>
            </a:r>
            <a:endParaRPr sz="18550">
              <a:latin typeface="Cambria"/>
              <a:cs typeface="Cambria"/>
            </a:endParaRPr>
          </a:p>
        </p:txBody>
      </p:sp>
      <p:sp>
        <p:nvSpPr>
          <p:cNvPr id="3" name="object 3"/>
          <p:cNvSpPr/>
          <p:nvPr/>
        </p:nvSpPr>
        <p:spPr>
          <a:xfrm>
            <a:off x="5897879" y="2215083"/>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307825" y="1125519"/>
            <a:ext cx="229776" cy="229769"/>
          </a:xfrm>
          <a:prstGeom prst="rect">
            <a:avLst/>
          </a:prstGeom>
        </p:spPr>
      </p:pic>
      <p:pic>
        <p:nvPicPr>
          <p:cNvPr id="5" name="object 5"/>
          <p:cNvPicPr/>
          <p:nvPr/>
        </p:nvPicPr>
        <p:blipFill>
          <a:blip r:embed="rId3" cstate="print"/>
          <a:stretch>
            <a:fillRect/>
          </a:stretch>
        </p:blipFill>
        <p:spPr>
          <a:xfrm>
            <a:off x="8668315" y="1127694"/>
            <a:ext cx="229780" cy="229771"/>
          </a:xfrm>
          <a:prstGeom prst="rect">
            <a:avLst/>
          </a:prstGeom>
        </p:spPr>
      </p:pic>
      <p:pic>
        <p:nvPicPr>
          <p:cNvPr id="6" name="object 6"/>
          <p:cNvPicPr/>
          <p:nvPr/>
        </p:nvPicPr>
        <p:blipFill>
          <a:blip r:embed="rId3" cstate="print"/>
          <a:stretch>
            <a:fillRect/>
          </a:stretch>
        </p:blipFill>
        <p:spPr>
          <a:xfrm>
            <a:off x="9029124" y="1127694"/>
            <a:ext cx="229780" cy="229771"/>
          </a:xfrm>
          <a:prstGeom prst="rect">
            <a:avLst/>
          </a:prstGeom>
        </p:spPr>
      </p:pic>
      <p:pic>
        <p:nvPicPr>
          <p:cNvPr id="7" name="object 7"/>
          <p:cNvPicPr/>
          <p:nvPr/>
        </p:nvPicPr>
        <p:blipFill>
          <a:blip r:embed="rId4" cstate="print"/>
          <a:stretch>
            <a:fillRect/>
          </a:stretch>
        </p:blipFill>
        <p:spPr>
          <a:xfrm>
            <a:off x="9389793" y="1127697"/>
            <a:ext cx="229780" cy="229768"/>
          </a:xfrm>
          <a:prstGeom prst="rect">
            <a:avLst/>
          </a:prstGeom>
        </p:spPr>
      </p:pic>
      <p:pic>
        <p:nvPicPr>
          <p:cNvPr id="8" name="object 8"/>
          <p:cNvPicPr/>
          <p:nvPr/>
        </p:nvPicPr>
        <p:blipFill>
          <a:blip r:embed="rId5" cstate="print"/>
          <a:stretch>
            <a:fillRect/>
          </a:stretch>
        </p:blipFill>
        <p:spPr>
          <a:xfrm>
            <a:off x="9750417" y="1127694"/>
            <a:ext cx="229780" cy="229771"/>
          </a:xfrm>
          <a:prstGeom prst="rect">
            <a:avLst/>
          </a:prstGeom>
        </p:spPr>
      </p:pic>
      <p:sp>
        <p:nvSpPr>
          <p:cNvPr id="9" name="object 9"/>
          <p:cNvSpPr/>
          <p:nvPr/>
        </p:nvSpPr>
        <p:spPr>
          <a:xfrm>
            <a:off x="5897879" y="8159882"/>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pic>
        <p:nvPicPr>
          <p:cNvPr id="10" name="object 10"/>
          <p:cNvPicPr/>
          <p:nvPr/>
        </p:nvPicPr>
        <p:blipFill>
          <a:blip r:embed="rId6" cstate="print"/>
          <a:stretch>
            <a:fillRect/>
          </a:stretch>
        </p:blipFill>
        <p:spPr>
          <a:xfrm>
            <a:off x="8307825" y="9017253"/>
            <a:ext cx="229776" cy="229769"/>
          </a:xfrm>
          <a:prstGeom prst="rect">
            <a:avLst/>
          </a:prstGeom>
        </p:spPr>
      </p:pic>
      <p:pic>
        <p:nvPicPr>
          <p:cNvPr id="11" name="object 11"/>
          <p:cNvPicPr/>
          <p:nvPr/>
        </p:nvPicPr>
        <p:blipFill>
          <a:blip r:embed="rId7" cstate="print"/>
          <a:stretch>
            <a:fillRect/>
          </a:stretch>
        </p:blipFill>
        <p:spPr>
          <a:xfrm>
            <a:off x="8668315" y="9019428"/>
            <a:ext cx="229780" cy="229771"/>
          </a:xfrm>
          <a:prstGeom prst="rect">
            <a:avLst/>
          </a:prstGeom>
        </p:spPr>
      </p:pic>
      <p:pic>
        <p:nvPicPr>
          <p:cNvPr id="12" name="object 12"/>
          <p:cNvPicPr/>
          <p:nvPr/>
        </p:nvPicPr>
        <p:blipFill>
          <a:blip r:embed="rId7" cstate="print"/>
          <a:stretch>
            <a:fillRect/>
          </a:stretch>
        </p:blipFill>
        <p:spPr>
          <a:xfrm>
            <a:off x="9029124" y="9019428"/>
            <a:ext cx="229780" cy="229771"/>
          </a:xfrm>
          <a:prstGeom prst="rect">
            <a:avLst/>
          </a:prstGeom>
        </p:spPr>
      </p:pic>
      <p:pic>
        <p:nvPicPr>
          <p:cNvPr id="13" name="object 13"/>
          <p:cNvPicPr/>
          <p:nvPr/>
        </p:nvPicPr>
        <p:blipFill>
          <a:blip r:embed="rId4" cstate="print"/>
          <a:stretch>
            <a:fillRect/>
          </a:stretch>
        </p:blipFill>
        <p:spPr>
          <a:xfrm>
            <a:off x="9389793" y="9019431"/>
            <a:ext cx="229780" cy="229768"/>
          </a:xfrm>
          <a:prstGeom prst="rect">
            <a:avLst/>
          </a:prstGeom>
        </p:spPr>
      </p:pic>
      <p:pic>
        <p:nvPicPr>
          <p:cNvPr id="14" name="object 14"/>
          <p:cNvPicPr/>
          <p:nvPr/>
        </p:nvPicPr>
        <p:blipFill>
          <a:blip r:embed="rId8" cstate="print"/>
          <a:stretch>
            <a:fillRect/>
          </a:stretch>
        </p:blipFill>
        <p:spPr>
          <a:xfrm>
            <a:off x="9750417" y="9019428"/>
            <a:ext cx="229780" cy="229771"/>
          </a:xfrm>
          <a:prstGeom prst="rect">
            <a:avLst/>
          </a:prstGeom>
        </p:spPr>
      </p:pic>
      <p:pic>
        <p:nvPicPr>
          <p:cNvPr id="15" name="Picture 14">
            <a:extLst>
              <a:ext uri="{FF2B5EF4-FFF2-40B4-BE49-F238E27FC236}">
                <a16:creationId xmlns:a16="http://schemas.microsoft.com/office/drawing/2014/main" id="{BFD1A42D-DE0F-29D3-4FB9-DD55A4FBE2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93891" y="15848"/>
            <a:ext cx="4194175" cy="10272395"/>
          </a:xfrm>
          <a:custGeom>
            <a:avLst/>
            <a:gdLst/>
            <a:ahLst/>
            <a:cxnLst/>
            <a:rect l="l" t="t" r="r" b="b"/>
            <a:pathLst>
              <a:path w="4194175" h="10272395">
                <a:moveTo>
                  <a:pt x="4194106" y="10272284"/>
                </a:moveTo>
                <a:lnTo>
                  <a:pt x="0" y="10272284"/>
                </a:lnTo>
                <a:lnTo>
                  <a:pt x="0" y="0"/>
                </a:lnTo>
                <a:lnTo>
                  <a:pt x="4194106" y="0"/>
                </a:lnTo>
                <a:lnTo>
                  <a:pt x="4194106" y="10272284"/>
                </a:lnTo>
                <a:close/>
              </a:path>
            </a:pathLst>
          </a:custGeom>
          <a:solidFill>
            <a:srgbClr val="7894A0"/>
          </a:solidFill>
        </p:spPr>
        <p:txBody>
          <a:bodyPr wrap="square" lIns="0" tIns="0" rIns="0" bIns="0" rtlCol="0"/>
          <a:lstStyle/>
          <a:p>
            <a:endParaRPr/>
          </a:p>
        </p:txBody>
      </p:sp>
      <p:sp>
        <p:nvSpPr>
          <p:cNvPr id="3" name="object 3"/>
          <p:cNvSpPr/>
          <p:nvPr/>
        </p:nvSpPr>
        <p:spPr>
          <a:xfrm>
            <a:off x="1033064" y="9761911"/>
            <a:ext cx="260985" cy="260985"/>
          </a:xfrm>
          <a:custGeom>
            <a:avLst/>
            <a:gdLst/>
            <a:ahLst/>
            <a:cxnLst/>
            <a:rect l="l" t="t" r="r" b="b"/>
            <a:pathLst>
              <a:path w="260984" h="260984">
                <a:moveTo>
                  <a:pt x="130234" y="260466"/>
                </a:moveTo>
                <a:lnTo>
                  <a:pt x="86530" y="253101"/>
                </a:lnTo>
                <a:lnTo>
                  <a:pt x="47851" y="231432"/>
                </a:lnTo>
                <a:lnTo>
                  <a:pt x="18739" y="197993"/>
                </a:lnTo>
                <a:lnTo>
                  <a:pt x="2603" y="156715"/>
                </a:lnTo>
                <a:lnTo>
                  <a:pt x="0" y="131434"/>
                </a:lnTo>
                <a:lnTo>
                  <a:pt x="97" y="125022"/>
                </a:lnTo>
                <a:lnTo>
                  <a:pt x="7232" y="87416"/>
                </a:lnTo>
                <a:lnTo>
                  <a:pt x="25011" y="53482"/>
                </a:lnTo>
                <a:lnTo>
                  <a:pt x="51868" y="26208"/>
                </a:lnTo>
                <a:lnTo>
                  <a:pt x="85523" y="7909"/>
                </a:lnTo>
                <a:lnTo>
                  <a:pt x="123016" y="196"/>
                </a:lnTo>
                <a:lnTo>
                  <a:pt x="129425" y="0"/>
                </a:lnTo>
                <a:lnTo>
                  <a:pt x="135836" y="117"/>
                </a:lnTo>
                <a:lnTo>
                  <a:pt x="173421" y="7367"/>
                </a:lnTo>
                <a:lnTo>
                  <a:pt x="207300" y="25249"/>
                </a:lnTo>
                <a:lnTo>
                  <a:pt x="234491" y="52190"/>
                </a:lnTo>
                <a:lnTo>
                  <a:pt x="252687" y="85901"/>
                </a:lnTo>
                <a:lnTo>
                  <a:pt x="260286" y="123417"/>
                </a:lnTo>
                <a:lnTo>
                  <a:pt x="260463" y="129827"/>
                </a:lnTo>
                <a:lnTo>
                  <a:pt x="260325" y="136238"/>
                </a:lnTo>
                <a:lnTo>
                  <a:pt x="252960" y="173800"/>
                </a:lnTo>
                <a:lnTo>
                  <a:pt x="234974" y="207624"/>
                </a:lnTo>
                <a:lnTo>
                  <a:pt x="207951" y="234733"/>
                </a:lnTo>
                <a:lnTo>
                  <a:pt x="174184" y="252825"/>
                </a:lnTo>
                <a:lnTo>
                  <a:pt x="136645" y="260309"/>
                </a:lnTo>
                <a:lnTo>
                  <a:pt x="130234" y="260466"/>
                </a:lnTo>
                <a:close/>
              </a:path>
            </a:pathLst>
          </a:custGeom>
          <a:solidFill>
            <a:srgbClr val="0E4561"/>
          </a:solidFill>
        </p:spPr>
        <p:txBody>
          <a:bodyPr wrap="square" lIns="0" tIns="0" rIns="0" bIns="0" rtlCol="0"/>
          <a:lstStyle/>
          <a:p>
            <a:endParaRPr/>
          </a:p>
        </p:txBody>
      </p:sp>
      <p:sp>
        <p:nvSpPr>
          <p:cNvPr id="4" name="object 4"/>
          <p:cNvSpPr/>
          <p:nvPr/>
        </p:nvSpPr>
        <p:spPr>
          <a:xfrm>
            <a:off x="144181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6"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pic>
        <p:nvPicPr>
          <p:cNvPr id="5" name="object 5"/>
          <p:cNvPicPr/>
          <p:nvPr/>
        </p:nvPicPr>
        <p:blipFill>
          <a:blip r:embed="rId2" cstate="print"/>
          <a:stretch>
            <a:fillRect/>
          </a:stretch>
        </p:blipFill>
        <p:spPr>
          <a:xfrm>
            <a:off x="10510490" y="2614343"/>
            <a:ext cx="6334124" cy="6105523"/>
          </a:xfrm>
          <a:prstGeom prst="rect">
            <a:avLst/>
          </a:prstGeom>
        </p:spPr>
      </p:pic>
      <p:sp>
        <p:nvSpPr>
          <p:cNvPr id="6" name="object 6"/>
          <p:cNvSpPr/>
          <p:nvPr/>
        </p:nvSpPr>
        <p:spPr>
          <a:xfrm>
            <a:off x="185097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7" name="object 7"/>
          <p:cNvSpPr/>
          <p:nvPr/>
        </p:nvSpPr>
        <p:spPr>
          <a:xfrm>
            <a:off x="225997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4" y="127"/>
                </a:lnTo>
                <a:lnTo>
                  <a:pt x="179866" y="9639"/>
                </a:lnTo>
                <a:lnTo>
                  <a:pt x="217409" y="33162"/>
                </a:lnTo>
                <a:lnTo>
                  <a:pt x="244849" y="67966"/>
                </a:lnTo>
                <a:lnTo>
                  <a:pt x="258962" y="109979"/>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8" name="object 8"/>
          <p:cNvSpPr/>
          <p:nvPr/>
        </p:nvSpPr>
        <p:spPr>
          <a:xfrm>
            <a:off x="266892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8"/>
                </a:lnTo>
                <a:lnTo>
                  <a:pt x="25481" y="52850"/>
                </a:lnTo>
                <a:lnTo>
                  <a:pt x="52506"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9" name="object 9"/>
          <p:cNvSpPr txBox="1">
            <a:spLocks noGrp="1"/>
          </p:cNvSpPr>
          <p:nvPr>
            <p:ph type="title"/>
          </p:nvPr>
        </p:nvSpPr>
        <p:spPr>
          <a:xfrm>
            <a:off x="1016000" y="978661"/>
            <a:ext cx="6853555" cy="936154"/>
          </a:xfrm>
          <a:prstGeom prst="rect">
            <a:avLst/>
          </a:prstGeom>
        </p:spPr>
        <p:txBody>
          <a:bodyPr vert="horz" wrap="square" lIns="0" tIns="12700" rIns="0" bIns="0" rtlCol="0">
            <a:spAutoFit/>
          </a:bodyPr>
          <a:lstStyle/>
          <a:p>
            <a:pPr marL="12700">
              <a:lnSpc>
                <a:spcPct val="100000"/>
              </a:lnSpc>
              <a:spcBef>
                <a:spcPts val="100"/>
              </a:spcBef>
            </a:pPr>
            <a:r>
              <a:rPr lang="en-IN" sz="6000" b="1" spc="-425" dirty="0">
                <a:latin typeface="Agency FB" panose="020B0503020202020204" pitchFamily="34" charset="0"/>
              </a:rPr>
              <a:t>OBJECTIVE</a:t>
            </a:r>
            <a:endParaRPr sz="6000" dirty="0">
              <a:latin typeface="Agency FB" panose="020B0503020202020204" pitchFamily="34" charset="0"/>
            </a:endParaRPr>
          </a:p>
        </p:txBody>
      </p:sp>
      <p:sp>
        <p:nvSpPr>
          <p:cNvPr id="10" name="object 10"/>
          <p:cNvSpPr txBox="1"/>
          <p:nvPr/>
        </p:nvSpPr>
        <p:spPr>
          <a:xfrm>
            <a:off x="1016000" y="2261382"/>
            <a:ext cx="8526145" cy="4740275"/>
          </a:xfrm>
          <a:prstGeom prst="rect">
            <a:avLst/>
          </a:prstGeom>
        </p:spPr>
        <p:txBody>
          <a:bodyPr vert="horz" wrap="square" lIns="0" tIns="12065" rIns="0" bIns="0" rtlCol="0">
            <a:spAutoFit/>
          </a:bodyPr>
          <a:lstStyle/>
          <a:p>
            <a:pPr marL="12700" marR="5080" algn="just">
              <a:lnSpc>
                <a:spcPct val="125000"/>
              </a:lnSpc>
              <a:spcBef>
                <a:spcPts val="95"/>
              </a:spcBef>
            </a:pPr>
            <a:r>
              <a:rPr lang="en-US" sz="2750" spc="140" dirty="0">
                <a:solidFill>
                  <a:srgbClr val="0E4561"/>
                </a:solidFill>
                <a:latin typeface="Tahoma"/>
                <a:cs typeface="Tahoma"/>
              </a:rPr>
              <a:t>The </a:t>
            </a:r>
            <a:r>
              <a:rPr lang="en-US" sz="2750" spc="100" dirty="0" err="1">
                <a:solidFill>
                  <a:srgbClr val="0E4561"/>
                </a:solidFill>
                <a:latin typeface="Tahoma"/>
                <a:cs typeface="Tahoma"/>
              </a:rPr>
              <a:t>olist</a:t>
            </a:r>
            <a:r>
              <a:rPr lang="en-US" sz="2750" spc="100" dirty="0">
                <a:solidFill>
                  <a:srgbClr val="0E4561"/>
                </a:solidFill>
                <a:latin typeface="Tahoma"/>
                <a:cs typeface="Tahoma"/>
              </a:rPr>
              <a:t> </a:t>
            </a:r>
            <a:r>
              <a:rPr lang="en-US" sz="2750" spc="85" dirty="0">
                <a:solidFill>
                  <a:srgbClr val="0E4561"/>
                </a:solidFill>
                <a:latin typeface="Tahoma"/>
                <a:cs typeface="Tahoma"/>
              </a:rPr>
              <a:t>store </a:t>
            </a:r>
            <a:r>
              <a:rPr lang="en-US" sz="2750" spc="114" dirty="0">
                <a:solidFill>
                  <a:srgbClr val="0E4561"/>
                </a:solidFill>
                <a:latin typeface="Tahoma"/>
                <a:cs typeface="Tahoma"/>
              </a:rPr>
              <a:t>analysis </a:t>
            </a:r>
            <a:r>
              <a:rPr lang="en-US" sz="2750" spc="110" dirty="0">
                <a:solidFill>
                  <a:srgbClr val="0E4561"/>
                </a:solidFill>
                <a:latin typeface="Tahoma"/>
                <a:cs typeface="Tahoma"/>
              </a:rPr>
              <a:t>project </a:t>
            </a:r>
            <a:r>
              <a:rPr lang="en-US" sz="2750" spc="95" dirty="0">
                <a:solidFill>
                  <a:srgbClr val="0E4561"/>
                </a:solidFill>
                <a:latin typeface="Tahoma"/>
                <a:cs typeface="Tahoma"/>
              </a:rPr>
              <a:t>aims </a:t>
            </a:r>
            <a:r>
              <a:rPr lang="en-US" sz="2750" spc="75" dirty="0">
                <a:solidFill>
                  <a:srgbClr val="0E4561"/>
                </a:solidFill>
                <a:latin typeface="Tahoma"/>
                <a:cs typeface="Tahoma"/>
              </a:rPr>
              <a:t>to </a:t>
            </a:r>
            <a:r>
              <a:rPr lang="en-US" sz="2750" spc="120" dirty="0">
                <a:solidFill>
                  <a:srgbClr val="0E4561"/>
                </a:solidFill>
                <a:latin typeface="Tahoma"/>
                <a:cs typeface="Tahoma"/>
              </a:rPr>
              <a:t>analyze </a:t>
            </a:r>
            <a:r>
              <a:rPr lang="en-US" sz="2750" spc="125" dirty="0">
                <a:solidFill>
                  <a:srgbClr val="0E4561"/>
                </a:solidFill>
                <a:latin typeface="Tahoma"/>
                <a:cs typeface="Tahoma"/>
              </a:rPr>
              <a:t> customer</a:t>
            </a:r>
            <a:r>
              <a:rPr lang="en-US" sz="2750" spc="130" dirty="0">
                <a:solidFill>
                  <a:srgbClr val="0E4561"/>
                </a:solidFill>
                <a:latin typeface="Tahoma"/>
                <a:cs typeface="Tahoma"/>
              </a:rPr>
              <a:t> </a:t>
            </a:r>
            <a:r>
              <a:rPr lang="en-US" sz="2750" spc="160" dirty="0">
                <a:solidFill>
                  <a:srgbClr val="0E4561"/>
                </a:solidFill>
                <a:latin typeface="Tahoma"/>
                <a:cs typeface="Tahoma"/>
              </a:rPr>
              <a:t>purchasing</a:t>
            </a:r>
            <a:r>
              <a:rPr lang="en-US" sz="2750" spc="165" dirty="0">
                <a:solidFill>
                  <a:srgbClr val="0E4561"/>
                </a:solidFill>
                <a:latin typeface="Tahoma"/>
                <a:cs typeface="Tahoma"/>
              </a:rPr>
              <a:t> </a:t>
            </a:r>
            <a:r>
              <a:rPr lang="en-US" sz="2750" spc="95" dirty="0">
                <a:solidFill>
                  <a:srgbClr val="0E4561"/>
                </a:solidFill>
                <a:latin typeface="Tahoma"/>
                <a:cs typeface="Tahoma"/>
              </a:rPr>
              <a:t>patterns</a:t>
            </a:r>
            <a:r>
              <a:rPr lang="en-US" sz="2750" spc="100" dirty="0">
                <a:solidFill>
                  <a:srgbClr val="0E4561"/>
                </a:solidFill>
                <a:latin typeface="Tahoma"/>
                <a:cs typeface="Tahoma"/>
              </a:rPr>
              <a:t> </a:t>
            </a:r>
            <a:r>
              <a:rPr lang="en-US" sz="2750" spc="155" dirty="0">
                <a:solidFill>
                  <a:srgbClr val="0E4561"/>
                </a:solidFill>
                <a:latin typeface="Tahoma"/>
                <a:cs typeface="Tahoma"/>
              </a:rPr>
              <a:t>and</a:t>
            </a:r>
            <a:r>
              <a:rPr lang="en-US" sz="2750" spc="160" dirty="0">
                <a:solidFill>
                  <a:srgbClr val="0E4561"/>
                </a:solidFill>
                <a:latin typeface="Tahoma"/>
                <a:cs typeface="Tahoma"/>
              </a:rPr>
              <a:t> </a:t>
            </a:r>
            <a:r>
              <a:rPr lang="en-US" sz="2750" spc="125" dirty="0">
                <a:solidFill>
                  <a:srgbClr val="0E4561"/>
                </a:solidFill>
                <a:latin typeface="Tahoma"/>
                <a:cs typeface="Tahoma"/>
              </a:rPr>
              <a:t>payment </a:t>
            </a:r>
            <a:r>
              <a:rPr lang="en-US" sz="2750" spc="-844" dirty="0">
                <a:solidFill>
                  <a:srgbClr val="0E4561"/>
                </a:solidFill>
                <a:latin typeface="Tahoma"/>
                <a:cs typeface="Tahoma"/>
              </a:rPr>
              <a:t> </a:t>
            </a:r>
            <a:r>
              <a:rPr lang="en-US" sz="2750" spc="95" dirty="0">
                <a:solidFill>
                  <a:srgbClr val="0E4561"/>
                </a:solidFill>
                <a:latin typeface="Tahoma"/>
                <a:cs typeface="Tahoma"/>
              </a:rPr>
              <a:t>statistics </a:t>
            </a:r>
            <a:r>
              <a:rPr lang="en-US" sz="2750" spc="155" dirty="0">
                <a:solidFill>
                  <a:srgbClr val="0E4561"/>
                </a:solidFill>
                <a:latin typeface="Tahoma"/>
                <a:cs typeface="Tahoma"/>
              </a:rPr>
              <a:t>on </a:t>
            </a:r>
            <a:r>
              <a:rPr lang="en-US" sz="2750" spc="105" dirty="0">
                <a:solidFill>
                  <a:srgbClr val="0E4561"/>
                </a:solidFill>
                <a:latin typeface="Tahoma"/>
                <a:cs typeface="Tahoma"/>
              </a:rPr>
              <a:t>an </a:t>
            </a:r>
            <a:r>
              <a:rPr lang="en-US" sz="2750" spc="-50" dirty="0">
                <a:solidFill>
                  <a:srgbClr val="0E4561"/>
                </a:solidFill>
                <a:latin typeface="Tahoma"/>
                <a:cs typeface="Tahoma"/>
              </a:rPr>
              <a:t>e- </a:t>
            </a:r>
            <a:r>
              <a:rPr lang="en-US" sz="2750" spc="155" dirty="0">
                <a:solidFill>
                  <a:srgbClr val="0E4561"/>
                </a:solidFill>
                <a:latin typeface="Tahoma"/>
                <a:cs typeface="Tahoma"/>
              </a:rPr>
              <a:t>commerce </a:t>
            </a:r>
            <a:r>
              <a:rPr lang="en-US" sz="2750" spc="70" dirty="0">
                <a:solidFill>
                  <a:srgbClr val="0E4561"/>
                </a:solidFill>
                <a:latin typeface="Tahoma"/>
                <a:cs typeface="Tahoma"/>
              </a:rPr>
              <a:t>platform, </a:t>
            </a:r>
            <a:r>
              <a:rPr lang="en-US" sz="2750" spc="60" dirty="0" err="1">
                <a:solidFill>
                  <a:srgbClr val="0E4561"/>
                </a:solidFill>
                <a:latin typeface="Tahoma"/>
                <a:cs typeface="Tahoma"/>
              </a:rPr>
              <a:t>olist</a:t>
            </a:r>
            <a:r>
              <a:rPr lang="en-US" sz="2750" spc="60" dirty="0">
                <a:solidFill>
                  <a:srgbClr val="0E4561"/>
                </a:solidFill>
                <a:latin typeface="Tahoma"/>
                <a:cs typeface="Tahoma"/>
              </a:rPr>
              <a:t>. </a:t>
            </a:r>
            <a:r>
              <a:rPr lang="en-US" sz="2750" spc="125" dirty="0">
                <a:solidFill>
                  <a:srgbClr val="0E4561"/>
                </a:solidFill>
                <a:latin typeface="Tahoma"/>
                <a:cs typeface="Tahoma"/>
              </a:rPr>
              <a:t>This </a:t>
            </a:r>
            <a:r>
              <a:rPr lang="en-US" sz="2750" spc="130" dirty="0">
                <a:solidFill>
                  <a:srgbClr val="0E4561"/>
                </a:solidFill>
                <a:latin typeface="Tahoma"/>
                <a:cs typeface="Tahoma"/>
              </a:rPr>
              <a:t> </a:t>
            </a:r>
            <a:r>
              <a:rPr lang="en-US" sz="2750" spc="110" dirty="0">
                <a:solidFill>
                  <a:srgbClr val="0E4561"/>
                </a:solidFill>
                <a:latin typeface="Tahoma"/>
                <a:cs typeface="Tahoma"/>
              </a:rPr>
              <a:t>project </a:t>
            </a:r>
            <a:r>
              <a:rPr lang="en-US" sz="2750" spc="130" dirty="0">
                <a:solidFill>
                  <a:srgbClr val="0E4561"/>
                </a:solidFill>
                <a:latin typeface="Tahoma"/>
                <a:cs typeface="Tahoma"/>
              </a:rPr>
              <a:t>covers </a:t>
            </a:r>
            <a:r>
              <a:rPr lang="en-US" sz="2750" spc="100" dirty="0">
                <a:solidFill>
                  <a:srgbClr val="0E4561"/>
                </a:solidFill>
                <a:latin typeface="Tahoma"/>
                <a:cs typeface="Tahoma"/>
              </a:rPr>
              <a:t>several </a:t>
            </a:r>
            <a:r>
              <a:rPr lang="en-US" sz="2750" spc="114" dirty="0">
                <a:solidFill>
                  <a:srgbClr val="0E4561"/>
                </a:solidFill>
                <a:latin typeface="Tahoma"/>
                <a:cs typeface="Tahoma"/>
              </a:rPr>
              <a:t>key </a:t>
            </a:r>
            <a:r>
              <a:rPr lang="en-US" sz="2750" spc="125" dirty="0">
                <a:solidFill>
                  <a:srgbClr val="0E4561"/>
                </a:solidFill>
                <a:latin typeface="Tahoma"/>
                <a:cs typeface="Tahoma"/>
              </a:rPr>
              <a:t>performance </a:t>
            </a:r>
            <a:r>
              <a:rPr lang="en-US" sz="2750" spc="130" dirty="0">
                <a:solidFill>
                  <a:srgbClr val="0E4561"/>
                </a:solidFill>
                <a:latin typeface="Tahoma"/>
                <a:cs typeface="Tahoma"/>
              </a:rPr>
              <a:t>indicators </a:t>
            </a:r>
            <a:r>
              <a:rPr lang="en-US" sz="2750" spc="-844" dirty="0">
                <a:solidFill>
                  <a:srgbClr val="0E4561"/>
                </a:solidFill>
                <a:latin typeface="Tahoma"/>
                <a:cs typeface="Tahoma"/>
              </a:rPr>
              <a:t> </a:t>
            </a:r>
            <a:r>
              <a:rPr lang="en-US" sz="2750" spc="55" dirty="0">
                <a:solidFill>
                  <a:srgbClr val="0E4561"/>
                </a:solidFill>
                <a:latin typeface="Tahoma"/>
                <a:cs typeface="Tahoma"/>
              </a:rPr>
              <a:t>(</a:t>
            </a:r>
            <a:r>
              <a:rPr lang="en-US" sz="2750" spc="55" dirty="0" err="1">
                <a:solidFill>
                  <a:srgbClr val="0E4561"/>
                </a:solidFill>
                <a:latin typeface="Tahoma"/>
                <a:cs typeface="Tahoma"/>
              </a:rPr>
              <a:t>kpis</a:t>
            </a:r>
            <a:r>
              <a:rPr lang="en-US" sz="2750" spc="55" dirty="0">
                <a:solidFill>
                  <a:srgbClr val="0E4561"/>
                </a:solidFill>
                <a:latin typeface="Tahoma"/>
                <a:cs typeface="Tahoma"/>
              </a:rPr>
              <a:t>)</a:t>
            </a:r>
            <a:r>
              <a:rPr lang="en-US" sz="2750" spc="-85" dirty="0">
                <a:solidFill>
                  <a:srgbClr val="0E4561"/>
                </a:solidFill>
                <a:latin typeface="Tahoma"/>
                <a:cs typeface="Tahoma"/>
              </a:rPr>
              <a:t> </a:t>
            </a:r>
            <a:r>
              <a:rPr lang="en-US" sz="2750" spc="170" dirty="0">
                <a:solidFill>
                  <a:srgbClr val="0E4561"/>
                </a:solidFill>
                <a:latin typeface="Tahoma"/>
                <a:cs typeface="Tahoma"/>
              </a:rPr>
              <a:t>such</a:t>
            </a:r>
            <a:r>
              <a:rPr lang="en-US" sz="2750" spc="-80" dirty="0">
                <a:solidFill>
                  <a:srgbClr val="0E4561"/>
                </a:solidFill>
                <a:latin typeface="Tahoma"/>
                <a:cs typeface="Tahoma"/>
              </a:rPr>
              <a:t> </a:t>
            </a:r>
            <a:r>
              <a:rPr lang="en-US" sz="2750" spc="70" dirty="0">
                <a:solidFill>
                  <a:srgbClr val="0E4561"/>
                </a:solidFill>
                <a:latin typeface="Tahoma"/>
                <a:cs typeface="Tahoma"/>
              </a:rPr>
              <a:t>as</a:t>
            </a:r>
            <a:r>
              <a:rPr lang="en-US" sz="2750" spc="-85" dirty="0">
                <a:solidFill>
                  <a:srgbClr val="0E4561"/>
                </a:solidFill>
                <a:latin typeface="Tahoma"/>
                <a:cs typeface="Tahoma"/>
              </a:rPr>
              <a:t> </a:t>
            </a:r>
            <a:r>
              <a:rPr lang="en-US" sz="2750" spc="150" dirty="0">
                <a:solidFill>
                  <a:srgbClr val="0E4561"/>
                </a:solidFill>
                <a:latin typeface="Tahoma"/>
                <a:cs typeface="Tahoma"/>
              </a:rPr>
              <a:t>weekday</a:t>
            </a:r>
            <a:r>
              <a:rPr lang="en-US" sz="2750" spc="-80" dirty="0">
                <a:solidFill>
                  <a:srgbClr val="0E4561"/>
                </a:solidFill>
                <a:latin typeface="Tahoma"/>
                <a:cs typeface="Tahoma"/>
              </a:rPr>
              <a:t> </a:t>
            </a:r>
            <a:r>
              <a:rPr lang="en-US" sz="2750" spc="85" dirty="0">
                <a:solidFill>
                  <a:srgbClr val="0E4561"/>
                </a:solidFill>
                <a:latin typeface="Tahoma"/>
                <a:cs typeface="Tahoma"/>
              </a:rPr>
              <a:t>vs</a:t>
            </a:r>
            <a:r>
              <a:rPr lang="en-US" sz="2750" spc="-85" dirty="0">
                <a:solidFill>
                  <a:srgbClr val="0E4561"/>
                </a:solidFill>
                <a:latin typeface="Tahoma"/>
                <a:cs typeface="Tahoma"/>
              </a:rPr>
              <a:t> </a:t>
            </a:r>
            <a:r>
              <a:rPr lang="en-US" sz="2750" spc="165" dirty="0">
                <a:solidFill>
                  <a:srgbClr val="0E4561"/>
                </a:solidFill>
                <a:latin typeface="Tahoma"/>
                <a:cs typeface="Tahoma"/>
              </a:rPr>
              <a:t>weekend</a:t>
            </a:r>
            <a:r>
              <a:rPr lang="en-US" sz="2750" spc="-80" dirty="0">
                <a:solidFill>
                  <a:srgbClr val="0E4561"/>
                </a:solidFill>
                <a:latin typeface="Tahoma"/>
                <a:cs typeface="Tahoma"/>
              </a:rPr>
              <a:t> </a:t>
            </a:r>
            <a:r>
              <a:rPr lang="en-US" sz="2750" spc="65" dirty="0">
                <a:solidFill>
                  <a:srgbClr val="0E4561"/>
                </a:solidFill>
                <a:latin typeface="Tahoma"/>
                <a:cs typeface="Tahoma"/>
              </a:rPr>
              <a:t>sales,</a:t>
            </a:r>
            <a:r>
              <a:rPr lang="en-US" sz="2750" spc="-85" dirty="0">
                <a:solidFill>
                  <a:srgbClr val="0E4561"/>
                </a:solidFill>
                <a:latin typeface="Tahoma"/>
                <a:cs typeface="Tahoma"/>
              </a:rPr>
              <a:t> </a:t>
            </a:r>
            <a:r>
              <a:rPr lang="en-US" sz="2750" spc="125" dirty="0">
                <a:solidFill>
                  <a:srgbClr val="0E4561"/>
                </a:solidFill>
                <a:latin typeface="Tahoma"/>
                <a:cs typeface="Tahoma"/>
              </a:rPr>
              <a:t>payment </a:t>
            </a:r>
            <a:r>
              <a:rPr lang="en-US" sz="2750" spc="-844" dirty="0">
                <a:solidFill>
                  <a:srgbClr val="0E4561"/>
                </a:solidFill>
                <a:latin typeface="Tahoma"/>
                <a:cs typeface="Tahoma"/>
              </a:rPr>
              <a:t> </a:t>
            </a:r>
            <a:r>
              <a:rPr lang="en-US" sz="2750" spc="70" dirty="0">
                <a:solidFill>
                  <a:srgbClr val="0E4561"/>
                </a:solidFill>
                <a:latin typeface="Tahoma"/>
                <a:cs typeface="Tahoma"/>
              </a:rPr>
              <a:t>statistics, </a:t>
            </a:r>
            <a:r>
              <a:rPr lang="en-US" sz="2750" spc="120" dirty="0">
                <a:solidFill>
                  <a:srgbClr val="0E4561"/>
                </a:solidFill>
                <a:latin typeface="Tahoma"/>
                <a:cs typeface="Tahoma"/>
              </a:rPr>
              <a:t>delivery </a:t>
            </a:r>
            <a:r>
              <a:rPr lang="en-US" sz="2750" spc="85" dirty="0">
                <a:solidFill>
                  <a:srgbClr val="0E4561"/>
                </a:solidFill>
                <a:latin typeface="Tahoma"/>
                <a:cs typeface="Tahoma"/>
              </a:rPr>
              <a:t>time </a:t>
            </a:r>
            <a:r>
              <a:rPr lang="en-US" sz="2750" spc="80" dirty="0">
                <a:solidFill>
                  <a:srgbClr val="0E4561"/>
                </a:solidFill>
                <a:latin typeface="Tahoma"/>
                <a:cs typeface="Tahoma"/>
              </a:rPr>
              <a:t>,and </a:t>
            </a:r>
            <a:r>
              <a:rPr lang="en-US" sz="2750" spc="125" dirty="0">
                <a:solidFill>
                  <a:srgbClr val="0E4561"/>
                </a:solidFill>
                <a:latin typeface="Tahoma"/>
                <a:cs typeface="Tahoma"/>
              </a:rPr>
              <a:t>customer </a:t>
            </a:r>
            <a:r>
              <a:rPr lang="en-US" sz="2750" spc="100" dirty="0">
                <a:solidFill>
                  <a:srgbClr val="0E4561"/>
                </a:solidFill>
                <a:latin typeface="Tahoma"/>
                <a:cs typeface="Tahoma"/>
              </a:rPr>
              <a:t>behavior. </a:t>
            </a:r>
            <a:r>
              <a:rPr lang="en-US" sz="2750" spc="105" dirty="0">
                <a:solidFill>
                  <a:srgbClr val="0E4561"/>
                </a:solidFill>
                <a:latin typeface="Tahoma"/>
                <a:cs typeface="Tahoma"/>
              </a:rPr>
              <a:t> </a:t>
            </a:r>
            <a:r>
              <a:rPr lang="en-US" sz="2750" spc="140" dirty="0">
                <a:solidFill>
                  <a:srgbClr val="0E4561"/>
                </a:solidFill>
                <a:latin typeface="Tahoma"/>
                <a:cs typeface="Tahoma"/>
              </a:rPr>
              <a:t>The </a:t>
            </a:r>
            <a:r>
              <a:rPr lang="en-US" sz="2750" spc="114" dirty="0">
                <a:solidFill>
                  <a:srgbClr val="0E4561"/>
                </a:solidFill>
                <a:latin typeface="Tahoma"/>
                <a:cs typeface="Tahoma"/>
              </a:rPr>
              <a:t>analysis </a:t>
            </a:r>
            <a:r>
              <a:rPr lang="en-US" sz="2750" spc="75" dirty="0">
                <a:solidFill>
                  <a:srgbClr val="0E4561"/>
                </a:solidFill>
                <a:latin typeface="Tahoma"/>
                <a:cs typeface="Tahoma"/>
              </a:rPr>
              <a:t>is </a:t>
            </a:r>
            <a:r>
              <a:rPr lang="en-US" sz="2750" spc="160" dirty="0">
                <a:solidFill>
                  <a:srgbClr val="0E4561"/>
                </a:solidFill>
                <a:latin typeface="Tahoma"/>
                <a:cs typeface="Tahoma"/>
              </a:rPr>
              <a:t>based </a:t>
            </a:r>
            <a:r>
              <a:rPr lang="en-US" sz="2750" spc="155" dirty="0">
                <a:solidFill>
                  <a:srgbClr val="0E4561"/>
                </a:solidFill>
                <a:latin typeface="Tahoma"/>
                <a:cs typeface="Tahoma"/>
              </a:rPr>
              <a:t>on </a:t>
            </a:r>
            <a:r>
              <a:rPr lang="en-US" sz="2750" spc="135" dirty="0">
                <a:solidFill>
                  <a:srgbClr val="0E4561"/>
                </a:solidFill>
                <a:latin typeface="Tahoma"/>
                <a:cs typeface="Tahoma"/>
              </a:rPr>
              <a:t>nine </a:t>
            </a:r>
            <a:r>
              <a:rPr lang="en-US" sz="2750" spc="145" dirty="0">
                <a:solidFill>
                  <a:srgbClr val="0E4561"/>
                </a:solidFill>
                <a:latin typeface="Tahoma"/>
                <a:cs typeface="Tahoma"/>
              </a:rPr>
              <a:t>csv </a:t>
            </a:r>
            <a:r>
              <a:rPr lang="en-US" sz="2750" spc="50" dirty="0">
                <a:solidFill>
                  <a:srgbClr val="0E4561"/>
                </a:solidFill>
                <a:latin typeface="Tahoma"/>
                <a:cs typeface="Tahoma"/>
              </a:rPr>
              <a:t>files, </a:t>
            </a:r>
            <a:r>
              <a:rPr lang="en-US" sz="2750" spc="175" dirty="0">
                <a:solidFill>
                  <a:srgbClr val="0E4561"/>
                </a:solidFill>
                <a:latin typeface="Tahoma"/>
                <a:cs typeface="Tahoma"/>
              </a:rPr>
              <a:t>which </a:t>
            </a:r>
            <a:r>
              <a:rPr lang="en-US" sz="2750" spc="55" dirty="0">
                <a:solidFill>
                  <a:srgbClr val="0E4561"/>
                </a:solidFill>
                <a:latin typeface="Tahoma"/>
                <a:cs typeface="Tahoma"/>
              </a:rPr>
              <a:t>are </a:t>
            </a:r>
            <a:r>
              <a:rPr lang="en-US" sz="2750" spc="60" dirty="0">
                <a:solidFill>
                  <a:srgbClr val="0E4561"/>
                </a:solidFill>
                <a:latin typeface="Tahoma"/>
                <a:cs typeface="Tahoma"/>
              </a:rPr>
              <a:t> </a:t>
            </a:r>
            <a:r>
              <a:rPr lang="en-US" sz="2750" spc="165" dirty="0">
                <a:solidFill>
                  <a:srgbClr val="0E4561"/>
                </a:solidFill>
                <a:latin typeface="Tahoma"/>
                <a:cs typeface="Tahoma"/>
              </a:rPr>
              <a:t>cleaned</a:t>
            </a:r>
            <a:r>
              <a:rPr lang="en-US" sz="2750" spc="170" dirty="0">
                <a:solidFill>
                  <a:srgbClr val="0E4561"/>
                </a:solidFill>
                <a:latin typeface="Tahoma"/>
                <a:cs typeface="Tahoma"/>
              </a:rPr>
              <a:t> </a:t>
            </a:r>
            <a:r>
              <a:rPr lang="en-US" sz="2750" spc="155" dirty="0">
                <a:solidFill>
                  <a:srgbClr val="0E4561"/>
                </a:solidFill>
                <a:latin typeface="Tahoma"/>
                <a:cs typeface="Tahoma"/>
              </a:rPr>
              <a:t>and</a:t>
            </a:r>
            <a:r>
              <a:rPr lang="en-US" sz="2750" spc="160" dirty="0">
                <a:solidFill>
                  <a:srgbClr val="0E4561"/>
                </a:solidFill>
                <a:latin typeface="Tahoma"/>
                <a:cs typeface="Tahoma"/>
              </a:rPr>
              <a:t> </a:t>
            </a:r>
            <a:r>
              <a:rPr lang="en-US" sz="2750" spc="140" dirty="0">
                <a:solidFill>
                  <a:srgbClr val="0E4561"/>
                </a:solidFill>
                <a:latin typeface="Tahoma"/>
                <a:cs typeface="Tahoma"/>
              </a:rPr>
              <a:t>manipulated</a:t>
            </a:r>
            <a:r>
              <a:rPr lang="en-US" sz="2750" spc="145" dirty="0">
                <a:solidFill>
                  <a:srgbClr val="0E4561"/>
                </a:solidFill>
                <a:latin typeface="Tahoma"/>
                <a:cs typeface="Tahoma"/>
              </a:rPr>
              <a:t> </a:t>
            </a:r>
            <a:r>
              <a:rPr lang="en-US" sz="2750" spc="75" dirty="0">
                <a:solidFill>
                  <a:srgbClr val="0E4561"/>
                </a:solidFill>
                <a:latin typeface="Tahoma"/>
                <a:cs typeface="Tahoma"/>
              </a:rPr>
              <a:t>to</a:t>
            </a:r>
            <a:r>
              <a:rPr lang="en-US" sz="2750" spc="80" dirty="0">
                <a:solidFill>
                  <a:srgbClr val="0E4561"/>
                </a:solidFill>
                <a:latin typeface="Tahoma"/>
                <a:cs typeface="Tahoma"/>
              </a:rPr>
              <a:t> </a:t>
            </a:r>
            <a:r>
              <a:rPr lang="en-US" sz="2750" spc="75" dirty="0">
                <a:solidFill>
                  <a:srgbClr val="0E4561"/>
                </a:solidFill>
                <a:latin typeface="Tahoma"/>
                <a:cs typeface="Tahoma"/>
              </a:rPr>
              <a:t>extract</a:t>
            </a:r>
            <a:r>
              <a:rPr lang="en-US" sz="2750" spc="80" dirty="0">
                <a:solidFill>
                  <a:srgbClr val="0E4561"/>
                </a:solidFill>
                <a:latin typeface="Tahoma"/>
                <a:cs typeface="Tahoma"/>
              </a:rPr>
              <a:t> </a:t>
            </a:r>
            <a:r>
              <a:rPr lang="en-US" sz="2750" spc="135" dirty="0">
                <a:solidFill>
                  <a:srgbClr val="0E4561"/>
                </a:solidFill>
                <a:latin typeface="Tahoma"/>
                <a:cs typeface="Tahoma"/>
              </a:rPr>
              <a:t>valuable </a:t>
            </a:r>
            <a:r>
              <a:rPr lang="en-US" sz="2750" spc="140" dirty="0">
                <a:solidFill>
                  <a:srgbClr val="0E4561"/>
                </a:solidFill>
                <a:latin typeface="Tahoma"/>
                <a:cs typeface="Tahoma"/>
              </a:rPr>
              <a:t> </a:t>
            </a:r>
            <a:r>
              <a:rPr lang="en-US" sz="2750" spc="130" dirty="0">
                <a:solidFill>
                  <a:srgbClr val="0E4561"/>
                </a:solidFill>
                <a:latin typeface="Tahoma"/>
                <a:cs typeface="Tahoma"/>
              </a:rPr>
              <a:t>insights</a:t>
            </a:r>
            <a:r>
              <a:rPr lang="en-US" sz="2750" spc="114" dirty="0">
                <a:solidFill>
                  <a:srgbClr val="0E4561"/>
                </a:solidFill>
                <a:latin typeface="Tahoma"/>
                <a:cs typeface="Tahoma"/>
              </a:rPr>
              <a:t> </a:t>
            </a:r>
            <a:r>
              <a:rPr lang="en-US" sz="2750" spc="180" dirty="0">
                <a:solidFill>
                  <a:srgbClr val="0E4561"/>
                </a:solidFill>
                <a:latin typeface="Tahoma"/>
                <a:cs typeface="Tahoma"/>
              </a:rPr>
              <a:t>including</a:t>
            </a:r>
            <a:r>
              <a:rPr lang="en-US" sz="2750" spc="114" dirty="0">
                <a:solidFill>
                  <a:srgbClr val="0E4561"/>
                </a:solidFill>
                <a:latin typeface="Tahoma"/>
                <a:cs typeface="Tahoma"/>
              </a:rPr>
              <a:t> </a:t>
            </a:r>
            <a:r>
              <a:rPr lang="en-US" sz="2750" spc="110" dirty="0">
                <a:solidFill>
                  <a:srgbClr val="0E4561"/>
                </a:solidFill>
                <a:latin typeface="Tahoma"/>
                <a:cs typeface="Tahoma"/>
              </a:rPr>
              <a:t>sales</a:t>
            </a:r>
            <a:r>
              <a:rPr lang="en-US" sz="2750" spc="114" dirty="0">
                <a:solidFill>
                  <a:srgbClr val="0E4561"/>
                </a:solidFill>
                <a:latin typeface="Tahoma"/>
                <a:cs typeface="Tahoma"/>
              </a:rPr>
              <a:t> </a:t>
            </a:r>
            <a:r>
              <a:rPr lang="en-US" sz="2750" spc="110" dirty="0">
                <a:solidFill>
                  <a:srgbClr val="0E4561"/>
                </a:solidFill>
                <a:latin typeface="Tahoma"/>
                <a:cs typeface="Tahoma"/>
              </a:rPr>
              <a:t>trends</a:t>
            </a:r>
            <a:r>
              <a:rPr lang="en-US" sz="2750" spc="114" dirty="0">
                <a:solidFill>
                  <a:srgbClr val="0E4561"/>
                </a:solidFill>
                <a:latin typeface="Tahoma"/>
                <a:cs typeface="Tahoma"/>
              </a:rPr>
              <a:t> </a:t>
            </a:r>
            <a:r>
              <a:rPr lang="en-US" sz="2750" spc="95" dirty="0">
                <a:solidFill>
                  <a:srgbClr val="0E4561"/>
                </a:solidFill>
                <a:latin typeface="Tahoma"/>
                <a:cs typeface="Tahoma"/>
              </a:rPr>
              <a:t>,customer</a:t>
            </a:r>
            <a:r>
              <a:rPr lang="en-US" sz="2750" spc="114" dirty="0">
                <a:solidFill>
                  <a:srgbClr val="0E4561"/>
                </a:solidFill>
                <a:latin typeface="Tahoma"/>
                <a:cs typeface="Tahoma"/>
              </a:rPr>
              <a:t> </a:t>
            </a:r>
            <a:r>
              <a:rPr lang="en-US" sz="2750" spc="130" dirty="0">
                <a:solidFill>
                  <a:srgbClr val="0E4561"/>
                </a:solidFill>
                <a:latin typeface="Tahoma"/>
                <a:cs typeface="Tahoma"/>
              </a:rPr>
              <a:t>behavior </a:t>
            </a:r>
            <a:endParaRPr lang="en-US" sz="2750" dirty="0">
              <a:latin typeface="Tahoma"/>
              <a:cs typeface="Tahoma"/>
            </a:endParaRPr>
          </a:p>
        </p:txBody>
      </p:sp>
      <p:sp>
        <p:nvSpPr>
          <p:cNvPr id="11" name="object 11"/>
          <p:cNvSpPr txBox="1"/>
          <p:nvPr/>
        </p:nvSpPr>
        <p:spPr>
          <a:xfrm>
            <a:off x="1016000" y="6976257"/>
            <a:ext cx="6185535" cy="1073150"/>
          </a:xfrm>
          <a:prstGeom prst="rect">
            <a:avLst/>
          </a:prstGeom>
        </p:spPr>
        <p:txBody>
          <a:bodyPr vert="horz" wrap="square" lIns="0" tIns="12065" rIns="0" bIns="0" rtlCol="0">
            <a:spAutoFit/>
          </a:bodyPr>
          <a:lstStyle/>
          <a:p>
            <a:pPr marL="12700" marR="5080">
              <a:lnSpc>
                <a:spcPct val="125000"/>
              </a:lnSpc>
              <a:spcBef>
                <a:spcPts val="95"/>
              </a:spcBef>
              <a:tabLst>
                <a:tab pos="2304415" algn="l"/>
                <a:tab pos="3209925" algn="l"/>
                <a:tab pos="4439285" algn="l"/>
                <a:tab pos="5314950" algn="l"/>
              </a:tabLst>
            </a:pPr>
            <a:r>
              <a:rPr sz="2750" spc="120" dirty="0">
                <a:solidFill>
                  <a:srgbClr val="0E4561"/>
                </a:solidFill>
                <a:latin typeface="Tahoma"/>
                <a:cs typeface="Tahoma"/>
              </a:rPr>
              <a:t>,product	</a:t>
            </a:r>
            <a:r>
              <a:rPr sz="2750" spc="125" dirty="0" err="1">
                <a:solidFill>
                  <a:srgbClr val="0E4561"/>
                </a:solidFill>
                <a:latin typeface="Tahoma"/>
                <a:cs typeface="Tahoma"/>
              </a:rPr>
              <a:t>perfor</a:t>
            </a:r>
            <a:r>
              <a:rPr lang="en-IN" sz="2750" spc="125" dirty="0">
                <a:solidFill>
                  <a:srgbClr val="0E4561"/>
                </a:solidFill>
                <a:latin typeface="Tahoma"/>
                <a:cs typeface="Tahoma"/>
              </a:rPr>
              <a:t>m</a:t>
            </a:r>
            <a:r>
              <a:rPr sz="2750" spc="125" dirty="0" err="1">
                <a:solidFill>
                  <a:srgbClr val="0E4561"/>
                </a:solidFill>
                <a:latin typeface="Tahoma"/>
                <a:cs typeface="Tahoma"/>
              </a:rPr>
              <a:t>ance</a:t>
            </a:r>
            <a:r>
              <a:rPr sz="2750" spc="125" dirty="0">
                <a:solidFill>
                  <a:srgbClr val="0E4561"/>
                </a:solidFill>
                <a:latin typeface="Tahoma"/>
                <a:cs typeface="Tahoma"/>
              </a:rPr>
              <a:t>		</a:t>
            </a:r>
            <a:r>
              <a:rPr sz="2750" spc="155" dirty="0">
                <a:solidFill>
                  <a:srgbClr val="0E4561"/>
                </a:solidFill>
                <a:latin typeface="Tahoma"/>
                <a:cs typeface="Tahoma"/>
              </a:rPr>
              <a:t>and </a:t>
            </a:r>
            <a:r>
              <a:rPr sz="2750" spc="160" dirty="0">
                <a:solidFill>
                  <a:srgbClr val="0E4561"/>
                </a:solidFill>
                <a:latin typeface="Tahoma"/>
                <a:cs typeface="Tahoma"/>
              </a:rPr>
              <a:t> </a:t>
            </a:r>
            <a:r>
              <a:rPr sz="2750" spc="120" dirty="0">
                <a:solidFill>
                  <a:srgbClr val="0E4561"/>
                </a:solidFill>
                <a:latin typeface="Tahoma"/>
                <a:cs typeface="Tahoma"/>
              </a:rPr>
              <a:t>s</a:t>
            </a:r>
            <a:r>
              <a:rPr sz="2750" spc="150" dirty="0">
                <a:solidFill>
                  <a:srgbClr val="0E4561"/>
                </a:solidFill>
                <a:latin typeface="Tahoma"/>
                <a:cs typeface="Tahoma"/>
              </a:rPr>
              <a:t>e</a:t>
            </a:r>
            <a:r>
              <a:rPr sz="2750" spc="260" dirty="0">
                <a:solidFill>
                  <a:srgbClr val="0E4561"/>
                </a:solidFill>
                <a:latin typeface="Tahoma"/>
                <a:cs typeface="Tahoma"/>
              </a:rPr>
              <a:t>g</a:t>
            </a:r>
            <a:r>
              <a:rPr sz="2750" spc="135" dirty="0">
                <a:solidFill>
                  <a:srgbClr val="0E4561"/>
                </a:solidFill>
                <a:latin typeface="Tahoma"/>
                <a:cs typeface="Tahoma"/>
              </a:rPr>
              <a:t>m</a:t>
            </a:r>
            <a:r>
              <a:rPr sz="2750" spc="150" dirty="0">
                <a:solidFill>
                  <a:srgbClr val="0E4561"/>
                </a:solidFill>
                <a:latin typeface="Tahoma"/>
                <a:cs typeface="Tahoma"/>
              </a:rPr>
              <a:t>e</a:t>
            </a:r>
            <a:r>
              <a:rPr sz="2750" spc="185" dirty="0">
                <a:solidFill>
                  <a:srgbClr val="0E4561"/>
                </a:solidFill>
                <a:latin typeface="Tahoma"/>
                <a:cs typeface="Tahoma"/>
              </a:rPr>
              <a:t>n</a:t>
            </a:r>
            <a:r>
              <a:rPr sz="2750" spc="25" dirty="0">
                <a:solidFill>
                  <a:srgbClr val="0E4561"/>
                </a:solidFill>
                <a:latin typeface="Tahoma"/>
                <a:cs typeface="Tahoma"/>
              </a:rPr>
              <a:t>t</a:t>
            </a:r>
            <a:r>
              <a:rPr sz="2750" spc="105" dirty="0">
                <a:solidFill>
                  <a:srgbClr val="0E4561"/>
                </a:solidFill>
                <a:latin typeface="Tahoma"/>
                <a:cs typeface="Tahoma"/>
              </a:rPr>
              <a:t>a</a:t>
            </a:r>
            <a:r>
              <a:rPr sz="2750" spc="25" dirty="0">
                <a:solidFill>
                  <a:srgbClr val="0E4561"/>
                </a:solidFill>
                <a:latin typeface="Tahoma"/>
                <a:cs typeface="Tahoma"/>
              </a:rPr>
              <a:t>t</a:t>
            </a:r>
            <a:r>
              <a:rPr sz="2750" spc="105" dirty="0">
                <a:solidFill>
                  <a:srgbClr val="0E4561"/>
                </a:solidFill>
                <a:latin typeface="Tahoma"/>
                <a:cs typeface="Tahoma"/>
              </a:rPr>
              <a:t>i</a:t>
            </a:r>
            <a:r>
              <a:rPr sz="2750" spc="204" dirty="0">
                <a:solidFill>
                  <a:srgbClr val="0E4561"/>
                </a:solidFill>
                <a:latin typeface="Tahoma"/>
                <a:cs typeface="Tahoma"/>
              </a:rPr>
              <a:t>o</a:t>
            </a:r>
            <a:r>
              <a:rPr sz="2750" spc="185" dirty="0">
                <a:solidFill>
                  <a:srgbClr val="0E4561"/>
                </a:solidFill>
                <a:latin typeface="Tahoma"/>
                <a:cs typeface="Tahoma"/>
              </a:rPr>
              <a:t>n</a:t>
            </a:r>
            <a:r>
              <a:rPr sz="2750" spc="-225" dirty="0">
                <a:solidFill>
                  <a:srgbClr val="0E4561"/>
                </a:solidFill>
                <a:latin typeface="Tahoma"/>
                <a:cs typeface="Tahoma"/>
              </a:rPr>
              <a:t>.</a:t>
            </a:r>
            <a:r>
              <a:rPr sz="2750" dirty="0">
                <a:solidFill>
                  <a:srgbClr val="0E4561"/>
                </a:solidFill>
                <a:latin typeface="Tahoma"/>
                <a:cs typeface="Tahoma"/>
              </a:rPr>
              <a:t>	</a:t>
            </a:r>
            <a:r>
              <a:rPr sz="2750" spc="190" dirty="0">
                <a:solidFill>
                  <a:srgbClr val="0E4561"/>
                </a:solidFill>
                <a:latin typeface="Tahoma"/>
                <a:cs typeface="Tahoma"/>
              </a:rPr>
              <a:t>B</a:t>
            </a:r>
            <a:r>
              <a:rPr sz="2750" spc="45" dirty="0">
                <a:solidFill>
                  <a:srgbClr val="0E4561"/>
                </a:solidFill>
                <a:latin typeface="Tahoma"/>
                <a:cs typeface="Tahoma"/>
              </a:rPr>
              <a:t>y</a:t>
            </a:r>
            <a:r>
              <a:rPr sz="2750" dirty="0">
                <a:solidFill>
                  <a:srgbClr val="0E4561"/>
                </a:solidFill>
                <a:latin typeface="Tahoma"/>
                <a:cs typeface="Tahoma"/>
              </a:rPr>
              <a:t>	</a:t>
            </a:r>
            <a:r>
              <a:rPr sz="2750" spc="150" dirty="0">
                <a:solidFill>
                  <a:srgbClr val="0E4561"/>
                </a:solidFill>
                <a:latin typeface="Tahoma"/>
                <a:cs typeface="Tahoma"/>
              </a:rPr>
              <a:t>e</a:t>
            </a:r>
            <a:r>
              <a:rPr sz="2750" spc="50" dirty="0">
                <a:solidFill>
                  <a:srgbClr val="0E4561"/>
                </a:solidFill>
                <a:latin typeface="Tahoma"/>
                <a:cs typeface="Tahoma"/>
              </a:rPr>
              <a:t>x</a:t>
            </a:r>
            <a:r>
              <a:rPr sz="2750" spc="105" dirty="0">
                <a:solidFill>
                  <a:srgbClr val="0E4561"/>
                </a:solidFill>
                <a:latin typeface="Tahoma"/>
                <a:cs typeface="Tahoma"/>
              </a:rPr>
              <a:t>a</a:t>
            </a:r>
            <a:r>
              <a:rPr sz="2750" spc="135" dirty="0">
                <a:solidFill>
                  <a:srgbClr val="0E4561"/>
                </a:solidFill>
                <a:latin typeface="Tahoma"/>
                <a:cs typeface="Tahoma"/>
              </a:rPr>
              <a:t>m</a:t>
            </a:r>
            <a:r>
              <a:rPr sz="2750" spc="105" dirty="0">
                <a:solidFill>
                  <a:srgbClr val="0E4561"/>
                </a:solidFill>
                <a:latin typeface="Tahoma"/>
                <a:cs typeface="Tahoma"/>
              </a:rPr>
              <a:t>i</a:t>
            </a:r>
            <a:r>
              <a:rPr sz="2750" spc="185" dirty="0">
                <a:solidFill>
                  <a:srgbClr val="0E4561"/>
                </a:solidFill>
                <a:latin typeface="Tahoma"/>
                <a:cs typeface="Tahoma"/>
              </a:rPr>
              <a:t>n</a:t>
            </a:r>
            <a:r>
              <a:rPr sz="2750" spc="105" dirty="0">
                <a:solidFill>
                  <a:srgbClr val="0E4561"/>
                </a:solidFill>
                <a:latin typeface="Tahoma"/>
                <a:cs typeface="Tahoma"/>
              </a:rPr>
              <a:t>i</a:t>
            </a:r>
            <a:r>
              <a:rPr sz="2750" spc="185" dirty="0">
                <a:solidFill>
                  <a:srgbClr val="0E4561"/>
                </a:solidFill>
                <a:latin typeface="Tahoma"/>
                <a:cs typeface="Tahoma"/>
              </a:rPr>
              <a:t>n</a:t>
            </a:r>
            <a:r>
              <a:rPr sz="2750" spc="180" dirty="0">
                <a:solidFill>
                  <a:srgbClr val="0E4561"/>
                </a:solidFill>
                <a:latin typeface="Tahoma"/>
                <a:cs typeface="Tahoma"/>
              </a:rPr>
              <a:t>g</a:t>
            </a:r>
            <a:endParaRPr sz="2750" dirty="0">
              <a:latin typeface="Tahoma"/>
              <a:cs typeface="Tahoma"/>
            </a:endParaRPr>
          </a:p>
        </p:txBody>
      </p:sp>
      <p:sp>
        <p:nvSpPr>
          <p:cNvPr id="12" name="object 12"/>
          <p:cNvSpPr txBox="1"/>
          <p:nvPr/>
        </p:nvSpPr>
        <p:spPr>
          <a:xfrm>
            <a:off x="7835227" y="6976257"/>
            <a:ext cx="1706880" cy="1073150"/>
          </a:xfrm>
          <a:prstGeom prst="rect">
            <a:avLst/>
          </a:prstGeom>
        </p:spPr>
        <p:txBody>
          <a:bodyPr vert="horz" wrap="square" lIns="0" tIns="12065" rIns="0" bIns="0" rtlCol="0">
            <a:spAutoFit/>
          </a:bodyPr>
          <a:lstStyle/>
          <a:p>
            <a:pPr marL="171450" marR="5080" indent="-159385">
              <a:lnSpc>
                <a:spcPct val="125000"/>
              </a:lnSpc>
              <a:spcBef>
                <a:spcPts val="95"/>
              </a:spcBef>
            </a:pPr>
            <a:r>
              <a:rPr sz="2750" spc="135" dirty="0">
                <a:solidFill>
                  <a:srgbClr val="0E4561"/>
                </a:solidFill>
                <a:latin typeface="Tahoma"/>
                <a:cs typeface="Tahoma"/>
              </a:rPr>
              <a:t>m</a:t>
            </a:r>
            <a:r>
              <a:rPr sz="2750" spc="105" dirty="0">
                <a:solidFill>
                  <a:srgbClr val="0E4561"/>
                </a:solidFill>
                <a:latin typeface="Tahoma"/>
                <a:cs typeface="Tahoma"/>
              </a:rPr>
              <a:t>a</a:t>
            </a:r>
            <a:r>
              <a:rPr sz="2750" dirty="0">
                <a:solidFill>
                  <a:srgbClr val="0E4561"/>
                </a:solidFill>
                <a:latin typeface="Tahoma"/>
                <a:cs typeface="Tahoma"/>
              </a:rPr>
              <a:t>r</a:t>
            </a:r>
            <a:r>
              <a:rPr sz="2750" spc="150" dirty="0">
                <a:solidFill>
                  <a:srgbClr val="0E4561"/>
                </a:solidFill>
                <a:latin typeface="Tahoma"/>
                <a:cs typeface="Tahoma"/>
              </a:rPr>
              <a:t>ke</a:t>
            </a:r>
            <a:r>
              <a:rPr sz="2750" spc="25" dirty="0">
                <a:solidFill>
                  <a:srgbClr val="0E4561"/>
                </a:solidFill>
                <a:latin typeface="Tahoma"/>
                <a:cs typeface="Tahoma"/>
              </a:rPr>
              <a:t>t</a:t>
            </a:r>
            <a:r>
              <a:rPr sz="2750" spc="105" dirty="0">
                <a:solidFill>
                  <a:srgbClr val="0E4561"/>
                </a:solidFill>
                <a:latin typeface="Tahoma"/>
                <a:cs typeface="Tahoma"/>
              </a:rPr>
              <a:t>i</a:t>
            </a:r>
            <a:r>
              <a:rPr sz="2750" spc="185" dirty="0">
                <a:solidFill>
                  <a:srgbClr val="0E4561"/>
                </a:solidFill>
                <a:latin typeface="Tahoma"/>
                <a:cs typeface="Tahoma"/>
              </a:rPr>
              <a:t>n</a:t>
            </a:r>
            <a:r>
              <a:rPr sz="2750" spc="125" dirty="0">
                <a:solidFill>
                  <a:srgbClr val="0E4561"/>
                </a:solidFill>
                <a:latin typeface="Tahoma"/>
                <a:cs typeface="Tahoma"/>
              </a:rPr>
              <a:t>g  </a:t>
            </a:r>
            <a:r>
              <a:rPr sz="2750" spc="185" dirty="0">
                <a:solidFill>
                  <a:srgbClr val="0E4561"/>
                </a:solidFill>
                <a:latin typeface="Tahoma"/>
                <a:cs typeface="Tahoma"/>
              </a:rPr>
              <a:t>h</a:t>
            </a:r>
            <a:r>
              <a:rPr sz="2750" spc="105" dirty="0">
                <a:solidFill>
                  <a:srgbClr val="0E4561"/>
                </a:solidFill>
                <a:latin typeface="Tahoma"/>
                <a:cs typeface="Tahoma"/>
              </a:rPr>
              <a:t>i</a:t>
            </a:r>
            <a:r>
              <a:rPr sz="2750" spc="120" dirty="0">
                <a:solidFill>
                  <a:srgbClr val="0E4561"/>
                </a:solidFill>
                <a:latin typeface="Tahoma"/>
                <a:cs typeface="Tahoma"/>
              </a:rPr>
              <a:t>s</a:t>
            </a:r>
            <a:r>
              <a:rPr sz="2750" spc="25" dirty="0">
                <a:solidFill>
                  <a:srgbClr val="0E4561"/>
                </a:solidFill>
                <a:latin typeface="Tahoma"/>
                <a:cs typeface="Tahoma"/>
              </a:rPr>
              <a:t>t</a:t>
            </a:r>
            <a:r>
              <a:rPr sz="2750" spc="204" dirty="0">
                <a:solidFill>
                  <a:srgbClr val="0E4561"/>
                </a:solidFill>
                <a:latin typeface="Tahoma"/>
                <a:cs typeface="Tahoma"/>
              </a:rPr>
              <a:t>o</a:t>
            </a:r>
            <a:r>
              <a:rPr sz="2750" dirty="0">
                <a:solidFill>
                  <a:srgbClr val="0E4561"/>
                </a:solidFill>
                <a:latin typeface="Tahoma"/>
                <a:cs typeface="Tahoma"/>
              </a:rPr>
              <a:t>r</a:t>
            </a:r>
            <a:r>
              <a:rPr sz="2750" spc="105" dirty="0">
                <a:solidFill>
                  <a:srgbClr val="0E4561"/>
                </a:solidFill>
                <a:latin typeface="Tahoma"/>
                <a:cs typeface="Tahoma"/>
              </a:rPr>
              <a:t>i</a:t>
            </a:r>
            <a:r>
              <a:rPr sz="2750" spc="270" dirty="0">
                <a:solidFill>
                  <a:srgbClr val="0E4561"/>
                </a:solidFill>
                <a:latin typeface="Tahoma"/>
                <a:cs typeface="Tahoma"/>
              </a:rPr>
              <a:t>c</a:t>
            </a:r>
            <a:r>
              <a:rPr sz="2750" spc="105" dirty="0">
                <a:solidFill>
                  <a:srgbClr val="0E4561"/>
                </a:solidFill>
                <a:latin typeface="Tahoma"/>
                <a:cs typeface="Tahoma"/>
              </a:rPr>
              <a:t>a</a:t>
            </a:r>
            <a:r>
              <a:rPr sz="2750" spc="50" dirty="0">
                <a:solidFill>
                  <a:srgbClr val="0E4561"/>
                </a:solidFill>
                <a:latin typeface="Tahoma"/>
                <a:cs typeface="Tahoma"/>
              </a:rPr>
              <a:t>l</a:t>
            </a:r>
            <a:endParaRPr sz="2750" dirty="0">
              <a:latin typeface="Tahoma"/>
              <a:cs typeface="Tahoma"/>
            </a:endParaRPr>
          </a:p>
        </p:txBody>
      </p:sp>
      <p:sp>
        <p:nvSpPr>
          <p:cNvPr id="13" name="object 13"/>
          <p:cNvSpPr txBox="1"/>
          <p:nvPr/>
        </p:nvSpPr>
        <p:spPr>
          <a:xfrm>
            <a:off x="1016000" y="8024007"/>
            <a:ext cx="8526145" cy="1073150"/>
          </a:xfrm>
          <a:prstGeom prst="rect">
            <a:avLst/>
          </a:prstGeom>
        </p:spPr>
        <p:txBody>
          <a:bodyPr vert="horz" wrap="square" lIns="0" tIns="12065" rIns="0" bIns="0" rtlCol="0">
            <a:spAutoFit/>
          </a:bodyPr>
          <a:lstStyle/>
          <a:p>
            <a:pPr marL="12700" marR="5080">
              <a:lnSpc>
                <a:spcPct val="125000"/>
              </a:lnSpc>
              <a:spcBef>
                <a:spcPts val="95"/>
              </a:spcBef>
            </a:pPr>
            <a:r>
              <a:rPr sz="2750" spc="114" dirty="0">
                <a:solidFill>
                  <a:srgbClr val="0E4561"/>
                </a:solidFill>
                <a:latin typeface="Tahoma"/>
                <a:cs typeface="Tahoma"/>
              </a:rPr>
              <a:t>transactional</a:t>
            </a:r>
            <a:r>
              <a:rPr sz="2750" spc="30" dirty="0">
                <a:solidFill>
                  <a:srgbClr val="0E4561"/>
                </a:solidFill>
                <a:latin typeface="Tahoma"/>
                <a:cs typeface="Tahoma"/>
              </a:rPr>
              <a:t> </a:t>
            </a:r>
            <a:r>
              <a:rPr sz="2750" spc="100" dirty="0">
                <a:solidFill>
                  <a:srgbClr val="0E4561"/>
                </a:solidFill>
                <a:latin typeface="Tahoma"/>
                <a:cs typeface="Tahoma"/>
              </a:rPr>
              <a:t>data</a:t>
            </a:r>
            <a:r>
              <a:rPr sz="2750" spc="30" dirty="0">
                <a:solidFill>
                  <a:srgbClr val="0E4561"/>
                </a:solidFill>
                <a:latin typeface="Tahoma"/>
                <a:cs typeface="Tahoma"/>
              </a:rPr>
              <a:t> </a:t>
            </a:r>
            <a:r>
              <a:rPr sz="2750" spc="-225" dirty="0">
                <a:solidFill>
                  <a:srgbClr val="0E4561"/>
                </a:solidFill>
                <a:latin typeface="Tahoma"/>
                <a:cs typeface="Tahoma"/>
              </a:rPr>
              <a:t>,</a:t>
            </a:r>
            <a:r>
              <a:rPr sz="2750" spc="35" dirty="0">
                <a:solidFill>
                  <a:srgbClr val="0E4561"/>
                </a:solidFill>
                <a:latin typeface="Tahoma"/>
                <a:cs typeface="Tahoma"/>
              </a:rPr>
              <a:t> </a:t>
            </a:r>
            <a:r>
              <a:rPr sz="2750" spc="165" dirty="0">
                <a:solidFill>
                  <a:srgbClr val="0E4561"/>
                </a:solidFill>
                <a:latin typeface="Tahoma"/>
                <a:cs typeface="Tahoma"/>
              </a:rPr>
              <a:t>demographic</a:t>
            </a:r>
            <a:r>
              <a:rPr sz="2750" spc="30" dirty="0">
                <a:solidFill>
                  <a:srgbClr val="0E4561"/>
                </a:solidFill>
                <a:latin typeface="Tahoma"/>
                <a:cs typeface="Tahoma"/>
              </a:rPr>
              <a:t> </a:t>
            </a:r>
            <a:r>
              <a:rPr sz="2750" spc="105" dirty="0">
                <a:solidFill>
                  <a:srgbClr val="0E4561"/>
                </a:solidFill>
                <a:latin typeface="Tahoma"/>
                <a:cs typeface="Tahoma"/>
              </a:rPr>
              <a:t>information</a:t>
            </a:r>
            <a:r>
              <a:rPr sz="2750" spc="30" dirty="0">
                <a:solidFill>
                  <a:srgbClr val="0E4561"/>
                </a:solidFill>
                <a:latin typeface="Tahoma"/>
                <a:cs typeface="Tahoma"/>
              </a:rPr>
              <a:t> </a:t>
            </a:r>
            <a:r>
              <a:rPr sz="2750" spc="-225" dirty="0">
                <a:solidFill>
                  <a:srgbClr val="0E4561"/>
                </a:solidFill>
                <a:latin typeface="Tahoma"/>
                <a:cs typeface="Tahoma"/>
              </a:rPr>
              <a:t>,</a:t>
            </a:r>
            <a:r>
              <a:rPr sz="2750" spc="35" dirty="0">
                <a:solidFill>
                  <a:srgbClr val="0E4561"/>
                </a:solidFill>
                <a:latin typeface="Tahoma"/>
                <a:cs typeface="Tahoma"/>
              </a:rPr>
              <a:t> </a:t>
            </a:r>
            <a:r>
              <a:rPr sz="2750" spc="155" dirty="0">
                <a:solidFill>
                  <a:srgbClr val="0E4561"/>
                </a:solidFill>
                <a:latin typeface="Tahoma"/>
                <a:cs typeface="Tahoma"/>
              </a:rPr>
              <a:t>and </a:t>
            </a:r>
            <a:r>
              <a:rPr sz="2750" spc="-844" dirty="0">
                <a:solidFill>
                  <a:srgbClr val="0E4561"/>
                </a:solidFill>
                <a:latin typeface="Tahoma"/>
                <a:cs typeface="Tahoma"/>
              </a:rPr>
              <a:t> </a:t>
            </a:r>
            <a:r>
              <a:rPr sz="2750" spc="125" dirty="0">
                <a:solidFill>
                  <a:srgbClr val="0E4561"/>
                </a:solidFill>
                <a:latin typeface="Tahoma"/>
                <a:cs typeface="Tahoma"/>
              </a:rPr>
              <a:t>customer</a:t>
            </a:r>
            <a:r>
              <a:rPr sz="2750" spc="-105" dirty="0">
                <a:solidFill>
                  <a:srgbClr val="0E4561"/>
                </a:solidFill>
                <a:latin typeface="Tahoma"/>
                <a:cs typeface="Tahoma"/>
              </a:rPr>
              <a:t> </a:t>
            </a:r>
            <a:r>
              <a:rPr sz="2750" spc="155" dirty="0">
                <a:solidFill>
                  <a:srgbClr val="0E4561"/>
                </a:solidFill>
                <a:latin typeface="Tahoma"/>
                <a:cs typeface="Tahoma"/>
              </a:rPr>
              <a:t>feedback</a:t>
            </a:r>
            <a:endParaRPr sz="2750" dirty="0">
              <a:latin typeface="Tahoma"/>
              <a:cs typeface="Tahoma"/>
            </a:endParaRPr>
          </a:p>
        </p:txBody>
      </p:sp>
      <p:pic>
        <p:nvPicPr>
          <p:cNvPr id="14" name="object 14"/>
          <p:cNvPicPr/>
          <p:nvPr/>
        </p:nvPicPr>
        <p:blipFill>
          <a:blip r:embed="rId3" cstate="print"/>
          <a:stretch>
            <a:fillRect/>
          </a:stretch>
        </p:blipFill>
        <p:spPr>
          <a:xfrm>
            <a:off x="17060952" y="1962720"/>
            <a:ext cx="246688" cy="246687"/>
          </a:xfrm>
          <a:prstGeom prst="rect">
            <a:avLst/>
          </a:prstGeom>
        </p:spPr>
      </p:pic>
      <p:pic>
        <p:nvPicPr>
          <p:cNvPr id="15" name="object 15"/>
          <p:cNvPicPr/>
          <p:nvPr/>
        </p:nvPicPr>
        <p:blipFill>
          <a:blip r:embed="rId4" cstate="print"/>
          <a:stretch>
            <a:fillRect/>
          </a:stretch>
        </p:blipFill>
        <p:spPr>
          <a:xfrm>
            <a:off x="17582880" y="1964284"/>
            <a:ext cx="246688" cy="246687"/>
          </a:xfrm>
          <a:prstGeom prst="rect">
            <a:avLst/>
          </a:prstGeom>
        </p:spPr>
      </p:pic>
      <p:sp>
        <p:nvSpPr>
          <p:cNvPr id="16" name="object 16"/>
          <p:cNvSpPr/>
          <p:nvPr/>
        </p:nvSpPr>
        <p:spPr>
          <a:xfrm>
            <a:off x="16549434" y="940459"/>
            <a:ext cx="1414145" cy="970915"/>
          </a:xfrm>
          <a:custGeom>
            <a:avLst/>
            <a:gdLst/>
            <a:ahLst/>
            <a:cxnLst/>
            <a:rect l="l" t="t" r="r" b="b"/>
            <a:pathLst>
              <a:path w="1414144" h="970914">
                <a:moveTo>
                  <a:pt x="1374724" y="900798"/>
                </a:moveTo>
                <a:lnTo>
                  <a:pt x="1369237" y="873607"/>
                </a:lnTo>
                <a:lnTo>
                  <a:pt x="1354277" y="851408"/>
                </a:lnTo>
                <a:lnTo>
                  <a:pt x="1332077" y="836434"/>
                </a:lnTo>
                <a:lnTo>
                  <a:pt x="1304886" y="830948"/>
                </a:lnTo>
                <a:lnTo>
                  <a:pt x="583514" y="830948"/>
                </a:lnTo>
                <a:lnTo>
                  <a:pt x="294716" y="0"/>
                </a:lnTo>
                <a:lnTo>
                  <a:pt x="69850" y="0"/>
                </a:lnTo>
                <a:lnTo>
                  <a:pt x="42659" y="5499"/>
                </a:lnTo>
                <a:lnTo>
                  <a:pt x="20459" y="20459"/>
                </a:lnTo>
                <a:lnTo>
                  <a:pt x="5499" y="42659"/>
                </a:lnTo>
                <a:lnTo>
                  <a:pt x="0" y="69850"/>
                </a:lnTo>
                <a:lnTo>
                  <a:pt x="5499" y="97040"/>
                </a:lnTo>
                <a:lnTo>
                  <a:pt x="20459" y="119240"/>
                </a:lnTo>
                <a:lnTo>
                  <a:pt x="42659" y="134200"/>
                </a:lnTo>
                <a:lnTo>
                  <a:pt x="69850" y="139687"/>
                </a:lnTo>
                <a:lnTo>
                  <a:pt x="195376" y="139687"/>
                </a:lnTo>
                <a:lnTo>
                  <a:pt x="484162" y="970635"/>
                </a:lnTo>
                <a:lnTo>
                  <a:pt x="1304886" y="970635"/>
                </a:lnTo>
                <a:lnTo>
                  <a:pt x="1332077" y="965149"/>
                </a:lnTo>
                <a:lnTo>
                  <a:pt x="1354277" y="950188"/>
                </a:lnTo>
                <a:lnTo>
                  <a:pt x="1369237" y="927989"/>
                </a:lnTo>
                <a:lnTo>
                  <a:pt x="1374724" y="900798"/>
                </a:lnTo>
                <a:close/>
              </a:path>
              <a:path w="1414144" h="970914">
                <a:moveTo>
                  <a:pt x="1413776" y="262432"/>
                </a:moveTo>
                <a:lnTo>
                  <a:pt x="1409103" y="250558"/>
                </a:lnTo>
                <a:lnTo>
                  <a:pt x="1399159" y="242544"/>
                </a:lnTo>
                <a:lnTo>
                  <a:pt x="1384833" y="239598"/>
                </a:lnTo>
                <a:lnTo>
                  <a:pt x="560285" y="239598"/>
                </a:lnTo>
                <a:lnTo>
                  <a:pt x="542505" y="243243"/>
                </a:lnTo>
                <a:lnTo>
                  <a:pt x="530148" y="253187"/>
                </a:lnTo>
                <a:lnTo>
                  <a:pt x="524332" y="267931"/>
                </a:lnTo>
                <a:lnTo>
                  <a:pt x="526122" y="286004"/>
                </a:lnTo>
                <a:lnTo>
                  <a:pt x="656564" y="668108"/>
                </a:lnTo>
                <a:lnTo>
                  <a:pt x="691184" y="702500"/>
                </a:lnTo>
                <a:lnTo>
                  <a:pt x="707326" y="705421"/>
                </a:lnTo>
                <a:lnTo>
                  <a:pt x="1247914" y="705421"/>
                </a:lnTo>
                <a:lnTo>
                  <a:pt x="1291043" y="682637"/>
                </a:lnTo>
                <a:lnTo>
                  <a:pt x="1412303" y="276974"/>
                </a:lnTo>
                <a:lnTo>
                  <a:pt x="1413776" y="262432"/>
                </a:lnTo>
                <a:close/>
              </a:path>
            </a:pathLst>
          </a:custGeom>
          <a:solidFill>
            <a:srgbClr val="FFFFFF"/>
          </a:solidFill>
        </p:spPr>
        <p:txBody>
          <a:bodyPr wrap="square" lIns="0" tIns="0" rIns="0" bIns="0" rtlCol="0"/>
          <a:lstStyle/>
          <a:p>
            <a:endParaRPr/>
          </a:p>
        </p:txBody>
      </p:sp>
      <p:sp>
        <p:nvSpPr>
          <p:cNvPr id="17" name="object 17"/>
          <p:cNvSpPr txBox="1"/>
          <p:nvPr/>
        </p:nvSpPr>
        <p:spPr>
          <a:xfrm>
            <a:off x="17314109" y="2618399"/>
            <a:ext cx="375920" cy="3563620"/>
          </a:xfrm>
          <a:prstGeom prst="rect">
            <a:avLst/>
          </a:prstGeom>
        </p:spPr>
        <p:txBody>
          <a:bodyPr vert="vert" wrap="square" lIns="0" tIns="3810" rIns="0" bIns="0" rtlCol="0">
            <a:spAutoFit/>
          </a:bodyPr>
          <a:lstStyle/>
          <a:p>
            <a:pPr marL="12700">
              <a:lnSpc>
                <a:spcPct val="100000"/>
              </a:lnSpc>
              <a:spcBef>
                <a:spcPts val="30"/>
              </a:spcBef>
            </a:pPr>
            <a:r>
              <a:rPr sz="2300" spc="85" dirty="0">
                <a:solidFill>
                  <a:srgbClr val="FFFFFF"/>
                </a:solidFill>
                <a:latin typeface="Tahoma"/>
                <a:cs typeface="Tahoma"/>
              </a:rPr>
              <a:t>OLISTS</a:t>
            </a:r>
            <a:r>
              <a:rPr sz="2300" spc="-114" dirty="0">
                <a:solidFill>
                  <a:srgbClr val="FFFFFF"/>
                </a:solidFill>
                <a:latin typeface="Tahoma"/>
                <a:cs typeface="Tahoma"/>
              </a:rPr>
              <a:t> </a:t>
            </a:r>
            <a:r>
              <a:rPr sz="2300" spc="100" dirty="0">
                <a:solidFill>
                  <a:srgbClr val="FFFFFF"/>
                </a:solidFill>
                <a:latin typeface="Tahoma"/>
                <a:cs typeface="Tahoma"/>
              </a:rPr>
              <a:t>STORE</a:t>
            </a:r>
            <a:r>
              <a:rPr sz="2300" spc="-114" dirty="0">
                <a:solidFill>
                  <a:srgbClr val="FFFFFF"/>
                </a:solidFill>
                <a:latin typeface="Tahoma"/>
                <a:cs typeface="Tahoma"/>
              </a:rPr>
              <a:t> </a:t>
            </a:r>
            <a:r>
              <a:rPr sz="2300" spc="100" dirty="0">
                <a:solidFill>
                  <a:srgbClr val="FFFFFF"/>
                </a:solidFill>
                <a:latin typeface="Tahoma"/>
                <a:cs typeface="Tahoma"/>
              </a:rPr>
              <a:t>ANALYSIS</a:t>
            </a:r>
            <a:endParaRPr sz="2300">
              <a:latin typeface="Tahoma"/>
              <a:cs typeface="Tahoma"/>
            </a:endParaRPr>
          </a:p>
        </p:txBody>
      </p:sp>
      <p:pic>
        <p:nvPicPr>
          <p:cNvPr id="19" name="Picture 18">
            <a:extLst>
              <a:ext uri="{FF2B5EF4-FFF2-40B4-BE49-F238E27FC236}">
                <a16:creationId xmlns:a16="http://schemas.microsoft.com/office/drawing/2014/main" id="{21B70F4D-D092-A668-4367-7A97732526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93891" y="15848"/>
            <a:ext cx="4194175" cy="10272395"/>
          </a:xfrm>
          <a:custGeom>
            <a:avLst/>
            <a:gdLst/>
            <a:ahLst/>
            <a:cxnLst/>
            <a:rect l="l" t="t" r="r" b="b"/>
            <a:pathLst>
              <a:path w="4194175" h="10272395">
                <a:moveTo>
                  <a:pt x="4194106" y="10272284"/>
                </a:moveTo>
                <a:lnTo>
                  <a:pt x="0" y="10272284"/>
                </a:lnTo>
                <a:lnTo>
                  <a:pt x="0" y="0"/>
                </a:lnTo>
                <a:lnTo>
                  <a:pt x="4194106" y="0"/>
                </a:lnTo>
                <a:lnTo>
                  <a:pt x="4194106" y="10272284"/>
                </a:lnTo>
                <a:close/>
              </a:path>
            </a:pathLst>
          </a:custGeom>
          <a:solidFill>
            <a:srgbClr val="7894A0"/>
          </a:solidFill>
        </p:spPr>
        <p:txBody>
          <a:bodyPr wrap="square" lIns="0" tIns="0" rIns="0" bIns="0" rtlCol="0"/>
          <a:lstStyle/>
          <a:p>
            <a:endParaRPr/>
          </a:p>
        </p:txBody>
      </p:sp>
      <p:sp>
        <p:nvSpPr>
          <p:cNvPr id="3" name="object 3"/>
          <p:cNvSpPr/>
          <p:nvPr/>
        </p:nvSpPr>
        <p:spPr>
          <a:xfrm>
            <a:off x="1033064" y="9761911"/>
            <a:ext cx="260985" cy="260985"/>
          </a:xfrm>
          <a:custGeom>
            <a:avLst/>
            <a:gdLst/>
            <a:ahLst/>
            <a:cxnLst/>
            <a:rect l="l" t="t" r="r" b="b"/>
            <a:pathLst>
              <a:path w="260984" h="260984">
                <a:moveTo>
                  <a:pt x="130234" y="260466"/>
                </a:moveTo>
                <a:lnTo>
                  <a:pt x="86530" y="253101"/>
                </a:lnTo>
                <a:lnTo>
                  <a:pt x="47851" y="231432"/>
                </a:lnTo>
                <a:lnTo>
                  <a:pt x="18739" y="197993"/>
                </a:lnTo>
                <a:lnTo>
                  <a:pt x="2603" y="156715"/>
                </a:lnTo>
                <a:lnTo>
                  <a:pt x="0" y="131434"/>
                </a:lnTo>
                <a:lnTo>
                  <a:pt x="97" y="125022"/>
                </a:lnTo>
                <a:lnTo>
                  <a:pt x="7232" y="87416"/>
                </a:lnTo>
                <a:lnTo>
                  <a:pt x="25011" y="53482"/>
                </a:lnTo>
                <a:lnTo>
                  <a:pt x="51868" y="26208"/>
                </a:lnTo>
                <a:lnTo>
                  <a:pt x="85523" y="7909"/>
                </a:lnTo>
                <a:lnTo>
                  <a:pt x="123016" y="196"/>
                </a:lnTo>
                <a:lnTo>
                  <a:pt x="129425" y="0"/>
                </a:lnTo>
                <a:lnTo>
                  <a:pt x="135836" y="117"/>
                </a:lnTo>
                <a:lnTo>
                  <a:pt x="173421" y="7367"/>
                </a:lnTo>
                <a:lnTo>
                  <a:pt x="207300" y="25249"/>
                </a:lnTo>
                <a:lnTo>
                  <a:pt x="234491" y="52190"/>
                </a:lnTo>
                <a:lnTo>
                  <a:pt x="252687" y="85901"/>
                </a:lnTo>
                <a:lnTo>
                  <a:pt x="260286" y="123417"/>
                </a:lnTo>
                <a:lnTo>
                  <a:pt x="260463" y="129827"/>
                </a:lnTo>
                <a:lnTo>
                  <a:pt x="260325" y="136238"/>
                </a:lnTo>
                <a:lnTo>
                  <a:pt x="252960" y="173800"/>
                </a:lnTo>
                <a:lnTo>
                  <a:pt x="234974" y="207624"/>
                </a:lnTo>
                <a:lnTo>
                  <a:pt x="207951" y="234733"/>
                </a:lnTo>
                <a:lnTo>
                  <a:pt x="174184" y="252825"/>
                </a:lnTo>
                <a:lnTo>
                  <a:pt x="136645" y="260309"/>
                </a:lnTo>
                <a:lnTo>
                  <a:pt x="130234" y="260466"/>
                </a:lnTo>
                <a:close/>
              </a:path>
            </a:pathLst>
          </a:custGeom>
          <a:solidFill>
            <a:srgbClr val="0E4561"/>
          </a:solidFill>
        </p:spPr>
        <p:txBody>
          <a:bodyPr wrap="square" lIns="0" tIns="0" rIns="0" bIns="0" rtlCol="0"/>
          <a:lstStyle/>
          <a:p>
            <a:endParaRPr/>
          </a:p>
        </p:txBody>
      </p:sp>
      <p:sp>
        <p:nvSpPr>
          <p:cNvPr id="4" name="object 4"/>
          <p:cNvSpPr/>
          <p:nvPr/>
        </p:nvSpPr>
        <p:spPr>
          <a:xfrm>
            <a:off x="144181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6"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6" name="object 6"/>
          <p:cNvSpPr/>
          <p:nvPr/>
        </p:nvSpPr>
        <p:spPr>
          <a:xfrm>
            <a:off x="185097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7" name="object 7"/>
          <p:cNvSpPr/>
          <p:nvPr/>
        </p:nvSpPr>
        <p:spPr>
          <a:xfrm>
            <a:off x="225997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4" y="127"/>
                </a:lnTo>
                <a:lnTo>
                  <a:pt x="179866" y="9639"/>
                </a:lnTo>
                <a:lnTo>
                  <a:pt x="217409" y="33162"/>
                </a:lnTo>
                <a:lnTo>
                  <a:pt x="244849" y="67966"/>
                </a:lnTo>
                <a:lnTo>
                  <a:pt x="258962" y="109979"/>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8" name="object 8"/>
          <p:cNvSpPr/>
          <p:nvPr/>
        </p:nvSpPr>
        <p:spPr>
          <a:xfrm>
            <a:off x="266892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8"/>
                </a:lnTo>
                <a:lnTo>
                  <a:pt x="25481" y="52850"/>
                </a:lnTo>
                <a:lnTo>
                  <a:pt x="52506"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pic>
        <p:nvPicPr>
          <p:cNvPr id="14" name="object 14"/>
          <p:cNvPicPr/>
          <p:nvPr/>
        </p:nvPicPr>
        <p:blipFill>
          <a:blip r:embed="rId2" cstate="print"/>
          <a:stretch>
            <a:fillRect/>
          </a:stretch>
        </p:blipFill>
        <p:spPr>
          <a:xfrm>
            <a:off x="17060952" y="1962720"/>
            <a:ext cx="246688" cy="246687"/>
          </a:xfrm>
          <a:prstGeom prst="rect">
            <a:avLst/>
          </a:prstGeom>
        </p:spPr>
      </p:pic>
      <p:pic>
        <p:nvPicPr>
          <p:cNvPr id="15" name="object 15"/>
          <p:cNvPicPr/>
          <p:nvPr/>
        </p:nvPicPr>
        <p:blipFill>
          <a:blip r:embed="rId3" cstate="print"/>
          <a:stretch>
            <a:fillRect/>
          </a:stretch>
        </p:blipFill>
        <p:spPr>
          <a:xfrm>
            <a:off x="17582880" y="1964284"/>
            <a:ext cx="246688" cy="246687"/>
          </a:xfrm>
          <a:prstGeom prst="rect">
            <a:avLst/>
          </a:prstGeom>
        </p:spPr>
      </p:pic>
      <p:sp>
        <p:nvSpPr>
          <p:cNvPr id="16" name="object 16"/>
          <p:cNvSpPr/>
          <p:nvPr/>
        </p:nvSpPr>
        <p:spPr>
          <a:xfrm>
            <a:off x="16549434" y="940459"/>
            <a:ext cx="1414145" cy="970915"/>
          </a:xfrm>
          <a:custGeom>
            <a:avLst/>
            <a:gdLst/>
            <a:ahLst/>
            <a:cxnLst/>
            <a:rect l="l" t="t" r="r" b="b"/>
            <a:pathLst>
              <a:path w="1414144" h="970914">
                <a:moveTo>
                  <a:pt x="1374724" y="900798"/>
                </a:moveTo>
                <a:lnTo>
                  <a:pt x="1369237" y="873607"/>
                </a:lnTo>
                <a:lnTo>
                  <a:pt x="1354277" y="851408"/>
                </a:lnTo>
                <a:lnTo>
                  <a:pt x="1332077" y="836434"/>
                </a:lnTo>
                <a:lnTo>
                  <a:pt x="1304886" y="830948"/>
                </a:lnTo>
                <a:lnTo>
                  <a:pt x="583514" y="830948"/>
                </a:lnTo>
                <a:lnTo>
                  <a:pt x="294716" y="0"/>
                </a:lnTo>
                <a:lnTo>
                  <a:pt x="69850" y="0"/>
                </a:lnTo>
                <a:lnTo>
                  <a:pt x="42659" y="5499"/>
                </a:lnTo>
                <a:lnTo>
                  <a:pt x="20459" y="20459"/>
                </a:lnTo>
                <a:lnTo>
                  <a:pt x="5499" y="42659"/>
                </a:lnTo>
                <a:lnTo>
                  <a:pt x="0" y="69850"/>
                </a:lnTo>
                <a:lnTo>
                  <a:pt x="5499" y="97040"/>
                </a:lnTo>
                <a:lnTo>
                  <a:pt x="20459" y="119240"/>
                </a:lnTo>
                <a:lnTo>
                  <a:pt x="42659" y="134200"/>
                </a:lnTo>
                <a:lnTo>
                  <a:pt x="69850" y="139687"/>
                </a:lnTo>
                <a:lnTo>
                  <a:pt x="195376" y="139687"/>
                </a:lnTo>
                <a:lnTo>
                  <a:pt x="484162" y="970635"/>
                </a:lnTo>
                <a:lnTo>
                  <a:pt x="1304886" y="970635"/>
                </a:lnTo>
                <a:lnTo>
                  <a:pt x="1332077" y="965149"/>
                </a:lnTo>
                <a:lnTo>
                  <a:pt x="1354277" y="950188"/>
                </a:lnTo>
                <a:lnTo>
                  <a:pt x="1369237" y="927989"/>
                </a:lnTo>
                <a:lnTo>
                  <a:pt x="1374724" y="900798"/>
                </a:lnTo>
                <a:close/>
              </a:path>
              <a:path w="1414144" h="970914">
                <a:moveTo>
                  <a:pt x="1413776" y="262432"/>
                </a:moveTo>
                <a:lnTo>
                  <a:pt x="1409103" y="250558"/>
                </a:lnTo>
                <a:lnTo>
                  <a:pt x="1399159" y="242544"/>
                </a:lnTo>
                <a:lnTo>
                  <a:pt x="1384833" y="239598"/>
                </a:lnTo>
                <a:lnTo>
                  <a:pt x="560285" y="239598"/>
                </a:lnTo>
                <a:lnTo>
                  <a:pt x="542505" y="243243"/>
                </a:lnTo>
                <a:lnTo>
                  <a:pt x="530148" y="253187"/>
                </a:lnTo>
                <a:lnTo>
                  <a:pt x="524332" y="267931"/>
                </a:lnTo>
                <a:lnTo>
                  <a:pt x="526122" y="286004"/>
                </a:lnTo>
                <a:lnTo>
                  <a:pt x="656564" y="668108"/>
                </a:lnTo>
                <a:lnTo>
                  <a:pt x="691184" y="702500"/>
                </a:lnTo>
                <a:lnTo>
                  <a:pt x="707326" y="705421"/>
                </a:lnTo>
                <a:lnTo>
                  <a:pt x="1247914" y="705421"/>
                </a:lnTo>
                <a:lnTo>
                  <a:pt x="1291043" y="682637"/>
                </a:lnTo>
                <a:lnTo>
                  <a:pt x="1412303" y="276974"/>
                </a:lnTo>
                <a:lnTo>
                  <a:pt x="1413776" y="262432"/>
                </a:lnTo>
                <a:close/>
              </a:path>
            </a:pathLst>
          </a:custGeom>
          <a:solidFill>
            <a:srgbClr val="FFFFFF"/>
          </a:solidFill>
        </p:spPr>
        <p:txBody>
          <a:bodyPr wrap="square" lIns="0" tIns="0" rIns="0" bIns="0" rtlCol="0"/>
          <a:lstStyle/>
          <a:p>
            <a:endParaRPr/>
          </a:p>
        </p:txBody>
      </p:sp>
      <p:sp>
        <p:nvSpPr>
          <p:cNvPr id="17" name="object 17"/>
          <p:cNvSpPr txBox="1"/>
          <p:nvPr/>
        </p:nvSpPr>
        <p:spPr>
          <a:xfrm>
            <a:off x="17314109" y="2618399"/>
            <a:ext cx="375920" cy="3563620"/>
          </a:xfrm>
          <a:prstGeom prst="rect">
            <a:avLst/>
          </a:prstGeom>
        </p:spPr>
        <p:txBody>
          <a:bodyPr vert="vert" wrap="square" lIns="0" tIns="3810" rIns="0" bIns="0" rtlCol="0">
            <a:spAutoFit/>
          </a:bodyPr>
          <a:lstStyle/>
          <a:p>
            <a:pPr marL="12700">
              <a:lnSpc>
                <a:spcPct val="100000"/>
              </a:lnSpc>
              <a:spcBef>
                <a:spcPts val="30"/>
              </a:spcBef>
            </a:pPr>
            <a:r>
              <a:rPr sz="2300" spc="85" dirty="0">
                <a:solidFill>
                  <a:srgbClr val="FFFFFF"/>
                </a:solidFill>
                <a:latin typeface="Tahoma"/>
                <a:cs typeface="Tahoma"/>
              </a:rPr>
              <a:t>OLISTS</a:t>
            </a:r>
            <a:r>
              <a:rPr sz="2300" spc="-114" dirty="0">
                <a:solidFill>
                  <a:srgbClr val="FFFFFF"/>
                </a:solidFill>
                <a:latin typeface="Tahoma"/>
                <a:cs typeface="Tahoma"/>
              </a:rPr>
              <a:t> </a:t>
            </a:r>
            <a:r>
              <a:rPr sz="2300" spc="100" dirty="0">
                <a:solidFill>
                  <a:srgbClr val="FFFFFF"/>
                </a:solidFill>
                <a:latin typeface="Tahoma"/>
                <a:cs typeface="Tahoma"/>
              </a:rPr>
              <a:t>STORE</a:t>
            </a:r>
            <a:r>
              <a:rPr sz="2300" spc="-114" dirty="0">
                <a:solidFill>
                  <a:srgbClr val="FFFFFF"/>
                </a:solidFill>
                <a:latin typeface="Tahoma"/>
                <a:cs typeface="Tahoma"/>
              </a:rPr>
              <a:t> </a:t>
            </a:r>
            <a:r>
              <a:rPr sz="2300" spc="100" dirty="0">
                <a:solidFill>
                  <a:srgbClr val="FFFFFF"/>
                </a:solidFill>
                <a:latin typeface="Tahoma"/>
                <a:cs typeface="Tahoma"/>
              </a:rPr>
              <a:t>ANALYSIS</a:t>
            </a:r>
            <a:endParaRPr sz="2300">
              <a:latin typeface="Tahoma"/>
              <a:cs typeface="Tahoma"/>
            </a:endParaRPr>
          </a:p>
        </p:txBody>
      </p:sp>
      <p:sp>
        <p:nvSpPr>
          <p:cNvPr id="20" name="Title 1">
            <a:extLst>
              <a:ext uri="{FF2B5EF4-FFF2-40B4-BE49-F238E27FC236}">
                <a16:creationId xmlns:a16="http://schemas.microsoft.com/office/drawing/2014/main" id="{BB65E21F-1C56-46B4-FD48-EA60655A2EAC}"/>
              </a:ext>
            </a:extLst>
          </p:cNvPr>
          <p:cNvSpPr>
            <a:spLocks noGrp="1"/>
          </p:cNvSpPr>
          <p:nvPr>
            <p:ph type="title"/>
          </p:nvPr>
        </p:nvSpPr>
        <p:spPr>
          <a:xfrm>
            <a:off x="597972" y="588810"/>
            <a:ext cx="12037988" cy="2878289"/>
          </a:xfrm>
        </p:spPr>
        <p:txBody>
          <a:bodyPr>
            <a:normAutofit/>
          </a:bodyPr>
          <a:lstStyle/>
          <a:p>
            <a:r>
              <a:rPr lang="en-US" sz="4000" b="1" dirty="0">
                <a:latin typeface="Agency FB" panose="020B0503020202020204" pitchFamily="34" charset="0"/>
              </a:rPr>
              <a:t>Data Schema:</a:t>
            </a:r>
            <a:br>
              <a:rPr lang="en-US" sz="3100" b="1" dirty="0">
                <a:latin typeface="Agency FB" panose="020B0503020202020204" pitchFamily="34" charset="0"/>
              </a:rPr>
            </a:br>
            <a:r>
              <a:rPr lang="en-US" sz="2400" dirty="0"/>
              <a:t>The </a:t>
            </a:r>
            <a:r>
              <a:rPr lang="en-US" sz="2400" dirty="0" err="1"/>
              <a:t>Olist</a:t>
            </a:r>
            <a:r>
              <a:rPr lang="en-US" sz="2400" dirty="0"/>
              <a:t> Store dataset is structured as a relational database, with multiple tables that are interconnected to provide a comprehensive view of the e-commerce operations. The relationships between the tables can be visualized using an Entity-Relationship (ER) diagram. Here is an overview of the tables and their relationships:</a:t>
            </a:r>
            <a:br>
              <a:rPr lang="en-US" sz="2400" dirty="0"/>
            </a:br>
            <a:endParaRPr lang="en-US" sz="2400" dirty="0"/>
          </a:p>
        </p:txBody>
      </p:sp>
      <p:pic>
        <p:nvPicPr>
          <p:cNvPr id="21" name="Content Placeholder 4" descr="A diagram of a diagram&#10;&#10;Description automatically generated">
            <a:extLst>
              <a:ext uri="{FF2B5EF4-FFF2-40B4-BE49-F238E27FC236}">
                <a16:creationId xmlns:a16="http://schemas.microsoft.com/office/drawing/2014/main" id="{85F71A62-67AF-7759-3090-7AD4964B8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274" y="3771900"/>
            <a:ext cx="10979726" cy="5410200"/>
          </a:xfrm>
          <a:prstGeom prst="rect">
            <a:avLst/>
          </a:prstGeom>
        </p:spPr>
      </p:pic>
      <p:pic>
        <p:nvPicPr>
          <p:cNvPr id="22" name="Picture 21">
            <a:extLst>
              <a:ext uri="{FF2B5EF4-FFF2-40B4-BE49-F238E27FC236}">
                <a16:creationId xmlns:a16="http://schemas.microsoft.com/office/drawing/2014/main" id="{611041B0-5DE3-F9D3-CB70-66A73E9AA3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extLst>
      <p:ext uri="{BB962C8B-B14F-4D97-AF65-F5344CB8AC3E}">
        <p14:creationId xmlns:p14="http://schemas.microsoft.com/office/powerpoint/2010/main" val="571592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14925" y="0"/>
            <a:ext cx="8284845" cy="10287000"/>
            <a:chOff x="9914925" y="0"/>
            <a:chExt cx="8284845" cy="10287000"/>
          </a:xfrm>
        </p:grpSpPr>
        <p:sp>
          <p:nvSpPr>
            <p:cNvPr id="3" name="object 3"/>
            <p:cNvSpPr/>
            <p:nvPr/>
          </p:nvSpPr>
          <p:spPr>
            <a:xfrm>
              <a:off x="9914925" y="0"/>
              <a:ext cx="8284845" cy="10287000"/>
            </a:xfrm>
            <a:custGeom>
              <a:avLst/>
              <a:gdLst/>
              <a:ahLst/>
              <a:cxnLst/>
              <a:rect l="l" t="t" r="r" b="b"/>
              <a:pathLst>
                <a:path w="8284844" h="10287000">
                  <a:moveTo>
                    <a:pt x="8284463" y="10286999"/>
                  </a:moveTo>
                  <a:lnTo>
                    <a:pt x="0" y="10286999"/>
                  </a:lnTo>
                  <a:lnTo>
                    <a:pt x="0" y="0"/>
                  </a:lnTo>
                  <a:lnTo>
                    <a:pt x="8284463" y="0"/>
                  </a:lnTo>
                  <a:lnTo>
                    <a:pt x="8284463" y="10286999"/>
                  </a:lnTo>
                  <a:close/>
                </a:path>
              </a:pathLst>
            </a:custGeom>
            <a:solidFill>
              <a:srgbClr val="DAE4E9"/>
            </a:solidFill>
          </p:spPr>
          <p:txBody>
            <a:bodyPr wrap="square" lIns="0" tIns="0" rIns="0" bIns="0" rtlCol="0"/>
            <a:lstStyle/>
            <a:p>
              <a:endParaRPr/>
            </a:p>
          </p:txBody>
        </p:sp>
        <p:pic>
          <p:nvPicPr>
            <p:cNvPr id="4" name="object 4"/>
            <p:cNvPicPr/>
            <p:nvPr/>
          </p:nvPicPr>
          <p:blipFill>
            <a:blip r:embed="rId2" cstate="print"/>
            <a:stretch>
              <a:fillRect/>
            </a:stretch>
          </p:blipFill>
          <p:spPr>
            <a:xfrm>
              <a:off x="10440545" y="4357788"/>
              <a:ext cx="6019800" cy="3809565"/>
            </a:xfrm>
            <a:prstGeom prst="rect">
              <a:avLst/>
            </a:prstGeom>
          </p:spPr>
        </p:pic>
      </p:grpSp>
      <p:sp>
        <p:nvSpPr>
          <p:cNvPr id="5" name="object 5"/>
          <p:cNvSpPr txBox="1"/>
          <p:nvPr/>
        </p:nvSpPr>
        <p:spPr>
          <a:xfrm>
            <a:off x="335395" y="800100"/>
            <a:ext cx="9316720" cy="9115316"/>
          </a:xfrm>
          <a:prstGeom prst="rect">
            <a:avLst/>
          </a:prstGeom>
        </p:spPr>
        <p:txBody>
          <a:bodyPr vert="horz" wrap="square" lIns="0" tIns="12065" rIns="0" bIns="0" rtlCol="0">
            <a:spAutoFit/>
          </a:bodyPr>
          <a:lstStyle/>
          <a:p>
            <a:pPr marL="12700" marR="5080" algn="just">
              <a:lnSpc>
                <a:spcPct val="125000"/>
              </a:lnSpc>
              <a:spcBef>
                <a:spcPts val="95"/>
              </a:spcBef>
            </a:pPr>
            <a:r>
              <a:rPr lang="en-US" sz="2400" b="1" i="1" u="sng" spc="130" dirty="0">
                <a:solidFill>
                  <a:srgbClr val="3DD9D8"/>
                </a:solidFill>
                <a:latin typeface="Tahoma"/>
                <a:cs typeface="Tahoma"/>
              </a:rPr>
              <a:t>Observations:</a:t>
            </a:r>
          </a:p>
          <a:p>
            <a:pPr marL="0" indent="0">
              <a:buNone/>
            </a:pPr>
            <a:r>
              <a:rPr lang="en-US" sz="2400" dirty="0"/>
              <a:t>weekend contributes to 22.85% of the payment while weekdays day contributes to 77.15% of payment.</a:t>
            </a:r>
          </a:p>
          <a:p>
            <a:pPr marL="0" indent="0">
              <a:buNone/>
            </a:pPr>
            <a:endParaRPr lang="en-US" sz="2400" dirty="0"/>
          </a:p>
          <a:p>
            <a:pPr marL="0" indent="0">
              <a:buNone/>
            </a:pPr>
            <a:r>
              <a:rPr lang="en-US" sz="2400" b="1" i="1" u="sng" spc="130" dirty="0">
                <a:solidFill>
                  <a:srgbClr val="3DD9D8"/>
                </a:solidFill>
                <a:latin typeface="Tahoma"/>
                <a:cs typeface="Tahoma"/>
              </a:rPr>
              <a:t>Conclusion:</a:t>
            </a:r>
            <a:endParaRPr lang="en-US" sz="2400" dirty="0"/>
          </a:p>
          <a:p>
            <a:pPr marL="0" indent="0">
              <a:buNone/>
            </a:pPr>
            <a:r>
              <a:rPr lang="en-US" sz="2400" dirty="0"/>
              <a:t>payment contribution of    weekend is less when compared to weekdays.</a:t>
            </a:r>
          </a:p>
          <a:p>
            <a:pPr marL="0" indent="0">
              <a:buNone/>
            </a:pPr>
            <a:endParaRPr lang="en-US" sz="2400" dirty="0"/>
          </a:p>
          <a:p>
            <a:pPr marL="0" indent="0">
              <a:buNone/>
            </a:pPr>
            <a:r>
              <a:rPr lang="en-US" sz="2400" b="1" i="1" u="sng" spc="130" dirty="0">
                <a:solidFill>
                  <a:srgbClr val="3DD9D8"/>
                </a:solidFill>
                <a:latin typeface="Tahoma"/>
                <a:cs typeface="Tahoma"/>
              </a:rPr>
              <a:t>Suggestions:</a:t>
            </a:r>
            <a:endParaRPr lang="en-US" sz="2400" i="1" u="sng" dirty="0"/>
          </a:p>
          <a:p>
            <a:r>
              <a:rPr lang="en-US" sz="2400" dirty="0"/>
              <a:t>--Weekend-Specific Promotions: Offer exclusive deals, discounts, or promotions during weekends to incentivize spending and attract more customers. Highlighting limited-time offers or special weekend events can create a sense of urgency and drive sales.</a:t>
            </a:r>
          </a:p>
          <a:p>
            <a:endParaRPr lang="en-US" sz="2400" dirty="0"/>
          </a:p>
          <a:p>
            <a:r>
              <a:rPr lang="en-US" sz="2400" dirty="0"/>
              <a:t>--Enhanced Customer Experience: Evaluate the shopping experience during weekends and identify any pain points or barriers that may discourage customers from making payments. Streamlining checkout processes, improving website performance, and providing responsive customer support can enhance satisfaction and increase conversion rates.</a:t>
            </a:r>
          </a:p>
          <a:p>
            <a:endParaRPr lang="en-US" sz="2400" dirty="0"/>
          </a:p>
          <a:p>
            <a:r>
              <a:rPr lang="en-US" sz="2400" dirty="0"/>
              <a:t>--Product Mix Optimization: Analyze which products or services perform well during weekdays versus weekends. Adjust your product mix or inventory levels to better align with weekend consumer preferences and cater to their needs effectively.</a:t>
            </a:r>
          </a:p>
          <a:p>
            <a:pPr marL="12700" marR="5080" algn="just">
              <a:lnSpc>
                <a:spcPct val="125000"/>
              </a:lnSpc>
              <a:spcBef>
                <a:spcPts val="95"/>
              </a:spcBef>
            </a:pPr>
            <a:endParaRPr lang="en-US" sz="2950" dirty="0">
              <a:latin typeface="Tahoma"/>
              <a:cs typeface="Tahoma"/>
            </a:endParaRPr>
          </a:p>
        </p:txBody>
      </p:sp>
      <p:sp>
        <p:nvSpPr>
          <p:cNvPr id="7" name="object 7"/>
          <p:cNvSpPr txBox="1">
            <a:spLocks noGrp="1"/>
          </p:cNvSpPr>
          <p:nvPr>
            <p:ph type="title"/>
          </p:nvPr>
        </p:nvSpPr>
        <p:spPr>
          <a:xfrm>
            <a:off x="10482504" y="1855217"/>
            <a:ext cx="5629275" cy="1206500"/>
          </a:xfrm>
          <a:prstGeom prst="rect">
            <a:avLst/>
          </a:prstGeom>
        </p:spPr>
        <p:txBody>
          <a:bodyPr vert="horz" wrap="square" lIns="0" tIns="12700" rIns="0" bIns="0" rtlCol="0">
            <a:spAutoFit/>
          </a:bodyPr>
          <a:lstStyle/>
          <a:p>
            <a:pPr marL="12700" marR="5080">
              <a:lnSpc>
                <a:spcPct val="107600"/>
              </a:lnSpc>
              <a:spcBef>
                <a:spcPts val="100"/>
              </a:spcBef>
              <a:tabLst>
                <a:tab pos="2505710" algn="l"/>
                <a:tab pos="3355340" algn="l"/>
              </a:tabLst>
            </a:pPr>
            <a:r>
              <a:rPr sz="3600" b="1" spc="60" dirty="0">
                <a:latin typeface="Tahoma"/>
                <a:cs typeface="Tahoma"/>
              </a:rPr>
              <a:t>W</a:t>
            </a:r>
            <a:r>
              <a:rPr sz="3600" b="1" spc="130" dirty="0">
                <a:latin typeface="Tahoma"/>
                <a:cs typeface="Tahoma"/>
              </a:rPr>
              <a:t>ee</a:t>
            </a:r>
            <a:r>
              <a:rPr sz="3600" b="1" spc="210" dirty="0">
                <a:latin typeface="Tahoma"/>
                <a:cs typeface="Tahoma"/>
              </a:rPr>
              <a:t>k</a:t>
            </a:r>
            <a:r>
              <a:rPr sz="3600" b="1" spc="245" dirty="0">
                <a:latin typeface="Tahoma"/>
                <a:cs typeface="Tahoma"/>
              </a:rPr>
              <a:t>d</a:t>
            </a:r>
            <a:r>
              <a:rPr sz="3600" b="1" spc="60" dirty="0">
                <a:latin typeface="Tahoma"/>
                <a:cs typeface="Tahoma"/>
              </a:rPr>
              <a:t>a</a:t>
            </a:r>
            <a:r>
              <a:rPr sz="3600" b="1" spc="114" dirty="0">
                <a:latin typeface="Tahoma"/>
                <a:cs typeface="Tahoma"/>
              </a:rPr>
              <a:t>y</a:t>
            </a:r>
            <a:r>
              <a:rPr sz="3600" b="1" dirty="0">
                <a:latin typeface="Tahoma"/>
                <a:cs typeface="Tahoma"/>
              </a:rPr>
              <a:t>	</a:t>
            </a:r>
            <a:r>
              <a:rPr sz="3600" b="1" spc="345" dirty="0">
                <a:latin typeface="Tahoma"/>
                <a:cs typeface="Tahoma"/>
              </a:rPr>
              <a:t>V</a:t>
            </a:r>
            <a:r>
              <a:rPr sz="3600" b="1" spc="45" dirty="0">
                <a:latin typeface="Tahoma"/>
                <a:cs typeface="Tahoma"/>
              </a:rPr>
              <a:t>s</a:t>
            </a:r>
            <a:r>
              <a:rPr sz="3600" b="1" dirty="0">
                <a:latin typeface="Tahoma"/>
                <a:cs typeface="Tahoma"/>
              </a:rPr>
              <a:t>	</a:t>
            </a:r>
            <a:r>
              <a:rPr sz="3600" b="1" spc="60" dirty="0">
                <a:latin typeface="Tahoma"/>
                <a:cs typeface="Tahoma"/>
              </a:rPr>
              <a:t>W</a:t>
            </a:r>
            <a:r>
              <a:rPr sz="3600" b="1" spc="130" dirty="0">
                <a:latin typeface="Tahoma"/>
                <a:cs typeface="Tahoma"/>
              </a:rPr>
              <a:t>ee</a:t>
            </a:r>
            <a:r>
              <a:rPr sz="3600" b="1" spc="210" dirty="0">
                <a:latin typeface="Tahoma"/>
                <a:cs typeface="Tahoma"/>
              </a:rPr>
              <a:t>k</a:t>
            </a:r>
            <a:r>
              <a:rPr sz="3600" b="1" spc="130" dirty="0">
                <a:latin typeface="Tahoma"/>
                <a:cs typeface="Tahoma"/>
              </a:rPr>
              <a:t>e</a:t>
            </a:r>
            <a:r>
              <a:rPr sz="3600" b="1" spc="114" dirty="0">
                <a:latin typeface="Tahoma"/>
                <a:cs typeface="Tahoma"/>
              </a:rPr>
              <a:t>n</a:t>
            </a:r>
            <a:r>
              <a:rPr sz="3600" b="1" spc="90" dirty="0">
                <a:latin typeface="Tahoma"/>
                <a:cs typeface="Tahoma"/>
              </a:rPr>
              <a:t>d  </a:t>
            </a:r>
            <a:r>
              <a:rPr sz="3600" b="1" spc="95" dirty="0">
                <a:latin typeface="Tahoma"/>
                <a:cs typeface="Tahoma"/>
              </a:rPr>
              <a:t>Payment</a:t>
            </a:r>
            <a:r>
              <a:rPr sz="3600" b="1" spc="-215" dirty="0">
                <a:latin typeface="Tahoma"/>
                <a:cs typeface="Tahoma"/>
              </a:rPr>
              <a:t> </a:t>
            </a:r>
            <a:r>
              <a:rPr sz="3600" b="1" spc="90" dirty="0">
                <a:latin typeface="Tahoma"/>
                <a:cs typeface="Tahoma"/>
              </a:rPr>
              <a:t>Statistics</a:t>
            </a:r>
            <a:endParaRPr sz="3600">
              <a:latin typeface="Tahoma"/>
              <a:cs typeface="Tahoma"/>
            </a:endParaRPr>
          </a:p>
        </p:txBody>
      </p:sp>
      <p:sp>
        <p:nvSpPr>
          <p:cNvPr id="8" name="object 8"/>
          <p:cNvSpPr txBox="1"/>
          <p:nvPr/>
        </p:nvSpPr>
        <p:spPr>
          <a:xfrm>
            <a:off x="12809830" y="3233214"/>
            <a:ext cx="988060" cy="497840"/>
          </a:xfrm>
          <a:prstGeom prst="rect">
            <a:avLst/>
          </a:prstGeom>
        </p:spPr>
        <p:txBody>
          <a:bodyPr vert="horz" wrap="square" lIns="0" tIns="12700" rIns="0" bIns="0" rtlCol="0">
            <a:spAutoFit/>
          </a:bodyPr>
          <a:lstStyle/>
          <a:p>
            <a:pPr marL="12700">
              <a:lnSpc>
                <a:spcPct val="100000"/>
              </a:lnSpc>
              <a:spcBef>
                <a:spcPts val="100"/>
              </a:spcBef>
            </a:pPr>
            <a:r>
              <a:rPr sz="3100" spc="155" dirty="0">
                <a:solidFill>
                  <a:srgbClr val="3DD9D8"/>
                </a:solidFill>
                <a:latin typeface="Tahoma"/>
                <a:cs typeface="Tahoma"/>
              </a:rPr>
              <a:t>K</a:t>
            </a:r>
            <a:r>
              <a:rPr sz="3100" spc="229" dirty="0">
                <a:solidFill>
                  <a:srgbClr val="3DD9D8"/>
                </a:solidFill>
                <a:latin typeface="Tahoma"/>
                <a:cs typeface="Tahoma"/>
              </a:rPr>
              <a:t>P</a:t>
            </a:r>
            <a:r>
              <a:rPr sz="3100" spc="-250" dirty="0">
                <a:solidFill>
                  <a:srgbClr val="3DD9D8"/>
                </a:solidFill>
                <a:latin typeface="Tahoma"/>
                <a:cs typeface="Tahoma"/>
              </a:rPr>
              <a:t>I</a:t>
            </a:r>
            <a:r>
              <a:rPr sz="3100" spc="-190" dirty="0">
                <a:solidFill>
                  <a:srgbClr val="3DD9D8"/>
                </a:solidFill>
                <a:latin typeface="Tahoma"/>
                <a:cs typeface="Tahoma"/>
              </a:rPr>
              <a:t>-</a:t>
            </a:r>
            <a:r>
              <a:rPr sz="3100" spc="105" dirty="0">
                <a:solidFill>
                  <a:srgbClr val="3DD9D8"/>
                </a:solidFill>
                <a:latin typeface="Tahoma"/>
                <a:cs typeface="Tahoma"/>
              </a:rPr>
              <a:t>1</a:t>
            </a:r>
            <a:endParaRPr sz="3100">
              <a:latin typeface="Tahoma"/>
              <a:cs typeface="Tahoma"/>
            </a:endParaRPr>
          </a:p>
        </p:txBody>
      </p:sp>
      <p:sp>
        <p:nvSpPr>
          <p:cNvPr id="9" name="object 9"/>
          <p:cNvSpPr txBox="1"/>
          <p:nvPr/>
        </p:nvSpPr>
        <p:spPr>
          <a:xfrm>
            <a:off x="17477423" y="2056148"/>
            <a:ext cx="345440" cy="3387090"/>
          </a:xfrm>
          <a:prstGeom prst="rect">
            <a:avLst/>
          </a:prstGeom>
        </p:spPr>
        <p:txBody>
          <a:bodyPr vert="vert" wrap="square" lIns="0" tIns="4445" rIns="0" bIns="0" rtlCol="0">
            <a:spAutoFit/>
          </a:bodyPr>
          <a:lstStyle/>
          <a:p>
            <a:pPr marL="12700">
              <a:lnSpc>
                <a:spcPct val="100000"/>
              </a:lnSpc>
              <a:spcBef>
                <a:spcPts val="35"/>
              </a:spcBef>
            </a:pPr>
            <a:r>
              <a:rPr sz="2100" b="1" spc="-25" dirty="0">
                <a:solidFill>
                  <a:srgbClr val="7894A0"/>
                </a:solidFill>
                <a:latin typeface="Tahoma"/>
                <a:cs typeface="Tahoma"/>
              </a:rPr>
              <a:t>OLISTS</a:t>
            </a:r>
            <a:r>
              <a:rPr sz="2100" b="1" spc="-100" dirty="0">
                <a:solidFill>
                  <a:srgbClr val="7894A0"/>
                </a:solidFill>
                <a:latin typeface="Tahoma"/>
                <a:cs typeface="Tahoma"/>
              </a:rPr>
              <a:t> </a:t>
            </a:r>
            <a:r>
              <a:rPr sz="2100" b="1" spc="5" dirty="0">
                <a:solidFill>
                  <a:srgbClr val="7894A0"/>
                </a:solidFill>
                <a:latin typeface="Tahoma"/>
                <a:cs typeface="Tahoma"/>
              </a:rPr>
              <a:t>STORE</a:t>
            </a:r>
            <a:r>
              <a:rPr sz="2100" b="1" spc="-95" dirty="0">
                <a:solidFill>
                  <a:srgbClr val="7894A0"/>
                </a:solidFill>
                <a:latin typeface="Tahoma"/>
                <a:cs typeface="Tahoma"/>
              </a:rPr>
              <a:t> </a:t>
            </a:r>
            <a:r>
              <a:rPr sz="2100" b="1" spc="-25" dirty="0">
                <a:solidFill>
                  <a:srgbClr val="7894A0"/>
                </a:solidFill>
                <a:latin typeface="Tahoma"/>
                <a:cs typeface="Tahoma"/>
              </a:rPr>
              <a:t>ANALYSIS</a:t>
            </a:r>
            <a:endParaRPr sz="2100">
              <a:latin typeface="Tahoma"/>
              <a:cs typeface="Tahoma"/>
            </a:endParaRPr>
          </a:p>
        </p:txBody>
      </p:sp>
      <p:grpSp>
        <p:nvGrpSpPr>
          <p:cNvPr id="10" name="object 10"/>
          <p:cNvGrpSpPr/>
          <p:nvPr/>
        </p:nvGrpSpPr>
        <p:grpSpPr>
          <a:xfrm>
            <a:off x="16978605" y="1077042"/>
            <a:ext cx="948055" cy="851535"/>
            <a:chOff x="16978605" y="1077042"/>
            <a:chExt cx="948055" cy="851535"/>
          </a:xfrm>
        </p:grpSpPr>
        <p:sp>
          <p:nvSpPr>
            <p:cNvPr id="11" name="object 11"/>
            <p:cNvSpPr/>
            <p:nvPr/>
          </p:nvSpPr>
          <p:spPr>
            <a:xfrm>
              <a:off x="17330005" y="1237615"/>
              <a:ext cx="596265" cy="312420"/>
            </a:xfrm>
            <a:custGeom>
              <a:avLst/>
              <a:gdLst/>
              <a:ahLst/>
              <a:cxnLst/>
              <a:rect l="l" t="t" r="r" b="b"/>
              <a:pathLst>
                <a:path w="596265" h="312419">
                  <a:moveTo>
                    <a:pt x="484947" y="312197"/>
                  </a:moveTo>
                  <a:lnTo>
                    <a:pt x="122645" y="312197"/>
                  </a:lnTo>
                  <a:lnTo>
                    <a:pt x="111828" y="310232"/>
                  </a:lnTo>
                  <a:lnTo>
                    <a:pt x="1203" y="31099"/>
                  </a:lnTo>
                  <a:lnTo>
                    <a:pt x="0" y="18989"/>
                  </a:lnTo>
                  <a:lnTo>
                    <a:pt x="3904" y="9104"/>
                  </a:lnTo>
                  <a:lnTo>
                    <a:pt x="12183" y="2442"/>
                  </a:lnTo>
                  <a:lnTo>
                    <a:pt x="24102" y="0"/>
                  </a:lnTo>
                  <a:lnTo>
                    <a:pt x="576711" y="0"/>
                  </a:lnTo>
                  <a:lnTo>
                    <a:pt x="586309" y="1971"/>
                  </a:lnTo>
                  <a:lnTo>
                    <a:pt x="592971" y="7344"/>
                  </a:lnTo>
                  <a:lnTo>
                    <a:pt x="596104" y="15308"/>
                  </a:lnTo>
                  <a:lnTo>
                    <a:pt x="595117" y="25052"/>
                  </a:lnTo>
                  <a:lnTo>
                    <a:pt x="518930" y="287183"/>
                  </a:lnTo>
                  <a:lnTo>
                    <a:pt x="484947" y="312197"/>
                  </a:lnTo>
                  <a:close/>
                </a:path>
              </a:pathLst>
            </a:custGeom>
            <a:solidFill>
              <a:srgbClr val="7894A0"/>
            </a:solidFill>
          </p:spPr>
          <p:txBody>
            <a:bodyPr wrap="square" lIns="0" tIns="0" rIns="0" bIns="0" rtlCol="0"/>
            <a:lstStyle/>
            <a:p>
              <a:endParaRPr/>
            </a:p>
          </p:txBody>
        </p:sp>
        <p:pic>
          <p:nvPicPr>
            <p:cNvPr id="12" name="object 12"/>
            <p:cNvPicPr/>
            <p:nvPr/>
          </p:nvPicPr>
          <p:blipFill>
            <a:blip r:embed="rId3" cstate="print"/>
            <a:stretch>
              <a:fillRect/>
            </a:stretch>
          </p:blipFill>
          <p:spPr>
            <a:xfrm>
              <a:off x="17321416" y="1762158"/>
              <a:ext cx="165329" cy="165329"/>
            </a:xfrm>
            <a:prstGeom prst="rect">
              <a:avLst/>
            </a:prstGeom>
          </p:spPr>
        </p:pic>
        <p:pic>
          <p:nvPicPr>
            <p:cNvPr id="13" name="object 13"/>
            <p:cNvPicPr/>
            <p:nvPr/>
          </p:nvPicPr>
          <p:blipFill>
            <a:blip r:embed="rId3" cstate="print"/>
            <a:stretch>
              <a:fillRect/>
            </a:stretch>
          </p:blipFill>
          <p:spPr>
            <a:xfrm>
              <a:off x="17671211" y="1763207"/>
              <a:ext cx="165329" cy="165329"/>
            </a:xfrm>
            <a:prstGeom prst="rect">
              <a:avLst/>
            </a:prstGeom>
          </p:spPr>
        </p:pic>
        <p:sp>
          <p:nvSpPr>
            <p:cNvPr id="14" name="object 14"/>
            <p:cNvSpPr/>
            <p:nvPr/>
          </p:nvSpPr>
          <p:spPr>
            <a:xfrm>
              <a:off x="16978605" y="1077042"/>
              <a:ext cx="921385" cy="650875"/>
            </a:xfrm>
            <a:custGeom>
              <a:avLst/>
              <a:gdLst/>
              <a:ahLst/>
              <a:cxnLst/>
              <a:rect l="l" t="t" r="r" b="b"/>
              <a:pathLst>
                <a:path w="921384" h="650875">
                  <a:moveTo>
                    <a:pt x="874524" y="650515"/>
                  </a:moveTo>
                  <a:lnTo>
                    <a:pt x="324480" y="650515"/>
                  </a:lnTo>
                  <a:lnTo>
                    <a:pt x="130934" y="93618"/>
                  </a:lnTo>
                  <a:lnTo>
                    <a:pt x="46809" y="93618"/>
                  </a:lnTo>
                  <a:lnTo>
                    <a:pt x="28586" y="89940"/>
                  </a:lnTo>
                  <a:lnTo>
                    <a:pt x="13708" y="79910"/>
                  </a:lnTo>
                  <a:lnTo>
                    <a:pt x="3677" y="65031"/>
                  </a:lnTo>
                  <a:lnTo>
                    <a:pt x="0" y="46809"/>
                  </a:lnTo>
                  <a:lnTo>
                    <a:pt x="3677" y="28586"/>
                  </a:lnTo>
                  <a:lnTo>
                    <a:pt x="13708" y="13708"/>
                  </a:lnTo>
                  <a:lnTo>
                    <a:pt x="28586" y="3677"/>
                  </a:lnTo>
                  <a:lnTo>
                    <a:pt x="46809" y="0"/>
                  </a:lnTo>
                  <a:lnTo>
                    <a:pt x="197515" y="0"/>
                  </a:lnTo>
                  <a:lnTo>
                    <a:pt x="391061" y="556897"/>
                  </a:lnTo>
                  <a:lnTo>
                    <a:pt x="874524" y="556897"/>
                  </a:lnTo>
                  <a:lnTo>
                    <a:pt x="892747" y="560574"/>
                  </a:lnTo>
                  <a:lnTo>
                    <a:pt x="907625" y="570605"/>
                  </a:lnTo>
                  <a:lnTo>
                    <a:pt x="917656" y="585483"/>
                  </a:lnTo>
                  <a:lnTo>
                    <a:pt x="921333" y="603706"/>
                  </a:lnTo>
                  <a:lnTo>
                    <a:pt x="917656" y="621928"/>
                  </a:lnTo>
                  <a:lnTo>
                    <a:pt x="907625" y="636807"/>
                  </a:lnTo>
                  <a:lnTo>
                    <a:pt x="892747" y="646837"/>
                  </a:lnTo>
                  <a:lnTo>
                    <a:pt x="874524" y="650515"/>
                  </a:lnTo>
                  <a:close/>
                </a:path>
              </a:pathLst>
            </a:custGeom>
            <a:solidFill>
              <a:srgbClr val="7894A0"/>
            </a:solidFill>
          </p:spPr>
          <p:txBody>
            <a:bodyPr wrap="square" lIns="0" tIns="0" rIns="0" bIns="0" rtlCol="0"/>
            <a:lstStyle/>
            <a:p>
              <a:endParaRPr/>
            </a:p>
          </p:txBody>
        </p:sp>
      </p:grpSp>
      <p:pic>
        <p:nvPicPr>
          <p:cNvPr id="16" name="Picture 15">
            <a:extLst>
              <a:ext uri="{FF2B5EF4-FFF2-40B4-BE49-F238E27FC236}">
                <a16:creationId xmlns:a16="http://schemas.microsoft.com/office/drawing/2014/main" id="{C79ED3CF-4354-C4ED-5D8A-281902FF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14925" y="0"/>
            <a:ext cx="8284845" cy="10287000"/>
          </a:xfrm>
          <a:custGeom>
            <a:avLst/>
            <a:gdLst/>
            <a:ahLst/>
            <a:cxnLst/>
            <a:rect l="l" t="t" r="r" b="b"/>
            <a:pathLst>
              <a:path w="8284844" h="10287000">
                <a:moveTo>
                  <a:pt x="8284463" y="10286999"/>
                </a:moveTo>
                <a:lnTo>
                  <a:pt x="0" y="10286999"/>
                </a:lnTo>
                <a:lnTo>
                  <a:pt x="0" y="0"/>
                </a:lnTo>
                <a:lnTo>
                  <a:pt x="8284463" y="0"/>
                </a:lnTo>
                <a:lnTo>
                  <a:pt x="8284463" y="10286999"/>
                </a:lnTo>
                <a:close/>
              </a:path>
            </a:pathLst>
          </a:custGeom>
          <a:solidFill>
            <a:srgbClr val="DAE4E9"/>
          </a:solidFill>
        </p:spPr>
        <p:txBody>
          <a:bodyPr wrap="square" lIns="0" tIns="0" rIns="0" bIns="0" rtlCol="0"/>
          <a:lstStyle/>
          <a:p>
            <a:endParaRPr/>
          </a:p>
        </p:txBody>
      </p:sp>
      <p:sp>
        <p:nvSpPr>
          <p:cNvPr id="3" name="object 3"/>
          <p:cNvSpPr txBox="1"/>
          <p:nvPr/>
        </p:nvSpPr>
        <p:spPr>
          <a:xfrm>
            <a:off x="17477423" y="2056148"/>
            <a:ext cx="345440" cy="3387090"/>
          </a:xfrm>
          <a:prstGeom prst="rect">
            <a:avLst/>
          </a:prstGeom>
        </p:spPr>
        <p:txBody>
          <a:bodyPr vert="vert" wrap="square" lIns="0" tIns="4445" rIns="0" bIns="0" rtlCol="0">
            <a:spAutoFit/>
          </a:bodyPr>
          <a:lstStyle/>
          <a:p>
            <a:pPr marL="12700">
              <a:lnSpc>
                <a:spcPct val="100000"/>
              </a:lnSpc>
              <a:spcBef>
                <a:spcPts val="35"/>
              </a:spcBef>
            </a:pPr>
            <a:r>
              <a:rPr sz="2100" b="1" spc="-25" dirty="0">
                <a:solidFill>
                  <a:srgbClr val="7894A0"/>
                </a:solidFill>
                <a:latin typeface="Tahoma"/>
                <a:cs typeface="Tahoma"/>
              </a:rPr>
              <a:t>OLISTS</a:t>
            </a:r>
            <a:r>
              <a:rPr sz="2100" b="1" spc="-100" dirty="0">
                <a:solidFill>
                  <a:srgbClr val="7894A0"/>
                </a:solidFill>
                <a:latin typeface="Tahoma"/>
                <a:cs typeface="Tahoma"/>
              </a:rPr>
              <a:t> </a:t>
            </a:r>
            <a:r>
              <a:rPr sz="2100" b="1" spc="5" dirty="0">
                <a:solidFill>
                  <a:srgbClr val="7894A0"/>
                </a:solidFill>
                <a:latin typeface="Tahoma"/>
                <a:cs typeface="Tahoma"/>
              </a:rPr>
              <a:t>STORE</a:t>
            </a:r>
            <a:r>
              <a:rPr sz="2100" b="1" spc="-95" dirty="0">
                <a:solidFill>
                  <a:srgbClr val="7894A0"/>
                </a:solidFill>
                <a:latin typeface="Tahoma"/>
                <a:cs typeface="Tahoma"/>
              </a:rPr>
              <a:t> </a:t>
            </a:r>
            <a:r>
              <a:rPr sz="2100" b="1" spc="-25" dirty="0">
                <a:solidFill>
                  <a:srgbClr val="7894A0"/>
                </a:solidFill>
                <a:latin typeface="Tahoma"/>
                <a:cs typeface="Tahoma"/>
              </a:rPr>
              <a:t>ANALYSIS</a:t>
            </a:r>
            <a:endParaRPr sz="2100">
              <a:latin typeface="Tahoma"/>
              <a:cs typeface="Tahoma"/>
            </a:endParaRPr>
          </a:p>
        </p:txBody>
      </p:sp>
      <p:grpSp>
        <p:nvGrpSpPr>
          <p:cNvPr id="4" name="object 4"/>
          <p:cNvGrpSpPr/>
          <p:nvPr/>
        </p:nvGrpSpPr>
        <p:grpSpPr>
          <a:xfrm>
            <a:off x="10393779" y="1077042"/>
            <a:ext cx="7532370" cy="7568565"/>
            <a:chOff x="10393779" y="1077042"/>
            <a:chExt cx="7532370" cy="7568565"/>
          </a:xfrm>
        </p:grpSpPr>
        <p:sp>
          <p:nvSpPr>
            <p:cNvPr id="5" name="object 5"/>
            <p:cNvSpPr/>
            <p:nvPr/>
          </p:nvSpPr>
          <p:spPr>
            <a:xfrm>
              <a:off x="17330005" y="1237615"/>
              <a:ext cx="596265" cy="312420"/>
            </a:xfrm>
            <a:custGeom>
              <a:avLst/>
              <a:gdLst/>
              <a:ahLst/>
              <a:cxnLst/>
              <a:rect l="l" t="t" r="r" b="b"/>
              <a:pathLst>
                <a:path w="596265" h="312419">
                  <a:moveTo>
                    <a:pt x="484947" y="312197"/>
                  </a:moveTo>
                  <a:lnTo>
                    <a:pt x="122645" y="312197"/>
                  </a:lnTo>
                  <a:lnTo>
                    <a:pt x="111828" y="310232"/>
                  </a:lnTo>
                  <a:lnTo>
                    <a:pt x="1203" y="31099"/>
                  </a:lnTo>
                  <a:lnTo>
                    <a:pt x="0" y="18989"/>
                  </a:lnTo>
                  <a:lnTo>
                    <a:pt x="3904" y="9104"/>
                  </a:lnTo>
                  <a:lnTo>
                    <a:pt x="12183" y="2442"/>
                  </a:lnTo>
                  <a:lnTo>
                    <a:pt x="24102" y="0"/>
                  </a:lnTo>
                  <a:lnTo>
                    <a:pt x="576711" y="0"/>
                  </a:lnTo>
                  <a:lnTo>
                    <a:pt x="586309" y="1971"/>
                  </a:lnTo>
                  <a:lnTo>
                    <a:pt x="592971" y="7344"/>
                  </a:lnTo>
                  <a:lnTo>
                    <a:pt x="596104" y="15308"/>
                  </a:lnTo>
                  <a:lnTo>
                    <a:pt x="595117" y="25052"/>
                  </a:lnTo>
                  <a:lnTo>
                    <a:pt x="518930" y="287183"/>
                  </a:lnTo>
                  <a:lnTo>
                    <a:pt x="484947" y="312197"/>
                  </a:lnTo>
                  <a:close/>
                </a:path>
              </a:pathLst>
            </a:custGeom>
            <a:solidFill>
              <a:srgbClr val="7894A0"/>
            </a:solidFill>
          </p:spPr>
          <p:txBody>
            <a:bodyPr wrap="square" lIns="0" tIns="0" rIns="0" bIns="0" rtlCol="0"/>
            <a:lstStyle/>
            <a:p>
              <a:endParaRPr/>
            </a:p>
          </p:txBody>
        </p:sp>
        <p:pic>
          <p:nvPicPr>
            <p:cNvPr id="6" name="object 6"/>
            <p:cNvPicPr/>
            <p:nvPr/>
          </p:nvPicPr>
          <p:blipFill>
            <a:blip r:embed="rId2" cstate="print"/>
            <a:stretch>
              <a:fillRect/>
            </a:stretch>
          </p:blipFill>
          <p:spPr>
            <a:xfrm>
              <a:off x="17321417" y="1762158"/>
              <a:ext cx="165329" cy="165329"/>
            </a:xfrm>
            <a:prstGeom prst="rect">
              <a:avLst/>
            </a:prstGeom>
          </p:spPr>
        </p:pic>
        <p:pic>
          <p:nvPicPr>
            <p:cNvPr id="7" name="object 7"/>
            <p:cNvPicPr/>
            <p:nvPr/>
          </p:nvPicPr>
          <p:blipFill>
            <a:blip r:embed="rId2" cstate="print"/>
            <a:stretch>
              <a:fillRect/>
            </a:stretch>
          </p:blipFill>
          <p:spPr>
            <a:xfrm>
              <a:off x="17671212" y="1763207"/>
              <a:ext cx="165329" cy="165329"/>
            </a:xfrm>
            <a:prstGeom prst="rect">
              <a:avLst/>
            </a:prstGeom>
          </p:spPr>
        </p:pic>
        <p:sp>
          <p:nvSpPr>
            <p:cNvPr id="8" name="object 8"/>
            <p:cNvSpPr/>
            <p:nvPr/>
          </p:nvSpPr>
          <p:spPr>
            <a:xfrm>
              <a:off x="16978606" y="1077042"/>
              <a:ext cx="921385" cy="650875"/>
            </a:xfrm>
            <a:custGeom>
              <a:avLst/>
              <a:gdLst/>
              <a:ahLst/>
              <a:cxnLst/>
              <a:rect l="l" t="t" r="r" b="b"/>
              <a:pathLst>
                <a:path w="921384" h="650875">
                  <a:moveTo>
                    <a:pt x="874524" y="650515"/>
                  </a:moveTo>
                  <a:lnTo>
                    <a:pt x="324480" y="650515"/>
                  </a:lnTo>
                  <a:lnTo>
                    <a:pt x="130934" y="93618"/>
                  </a:lnTo>
                  <a:lnTo>
                    <a:pt x="46809" y="93618"/>
                  </a:lnTo>
                  <a:lnTo>
                    <a:pt x="28586" y="89940"/>
                  </a:lnTo>
                  <a:lnTo>
                    <a:pt x="13708" y="79910"/>
                  </a:lnTo>
                  <a:lnTo>
                    <a:pt x="3677" y="65031"/>
                  </a:lnTo>
                  <a:lnTo>
                    <a:pt x="0" y="46809"/>
                  </a:lnTo>
                  <a:lnTo>
                    <a:pt x="3677" y="28586"/>
                  </a:lnTo>
                  <a:lnTo>
                    <a:pt x="13708" y="13708"/>
                  </a:lnTo>
                  <a:lnTo>
                    <a:pt x="28586" y="3677"/>
                  </a:lnTo>
                  <a:lnTo>
                    <a:pt x="46809" y="0"/>
                  </a:lnTo>
                  <a:lnTo>
                    <a:pt x="197515" y="0"/>
                  </a:lnTo>
                  <a:lnTo>
                    <a:pt x="391061" y="556897"/>
                  </a:lnTo>
                  <a:lnTo>
                    <a:pt x="874524" y="556897"/>
                  </a:lnTo>
                  <a:lnTo>
                    <a:pt x="892747" y="560574"/>
                  </a:lnTo>
                  <a:lnTo>
                    <a:pt x="907625" y="570605"/>
                  </a:lnTo>
                  <a:lnTo>
                    <a:pt x="917656" y="585483"/>
                  </a:lnTo>
                  <a:lnTo>
                    <a:pt x="921333" y="603706"/>
                  </a:lnTo>
                  <a:lnTo>
                    <a:pt x="917656" y="621928"/>
                  </a:lnTo>
                  <a:lnTo>
                    <a:pt x="907625" y="636807"/>
                  </a:lnTo>
                  <a:lnTo>
                    <a:pt x="892747" y="646837"/>
                  </a:lnTo>
                  <a:lnTo>
                    <a:pt x="874524" y="650515"/>
                  </a:lnTo>
                  <a:close/>
                </a:path>
              </a:pathLst>
            </a:custGeom>
            <a:solidFill>
              <a:srgbClr val="7894A0"/>
            </a:solidFill>
          </p:spPr>
          <p:txBody>
            <a:bodyPr wrap="square" lIns="0" tIns="0" rIns="0" bIns="0" rtlCol="0"/>
            <a:lstStyle/>
            <a:p>
              <a:endParaRPr/>
            </a:p>
          </p:txBody>
        </p:sp>
        <p:pic>
          <p:nvPicPr>
            <p:cNvPr id="9" name="object 9"/>
            <p:cNvPicPr/>
            <p:nvPr/>
          </p:nvPicPr>
          <p:blipFill>
            <a:blip r:embed="rId3" cstate="print"/>
            <a:stretch>
              <a:fillRect/>
            </a:stretch>
          </p:blipFill>
          <p:spPr>
            <a:xfrm>
              <a:off x="10393779" y="4892323"/>
              <a:ext cx="6581774" cy="3752849"/>
            </a:xfrm>
            <a:prstGeom prst="rect">
              <a:avLst/>
            </a:prstGeom>
          </p:spPr>
        </p:pic>
      </p:grpSp>
      <p:sp>
        <p:nvSpPr>
          <p:cNvPr id="10" name="object 10"/>
          <p:cNvSpPr txBox="1">
            <a:spLocks noGrp="1"/>
          </p:cNvSpPr>
          <p:nvPr>
            <p:ph type="title"/>
          </p:nvPr>
        </p:nvSpPr>
        <p:spPr>
          <a:xfrm>
            <a:off x="10513815" y="2103381"/>
            <a:ext cx="6113780" cy="1539875"/>
          </a:xfrm>
          <a:prstGeom prst="rect">
            <a:avLst/>
          </a:prstGeom>
        </p:spPr>
        <p:txBody>
          <a:bodyPr vert="horz" wrap="square" lIns="0" tIns="12065" rIns="0" bIns="0" rtlCol="0">
            <a:spAutoFit/>
          </a:bodyPr>
          <a:lstStyle/>
          <a:p>
            <a:pPr marL="12700" marR="5080" algn="just">
              <a:lnSpc>
                <a:spcPct val="106900"/>
              </a:lnSpc>
              <a:spcBef>
                <a:spcPts val="95"/>
              </a:spcBef>
            </a:pPr>
            <a:r>
              <a:rPr sz="3100" b="1" spc="105" dirty="0">
                <a:latin typeface="Tahoma"/>
                <a:cs typeface="Tahoma"/>
              </a:rPr>
              <a:t>Number</a:t>
            </a:r>
            <a:r>
              <a:rPr sz="3100" b="1" spc="110" dirty="0">
                <a:latin typeface="Tahoma"/>
                <a:cs typeface="Tahoma"/>
              </a:rPr>
              <a:t> </a:t>
            </a:r>
            <a:r>
              <a:rPr sz="3100" b="1" spc="45" dirty="0">
                <a:latin typeface="Tahoma"/>
                <a:cs typeface="Tahoma"/>
              </a:rPr>
              <a:t>of</a:t>
            </a:r>
            <a:r>
              <a:rPr sz="3100" b="1" spc="50" dirty="0">
                <a:latin typeface="Tahoma"/>
                <a:cs typeface="Tahoma"/>
              </a:rPr>
              <a:t> </a:t>
            </a:r>
            <a:r>
              <a:rPr sz="3100" b="1" spc="100" dirty="0">
                <a:latin typeface="Tahoma"/>
                <a:cs typeface="Tahoma"/>
              </a:rPr>
              <a:t>Orders</a:t>
            </a:r>
            <a:r>
              <a:rPr sz="3100" b="1" spc="105" dirty="0">
                <a:latin typeface="Tahoma"/>
                <a:cs typeface="Tahoma"/>
              </a:rPr>
              <a:t> </a:t>
            </a:r>
            <a:r>
              <a:rPr sz="3100" b="1" spc="30" dirty="0">
                <a:latin typeface="Tahoma"/>
                <a:cs typeface="Tahoma"/>
              </a:rPr>
              <a:t>with </a:t>
            </a:r>
            <a:r>
              <a:rPr sz="3100" b="1" spc="35" dirty="0">
                <a:latin typeface="Tahoma"/>
                <a:cs typeface="Tahoma"/>
              </a:rPr>
              <a:t> </a:t>
            </a:r>
            <a:r>
              <a:rPr sz="3100" b="1" spc="70" dirty="0">
                <a:latin typeface="Tahoma"/>
                <a:cs typeface="Tahoma"/>
              </a:rPr>
              <a:t>review </a:t>
            </a:r>
            <a:r>
              <a:rPr sz="3100" b="1" spc="114" dirty="0">
                <a:latin typeface="Tahoma"/>
                <a:cs typeface="Tahoma"/>
              </a:rPr>
              <a:t>score </a:t>
            </a:r>
            <a:r>
              <a:rPr sz="3100" b="1" spc="75" dirty="0">
                <a:latin typeface="Tahoma"/>
                <a:cs typeface="Tahoma"/>
              </a:rPr>
              <a:t>5 </a:t>
            </a:r>
            <a:r>
              <a:rPr sz="3100" b="1" spc="90" dirty="0">
                <a:latin typeface="Tahoma"/>
                <a:cs typeface="Tahoma"/>
              </a:rPr>
              <a:t>and </a:t>
            </a:r>
            <a:r>
              <a:rPr sz="3100" b="1" spc="105" dirty="0">
                <a:latin typeface="Tahoma"/>
                <a:cs typeface="Tahoma"/>
              </a:rPr>
              <a:t>payment </a:t>
            </a:r>
            <a:r>
              <a:rPr sz="3100" b="1" spc="110" dirty="0">
                <a:latin typeface="Tahoma"/>
                <a:cs typeface="Tahoma"/>
              </a:rPr>
              <a:t> </a:t>
            </a:r>
            <a:r>
              <a:rPr sz="3100" b="1" spc="114" dirty="0">
                <a:latin typeface="Tahoma"/>
                <a:cs typeface="Tahoma"/>
              </a:rPr>
              <a:t>type</a:t>
            </a:r>
            <a:r>
              <a:rPr sz="3100" b="1" spc="-185" dirty="0">
                <a:latin typeface="Tahoma"/>
                <a:cs typeface="Tahoma"/>
              </a:rPr>
              <a:t> </a:t>
            </a:r>
            <a:r>
              <a:rPr sz="3100" b="1" spc="45" dirty="0">
                <a:latin typeface="Tahoma"/>
                <a:cs typeface="Tahoma"/>
              </a:rPr>
              <a:t>as</a:t>
            </a:r>
            <a:r>
              <a:rPr sz="3100" b="1" spc="-180" dirty="0">
                <a:latin typeface="Tahoma"/>
                <a:cs typeface="Tahoma"/>
              </a:rPr>
              <a:t> </a:t>
            </a:r>
            <a:r>
              <a:rPr sz="3100" b="1" spc="105" dirty="0">
                <a:latin typeface="Tahoma"/>
                <a:cs typeface="Tahoma"/>
              </a:rPr>
              <a:t>credit</a:t>
            </a:r>
            <a:r>
              <a:rPr sz="3100" b="1" spc="-185" dirty="0">
                <a:latin typeface="Tahoma"/>
                <a:cs typeface="Tahoma"/>
              </a:rPr>
              <a:t> </a:t>
            </a:r>
            <a:r>
              <a:rPr sz="3100" b="1" spc="85" dirty="0">
                <a:latin typeface="Tahoma"/>
                <a:cs typeface="Tahoma"/>
              </a:rPr>
              <a:t>card.</a:t>
            </a:r>
            <a:endParaRPr sz="3100">
              <a:latin typeface="Tahoma"/>
              <a:cs typeface="Tahoma"/>
            </a:endParaRPr>
          </a:p>
        </p:txBody>
      </p:sp>
      <p:sp>
        <p:nvSpPr>
          <p:cNvPr id="11" name="object 11"/>
          <p:cNvSpPr txBox="1"/>
          <p:nvPr/>
        </p:nvSpPr>
        <p:spPr>
          <a:xfrm>
            <a:off x="13082243" y="3811584"/>
            <a:ext cx="988060" cy="497840"/>
          </a:xfrm>
          <a:prstGeom prst="rect">
            <a:avLst/>
          </a:prstGeom>
        </p:spPr>
        <p:txBody>
          <a:bodyPr vert="horz" wrap="square" lIns="0" tIns="12700" rIns="0" bIns="0" rtlCol="0">
            <a:spAutoFit/>
          </a:bodyPr>
          <a:lstStyle/>
          <a:p>
            <a:pPr marL="12700">
              <a:lnSpc>
                <a:spcPct val="100000"/>
              </a:lnSpc>
              <a:spcBef>
                <a:spcPts val="100"/>
              </a:spcBef>
            </a:pPr>
            <a:r>
              <a:rPr sz="3100" spc="155" dirty="0">
                <a:solidFill>
                  <a:srgbClr val="3DD9D8"/>
                </a:solidFill>
                <a:latin typeface="Tahoma"/>
                <a:cs typeface="Tahoma"/>
              </a:rPr>
              <a:t>K</a:t>
            </a:r>
            <a:r>
              <a:rPr sz="3100" spc="229" dirty="0">
                <a:solidFill>
                  <a:srgbClr val="3DD9D8"/>
                </a:solidFill>
                <a:latin typeface="Tahoma"/>
                <a:cs typeface="Tahoma"/>
              </a:rPr>
              <a:t>P</a:t>
            </a:r>
            <a:r>
              <a:rPr sz="3100" spc="-250" dirty="0">
                <a:solidFill>
                  <a:srgbClr val="3DD9D8"/>
                </a:solidFill>
                <a:latin typeface="Tahoma"/>
                <a:cs typeface="Tahoma"/>
              </a:rPr>
              <a:t>I</a:t>
            </a:r>
            <a:r>
              <a:rPr sz="3100" spc="-190" dirty="0">
                <a:solidFill>
                  <a:srgbClr val="3DD9D8"/>
                </a:solidFill>
                <a:latin typeface="Tahoma"/>
                <a:cs typeface="Tahoma"/>
              </a:rPr>
              <a:t>-</a:t>
            </a:r>
            <a:r>
              <a:rPr sz="3100" spc="105" dirty="0">
                <a:solidFill>
                  <a:srgbClr val="3DD9D8"/>
                </a:solidFill>
                <a:latin typeface="Tahoma"/>
                <a:cs typeface="Tahoma"/>
              </a:rPr>
              <a:t>2</a:t>
            </a:r>
            <a:endParaRPr sz="3100">
              <a:latin typeface="Tahoma"/>
              <a:cs typeface="Tahoma"/>
            </a:endParaRPr>
          </a:p>
        </p:txBody>
      </p:sp>
      <p:sp>
        <p:nvSpPr>
          <p:cNvPr id="12" name="object 12"/>
          <p:cNvSpPr txBox="1"/>
          <p:nvPr/>
        </p:nvSpPr>
        <p:spPr>
          <a:xfrm>
            <a:off x="260232" y="1046015"/>
            <a:ext cx="9175750" cy="8730595"/>
          </a:xfrm>
          <a:prstGeom prst="rect">
            <a:avLst/>
          </a:prstGeom>
        </p:spPr>
        <p:txBody>
          <a:bodyPr vert="horz" wrap="square" lIns="0" tIns="15240" rIns="0" bIns="0" rtlCol="0">
            <a:spAutoFit/>
          </a:bodyPr>
          <a:lstStyle/>
          <a:p>
            <a:pPr marL="12700">
              <a:lnSpc>
                <a:spcPct val="100000"/>
              </a:lnSpc>
              <a:spcBef>
                <a:spcPts val="120"/>
              </a:spcBef>
            </a:pPr>
            <a:r>
              <a:rPr sz="2400" b="1" i="1" u="sng" spc="20" dirty="0">
                <a:solidFill>
                  <a:srgbClr val="3DD9D8"/>
                </a:solidFill>
                <a:latin typeface="Tahoma"/>
                <a:cs typeface="Tahoma"/>
              </a:rPr>
              <a:t>Observations</a:t>
            </a:r>
            <a:r>
              <a:rPr lang="en-IN" sz="2400" b="1" i="1" u="sng" spc="20" dirty="0">
                <a:solidFill>
                  <a:srgbClr val="3DD9D8"/>
                </a:solidFill>
                <a:latin typeface="Tahoma"/>
                <a:cs typeface="Tahoma"/>
              </a:rPr>
              <a:t>:</a:t>
            </a:r>
          </a:p>
          <a:p>
            <a:r>
              <a:rPr lang="en-US" sz="2400" dirty="0"/>
              <a:t>number of orders for reviews score five are 45K with the payment type as credit card.</a:t>
            </a:r>
          </a:p>
          <a:p>
            <a:endParaRPr lang="en-US" sz="2400" dirty="0"/>
          </a:p>
          <a:p>
            <a:r>
              <a:rPr lang="en-US" sz="2400" b="1" i="1" u="sng" spc="20" dirty="0">
                <a:solidFill>
                  <a:srgbClr val="3DD9D8"/>
                </a:solidFill>
                <a:latin typeface="Tahoma"/>
                <a:cs typeface="Tahoma"/>
              </a:rPr>
              <a:t>Conclusion:</a:t>
            </a:r>
            <a:endParaRPr lang="en-US" sz="2400" u="sng" dirty="0"/>
          </a:p>
          <a:p>
            <a:r>
              <a:rPr lang="en-US" sz="2400" dirty="0"/>
              <a:t>The high number of orders with a review score of 5 and payment type as credit card suggests a strong correlation between customer satisfaction and payment convenience, potentially indicating a positive customer experience and trust in the credit card payment method. </a:t>
            </a:r>
          </a:p>
          <a:p>
            <a:endParaRPr lang="en-US" sz="2400" dirty="0"/>
          </a:p>
          <a:p>
            <a:r>
              <a:rPr lang="en-US" sz="2400" b="1" i="1" u="sng" spc="20" dirty="0">
                <a:solidFill>
                  <a:srgbClr val="3DD9D8"/>
                </a:solidFill>
                <a:latin typeface="Tahoma"/>
                <a:cs typeface="Tahoma"/>
              </a:rPr>
              <a:t>Suggestions:</a:t>
            </a:r>
            <a:endParaRPr lang="en-US" sz="2400" i="1" u="sng" dirty="0"/>
          </a:p>
          <a:p>
            <a:pPr algn="l"/>
            <a:r>
              <a:rPr lang="en-US" sz="2400" dirty="0"/>
              <a:t>--Incentivize Credit Card Usage: Implement incentives or rewards programs specifically targeted at customers who choose to pay with credit cards. Offer cashback rewards, loyalty points, or exclusive discounts for credit card transactions to incentivize their usage and encourage repeat business.</a:t>
            </a:r>
          </a:p>
          <a:p>
            <a:pPr marL="285750" indent="-285750" algn="l">
              <a:buFont typeface="Arial" panose="020B0604020202020204" pitchFamily="34" charset="0"/>
              <a:buChar char="•"/>
            </a:pPr>
            <a:endParaRPr lang="en-US" sz="2400" dirty="0"/>
          </a:p>
          <a:p>
            <a:pPr algn="l"/>
            <a:r>
              <a:rPr lang="en-US" sz="2400" dirty="0"/>
              <a:t>--Educational Resources: Provide educational resources or guides to help customers understand the benefits and security features of credit card payments. Offer tips for safe online shopping practices and information about fraud prevention measures to build trust and confidence in credit card transactions</a:t>
            </a:r>
            <a:r>
              <a:rPr lang="en-US" sz="3200" dirty="0"/>
              <a:t>.</a:t>
            </a:r>
          </a:p>
          <a:p>
            <a:pPr marL="12700">
              <a:lnSpc>
                <a:spcPct val="100000"/>
              </a:lnSpc>
              <a:spcBef>
                <a:spcPts val="120"/>
              </a:spcBef>
            </a:pPr>
            <a:endParaRPr sz="2950" dirty="0">
              <a:latin typeface="Tahoma"/>
              <a:cs typeface="Tahoma"/>
            </a:endParaRPr>
          </a:p>
        </p:txBody>
      </p:sp>
      <p:pic>
        <p:nvPicPr>
          <p:cNvPr id="15" name="Picture 14">
            <a:extLst>
              <a:ext uri="{FF2B5EF4-FFF2-40B4-BE49-F238E27FC236}">
                <a16:creationId xmlns:a16="http://schemas.microsoft.com/office/drawing/2014/main" id="{D31AA55D-0B94-4E55-C9DE-72C9366CA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14925" y="0"/>
            <a:ext cx="8284845" cy="10287000"/>
          </a:xfrm>
          <a:custGeom>
            <a:avLst/>
            <a:gdLst/>
            <a:ahLst/>
            <a:cxnLst/>
            <a:rect l="l" t="t" r="r" b="b"/>
            <a:pathLst>
              <a:path w="8284844" h="10287000">
                <a:moveTo>
                  <a:pt x="8284463" y="10286999"/>
                </a:moveTo>
                <a:lnTo>
                  <a:pt x="0" y="10286999"/>
                </a:lnTo>
                <a:lnTo>
                  <a:pt x="0" y="0"/>
                </a:lnTo>
                <a:lnTo>
                  <a:pt x="8284463" y="0"/>
                </a:lnTo>
                <a:lnTo>
                  <a:pt x="8284463" y="10286999"/>
                </a:lnTo>
                <a:close/>
              </a:path>
            </a:pathLst>
          </a:custGeom>
          <a:solidFill>
            <a:srgbClr val="DAE4E9"/>
          </a:solidFill>
        </p:spPr>
        <p:txBody>
          <a:bodyPr wrap="square" lIns="0" tIns="0" rIns="0" bIns="0" rtlCol="0"/>
          <a:lstStyle/>
          <a:p>
            <a:endParaRPr/>
          </a:p>
        </p:txBody>
      </p:sp>
      <p:sp>
        <p:nvSpPr>
          <p:cNvPr id="3" name="object 3"/>
          <p:cNvSpPr txBox="1"/>
          <p:nvPr/>
        </p:nvSpPr>
        <p:spPr>
          <a:xfrm>
            <a:off x="17477423" y="2056148"/>
            <a:ext cx="345440" cy="3387090"/>
          </a:xfrm>
          <a:prstGeom prst="rect">
            <a:avLst/>
          </a:prstGeom>
        </p:spPr>
        <p:txBody>
          <a:bodyPr vert="vert" wrap="square" lIns="0" tIns="4445" rIns="0" bIns="0" rtlCol="0">
            <a:spAutoFit/>
          </a:bodyPr>
          <a:lstStyle/>
          <a:p>
            <a:pPr marL="12700">
              <a:lnSpc>
                <a:spcPct val="100000"/>
              </a:lnSpc>
              <a:spcBef>
                <a:spcPts val="35"/>
              </a:spcBef>
            </a:pPr>
            <a:r>
              <a:rPr sz="2100" b="1" spc="-25" dirty="0">
                <a:solidFill>
                  <a:srgbClr val="7894A0"/>
                </a:solidFill>
                <a:latin typeface="Tahoma"/>
                <a:cs typeface="Tahoma"/>
              </a:rPr>
              <a:t>OLISTS</a:t>
            </a:r>
            <a:r>
              <a:rPr sz="2100" b="1" spc="-100" dirty="0">
                <a:solidFill>
                  <a:srgbClr val="7894A0"/>
                </a:solidFill>
                <a:latin typeface="Tahoma"/>
                <a:cs typeface="Tahoma"/>
              </a:rPr>
              <a:t> </a:t>
            </a:r>
            <a:r>
              <a:rPr sz="2100" b="1" spc="5" dirty="0">
                <a:solidFill>
                  <a:srgbClr val="7894A0"/>
                </a:solidFill>
                <a:latin typeface="Tahoma"/>
                <a:cs typeface="Tahoma"/>
              </a:rPr>
              <a:t>STORE</a:t>
            </a:r>
            <a:r>
              <a:rPr sz="2100" b="1" spc="-95" dirty="0">
                <a:solidFill>
                  <a:srgbClr val="7894A0"/>
                </a:solidFill>
                <a:latin typeface="Tahoma"/>
                <a:cs typeface="Tahoma"/>
              </a:rPr>
              <a:t> </a:t>
            </a:r>
            <a:r>
              <a:rPr sz="2100" b="1" spc="-25" dirty="0">
                <a:solidFill>
                  <a:srgbClr val="7894A0"/>
                </a:solidFill>
                <a:latin typeface="Tahoma"/>
                <a:cs typeface="Tahoma"/>
              </a:rPr>
              <a:t>ANALYSIS</a:t>
            </a:r>
            <a:endParaRPr sz="2100">
              <a:latin typeface="Tahoma"/>
              <a:cs typeface="Tahoma"/>
            </a:endParaRPr>
          </a:p>
        </p:txBody>
      </p:sp>
      <p:grpSp>
        <p:nvGrpSpPr>
          <p:cNvPr id="4" name="object 4"/>
          <p:cNvGrpSpPr/>
          <p:nvPr/>
        </p:nvGrpSpPr>
        <p:grpSpPr>
          <a:xfrm>
            <a:off x="10737009" y="1077042"/>
            <a:ext cx="7189470" cy="7223125"/>
            <a:chOff x="10737009" y="1077042"/>
            <a:chExt cx="7189470" cy="7223125"/>
          </a:xfrm>
        </p:grpSpPr>
        <p:sp>
          <p:nvSpPr>
            <p:cNvPr id="5" name="object 5"/>
            <p:cNvSpPr/>
            <p:nvPr/>
          </p:nvSpPr>
          <p:spPr>
            <a:xfrm>
              <a:off x="17330005" y="1237615"/>
              <a:ext cx="596265" cy="312420"/>
            </a:xfrm>
            <a:custGeom>
              <a:avLst/>
              <a:gdLst/>
              <a:ahLst/>
              <a:cxnLst/>
              <a:rect l="l" t="t" r="r" b="b"/>
              <a:pathLst>
                <a:path w="596265" h="312419">
                  <a:moveTo>
                    <a:pt x="484947" y="312197"/>
                  </a:moveTo>
                  <a:lnTo>
                    <a:pt x="122645" y="312197"/>
                  </a:lnTo>
                  <a:lnTo>
                    <a:pt x="111828" y="310232"/>
                  </a:lnTo>
                  <a:lnTo>
                    <a:pt x="1203" y="31099"/>
                  </a:lnTo>
                  <a:lnTo>
                    <a:pt x="0" y="18989"/>
                  </a:lnTo>
                  <a:lnTo>
                    <a:pt x="3904" y="9104"/>
                  </a:lnTo>
                  <a:lnTo>
                    <a:pt x="12183" y="2442"/>
                  </a:lnTo>
                  <a:lnTo>
                    <a:pt x="24102" y="0"/>
                  </a:lnTo>
                  <a:lnTo>
                    <a:pt x="576711" y="0"/>
                  </a:lnTo>
                  <a:lnTo>
                    <a:pt x="586309" y="1971"/>
                  </a:lnTo>
                  <a:lnTo>
                    <a:pt x="592971" y="7344"/>
                  </a:lnTo>
                  <a:lnTo>
                    <a:pt x="596104" y="15308"/>
                  </a:lnTo>
                  <a:lnTo>
                    <a:pt x="595117" y="25052"/>
                  </a:lnTo>
                  <a:lnTo>
                    <a:pt x="518930" y="287183"/>
                  </a:lnTo>
                  <a:lnTo>
                    <a:pt x="484947" y="312197"/>
                  </a:lnTo>
                  <a:close/>
                </a:path>
              </a:pathLst>
            </a:custGeom>
            <a:solidFill>
              <a:srgbClr val="7894A0"/>
            </a:solidFill>
          </p:spPr>
          <p:txBody>
            <a:bodyPr wrap="square" lIns="0" tIns="0" rIns="0" bIns="0" rtlCol="0"/>
            <a:lstStyle/>
            <a:p>
              <a:endParaRPr/>
            </a:p>
          </p:txBody>
        </p:sp>
        <p:pic>
          <p:nvPicPr>
            <p:cNvPr id="6" name="object 6"/>
            <p:cNvPicPr/>
            <p:nvPr/>
          </p:nvPicPr>
          <p:blipFill>
            <a:blip r:embed="rId2" cstate="print"/>
            <a:stretch>
              <a:fillRect/>
            </a:stretch>
          </p:blipFill>
          <p:spPr>
            <a:xfrm>
              <a:off x="17321417" y="1762158"/>
              <a:ext cx="165329" cy="165329"/>
            </a:xfrm>
            <a:prstGeom prst="rect">
              <a:avLst/>
            </a:prstGeom>
          </p:spPr>
        </p:pic>
        <p:pic>
          <p:nvPicPr>
            <p:cNvPr id="7" name="object 7"/>
            <p:cNvPicPr/>
            <p:nvPr/>
          </p:nvPicPr>
          <p:blipFill>
            <a:blip r:embed="rId2" cstate="print"/>
            <a:stretch>
              <a:fillRect/>
            </a:stretch>
          </p:blipFill>
          <p:spPr>
            <a:xfrm>
              <a:off x="17671211" y="1763207"/>
              <a:ext cx="165329" cy="165329"/>
            </a:xfrm>
            <a:prstGeom prst="rect">
              <a:avLst/>
            </a:prstGeom>
          </p:spPr>
        </p:pic>
        <p:sp>
          <p:nvSpPr>
            <p:cNvPr id="8" name="object 8"/>
            <p:cNvSpPr/>
            <p:nvPr/>
          </p:nvSpPr>
          <p:spPr>
            <a:xfrm>
              <a:off x="16978605" y="1077042"/>
              <a:ext cx="921385" cy="650875"/>
            </a:xfrm>
            <a:custGeom>
              <a:avLst/>
              <a:gdLst/>
              <a:ahLst/>
              <a:cxnLst/>
              <a:rect l="l" t="t" r="r" b="b"/>
              <a:pathLst>
                <a:path w="921384" h="650875">
                  <a:moveTo>
                    <a:pt x="874524" y="650515"/>
                  </a:moveTo>
                  <a:lnTo>
                    <a:pt x="324480" y="650515"/>
                  </a:lnTo>
                  <a:lnTo>
                    <a:pt x="130934" y="93618"/>
                  </a:lnTo>
                  <a:lnTo>
                    <a:pt x="46809" y="93618"/>
                  </a:lnTo>
                  <a:lnTo>
                    <a:pt x="28586" y="89940"/>
                  </a:lnTo>
                  <a:lnTo>
                    <a:pt x="13708" y="79910"/>
                  </a:lnTo>
                  <a:lnTo>
                    <a:pt x="3677" y="65031"/>
                  </a:lnTo>
                  <a:lnTo>
                    <a:pt x="0" y="46809"/>
                  </a:lnTo>
                  <a:lnTo>
                    <a:pt x="3677" y="28586"/>
                  </a:lnTo>
                  <a:lnTo>
                    <a:pt x="13708" y="13708"/>
                  </a:lnTo>
                  <a:lnTo>
                    <a:pt x="28586" y="3677"/>
                  </a:lnTo>
                  <a:lnTo>
                    <a:pt x="46809" y="0"/>
                  </a:lnTo>
                  <a:lnTo>
                    <a:pt x="197515" y="0"/>
                  </a:lnTo>
                  <a:lnTo>
                    <a:pt x="391061" y="556897"/>
                  </a:lnTo>
                  <a:lnTo>
                    <a:pt x="874524" y="556897"/>
                  </a:lnTo>
                  <a:lnTo>
                    <a:pt x="892747" y="560574"/>
                  </a:lnTo>
                  <a:lnTo>
                    <a:pt x="907625" y="570605"/>
                  </a:lnTo>
                  <a:lnTo>
                    <a:pt x="917656" y="585483"/>
                  </a:lnTo>
                  <a:lnTo>
                    <a:pt x="921333" y="603706"/>
                  </a:lnTo>
                  <a:lnTo>
                    <a:pt x="917656" y="621928"/>
                  </a:lnTo>
                  <a:lnTo>
                    <a:pt x="907625" y="636807"/>
                  </a:lnTo>
                  <a:lnTo>
                    <a:pt x="892747" y="646837"/>
                  </a:lnTo>
                  <a:lnTo>
                    <a:pt x="874524" y="650515"/>
                  </a:lnTo>
                  <a:close/>
                </a:path>
              </a:pathLst>
            </a:custGeom>
            <a:solidFill>
              <a:srgbClr val="7894A0"/>
            </a:solidFill>
          </p:spPr>
          <p:txBody>
            <a:bodyPr wrap="square" lIns="0" tIns="0" rIns="0" bIns="0" rtlCol="0"/>
            <a:lstStyle/>
            <a:p>
              <a:endParaRPr/>
            </a:p>
          </p:txBody>
        </p:sp>
        <p:pic>
          <p:nvPicPr>
            <p:cNvPr id="9" name="object 9"/>
            <p:cNvPicPr/>
            <p:nvPr/>
          </p:nvPicPr>
          <p:blipFill>
            <a:blip r:embed="rId3" cstate="print"/>
            <a:stretch>
              <a:fillRect/>
            </a:stretch>
          </p:blipFill>
          <p:spPr>
            <a:xfrm>
              <a:off x="10737009" y="4680586"/>
              <a:ext cx="6067424" cy="3619499"/>
            </a:xfrm>
            <a:prstGeom prst="rect">
              <a:avLst/>
            </a:prstGeom>
          </p:spPr>
        </p:pic>
      </p:grpSp>
      <p:sp>
        <p:nvSpPr>
          <p:cNvPr id="10" name="object 10"/>
          <p:cNvSpPr txBox="1"/>
          <p:nvPr/>
        </p:nvSpPr>
        <p:spPr>
          <a:xfrm>
            <a:off x="10513815" y="2103381"/>
            <a:ext cx="6113145" cy="2206625"/>
          </a:xfrm>
          <a:prstGeom prst="rect">
            <a:avLst/>
          </a:prstGeom>
        </p:spPr>
        <p:txBody>
          <a:bodyPr vert="horz" wrap="square" lIns="0" tIns="12065" rIns="0" bIns="0" rtlCol="0">
            <a:spAutoFit/>
          </a:bodyPr>
          <a:lstStyle/>
          <a:p>
            <a:pPr marL="12700" marR="5080" algn="just">
              <a:lnSpc>
                <a:spcPct val="106900"/>
              </a:lnSpc>
              <a:spcBef>
                <a:spcPts val="95"/>
              </a:spcBef>
            </a:pPr>
            <a:r>
              <a:rPr sz="3100" b="1" spc="260" dirty="0">
                <a:solidFill>
                  <a:srgbClr val="0E4561"/>
                </a:solidFill>
                <a:latin typeface="Trebuchet MS"/>
                <a:cs typeface="Trebuchet MS"/>
              </a:rPr>
              <a:t>Average</a:t>
            </a:r>
            <a:r>
              <a:rPr sz="3100" b="1" spc="265" dirty="0">
                <a:solidFill>
                  <a:srgbClr val="0E4561"/>
                </a:solidFill>
                <a:latin typeface="Trebuchet MS"/>
                <a:cs typeface="Trebuchet MS"/>
              </a:rPr>
              <a:t> </a:t>
            </a:r>
            <a:r>
              <a:rPr sz="3100" b="1" spc="235" dirty="0">
                <a:solidFill>
                  <a:srgbClr val="0E4561"/>
                </a:solidFill>
                <a:latin typeface="Trebuchet MS"/>
                <a:cs typeface="Trebuchet MS"/>
              </a:rPr>
              <a:t>number</a:t>
            </a:r>
            <a:r>
              <a:rPr sz="3100" b="1" spc="240" dirty="0">
                <a:solidFill>
                  <a:srgbClr val="0E4561"/>
                </a:solidFill>
                <a:latin typeface="Trebuchet MS"/>
                <a:cs typeface="Trebuchet MS"/>
              </a:rPr>
              <a:t> </a:t>
            </a:r>
            <a:r>
              <a:rPr sz="3100" b="1" spc="140" dirty="0">
                <a:solidFill>
                  <a:srgbClr val="0E4561"/>
                </a:solidFill>
                <a:latin typeface="Trebuchet MS"/>
                <a:cs typeface="Trebuchet MS"/>
              </a:rPr>
              <a:t>of</a:t>
            </a:r>
            <a:r>
              <a:rPr sz="3100" b="1" spc="145" dirty="0">
                <a:solidFill>
                  <a:srgbClr val="0E4561"/>
                </a:solidFill>
                <a:latin typeface="Trebuchet MS"/>
                <a:cs typeface="Trebuchet MS"/>
              </a:rPr>
              <a:t> </a:t>
            </a:r>
            <a:r>
              <a:rPr sz="3100" b="1" spc="310" dirty="0">
                <a:solidFill>
                  <a:srgbClr val="0E4561"/>
                </a:solidFill>
                <a:latin typeface="Trebuchet MS"/>
                <a:cs typeface="Trebuchet MS"/>
              </a:rPr>
              <a:t>days </a:t>
            </a:r>
            <a:r>
              <a:rPr sz="3100" b="1" spc="-919" dirty="0">
                <a:solidFill>
                  <a:srgbClr val="0E4561"/>
                </a:solidFill>
                <a:latin typeface="Trebuchet MS"/>
                <a:cs typeface="Trebuchet MS"/>
              </a:rPr>
              <a:t> </a:t>
            </a:r>
            <a:r>
              <a:rPr sz="3100" b="1" spc="204" dirty="0">
                <a:solidFill>
                  <a:srgbClr val="0E4561"/>
                </a:solidFill>
                <a:latin typeface="Trebuchet MS"/>
                <a:cs typeface="Trebuchet MS"/>
              </a:rPr>
              <a:t>taken</a:t>
            </a:r>
            <a:r>
              <a:rPr sz="3100" b="1" spc="-155" dirty="0">
                <a:solidFill>
                  <a:srgbClr val="0E4561"/>
                </a:solidFill>
                <a:latin typeface="Trebuchet MS"/>
                <a:cs typeface="Trebuchet MS"/>
              </a:rPr>
              <a:t> </a:t>
            </a:r>
            <a:r>
              <a:rPr sz="3100" b="1" spc="114" dirty="0">
                <a:solidFill>
                  <a:srgbClr val="0E4561"/>
                </a:solidFill>
                <a:latin typeface="Trebuchet MS"/>
                <a:cs typeface="Trebuchet MS"/>
              </a:rPr>
              <a:t>for</a:t>
            </a:r>
            <a:r>
              <a:rPr sz="3100" b="1" spc="-150" dirty="0">
                <a:solidFill>
                  <a:srgbClr val="0E4561"/>
                </a:solidFill>
                <a:latin typeface="Trebuchet MS"/>
                <a:cs typeface="Trebuchet MS"/>
              </a:rPr>
              <a:t> </a:t>
            </a:r>
            <a:r>
              <a:rPr sz="3100" b="1" spc="190" dirty="0">
                <a:solidFill>
                  <a:srgbClr val="0E4561"/>
                </a:solidFill>
                <a:latin typeface="Trebuchet MS"/>
                <a:cs typeface="Trebuchet MS"/>
              </a:rPr>
              <a:t>delivery</a:t>
            </a:r>
            <a:r>
              <a:rPr sz="3100" b="1" spc="-155" dirty="0">
                <a:solidFill>
                  <a:srgbClr val="0E4561"/>
                </a:solidFill>
                <a:latin typeface="Trebuchet MS"/>
                <a:cs typeface="Trebuchet MS"/>
              </a:rPr>
              <a:t> </a:t>
            </a:r>
            <a:r>
              <a:rPr sz="3100" b="1" spc="114" dirty="0">
                <a:solidFill>
                  <a:srgbClr val="0E4561"/>
                </a:solidFill>
                <a:latin typeface="Trebuchet MS"/>
                <a:cs typeface="Trebuchet MS"/>
              </a:rPr>
              <a:t>for</a:t>
            </a:r>
            <a:r>
              <a:rPr sz="3100" b="1" spc="-150" dirty="0">
                <a:solidFill>
                  <a:srgbClr val="0E4561"/>
                </a:solidFill>
                <a:latin typeface="Trebuchet MS"/>
                <a:cs typeface="Trebuchet MS"/>
              </a:rPr>
              <a:t> </a:t>
            </a:r>
            <a:r>
              <a:rPr sz="3100" b="1" spc="229" dirty="0">
                <a:solidFill>
                  <a:srgbClr val="0E4561"/>
                </a:solidFill>
                <a:latin typeface="Trebuchet MS"/>
                <a:cs typeface="Trebuchet MS"/>
              </a:rPr>
              <a:t>product </a:t>
            </a:r>
            <a:r>
              <a:rPr sz="3100" b="1" spc="-919" dirty="0">
                <a:solidFill>
                  <a:srgbClr val="0E4561"/>
                </a:solidFill>
                <a:latin typeface="Trebuchet MS"/>
                <a:cs typeface="Trebuchet MS"/>
              </a:rPr>
              <a:t> </a:t>
            </a:r>
            <a:r>
              <a:rPr sz="3100" b="1" spc="180" dirty="0">
                <a:solidFill>
                  <a:srgbClr val="0E4561"/>
                </a:solidFill>
                <a:latin typeface="Trebuchet MS"/>
                <a:cs typeface="Trebuchet MS"/>
              </a:rPr>
              <a:t>pet</a:t>
            </a:r>
            <a:r>
              <a:rPr sz="3100" b="1" spc="-210" dirty="0">
                <a:solidFill>
                  <a:srgbClr val="0E4561"/>
                </a:solidFill>
                <a:latin typeface="Trebuchet MS"/>
                <a:cs typeface="Trebuchet MS"/>
              </a:rPr>
              <a:t> </a:t>
            </a:r>
            <a:r>
              <a:rPr sz="3100" b="1" spc="290" dirty="0">
                <a:solidFill>
                  <a:srgbClr val="0E4561"/>
                </a:solidFill>
                <a:latin typeface="Trebuchet MS"/>
                <a:cs typeface="Trebuchet MS"/>
              </a:rPr>
              <a:t>shop</a:t>
            </a:r>
            <a:endParaRPr sz="3100">
              <a:latin typeface="Trebuchet MS"/>
              <a:cs typeface="Trebuchet MS"/>
            </a:endParaRPr>
          </a:p>
          <a:p>
            <a:pPr marL="11430" algn="ctr">
              <a:lnSpc>
                <a:spcPct val="100000"/>
              </a:lnSpc>
              <a:spcBef>
                <a:spcPts val="1525"/>
              </a:spcBef>
            </a:pPr>
            <a:r>
              <a:rPr sz="3100" spc="10" dirty="0">
                <a:solidFill>
                  <a:srgbClr val="3DD9D8"/>
                </a:solidFill>
                <a:latin typeface="Tahoma"/>
                <a:cs typeface="Tahoma"/>
              </a:rPr>
              <a:t>KPI-3</a:t>
            </a:r>
            <a:endParaRPr sz="3100">
              <a:latin typeface="Tahoma"/>
              <a:cs typeface="Tahoma"/>
            </a:endParaRPr>
          </a:p>
        </p:txBody>
      </p:sp>
      <p:sp>
        <p:nvSpPr>
          <p:cNvPr id="11" name="object 11"/>
          <p:cNvSpPr txBox="1">
            <a:spLocks noGrp="1"/>
          </p:cNvSpPr>
          <p:nvPr>
            <p:ph type="title"/>
          </p:nvPr>
        </p:nvSpPr>
        <p:spPr>
          <a:xfrm>
            <a:off x="587372" y="2079245"/>
            <a:ext cx="9177655" cy="7606570"/>
          </a:xfrm>
          <a:prstGeom prst="rect">
            <a:avLst/>
          </a:prstGeom>
        </p:spPr>
        <p:txBody>
          <a:bodyPr vert="horz" wrap="square" lIns="0" tIns="12065" rIns="0" bIns="0" rtlCol="0">
            <a:spAutoFit/>
          </a:bodyPr>
          <a:lstStyle/>
          <a:p>
            <a:r>
              <a:rPr sz="2400" b="1" i="1" u="sng" spc="20" dirty="0">
                <a:solidFill>
                  <a:srgbClr val="3DD9D8"/>
                </a:solidFill>
                <a:latin typeface="Tahoma"/>
                <a:cs typeface="Tahoma"/>
              </a:rPr>
              <a:t>Observations</a:t>
            </a:r>
            <a:r>
              <a:rPr lang="en-IN" sz="2400" b="1" i="1" u="sng" spc="25" dirty="0">
                <a:solidFill>
                  <a:srgbClr val="3DD9D8"/>
                </a:solidFill>
              </a:rPr>
              <a:t>:</a:t>
            </a:r>
            <a:br>
              <a:rPr lang="en-US" sz="2400" i="1" u="sng" dirty="0"/>
            </a:br>
            <a:r>
              <a:rPr lang="en-US" sz="2400" dirty="0">
                <a:solidFill>
                  <a:schemeClr val="tx1"/>
                </a:solidFill>
              </a:rPr>
              <a:t>average number of days taken for order to be delivered for pet shop are 11.28</a:t>
            </a:r>
            <a:br>
              <a:rPr lang="en-US" sz="2400" dirty="0">
                <a:solidFill>
                  <a:schemeClr val="tx1"/>
                </a:solidFill>
              </a:rPr>
            </a:br>
            <a:br>
              <a:rPr lang="en-US" sz="2400" dirty="0">
                <a:solidFill>
                  <a:schemeClr val="tx1"/>
                </a:solidFill>
              </a:rPr>
            </a:br>
            <a:r>
              <a:rPr lang="en-IN" sz="2400" b="1" i="1" u="sng" spc="20" dirty="0">
                <a:solidFill>
                  <a:srgbClr val="3DD9D8"/>
                </a:solidFill>
              </a:rPr>
              <a:t>C</a:t>
            </a:r>
            <a:r>
              <a:rPr lang="en-IN" sz="2400" b="1" i="1" u="sng" spc="20" dirty="0">
                <a:solidFill>
                  <a:srgbClr val="3DD9D8"/>
                </a:solidFill>
                <a:latin typeface="Tahoma"/>
                <a:cs typeface="Tahoma"/>
              </a:rPr>
              <a:t>onclusion</a:t>
            </a:r>
            <a:r>
              <a:rPr lang="en-IN" sz="2400" b="1" i="1" u="sng" spc="25" dirty="0">
                <a:solidFill>
                  <a:srgbClr val="3DD9D8"/>
                </a:solidFill>
              </a:rPr>
              <a:t>:</a:t>
            </a:r>
            <a:br>
              <a:rPr lang="en-US" sz="2400" dirty="0">
                <a:solidFill>
                  <a:schemeClr val="tx1"/>
                </a:solidFill>
              </a:rPr>
            </a:br>
            <a:r>
              <a:rPr lang="en-US" sz="2400" dirty="0">
                <a:solidFill>
                  <a:schemeClr val="tx1"/>
                </a:solidFill>
              </a:rPr>
              <a:t>The shorter average delivery time for "</a:t>
            </a:r>
            <a:r>
              <a:rPr lang="en-US" sz="2400" dirty="0" err="1">
                <a:solidFill>
                  <a:schemeClr val="tx1"/>
                </a:solidFill>
              </a:rPr>
              <a:t>pet_shop</a:t>
            </a:r>
            <a:r>
              <a:rPr lang="en-US" sz="2400" dirty="0">
                <a:solidFill>
                  <a:schemeClr val="tx1"/>
                </a:solidFill>
              </a:rPr>
              <a:t>" orders indicates efficient and timely delivery processes, enhancing customer satisfaction and competitive advantage.</a:t>
            </a:r>
            <a:br>
              <a:rPr lang="en-US" sz="2400" dirty="0">
                <a:solidFill>
                  <a:schemeClr val="tx1"/>
                </a:solidFill>
              </a:rPr>
            </a:br>
            <a:br>
              <a:rPr lang="en-US" sz="2400" dirty="0">
                <a:solidFill>
                  <a:schemeClr val="tx1"/>
                </a:solidFill>
              </a:rPr>
            </a:br>
            <a:r>
              <a:rPr lang="en-US" sz="2400" b="1" i="1" u="sng" spc="20" dirty="0">
                <a:solidFill>
                  <a:srgbClr val="3DD9D8"/>
                </a:solidFill>
              </a:rPr>
              <a:t>Suggestion</a:t>
            </a:r>
            <a:r>
              <a:rPr lang="en-IN" sz="2400" b="1" i="1" u="sng" spc="25" dirty="0">
                <a:solidFill>
                  <a:srgbClr val="3DD9D8"/>
                </a:solidFill>
              </a:rPr>
              <a:t>:</a:t>
            </a:r>
            <a:br>
              <a:rPr lang="en-US" sz="2400" dirty="0">
                <a:solidFill>
                  <a:schemeClr val="tx1"/>
                </a:solidFill>
              </a:rPr>
            </a:br>
            <a:r>
              <a:rPr lang="en-US" sz="2400" dirty="0">
                <a:solidFill>
                  <a:schemeClr val="tx1"/>
                </a:solidFill>
              </a:rPr>
              <a:t>--Invest in Technology: Leverage technology solutions such as route optimization software, predictive analytics, and automated order processing systems to streamline delivery operations and improve efficiency</a:t>
            </a:r>
            <a:br>
              <a:rPr lang="en-US" sz="2400" dirty="0">
                <a:solidFill>
                  <a:schemeClr val="tx1"/>
                </a:solidFill>
              </a:rPr>
            </a:br>
            <a:br>
              <a:rPr lang="en-US" sz="2400" dirty="0">
                <a:solidFill>
                  <a:schemeClr val="tx1"/>
                </a:solidFill>
              </a:rPr>
            </a:br>
            <a:r>
              <a:rPr lang="en-US" sz="2400" dirty="0">
                <a:solidFill>
                  <a:schemeClr val="tx1"/>
                </a:solidFill>
              </a:rPr>
              <a:t>--Focus on Packaging Efficiency: Optimize packaging materials and processes to reduce packaging waste and minimize packaging dimensions.</a:t>
            </a:r>
            <a:br>
              <a:rPr lang="en-US" sz="3200" dirty="0">
                <a:solidFill>
                  <a:schemeClr val="tx1"/>
                </a:solidFill>
              </a:rPr>
            </a:br>
            <a:br>
              <a:rPr lang="en-US" sz="3200" dirty="0"/>
            </a:br>
            <a:endParaRPr spc="80" dirty="0"/>
          </a:p>
        </p:txBody>
      </p:sp>
      <p:pic>
        <p:nvPicPr>
          <p:cNvPr id="13" name="Picture 12">
            <a:extLst>
              <a:ext uri="{FF2B5EF4-FFF2-40B4-BE49-F238E27FC236}">
                <a16:creationId xmlns:a16="http://schemas.microsoft.com/office/drawing/2014/main" id="{E97C1516-75BB-0C16-F1D3-C438D4EEB1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14925" y="0"/>
            <a:ext cx="8284845" cy="10287000"/>
          </a:xfrm>
          <a:custGeom>
            <a:avLst/>
            <a:gdLst/>
            <a:ahLst/>
            <a:cxnLst/>
            <a:rect l="l" t="t" r="r" b="b"/>
            <a:pathLst>
              <a:path w="8284844" h="10287000">
                <a:moveTo>
                  <a:pt x="8284463" y="10286999"/>
                </a:moveTo>
                <a:lnTo>
                  <a:pt x="0" y="10286999"/>
                </a:lnTo>
                <a:lnTo>
                  <a:pt x="0" y="0"/>
                </a:lnTo>
                <a:lnTo>
                  <a:pt x="8284463" y="0"/>
                </a:lnTo>
                <a:lnTo>
                  <a:pt x="8284463" y="10286999"/>
                </a:lnTo>
                <a:close/>
              </a:path>
            </a:pathLst>
          </a:custGeom>
          <a:solidFill>
            <a:srgbClr val="DAE4E9"/>
          </a:solidFill>
        </p:spPr>
        <p:txBody>
          <a:bodyPr wrap="square" lIns="0" tIns="0" rIns="0" bIns="0" rtlCol="0"/>
          <a:lstStyle/>
          <a:p>
            <a:endParaRPr/>
          </a:p>
        </p:txBody>
      </p:sp>
      <p:sp>
        <p:nvSpPr>
          <p:cNvPr id="3" name="object 3"/>
          <p:cNvSpPr txBox="1"/>
          <p:nvPr/>
        </p:nvSpPr>
        <p:spPr>
          <a:xfrm>
            <a:off x="17477423" y="2056148"/>
            <a:ext cx="345440" cy="3387090"/>
          </a:xfrm>
          <a:prstGeom prst="rect">
            <a:avLst/>
          </a:prstGeom>
        </p:spPr>
        <p:txBody>
          <a:bodyPr vert="vert" wrap="square" lIns="0" tIns="4445" rIns="0" bIns="0" rtlCol="0">
            <a:spAutoFit/>
          </a:bodyPr>
          <a:lstStyle/>
          <a:p>
            <a:pPr marL="12700">
              <a:lnSpc>
                <a:spcPct val="100000"/>
              </a:lnSpc>
              <a:spcBef>
                <a:spcPts val="35"/>
              </a:spcBef>
            </a:pPr>
            <a:r>
              <a:rPr sz="2100" b="1" spc="-25" dirty="0">
                <a:solidFill>
                  <a:srgbClr val="7894A0"/>
                </a:solidFill>
                <a:latin typeface="Tahoma"/>
                <a:cs typeface="Tahoma"/>
              </a:rPr>
              <a:t>OLISTS</a:t>
            </a:r>
            <a:r>
              <a:rPr sz="2100" b="1" spc="-100" dirty="0">
                <a:solidFill>
                  <a:srgbClr val="7894A0"/>
                </a:solidFill>
                <a:latin typeface="Tahoma"/>
                <a:cs typeface="Tahoma"/>
              </a:rPr>
              <a:t> </a:t>
            </a:r>
            <a:r>
              <a:rPr sz="2100" b="1" spc="5" dirty="0">
                <a:solidFill>
                  <a:srgbClr val="7894A0"/>
                </a:solidFill>
                <a:latin typeface="Tahoma"/>
                <a:cs typeface="Tahoma"/>
              </a:rPr>
              <a:t>STORE</a:t>
            </a:r>
            <a:r>
              <a:rPr sz="2100" b="1" spc="-95" dirty="0">
                <a:solidFill>
                  <a:srgbClr val="7894A0"/>
                </a:solidFill>
                <a:latin typeface="Tahoma"/>
                <a:cs typeface="Tahoma"/>
              </a:rPr>
              <a:t> </a:t>
            </a:r>
            <a:r>
              <a:rPr sz="2100" b="1" spc="-25" dirty="0">
                <a:solidFill>
                  <a:srgbClr val="7894A0"/>
                </a:solidFill>
                <a:latin typeface="Tahoma"/>
                <a:cs typeface="Tahoma"/>
              </a:rPr>
              <a:t>ANALYSIS</a:t>
            </a:r>
            <a:endParaRPr sz="2100">
              <a:latin typeface="Tahoma"/>
              <a:cs typeface="Tahoma"/>
            </a:endParaRPr>
          </a:p>
        </p:txBody>
      </p:sp>
      <p:grpSp>
        <p:nvGrpSpPr>
          <p:cNvPr id="4" name="object 4"/>
          <p:cNvGrpSpPr/>
          <p:nvPr/>
        </p:nvGrpSpPr>
        <p:grpSpPr>
          <a:xfrm>
            <a:off x="10886614" y="1077042"/>
            <a:ext cx="7039609" cy="7916545"/>
            <a:chOff x="10886614" y="1077042"/>
            <a:chExt cx="7039609" cy="7916545"/>
          </a:xfrm>
        </p:grpSpPr>
        <p:sp>
          <p:nvSpPr>
            <p:cNvPr id="5" name="object 5"/>
            <p:cNvSpPr/>
            <p:nvPr/>
          </p:nvSpPr>
          <p:spPr>
            <a:xfrm>
              <a:off x="17330006" y="1237615"/>
              <a:ext cx="596265" cy="312420"/>
            </a:xfrm>
            <a:custGeom>
              <a:avLst/>
              <a:gdLst/>
              <a:ahLst/>
              <a:cxnLst/>
              <a:rect l="l" t="t" r="r" b="b"/>
              <a:pathLst>
                <a:path w="596265" h="312419">
                  <a:moveTo>
                    <a:pt x="484947" y="312197"/>
                  </a:moveTo>
                  <a:lnTo>
                    <a:pt x="122645" y="312197"/>
                  </a:lnTo>
                  <a:lnTo>
                    <a:pt x="111828" y="310232"/>
                  </a:lnTo>
                  <a:lnTo>
                    <a:pt x="1203" y="31099"/>
                  </a:lnTo>
                  <a:lnTo>
                    <a:pt x="0" y="18989"/>
                  </a:lnTo>
                  <a:lnTo>
                    <a:pt x="3904" y="9104"/>
                  </a:lnTo>
                  <a:lnTo>
                    <a:pt x="12183" y="2442"/>
                  </a:lnTo>
                  <a:lnTo>
                    <a:pt x="24102" y="0"/>
                  </a:lnTo>
                  <a:lnTo>
                    <a:pt x="576711" y="0"/>
                  </a:lnTo>
                  <a:lnTo>
                    <a:pt x="586309" y="1971"/>
                  </a:lnTo>
                  <a:lnTo>
                    <a:pt x="592971" y="7344"/>
                  </a:lnTo>
                  <a:lnTo>
                    <a:pt x="596104" y="15308"/>
                  </a:lnTo>
                  <a:lnTo>
                    <a:pt x="595117" y="25052"/>
                  </a:lnTo>
                  <a:lnTo>
                    <a:pt x="518930" y="287183"/>
                  </a:lnTo>
                  <a:lnTo>
                    <a:pt x="484947" y="312197"/>
                  </a:lnTo>
                  <a:close/>
                </a:path>
              </a:pathLst>
            </a:custGeom>
            <a:solidFill>
              <a:srgbClr val="7894A0"/>
            </a:solidFill>
          </p:spPr>
          <p:txBody>
            <a:bodyPr wrap="square" lIns="0" tIns="0" rIns="0" bIns="0" rtlCol="0"/>
            <a:lstStyle/>
            <a:p>
              <a:endParaRPr/>
            </a:p>
          </p:txBody>
        </p:sp>
        <p:pic>
          <p:nvPicPr>
            <p:cNvPr id="6" name="object 6"/>
            <p:cNvPicPr/>
            <p:nvPr/>
          </p:nvPicPr>
          <p:blipFill>
            <a:blip r:embed="rId2" cstate="print"/>
            <a:stretch>
              <a:fillRect/>
            </a:stretch>
          </p:blipFill>
          <p:spPr>
            <a:xfrm>
              <a:off x="17321417" y="1762158"/>
              <a:ext cx="165329" cy="165329"/>
            </a:xfrm>
            <a:prstGeom prst="rect">
              <a:avLst/>
            </a:prstGeom>
          </p:spPr>
        </p:pic>
        <p:pic>
          <p:nvPicPr>
            <p:cNvPr id="7" name="object 7"/>
            <p:cNvPicPr/>
            <p:nvPr/>
          </p:nvPicPr>
          <p:blipFill>
            <a:blip r:embed="rId2" cstate="print"/>
            <a:stretch>
              <a:fillRect/>
            </a:stretch>
          </p:blipFill>
          <p:spPr>
            <a:xfrm>
              <a:off x="17671212" y="1763207"/>
              <a:ext cx="165329" cy="165329"/>
            </a:xfrm>
            <a:prstGeom prst="rect">
              <a:avLst/>
            </a:prstGeom>
          </p:spPr>
        </p:pic>
        <p:sp>
          <p:nvSpPr>
            <p:cNvPr id="8" name="object 8"/>
            <p:cNvSpPr/>
            <p:nvPr/>
          </p:nvSpPr>
          <p:spPr>
            <a:xfrm>
              <a:off x="16978606" y="1077042"/>
              <a:ext cx="921385" cy="650875"/>
            </a:xfrm>
            <a:custGeom>
              <a:avLst/>
              <a:gdLst/>
              <a:ahLst/>
              <a:cxnLst/>
              <a:rect l="l" t="t" r="r" b="b"/>
              <a:pathLst>
                <a:path w="921384" h="650875">
                  <a:moveTo>
                    <a:pt x="874524" y="650515"/>
                  </a:moveTo>
                  <a:lnTo>
                    <a:pt x="324480" y="650515"/>
                  </a:lnTo>
                  <a:lnTo>
                    <a:pt x="130934" y="93618"/>
                  </a:lnTo>
                  <a:lnTo>
                    <a:pt x="46809" y="93618"/>
                  </a:lnTo>
                  <a:lnTo>
                    <a:pt x="28586" y="89940"/>
                  </a:lnTo>
                  <a:lnTo>
                    <a:pt x="13708" y="79910"/>
                  </a:lnTo>
                  <a:lnTo>
                    <a:pt x="3677" y="65031"/>
                  </a:lnTo>
                  <a:lnTo>
                    <a:pt x="0" y="46809"/>
                  </a:lnTo>
                  <a:lnTo>
                    <a:pt x="3677" y="28586"/>
                  </a:lnTo>
                  <a:lnTo>
                    <a:pt x="13708" y="13708"/>
                  </a:lnTo>
                  <a:lnTo>
                    <a:pt x="28586" y="3677"/>
                  </a:lnTo>
                  <a:lnTo>
                    <a:pt x="46809" y="0"/>
                  </a:lnTo>
                  <a:lnTo>
                    <a:pt x="197515" y="0"/>
                  </a:lnTo>
                  <a:lnTo>
                    <a:pt x="391061" y="556897"/>
                  </a:lnTo>
                  <a:lnTo>
                    <a:pt x="874524" y="556897"/>
                  </a:lnTo>
                  <a:lnTo>
                    <a:pt x="892747" y="560574"/>
                  </a:lnTo>
                  <a:lnTo>
                    <a:pt x="907625" y="570605"/>
                  </a:lnTo>
                  <a:lnTo>
                    <a:pt x="917656" y="585483"/>
                  </a:lnTo>
                  <a:lnTo>
                    <a:pt x="921333" y="603706"/>
                  </a:lnTo>
                  <a:lnTo>
                    <a:pt x="917656" y="621928"/>
                  </a:lnTo>
                  <a:lnTo>
                    <a:pt x="907625" y="636807"/>
                  </a:lnTo>
                  <a:lnTo>
                    <a:pt x="892747" y="646837"/>
                  </a:lnTo>
                  <a:lnTo>
                    <a:pt x="874524" y="650515"/>
                  </a:lnTo>
                  <a:close/>
                </a:path>
              </a:pathLst>
            </a:custGeom>
            <a:solidFill>
              <a:srgbClr val="7894A0"/>
            </a:solidFill>
          </p:spPr>
          <p:txBody>
            <a:bodyPr wrap="square" lIns="0" tIns="0" rIns="0" bIns="0" rtlCol="0"/>
            <a:lstStyle/>
            <a:p>
              <a:endParaRPr/>
            </a:p>
          </p:txBody>
        </p:sp>
        <p:pic>
          <p:nvPicPr>
            <p:cNvPr id="9" name="object 9"/>
            <p:cNvPicPr/>
            <p:nvPr/>
          </p:nvPicPr>
          <p:blipFill>
            <a:blip r:embed="rId3" cstate="print"/>
            <a:stretch>
              <a:fillRect/>
            </a:stretch>
          </p:blipFill>
          <p:spPr>
            <a:xfrm>
              <a:off x="10886614" y="4602243"/>
              <a:ext cx="5915024" cy="4391024"/>
            </a:xfrm>
            <a:prstGeom prst="rect">
              <a:avLst/>
            </a:prstGeom>
          </p:spPr>
        </p:pic>
      </p:grpSp>
      <p:sp>
        <p:nvSpPr>
          <p:cNvPr id="10" name="object 10"/>
          <p:cNvSpPr txBox="1"/>
          <p:nvPr/>
        </p:nvSpPr>
        <p:spPr>
          <a:xfrm>
            <a:off x="10782127" y="2157553"/>
            <a:ext cx="6113145" cy="2206625"/>
          </a:xfrm>
          <a:prstGeom prst="rect">
            <a:avLst/>
          </a:prstGeom>
        </p:spPr>
        <p:txBody>
          <a:bodyPr vert="horz" wrap="square" lIns="0" tIns="12065" rIns="0" bIns="0" rtlCol="0">
            <a:spAutoFit/>
          </a:bodyPr>
          <a:lstStyle/>
          <a:p>
            <a:pPr marL="12700" marR="5080" algn="just">
              <a:lnSpc>
                <a:spcPct val="106900"/>
              </a:lnSpc>
              <a:spcBef>
                <a:spcPts val="95"/>
              </a:spcBef>
            </a:pPr>
            <a:r>
              <a:rPr sz="3100" b="1" spc="260" dirty="0">
                <a:solidFill>
                  <a:srgbClr val="0E4561"/>
                </a:solidFill>
                <a:latin typeface="Trebuchet MS"/>
                <a:cs typeface="Trebuchet MS"/>
              </a:rPr>
              <a:t>Average </a:t>
            </a:r>
            <a:r>
              <a:rPr sz="3100" b="1" spc="175" dirty="0">
                <a:solidFill>
                  <a:srgbClr val="0E4561"/>
                </a:solidFill>
                <a:latin typeface="Trebuchet MS"/>
                <a:cs typeface="Trebuchet MS"/>
              </a:rPr>
              <a:t>price </a:t>
            </a:r>
            <a:r>
              <a:rPr sz="3100" b="1" spc="260" dirty="0">
                <a:solidFill>
                  <a:srgbClr val="0E4561"/>
                </a:solidFill>
                <a:latin typeface="Trebuchet MS"/>
                <a:cs typeface="Trebuchet MS"/>
              </a:rPr>
              <a:t>and </a:t>
            </a:r>
            <a:r>
              <a:rPr sz="3100" b="1" spc="254" dirty="0">
                <a:solidFill>
                  <a:srgbClr val="0E4561"/>
                </a:solidFill>
                <a:latin typeface="Trebuchet MS"/>
                <a:cs typeface="Trebuchet MS"/>
              </a:rPr>
              <a:t>payment </a:t>
            </a:r>
            <a:r>
              <a:rPr sz="3100" b="1" spc="260" dirty="0">
                <a:solidFill>
                  <a:srgbClr val="0E4561"/>
                </a:solidFill>
                <a:latin typeface="Trebuchet MS"/>
                <a:cs typeface="Trebuchet MS"/>
              </a:rPr>
              <a:t> </a:t>
            </a:r>
            <a:r>
              <a:rPr sz="3100" b="1" spc="235" dirty="0">
                <a:solidFill>
                  <a:srgbClr val="0E4561"/>
                </a:solidFill>
                <a:latin typeface="Trebuchet MS"/>
                <a:cs typeface="Trebuchet MS"/>
              </a:rPr>
              <a:t>values</a:t>
            </a:r>
            <a:r>
              <a:rPr sz="3100" b="1" dirty="0">
                <a:solidFill>
                  <a:srgbClr val="0E4561"/>
                </a:solidFill>
                <a:latin typeface="Trebuchet MS"/>
                <a:cs typeface="Trebuchet MS"/>
              </a:rPr>
              <a:t> </a:t>
            </a:r>
            <a:r>
              <a:rPr sz="3100" b="1" spc="190" dirty="0">
                <a:solidFill>
                  <a:srgbClr val="0E4561"/>
                </a:solidFill>
                <a:latin typeface="Trebuchet MS"/>
                <a:cs typeface="Trebuchet MS"/>
              </a:rPr>
              <a:t>from</a:t>
            </a:r>
            <a:r>
              <a:rPr sz="3100" b="1" dirty="0">
                <a:solidFill>
                  <a:srgbClr val="0E4561"/>
                </a:solidFill>
                <a:latin typeface="Trebuchet MS"/>
                <a:cs typeface="Trebuchet MS"/>
              </a:rPr>
              <a:t> </a:t>
            </a:r>
            <a:r>
              <a:rPr sz="3100" b="1" spc="250" dirty="0">
                <a:solidFill>
                  <a:srgbClr val="0E4561"/>
                </a:solidFill>
                <a:latin typeface="Trebuchet MS"/>
                <a:cs typeface="Trebuchet MS"/>
              </a:rPr>
              <a:t>customers</a:t>
            </a:r>
            <a:r>
              <a:rPr sz="3100" b="1" dirty="0">
                <a:solidFill>
                  <a:srgbClr val="0E4561"/>
                </a:solidFill>
                <a:latin typeface="Trebuchet MS"/>
                <a:cs typeface="Trebuchet MS"/>
              </a:rPr>
              <a:t> </a:t>
            </a:r>
            <a:r>
              <a:rPr sz="3100" b="1" spc="140" dirty="0">
                <a:solidFill>
                  <a:srgbClr val="0E4561"/>
                </a:solidFill>
                <a:latin typeface="Trebuchet MS"/>
                <a:cs typeface="Trebuchet MS"/>
              </a:rPr>
              <a:t>of</a:t>
            </a:r>
            <a:r>
              <a:rPr sz="3100" b="1" dirty="0">
                <a:solidFill>
                  <a:srgbClr val="0E4561"/>
                </a:solidFill>
                <a:latin typeface="Trebuchet MS"/>
                <a:cs typeface="Trebuchet MS"/>
              </a:rPr>
              <a:t> </a:t>
            </a:r>
            <a:r>
              <a:rPr sz="3100" b="1" spc="270" dirty="0">
                <a:solidFill>
                  <a:srgbClr val="0E4561"/>
                </a:solidFill>
                <a:latin typeface="Trebuchet MS"/>
                <a:cs typeface="Trebuchet MS"/>
              </a:rPr>
              <a:t>sao </a:t>
            </a:r>
            <a:r>
              <a:rPr sz="3100" b="1" spc="-925" dirty="0">
                <a:solidFill>
                  <a:srgbClr val="0E4561"/>
                </a:solidFill>
                <a:latin typeface="Trebuchet MS"/>
                <a:cs typeface="Trebuchet MS"/>
              </a:rPr>
              <a:t> </a:t>
            </a:r>
            <a:r>
              <a:rPr sz="3100" b="1" spc="229" dirty="0">
                <a:solidFill>
                  <a:srgbClr val="0E4561"/>
                </a:solidFill>
                <a:latin typeface="Trebuchet MS"/>
                <a:cs typeface="Trebuchet MS"/>
              </a:rPr>
              <a:t>paulo</a:t>
            </a:r>
            <a:r>
              <a:rPr sz="3100" b="1" spc="-210" dirty="0">
                <a:solidFill>
                  <a:srgbClr val="0E4561"/>
                </a:solidFill>
                <a:latin typeface="Trebuchet MS"/>
                <a:cs typeface="Trebuchet MS"/>
              </a:rPr>
              <a:t> </a:t>
            </a:r>
            <a:r>
              <a:rPr sz="3100" b="1" spc="175" dirty="0">
                <a:solidFill>
                  <a:srgbClr val="0E4561"/>
                </a:solidFill>
                <a:latin typeface="Trebuchet MS"/>
                <a:cs typeface="Trebuchet MS"/>
              </a:rPr>
              <a:t>city</a:t>
            </a:r>
            <a:endParaRPr sz="3100">
              <a:latin typeface="Trebuchet MS"/>
              <a:cs typeface="Trebuchet MS"/>
            </a:endParaRPr>
          </a:p>
          <a:p>
            <a:pPr marL="11430" algn="ctr">
              <a:lnSpc>
                <a:spcPct val="100000"/>
              </a:lnSpc>
              <a:spcBef>
                <a:spcPts val="1525"/>
              </a:spcBef>
            </a:pPr>
            <a:r>
              <a:rPr sz="3100" spc="10" dirty="0">
                <a:solidFill>
                  <a:srgbClr val="3DD9D8"/>
                </a:solidFill>
                <a:latin typeface="Tahoma"/>
                <a:cs typeface="Tahoma"/>
              </a:rPr>
              <a:t>KPI-4</a:t>
            </a:r>
            <a:endParaRPr sz="3100">
              <a:latin typeface="Tahoma"/>
              <a:cs typeface="Tahoma"/>
            </a:endParaRPr>
          </a:p>
        </p:txBody>
      </p:sp>
      <p:sp>
        <p:nvSpPr>
          <p:cNvPr id="11" name="object 11"/>
          <p:cNvSpPr txBox="1">
            <a:spLocks noGrp="1"/>
          </p:cNvSpPr>
          <p:nvPr>
            <p:ph type="title"/>
          </p:nvPr>
        </p:nvSpPr>
        <p:spPr>
          <a:xfrm>
            <a:off x="801253" y="571500"/>
            <a:ext cx="8284845" cy="10195099"/>
          </a:xfrm>
          <a:prstGeom prst="rect">
            <a:avLst/>
          </a:prstGeom>
        </p:spPr>
        <p:txBody>
          <a:bodyPr vert="horz" wrap="square" lIns="0" tIns="15240" rIns="0" bIns="0" rtlCol="0">
            <a:spAutoFit/>
          </a:bodyPr>
          <a:lstStyle/>
          <a:p>
            <a:r>
              <a:rPr sz="2400" b="1" i="1" u="sng" spc="20" dirty="0">
                <a:solidFill>
                  <a:srgbClr val="3DD9D8"/>
                </a:solidFill>
                <a:latin typeface="Tahoma"/>
                <a:cs typeface="Tahoma"/>
              </a:rPr>
              <a:t>Observations</a:t>
            </a:r>
            <a:r>
              <a:rPr lang="en-IN" sz="2400" b="1" i="1" u="sng" spc="-175" dirty="0">
                <a:solidFill>
                  <a:srgbClr val="3DD9D8"/>
                </a:solidFill>
              </a:rPr>
              <a:t>:</a:t>
            </a:r>
            <a:br>
              <a:rPr lang="en-IN" sz="2400" b="1" spc="-175" dirty="0">
                <a:solidFill>
                  <a:srgbClr val="3DD9D8"/>
                </a:solidFill>
              </a:rPr>
            </a:br>
            <a:r>
              <a:rPr lang="en-US" sz="2400" dirty="0">
                <a:solidFill>
                  <a:schemeClr val="tx1"/>
                </a:solidFill>
              </a:rPr>
              <a:t>The Average price is R$111 and Average Payment Value is R$138.11 for Sao Palo city.</a:t>
            </a:r>
            <a:br>
              <a:rPr lang="en-US" sz="2400" dirty="0">
                <a:solidFill>
                  <a:schemeClr val="tx1"/>
                </a:solidFill>
              </a:rPr>
            </a:br>
            <a:br>
              <a:rPr lang="en-US" sz="2400" dirty="0"/>
            </a:br>
            <a:r>
              <a:rPr lang="en-US" sz="2400" b="1" i="1" u="sng" spc="20" dirty="0">
                <a:solidFill>
                  <a:srgbClr val="3DD9D8"/>
                </a:solidFill>
              </a:rPr>
              <a:t>Conclusion:</a:t>
            </a:r>
            <a:br>
              <a:rPr lang="en-US" sz="2400" i="1" u="sng" dirty="0"/>
            </a:br>
            <a:r>
              <a:rPr lang="en-US" sz="2400" dirty="0">
                <a:solidFill>
                  <a:schemeClr val="tx1"/>
                </a:solidFill>
              </a:rPr>
              <a:t>The average price and payment values from customers of São Paulo city provide insights into the spending behavior and purchasing power of this demographic segment, aiding in market analysis and business strategy formulation.</a:t>
            </a:r>
            <a:br>
              <a:rPr lang="en-US" sz="2400" dirty="0">
                <a:solidFill>
                  <a:schemeClr val="tx1"/>
                </a:solidFill>
              </a:rPr>
            </a:br>
            <a:br>
              <a:rPr lang="en-US" sz="2400" dirty="0">
                <a:solidFill>
                  <a:schemeClr val="tx1"/>
                </a:solidFill>
              </a:rPr>
            </a:br>
            <a:r>
              <a:rPr lang="en-US" sz="2400" b="1" i="1" u="sng" spc="20" dirty="0">
                <a:solidFill>
                  <a:srgbClr val="3DD9D8"/>
                </a:solidFill>
              </a:rPr>
              <a:t>Suggestion:</a:t>
            </a:r>
            <a:br>
              <a:rPr lang="en-US" sz="2400" i="1" u="sng" dirty="0"/>
            </a:br>
            <a:r>
              <a:rPr lang="en-US" sz="2400" i="1" u="sng" dirty="0"/>
              <a:t>--</a:t>
            </a:r>
            <a:r>
              <a:rPr lang="en-US" sz="2400" dirty="0">
                <a:solidFill>
                  <a:schemeClr val="tx1"/>
                </a:solidFill>
              </a:rPr>
              <a:t>Partnerships with Local Businesses: Collaborate with local businesses or influencers within São Paulo city to gain a better understanding of the local market dynamics and consumer preferences. Partnering with local brands or organizations can help tailor products and services to better meet the needs of São Paulo customers.</a:t>
            </a:r>
            <a:br>
              <a:rPr lang="en-US" sz="2400" dirty="0">
                <a:solidFill>
                  <a:schemeClr val="tx1"/>
                </a:solidFill>
              </a:rPr>
            </a:br>
            <a:br>
              <a:rPr lang="en-US" sz="2400" dirty="0">
                <a:solidFill>
                  <a:schemeClr val="tx1"/>
                </a:solidFill>
              </a:rPr>
            </a:br>
            <a:r>
              <a:rPr lang="en-US" sz="2400" dirty="0">
                <a:solidFill>
                  <a:schemeClr val="tx1"/>
                </a:solidFill>
              </a:rPr>
              <a:t>--Localization of Marketing Campaigns: Develop localized marketing campaigns and promotions specifically targeted at customers in São Paulo city. Highlight products or services that resonate with the local culture, preferences, and lifestyle trends to attract and engage this demographic segment effectively.</a:t>
            </a:r>
            <a:br>
              <a:rPr lang="en-US" sz="3200" dirty="0">
                <a:solidFill>
                  <a:schemeClr val="tx1"/>
                </a:solidFill>
              </a:rPr>
            </a:br>
            <a:br>
              <a:rPr lang="en-US" sz="3200" dirty="0">
                <a:solidFill>
                  <a:schemeClr val="tx1"/>
                </a:solidFill>
              </a:rPr>
            </a:br>
            <a:endParaRPr spc="-390" dirty="0">
              <a:solidFill>
                <a:schemeClr val="tx1"/>
              </a:solidFill>
            </a:endParaRPr>
          </a:p>
        </p:txBody>
      </p:sp>
      <p:pic>
        <p:nvPicPr>
          <p:cNvPr id="15" name="Picture 14">
            <a:extLst>
              <a:ext uri="{FF2B5EF4-FFF2-40B4-BE49-F238E27FC236}">
                <a16:creationId xmlns:a16="http://schemas.microsoft.com/office/drawing/2014/main" id="{83E0AC3D-7DE4-5D32-E0A4-3725BC9F6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14925" y="0"/>
            <a:ext cx="8284845" cy="10287000"/>
          </a:xfrm>
          <a:custGeom>
            <a:avLst/>
            <a:gdLst/>
            <a:ahLst/>
            <a:cxnLst/>
            <a:rect l="l" t="t" r="r" b="b"/>
            <a:pathLst>
              <a:path w="8284844" h="10287000">
                <a:moveTo>
                  <a:pt x="8284463" y="10286999"/>
                </a:moveTo>
                <a:lnTo>
                  <a:pt x="0" y="10286999"/>
                </a:lnTo>
                <a:lnTo>
                  <a:pt x="0" y="0"/>
                </a:lnTo>
                <a:lnTo>
                  <a:pt x="8284463" y="0"/>
                </a:lnTo>
                <a:lnTo>
                  <a:pt x="8284463" y="10286999"/>
                </a:lnTo>
                <a:close/>
              </a:path>
            </a:pathLst>
          </a:custGeom>
          <a:solidFill>
            <a:srgbClr val="DAE4E9"/>
          </a:solidFill>
        </p:spPr>
        <p:txBody>
          <a:bodyPr wrap="square" lIns="0" tIns="0" rIns="0" bIns="0" rtlCol="0"/>
          <a:lstStyle/>
          <a:p>
            <a:endParaRPr/>
          </a:p>
        </p:txBody>
      </p:sp>
      <p:sp>
        <p:nvSpPr>
          <p:cNvPr id="3" name="object 3"/>
          <p:cNvSpPr txBox="1"/>
          <p:nvPr/>
        </p:nvSpPr>
        <p:spPr>
          <a:xfrm>
            <a:off x="17477423" y="2056148"/>
            <a:ext cx="345440" cy="3387090"/>
          </a:xfrm>
          <a:prstGeom prst="rect">
            <a:avLst/>
          </a:prstGeom>
        </p:spPr>
        <p:txBody>
          <a:bodyPr vert="vert" wrap="square" lIns="0" tIns="4445" rIns="0" bIns="0" rtlCol="0">
            <a:spAutoFit/>
          </a:bodyPr>
          <a:lstStyle/>
          <a:p>
            <a:pPr marL="12700">
              <a:lnSpc>
                <a:spcPct val="100000"/>
              </a:lnSpc>
              <a:spcBef>
                <a:spcPts val="35"/>
              </a:spcBef>
            </a:pPr>
            <a:r>
              <a:rPr sz="2100" b="1" spc="-25" dirty="0">
                <a:solidFill>
                  <a:srgbClr val="7894A0"/>
                </a:solidFill>
                <a:latin typeface="Tahoma"/>
                <a:cs typeface="Tahoma"/>
              </a:rPr>
              <a:t>OLISTS</a:t>
            </a:r>
            <a:r>
              <a:rPr sz="2100" b="1" spc="-100" dirty="0">
                <a:solidFill>
                  <a:srgbClr val="7894A0"/>
                </a:solidFill>
                <a:latin typeface="Tahoma"/>
                <a:cs typeface="Tahoma"/>
              </a:rPr>
              <a:t> </a:t>
            </a:r>
            <a:r>
              <a:rPr sz="2100" b="1" spc="5" dirty="0">
                <a:solidFill>
                  <a:srgbClr val="7894A0"/>
                </a:solidFill>
                <a:latin typeface="Tahoma"/>
                <a:cs typeface="Tahoma"/>
              </a:rPr>
              <a:t>STORE</a:t>
            </a:r>
            <a:r>
              <a:rPr sz="2100" b="1" spc="-95" dirty="0">
                <a:solidFill>
                  <a:srgbClr val="7894A0"/>
                </a:solidFill>
                <a:latin typeface="Tahoma"/>
                <a:cs typeface="Tahoma"/>
              </a:rPr>
              <a:t> </a:t>
            </a:r>
            <a:r>
              <a:rPr sz="2100" b="1" spc="-25" dirty="0">
                <a:solidFill>
                  <a:srgbClr val="7894A0"/>
                </a:solidFill>
                <a:latin typeface="Tahoma"/>
                <a:cs typeface="Tahoma"/>
              </a:rPr>
              <a:t>ANALYSIS</a:t>
            </a:r>
            <a:endParaRPr sz="2100">
              <a:latin typeface="Tahoma"/>
              <a:cs typeface="Tahoma"/>
            </a:endParaRPr>
          </a:p>
        </p:txBody>
      </p:sp>
      <p:grpSp>
        <p:nvGrpSpPr>
          <p:cNvPr id="4" name="object 4"/>
          <p:cNvGrpSpPr/>
          <p:nvPr/>
        </p:nvGrpSpPr>
        <p:grpSpPr>
          <a:xfrm>
            <a:off x="10791545" y="1077042"/>
            <a:ext cx="7134859" cy="8181340"/>
            <a:chOff x="10791545" y="1077042"/>
            <a:chExt cx="7134859" cy="8181340"/>
          </a:xfrm>
        </p:grpSpPr>
        <p:sp>
          <p:nvSpPr>
            <p:cNvPr id="5" name="object 5"/>
            <p:cNvSpPr/>
            <p:nvPr/>
          </p:nvSpPr>
          <p:spPr>
            <a:xfrm>
              <a:off x="17330006" y="1237615"/>
              <a:ext cx="596265" cy="312420"/>
            </a:xfrm>
            <a:custGeom>
              <a:avLst/>
              <a:gdLst/>
              <a:ahLst/>
              <a:cxnLst/>
              <a:rect l="l" t="t" r="r" b="b"/>
              <a:pathLst>
                <a:path w="596265" h="312419">
                  <a:moveTo>
                    <a:pt x="484947" y="312197"/>
                  </a:moveTo>
                  <a:lnTo>
                    <a:pt x="122645" y="312197"/>
                  </a:lnTo>
                  <a:lnTo>
                    <a:pt x="111828" y="310232"/>
                  </a:lnTo>
                  <a:lnTo>
                    <a:pt x="1203" y="31099"/>
                  </a:lnTo>
                  <a:lnTo>
                    <a:pt x="0" y="18989"/>
                  </a:lnTo>
                  <a:lnTo>
                    <a:pt x="3904" y="9104"/>
                  </a:lnTo>
                  <a:lnTo>
                    <a:pt x="12183" y="2442"/>
                  </a:lnTo>
                  <a:lnTo>
                    <a:pt x="24102" y="0"/>
                  </a:lnTo>
                  <a:lnTo>
                    <a:pt x="576711" y="0"/>
                  </a:lnTo>
                  <a:lnTo>
                    <a:pt x="586309" y="1971"/>
                  </a:lnTo>
                  <a:lnTo>
                    <a:pt x="592971" y="7344"/>
                  </a:lnTo>
                  <a:lnTo>
                    <a:pt x="596104" y="15308"/>
                  </a:lnTo>
                  <a:lnTo>
                    <a:pt x="595117" y="25052"/>
                  </a:lnTo>
                  <a:lnTo>
                    <a:pt x="518930" y="287183"/>
                  </a:lnTo>
                  <a:lnTo>
                    <a:pt x="484947" y="312197"/>
                  </a:lnTo>
                  <a:close/>
                </a:path>
              </a:pathLst>
            </a:custGeom>
            <a:solidFill>
              <a:srgbClr val="7894A0"/>
            </a:solidFill>
          </p:spPr>
          <p:txBody>
            <a:bodyPr wrap="square" lIns="0" tIns="0" rIns="0" bIns="0" rtlCol="0"/>
            <a:lstStyle/>
            <a:p>
              <a:endParaRPr/>
            </a:p>
          </p:txBody>
        </p:sp>
        <p:pic>
          <p:nvPicPr>
            <p:cNvPr id="6" name="object 6"/>
            <p:cNvPicPr/>
            <p:nvPr/>
          </p:nvPicPr>
          <p:blipFill>
            <a:blip r:embed="rId2" cstate="print"/>
            <a:stretch>
              <a:fillRect/>
            </a:stretch>
          </p:blipFill>
          <p:spPr>
            <a:xfrm>
              <a:off x="17321417" y="1762158"/>
              <a:ext cx="165329" cy="165329"/>
            </a:xfrm>
            <a:prstGeom prst="rect">
              <a:avLst/>
            </a:prstGeom>
          </p:spPr>
        </p:pic>
        <p:pic>
          <p:nvPicPr>
            <p:cNvPr id="7" name="object 7"/>
            <p:cNvPicPr/>
            <p:nvPr/>
          </p:nvPicPr>
          <p:blipFill>
            <a:blip r:embed="rId2" cstate="print"/>
            <a:stretch>
              <a:fillRect/>
            </a:stretch>
          </p:blipFill>
          <p:spPr>
            <a:xfrm>
              <a:off x="17671212" y="1763207"/>
              <a:ext cx="165329" cy="165329"/>
            </a:xfrm>
            <a:prstGeom prst="rect">
              <a:avLst/>
            </a:prstGeom>
          </p:spPr>
        </p:pic>
        <p:sp>
          <p:nvSpPr>
            <p:cNvPr id="8" name="object 8"/>
            <p:cNvSpPr/>
            <p:nvPr/>
          </p:nvSpPr>
          <p:spPr>
            <a:xfrm>
              <a:off x="16978606" y="1077042"/>
              <a:ext cx="921385" cy="650875"/>
            </a:xfrm>
            <a:custGeom>
              <a:avLst/>
              <a:gdLst/>
              <a:ahLst/>
              <a:cxnLst/>
              <a:rect l="l" t="t" r="r" b="b"/>
              <a:pathLst>
                <a:path w="921384" h="650875">
                  <a:moveTo>
                    <a:pt x="874524" y="650515"/>
                  </a:moveTo>
                  <a:lnTo>
                    <a:pt x="324480" y="650515"/>
                  </a:lnTo>
                  <a:lnTo>
                    <a:pt x="130934" y="93618"/>
                  </a:lnTo>
                  <a:lnTo>
                    <a:pt x="46809" y="93618"/>
                  </a:lnTo>
                  <a:lnTo>
                    <a:pt x="28586" y="89940"/>
                  </a:lnTo>
                  <a:lnTo>
                    <a:pt x="13708" y="79910"/>
                  </a:lnTo>
                  <a:lnTo>
                    <a:pt x="3677" y="65031"/>
                  </a:lnTo>
                  <a:lnTo>
                    <a:pt x="0" y="46809"/>
                  </a:lnTo>
                  <a:lnTo>
                    <a:pt x="3677" y="28586"/>
                  </a:lnTo>
                  <a:lnTo>
                    <a:pt x="13708" y="13708"/>
                  </a:lnTo>
                  <a:lnTo>
                    <a:pt x="28586" y="3677"/>
                  </a:lnTo>
                  <a:lnTo>
                    <a:pt x="46809" y="0"/>
                  </a:lnTo>
                  <a:lnTo>
                    <a:pt x="197515" y="0"/>
                  </a:lnTo>
                  <a:lnTo>
                    <a:pt x="391061" y="556897"/>
                  </a:lnTo>
                  <a:lnTo>
                    <a:pt x="874524" y="556897"/>
                  </a:lnTo>
                  <a:lnTo>
                    <a:pt x="892747" y="560574"/>
                  </a:lnTo>
                  <a:lnTo>
                    <a:pt x="907625" y="570605"/>
                  </a:lnTo>
                  <a:lnTo>
                    <a:pt x="917656" y="585483"/>
                  </a:lnTo>
                  <a:lnTo>
                    <a:pt x="921333" y="603706"/>
                  </a:lnTo>
                  <a:lnTo>
                    <a:pt x="917656" y="621928"/>
                  </a:lnTo>
                  <a:lnTo>
                    <a:pt x="907625" y="636807"/>
                  </a:lnTo>
                  <a:lnTo>
                    <a:pt x="892747" y="646837"/>
                  </a:lnTo>
                  <a:lnTo>
                    <a:pt x="874524" y="650515"/>
                  </a:lnTo>
                  <a:close/>
                </a:path>
              </a:pathLst>
            </a:custGeom>
            <a:solidFill>
              <a:srgbClr val="7894A0"/>
            </a:solidFill>
          </p:spPr>
          <p:txBody>
            <a:bodyPr wrap="square" lIns="0" tIns="0" rIns="0" bIns="0" rtlCol="0"/>
            <a:lstStyle/>
            <a:p>
              <a:endParaRPr/>
            </a:p>
          </p:txBody>
        </p:sp>
        <p:pic>
          <p:nvPicPr>
            <p:cNvPr id="9" name="object 9"/>
            <p:cNvPicPr/>
            <p:nvPr/>
          </p:nvPicPr>
          <p:blipFill>
            <a:blip r:embed="rId3" cstate="print"/>
            <a:stretch>
              <a:fillRect/>
            </a:stretch>
          </p:blipFill>
          <p:spPr>
            <a:xfrm>
              <a:off x="10791545" y="4800490"/>
              <a:ext cx="6000749" cy="4457699"/>
            </a:xfrm>
            <a:prstGeom prst="rect">
              <a:avLst/>
            </a:prstGeom>
          </p:spPr>
        </p:pic>
      </p:grpSp>
      <p:sp>
        <p:nvSpPr>
          <p:cNvPr id="10" name="object 10"/>
          <p:cNvSpPr txBox="1"/>
          <p:nvPr/>
        </p:nvSpPr>
        <p:spPr>
          <a:xfrm>
            <a:off x="10782127" y="2157553"/>
            <a:ext cx="4999355" cy="2206625"/>
          </a:xfrm>
          <a:prstGeom prst="rect">
            <a:avLst/>
          </a:prstGeom>
        </p:spPr>
        <p:txBody>
          <a:bodyPr vert="horz" wrap="square" lIns="0" tIns="12065" rIns="0" bIns="0" rtlCol="0">
            <a:spAutoFit/>
          </a:bodyPr>
          <a:lstStyle/>
          <a:p>
            <a:pPr marL="12700" marR="5080">
              <a:lnSpc>
                <a:spcPct val="106900"/>
              </a:lnSpc>
              <a:spcBef>
                <a:spcPts val="95"/>
              </a:spcBef>
            </a:pPr>
            <a:r>
              <a:rPr sz="3100" b="1" spc="204" dirty="0">
                <a:solidFill>
                  <a:srgbClr val="0E4561"/>
                </a:solidFill>
                <a:latin typeface="Trebuchet MS"/>
                <a:cs typeface="Trebuchet MS"/>
              </a:rPr>
              <a:t>Relationship </a:t>
            </a:r>
            <a:r>
              <a:rPr sz="3100" b="1" spc="210" dirty="0">
                <a:solidFill>
                  <a:srgbClr val="0E4561"/>
                </a:solidFill>
                <a:latin typeface="Trebuchet MS"/>
                <a:cs typeface="Trebuchet MS"/>
              </a:rPr>
              <a:t>between </a:t>
            </a:r>
            <a:r>
              <a:rPr sz="3100" b="1" spc="215" dirty="0">
                <a:solidFill>
                  <a:srgbClr val="0E4561"/>
                </a:solidFill>
                <a:latin typeface="Trebuchet MS"/>
                <a:cs typeface="Trebuchet MS"/>
              </a:rPr>
              <a:t> </a:t>
            </a:r>
            <a:r>
              <a:rPr sz="3100" b="1" spc="280" dirty="0">
                <a:solidFill>
                  <a:srgbClr val="0E4561"/>
                </a:solidFill>
                <a:latin typeface="Trebuchet MS"/>
                <a:cs typeface="Trebuchet MS"/>
              </a:rPr>
              <a:t>shipping</a:t>
            </a:r>
            <a:r>
              <a:rPr sz="3100" b="1" spc="-229" dirty="0">
                <a:solidFill>
                  <a:srgbClr val="0E4561"/>
                </a:solidFill>
                <a:latin typeface="Trebuchet MS"/>
                <a:cs typeface="Trebuchet MS"/>
              </a:rPr>
              <a:t> </a:t>
            </a:r>
            <a:r>
              <a:rPr sz="3100" b="1" spc="310" dirty="0">
                <a:solidFill>
                  <a:srgbClr val="0E4561"/>
                </a:solidFill>
                <a:latin typeface="Trebuchet MS"/>
                <a:cs typeface="Trebuchet MS"/>
              </a:rPr>
              <a:t>days</a:t>
            </a:r>
            <a:r>
              <a:rPr sz="3100" b="1" spc="-225" dirty="0">
                <a:solidFill>
                  <a:srgbClr val="0E4561"/>
                </a:solidFill>
                <a:latin typeface="Trebuchet MS"/>
                <a:cs typeface="Trebuchet MS"/>
              </a:rPr>
              <a:t> </a:t>
            </a:r>
            <a:r>
              <a:rPr sz="3100" b="1" spc="380" dirty="0">
                <a:solidFill>
                  <a:srgbClr val="0E4561"/>
                </a:solidFill>
                <a:latin typeface="Trebuchet MS"/>
                <a:cs typeface="Trebuchet MS"/>
              </a:rPr>
              <a:t>Vs</a:t>
            </a:r>
            <a:r>
              <a:rPr sz="3100" b="1" spc="-225" dirty="0">
                <a:solidFill>
                  <a:srgbClr val="0E4561"/>
                </a:solidFill>
                <a:latin typeface="Trebuchet MS"/>
                <a:cs typeface="Trebuchet MS"/>
              </a:rPr>
              <a:t> </a:t>
            </a:r>
            <a:r>
              <a:rPr sz="3100" b="1" spc="175" dirty="0">
                <a:solidFill>
                  <a:srgbClr val="0E4561"/>
                </a:solidFill>
                <a:latin typeface="Trebuchet MS"/>
                <a:cs typeface="Trebuchet MS"/>
              </a:rPr>
              <a:t>review </a:t>
            </a:r>
            <a:r>
              <a:rPr sz="3100" b="1" spc="-919" dirty="0">
                <a:solidFill>
                  <a:srgbClr val="0E4561"/>
                </a:solidFill>
                <a:latin typeface="Trebuchet MS"/>
                <a:cs typeface="Trebuchet MS"/>
              </a:rPr>
              <a:t> </a:t>
            </a:r>
            <a:r>
              <a:rPr sz="3100" b="1" spc="185" dirty="0">
                <a:solidFill>
                  <a:srgbClr val="0E4561"/>
                </a:solidFill>
                <a:latin typeface="Trebuchet MS"/>
                <a:cs typeface="Trebuchet MS"/>
              </a:rPr>
              <a:t>scores.</a:t>
            </a:r>
            <a:endParaRPr sz="3100">
              <a:latin typeface="Trebuchet MS"/>
              <a:cs typeface="Trebuchet MS"/>
            </a:endParaRPr>
          </a:p>
          <a:p>
            <a:pPr marL="2580640">
              <a:lnSpc>
                <a:spcPct val="100000"/>
              </a:lnSpc>
              <a:spcBef>
                <a:spcPts val="1525"/>
              </a:spcBef>
            </a:pPr>
            <a:r>
              <a:rPr sz="3100" spc="10" dirty="0">
                <a:solidFill>
                  <a:srgbClr val="3DD9D8"/>
                </a:solidFill>
                <a:latin typeface="Tahoma"/>
                <a:cs typeface="Tahoma"/>
              </a:rPr>
              <a:t>KPI-5</a:t>
            </a:r>
            <a:endParaRPr sz="3100">
              <a:latin typeface="Tahoma"/>
              <a:cs typeface="Tahoma"/>
            </a:endParaRPr>
          </a:p>
        </p:txBody>
      </p:sp>
      <p:sp>
        <p:nvSpPr>
          <p:cNvPr id="11" name="object 11"/>
          <p:cNvSpPr txBox="1">
            <a:spLocks noGrp="1"/>
          </p:cNvSpPr>
          <p:nvPr>
            <p:ph type="title"/>
          </p:nvPr>
        </p:nvSpPr>
        <p:spPr>
          <a:xfrm>
            <a:off x="361729" y="899686"/>
            <a:ext cx="9210631" cy="9456435"/>
          </a:xfrm>
          <a:prstGeom prst="rect">
            <a:avLst/>
          </a:prstGeom>
        </p:spPr>
        <p:txBody>
          <a:bodyPr vert="horz" wrap="square" lIns="0" tIns="15240" rIns="0" bIns="0" rtlCol="0">
            <a:spAutoFit/>
          </a:bodyPr>
          <a:lstStyle/>
          <a:p>
            <a:r>
              <a:rPr sz="2400" b="1" i="1" u="sng" spc="80" dirty="0">
                <a:solidFill>
                  <a:srgbClr val="3DD9D8"/>
                </a:solidFill>
                <a:latin typeface="Tahoma"/>
                <a:cs typeface="Tahoma"/>
              </a:rPr>
              <a:t>O</a:t>
            </a:r>
            <a:r>
              <a:rPr sz="2400" b="1" i="1" u="sng" spc="130" dirty="0">
                <a:solidFill>
                  <a:srgbClr val="3DD9D8"/>
                </a:solidFill>
                <a:latin typeface="Tahoma"/>
                <a:cs typeface="Tahoma"/>
              </a:rPr>
              <a:t>b</a:t>
            </a:r>
            <a:r>
              <a:rPr sz="2400" b="1" i="1" u="sng" spc="40" dirty="0">
                <a:solidFill>
                  <a:srgbClr val="3DD9D8"/>
                </a:solidFill>
                <a:latin typeface="Tahoma"/>
                <a:cs typeface="Tahoma"/>
              </a:rPr>
              <a:t>s</a:t>
            </a:r>
            <a:r>
              <a:rPr sz="2400" b="1" i="1" u="sng" spc="45" dirty="0">
                <a:solidFill>
                  <a:srgbClr val="3DD9D8"/>
                </a:solidFill>
                <a:latin typeface="Tahoma"/>
                <a:cs typeface="Tahoma"/>
              </a:rPr>
              <a:t>e</a:t>
            </a:r>
            <a:r>
              <a:rPr sz="2400" b="1" i="1" u="sng" spc="-70" dirty="0">
                <a:solidFill>
                  <a:srgbClr val="3DD9D8"/>
                </a:solidFill>
                <a:latin typeface="Tahoma"/>
                <a:cs typeface="Tahoma"/>
              </a:rPr>
              <a:t>r</a:t>
            </a:r>
            <a:r>
              <a:rPr sz="2400" b="1" i="1" u="sng" spc="55" dirty="0">
                <a:solidFill>
                  <a:srgbClr val="3DD9D8"/>
                </a:solidFill>
                <a:latin typeface="Tahoma"/>
                <a:cs typeface="Tahoma"/>
              </a:rPr>
              <a:t>v</a:t>
            </a:r>
            <a:r>
              <a:rPr sz="2400" b="1" i="1" u="sng" spc="-15" dirty="0">
                <a:solidFill>
                  <a:srgbClr val="3DD9D8"/>
                </a:solidFill>
                <a:latin typeface="Tahoma"/>
                <a:cs typeface="Tahoma"/>
              </a:rPr>
              <a:t>a</a:t>
            </a:r>
            <a:r>
              <a:rPr sz="2400" b="1" i="1" u="sng" spc="-70" dirty="0">
                <a:solidFill>
                  <a:srgbClr val="3DD9D8"/>
                </a:solidFill>
                <a:latin typeface="Tahoma"/>
                <a:cs typeface="Tahoma"/>
              </a:rPr>
              <a:t>t</a:t>
            </a:r>
            <a:r>
              <a:rPr sz="2400" b="1" i="1" u="sng" spc="-20" dirty="0">
                <a:solidFill>
                  <a:srgbClr val="3DD9D8"/>
                </a:solidFill>
                <a:latin typeface="Tahoma"/>
                <a:cs typeface="Tahoma"/>
              </a:rPr>
              <a:t>i</a:t>
            </a:r>
            <a:r>
              <a:rPr sz="2400" b="1" i="1" u="sng" spc="60" dirty="0">
                <a:solidFill>
                  <a:srgbClr val="3DD9D8"/>
                </a:solidFill>
                <a:latin typeface="Tahoma"/>
                <a:cs typeface="Tahoma"/>
              </a:rPr>
              <a:t>o</a:t>
            </a:r>
            <a:r>
              <a:rPr sz="2400" b="1" i="1" u="sng" spc="40" dirty="0">
                <a:solidFill>
                  <a:srgbClr val="3DD9D8"/>
                </a:solidFill>
                <a:latin typeface="Tahoma"/>
                <a:cs typeface="Tahoma"/>
              </a:rPr>
              <a:t>n</a:t>
            </a:r>
            <a:r>
              <a:rPr lang="en-IN" sz="2400" b="1" i="1" u="sng" spc="-45" dirty="0">
                <a:solidFill>
                  <a:srgbClr val="3DD9D8"/>
                </a:solidFill>
              </a:rPr>
              <a:t>:</a:t>
            </a:r>
            <a:br>
              <a:rPr lang="en-IN" sz="2400" b="1" i="1" spc="-45" dirty="0">
                <a:solidFill>
                  <a:srgbClr val="3DD9D8"/>
                </a:solidFill>
              </a:rPr>
            </a:br>
            <a:r>
              <a:rPr lang="en-US" sz="2400" dirty="0">
                <a:solidFill>
                  <a:schemeClr val="tx1"/>
                </a:solidFill>
              </a:rPr>
              <a:t>Review scores of 4 and 5 have notably lower average delivery days compared to scores of 1, 2, and 3. This indicates that customers who give higher review scores tend to experience faster delivery times, contributing to their overall satisfaction.</a:t>
            </a:r>
            <a:br>
              <a:rPr lang="en-US" sz="2400" dirty="0">
                <a:solidFill>
                  <a:schemeClr val="tx1"/>
                </a:solidFill>
              </a:rPr>
            </a:br>
            <a:br>
              <a:rPr lang="en-US" sz="2400" dirty="0"/>
            </a:br>
            <a:r>
              <a:rPr lang="en-US" sz="2400" b="1" i="1" u="sng" spc="80" dirty="0">
                <a:solidFill>
                  <a:srgbClr val="3DD9D8"/>
                </a:solidFill>
              </a:rPr>
              <a:t>Conclusion:</a:t>
            </a:r>
            <a:br>
              <a:rPr lang="en-US" sz="2400" i="1" u="sng" dirty="0"/>
            </a:br>
            <a:r>
              <a:rPr lang="en-US" sz="2400" dirty="0">
                <a:solidFill>
                  <a:schemeClr val="tx1"/>
                </a:solidFill>
              </a:rPr>
              <a:t>Higher review scores correlate with shorter delivery times(indicates negative correlation), with the most significant impact on satisfaction seen at lower review scores.</a:t>
            </a:r>
            <a:br>
              <a:rPr lang="en-US" sz="2400" dirty="0"/>
            </a:br>
            <a:br>
              <a:rPr lang="en-US" sz="2400" u="sng" dirty="0"/>
            </a:br>
            <a:r>
              <a:rPr lang="en-US" sz="2400" b="1" i="1" u="sng" spc="80" dirty="0">
                <a:solidFill>
                  <a:srgbClr val="3DD9D8"/>
                </a:solidFill>
              </a:rPr>
              <a:t>Suggestion:</a:t>
            </a:r>
            <a:br>
              <a:rPr lang="en-US" sz="2400" i="1" u="sng" dirty="0"/>
            </a:br>
            <a:r>
              <a:rPr lang="en-US" sz="2400" i="1" u="sng" dirty="0"/>
              <a:t>--</a:t>
            </a:r>
            <a:r>
              <a:rPr lang="en-US" sz="2400" dirty="0">
                <a:solidFill>
                  <a:schemeClr val="tx1"/>
                </a:solidFill>
              </a:rPr>
              <a:t>Invest in Logistics Infrastructure: Upgrade logistics infrastructure and distribution networks to improve delivery speed and reliability. Expand warehousing facilities, optimize inventory management, and establish strategic partnerships with reliable shipping carriers to minimize transit times.</a:t>
            </a:r>
            <a:br>
              <a:rPr lang="en-US" sz="2400" dirty="0">
                <a:solidFill>
                  <a:schemeClr val="tx1"/>
                </a:solidFill>
              </a:rPr>
            </a:br>
            <a:br>
              <a:rPr lang="en-US" sz="2400" dirty="0">
                <a:solidFill>
                  <a:schemeClr val="tx1"/>
                </a:solidFill>
              </a:rPr>
            </a:br>
            <a:r>
              <a:rPr lang="en-US" sz="2400" dirty="0">
                <a:solidFill>
                  <a:schemeClr val="tx1"/>
                </a:solidFill>
              </a:rPr>
              <a:t>--Utilize Express Shipping Options: Offer express shipping options for customers who prioritize faster delivery. Provide expedited shipping services with guaranteed delivery times for an additional fee to cater to time-sensitive orders and enhance customer satisfaction.</a:t>
            </a:r>
            <a:br>
              <a:rPr lang="en-US" sz="2400" dirty="0">
                <a:solidFill>
                  <a:schemeClr val="tx1"/>
                </a:solidFill>
              </a:rPr>
            </a:br>
            <a:br>
              <a:rPr lang="en-US" sz="3200" i="1" u="sng" dirty="0">
                <a:solidFill>
                  <a:schemeClr val="tx1"/>
                </a:solidFill>
              </a:rPr>
            </a:br>
            <a:endParaRPr i="1" spc="60" dirty="0">
              <a:solidFill>
                <a:schemeClr val="tx1"/>
              </a:solidFill>
            </a:endParaRPr>
          </a:p>
        </p:txBody>
      </p:sp>
      <p:pic>
        <p:nvPicPr>
          <p:cNvPr id="18" name="Picture 17">
            <a:extLst>
              <a:ext uri="{FF2B5EF4-FFF2-40B4-BE49-F238E27FC236}">
                <a16:creationId xmlns:a16="http://schemas.microsoft.com/office/drawing/2014/main" id="{DC760489-4F4E-79FA-7217-C90737ED39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6535" y="1924675"/>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sp>
        <p:nvSpPr>
          <p:cNvPr id="3" name="object 3"/>
          <p:cNvSpPr/>
          <p:nvPr/>
        </p:nvSpPr>
        <p:spPr>
          <a:xfrm>
            <a:off x="616535" y="9648826"/>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pic>
        <p:nvPicPr>
          <p:cNvPr id="4" name="object 4"/>
          <p:cNvPicPr/>
          <p:nvPr/>
        </p:nvPicPr>
        <p:blipFill>
          <a:blip r:embed="rId2" cstate="print"/>
          <a:stretch>
            <a:fillRect/>
          </a:stretch>
        </p:blipFill>
        <p:spPr>
          <a:xfrm>
            <a:off x="781095" y="1441711"/>
            <a:ext cx="229776" cy="229769"/>
          </a:xfrm>
          <a:prstGeom prst="rect">
            <a:avLst/>
          </a:prstGeom>
        </p:spPr>
      </p:pic>
      <p:pic>
        <p:nvPicPr>
          <p:cNvPr id="5" name="object 5"/>
          <p:cNvPicPr/>
          <p:nvPr/>
        </p:nvPicPr>
        <p:blipFill>
          <a:blip r:embed="rId3" cstate="print"/>
          <a:stretch>
            <a:fillRect/>
          </a:stretch>
        </p:blipFill>
        <p:spPr>
          <a:xfrm>
            <a:off x="1141585" y="1443886"/>
            <a:ext cx="229780" cy="229771"/>
          </a:xfrm>
          <a:prstGeom prst="rect">
            <a:avLst/>
          </a:prstGeom>
        </p:spPr>
      </p:pic>
      <p:pic>
        <p:nvPicPr>
          <p:cNvPr id="6" name="object 6"/>
          <p:cNvPicPr/>
          <p:nvPr/>
        </p:nvPicPr>
        <p:blipFill>
          <a:blip r:embed="rId4" cstate="print"/>
          <a:stretch>
            <a:fillRect/>
          </a:stretch>
        </p:blipFill>
        <p:spPr>
          <a:xfrm>
            <a:off x="1502394" y="1443886"/>
            <a:ext cx="229780" cy="229771"/>
          </a:xfrm>
          <a:prstGeom prst="rect">
            <a:avLst/>
          </a:prstGeom>
        </p:spPr>
      </p:pic>
      <p:pic>
        <p:nvPicPr>
          <p:cNvPr id="7" name="object 7"/>
          <p:cNvPicPr/>
          <p:nvPr/>
        </p:nvPicPr>
        <p:blipFill>
          <a:blip r:embed="rId5" cstate="print"/>
          <a:stretch>
            <a:fillRect/>
          </a:stretch>
        </p:blipFill>
        <p:spPr>
          <a:xfrm>
            <a:off x="1863063" y="1443889"/>
            <a:ext cx="229780" cy="229768"/>
          </a:xfrm>
          <a:prstGeom prst="rect">
            <a:avLst/>
          </a:prstGeom>
        </p:spPr>
      </p:pic>
      <p:pic>
        <p:nvPicPr>
          <p:cNvPr id="8" name="object 8"/>
          <p:cNvPicPr/>
          <p:nvPr/>
        </p:nvPicPr>
        <p:blipFill>
          <a:blip r:embed="rId3" cstate="print"/>
          <a:stretch>
            <a:fillRect/>
          </a:stretch>
        </p:blipFill>
        <p:spPr>
          <a:xfrm>
            <a:off x="2223687" y="1443886"/>
            <a:ext cx="229780" cy="229771"/>
          </a:xfrm>
          <a:prstGeom prst="rect">
            <a:avLst/>
          </a:prstGeom>
        </p:spPr>
      </p:pic>
      <p:pic>
        <p:nvPicPr>
          <p:cNvPr id="9" name="object 9"/>
          <p:cNvPicPr/>
          <p:nvPr/>
        </p:nvPicPr>
        <p:blipFill>
          <a:blip r:embed="rId2" cstate="print"/>
          <a:stretch>
            <a:fillRect/>
          </a:stretch>
        </p:blipFill>
        <p:spPr>
          <a:xfrm>
            <a:off x="781095" y="9895805"/>
            <a:ext cx="229776" cy="229769"/>
          </a:xfrm>
          <a:prstGeom prst="rect">
            <a:avLst/>
          </a:prstGeom>
        </p:spPr>
      </p:pic>
      <p:pic>
        <p:nvPicPr>
          <p:cNvPr id="10" name="object 10"/>
          <p:cNvPicPr/>
          <p:nvPr/>
        </p:nvPicPr>
        <p:blipFill>
          <a:blip r:embed="rId3" cstate="print"/>
          <a:stretch>
            <a:fillRect/>
          </a:stretch>
        </p:blipFill>
        <p:spPr>
          <a:xfrm>
            <a:off x="1141585" y="9897980"/>
            <a:ext cx="229780" cy="229771"/>
          </a:xfrm>
          <a:prstGeom prst="rect">
            <a:avLst/>
          </a:prstGeom>
        </p:spPr>
      </p:pic>
      <p:pic>
        <p:nvPicPr>
          <p:cNvPr id="11" name="object 11"/>
          <p:cNvPicPr/>
          <p:nvPr/>
        </p:nvPicPr>
        <p:blipFill>
          <a:blip r:embed="rId4" cstate="print"/>
          <a:stretch>
            <a:fillRect/>
          </a:stretch>
        </p:blipFill>
        <p:spPr>
          <a:xfrm>
            <a:off x="1502394" y="9897980"/>
            <a:ext cx="229780" cy="229771"/>
          </a:xfrm>
          <a:prstGeom prst="rect">
            <a:avLst/>
          </a:prstGeom>
        </p:spPr>
      </p:pic>
      <p:pic>
        <p:nvPicPr>
          <p:cNvPr id="12" name="object 12"/>
          <p:cNvPicPr/>
          <p:nvPr/>
        </p:nvPicPr>
        <p:blipFill>
          <a:blip r:embed="rId6" cstate="print"/>
          <a:stretch>
            <a:fillRect/>
          </a:stretch>
        </p:blipFill>
        <p:spPr>
          <a:xfrm>
            <a:off x="1863063" y="9897983"/>
            <a:ext cx="229780" cy="229768"/>
          </a:xfrm>
          <a:prstGeom prst="rect">
            <a:avLst/>
          </a:prstGeom>
        </p:spPr>
      </p:pic>
      <p:pic>
        <p:nvPicPr>
          <p:cNvPr id="13" name="object 13"/>
          <p:cNvPicPr/>
          <p:nvPr/>
        </p:nvPicPr>
        <p:blipFill>
          <a:blip r:embed="rId3" cstate="print"/>
          <a:stretch>
            <a:fillRect/>
          </a:stretch>
        </p:blipFill>
        <p:spPr>
          <a:xfrm>
            <a:off x="2223687" y="9897980"/>
            <a:ext cx="229780" cy="229771"/>
          </a:xfrm>
          <a:prstGeom prst="rect">
            <a:avLst/>
          </a:prstGeom>
        </p:spPr>
      </p:pic>
      <p:sp>
        <p:nvSpPr>
          <p:cNvPr id="14" name="object 14"/>
          <p:cNvSpPr txBox="1">
            <a:spLocks noGrp="1"/>
          </p:cNvSpPr>
          <p:nvPr>
            <p:ph type="title"/>
          </p:nvPr>
        </p:nvSpPr>
        <p:spPr>
          <a:xfrm>
            <a:off x="414706" y="102417"/>
            <a:ext cx="6477000" cy="843821"/>
          </a:xfrm>
          <a:prstGeom prst="rect">
            <a:avLst/>
          </a:prstGeom>
        </p:spPr>
        <p:txBody>
          <a:bodyPr vert="horz" wrap="square" lIns="0" tIns="12700" rIns="0" bIns="0" rtlCol="0">
            <a:spAutoFit/>
          </a:bodyPr>
          <a:lstStyle/>
          <a:p>
            <a:pPr marL="12700">
              <a:lnSpc>
                <a:spcPct val="100000"/>
              </a:lnSpc>
              <a:spcBef>
                <a:spcPts val="100"/>
              </a:spcBef>
            </a:pPr>
            <a:r>
              <a:rPr sz="5400" b="1" spc="900" dirty="0">
                <a:latin typeface="Agency FB" panose="020B0503020202020204" pitchFamily="34" charset="0"/>
                <a:cs typeface="Trebuchet MS"/>
              </a:rPr>
              <a:t>K</a:t>
            </a:r>
            <a:r>
              <a:rPr sz="5400" b="1" spc="500" dirty="0">
                <a:latin typeface="Agency FB" panose="020B0503020202020204" pitchFamily="34" charset="0"/>
                <a:cs typeface="Trebuchet MS"/>
              </a:rPr>
              <a:t>E</a:t>
            </a:r>
            <a:r>
              <a:rPr sz="5400" b="1" spc="355" dirty="0">
                <a:latin typeface="Agency FB" panose="020B0503020202020204" pitchFamily="34" charset="0"/>
                <a:cs typeface="Trebuchet MS"/>
              </a:rPr>
              <a:t>Y</a:t>
            </a:r>
            <a:r>
              <a:rPr sz="5400" b="1" spc="-905" dirty="0">
                <a:latin typeface="Agency FB" panose="020B0503020202020204" pitchFamily="34" charset="0"/>
                <a:cs typeface="Trebuchet MS"/>
              </a:rPr>
              <a:t> </a:t>
            </a:r>
            <a:r>
              <a:rPr sz="5400" b="1" spc="250" dirty="0">
                <a:latin typeface="Agency FB" panose="020B0503020202020204" pitchFamily="34" charset="0"/>
                <a:cs typeface="Trebuchet MS"/>
              </a:rPr>
              <a:t>I</a:t>
            </a:r>
            <a:r>
              <a:rPr sz="5400" b="1" spc="905" dirty="0">
                <a:latin typeface="Agency FB" panose="020B0503020202020204" pitchFamily="34" charset="0"/>
                <a:cs typeface="Trebuchet MS"/>
              </a:rPr>
              <a:t>N</a:t>
            </a:r>
            <a:r>
              <a:rPr sz="5400" b="1" spc="819" dirty="0">
                <a:latin typeface="Agency FB" panose="020B0503020202020204" pitchFamily="34" charset="0"/>
                <a:cs typeface="Trebuchet MS"/>
              </a:rPr>
              <a:t>S</a:t>
            </a:r>
            <a:r>
              <a:rPr sz="5400" b="1" spc="250" dirty="0">
                <a:latin typeface="Agency FB" panose="020B0503020202020204" pitchFamily="34" charset="0"/>
                <a:cs typeface="Trebuchet MS"/>
              </a:rPr>
              <a:t>I</a:t>
            </a:r>
            <a:r>
              <a:rPr sz="5400" b="1" spc="625" dirty="0">
                <a:latin typeface="Agency FB" panose="020B0503020202020204" pitchFamily="34" charset="0"/>
                <a:cs typeface="Trebuchet MS"/>
              </a:rPr>
              <a:t>G</a:t>
            </a:r>
            <a:r>
              <a:rPr sz="5400" b="1" spc="615" dirty="0">
                <a:latin typeface="Agency FB" panose="020B0503020202020204" pitchFamily="34" charset="0"/>
                <a:cs typeface="Trebuchet MS"/>
              </a:rPr>
              <a:t>H</a:t>
            </a:r>
            <a:r>
              <a:rPr sz="5400" b="1" spc="140" dirty="0">
                <a:latin typeface="Agency FB" panose="020B0503020202020204" pitchFamily="34" charset="0"/>
                <a:cs typeface="Trebuchet MS"/>
              </a:rPr>
              <a:t>T</a:t>
            </a:r>
            <a:r>
              <a:rPr sz="5400" b="1" spc="825" dirty="0">
                <a:latin typeface="Agency FB" panose="020B0503020202020204" pitchFamily="34" charset="0"/>
                <a:cs typeface="Trebuchet MS"/>
              </a:rPr>
              <a:t>S</a:t>
            </a:r>
            <a:endParaRPr sz="5400" dirty="0">
              <a:latin typeface="Agency FB" panose="020B0503020202020204" pitchFamily="34" charset="0"/>
              <a:cs typeface="Trebuchet MS"/>
            </a:endParaRPr>
          </a:p>
        </p:txBody>
      </p:sp>
      <p:sp>
        <p:nvSpPr>
          <p:cNvPr id="15" name="object 15"/>
          <p:cNvSpPr txBox="1"/>
          <p:nvPr/>
        </p:nvSpPr>
        <p:spPr>
          <a:xfrm>
            <a:off x="603835" y="2207754"/>
            <a:ext cx="15388590" cy="5973751"/>
          </a:xfrm>
          <a:prstGeom prst="rect">
            <a:avLst/>
          </a:prstGeom>
        </p:spPr>
        <p:txBody>
          <a:bodyPr vert="horz" wrap="square" lIns="0" tIns="11430" rIns="0" bIns="0" rtlCol="0">
            <a:spAutoFit/>
          </a:bodyPr>
          <a:lstStyle/>
          <a:p>
            <a:pPr marL="12700" marR="5080" algn="just">
              <a:lnSpc>
                <a:spcPct val="125000"/>
              </a:lnSpc>
              <a:spcBef>
                <a:spcPts val="90"/>
              </a:spcBef>
            </a:pPr>
            <a:r>
              <a:rPr lang="en-IN" sz="2400" spc="90" dirty="0">
                <a:solidFill>
                  <a:srgbClr val="0E4561"/>
                </a:solidFill>
                <a:latin typeface="Tahoma"/>
                <a:cs typeface="Tahoma"/>
              </a:rPr>
              <a:t>--According </a:t>
            </a:r>
            <a:r>
              <a:rPr sz="2400" spc="90" dirty="0">
                <a:solidFill>
                  <a:srgbClr val="0E4561"/>
                </a:solidFill>
                <a:latin typeface="Tahoma"/>
                <a:cs typeface="Tahoma"/>
              </a:rPr>
              <a:t>to </a:t>
            </a:r>
            <a:r>
              <a:rPr sz="2400" spc="110" dirty="0">
                <a:solidFill>
                  <a:srgbClr val="0E4561"/>
                </a:solidFill>
                <a:latin typeface="Tahoma"/>
                <a:cs typeface="Tahoma"/>
              </a:rPr>
              <a:t>the </a:t>
            </a:r>
            <a:r>
              <a:rPr sz="2400" spc="65" dirty="0">
                <a:solidFill>
                  <a:srgbClr val="0E4561"/>
                </a:solidFill>
                <a:latin typeface="Tahoma"/>
                <a:cs typeface="Tahoma"/>
              </a:rPr>
              <a:t>data, </a:t>
            </a:r>
            <a:r>
              <a:rPr sz="2400" spc="110" dirty="0">
                <a:solidFill>
                  <a:srgbClr val="0E4561"/>
                </a:solidFill>
                <a:latin typeface="Tahoma"/>
                <a:cs typeface="Tahoma"/>
              </a:rPr>
              <a:t>Olist </a:t>
            </a:r>
            <a:r>
              <a:rPr sz="2400" spc="145" dirty="0">
                <a:solidFill>
                  <a:srgbClr val="0E4561"/>
                </a:solidFill>
                <a:latin typeface="Tahoma"/>
                <a:cs typeface="Tahoma"/>
              </a:rPr>
              <a:t>E-commerce </a:t>
            </a:r>
            <a:r>
              <a:rPr sz="2400" spc="130" dirty="0">
                <a:solidFill>
                  <a:srgbClr val="0E4561"/>
                </a:solidFill>
                <a:latin typeface="Tahoma"/>
                <a:cs typeface="Tahoma"/>
              </a:rPr>
              <a:t>has </a:t>
            </a:r>
            <a:r>
              <a:rPr sz="2400" spc="160" dirty="0">
                <a:solidFill>
                  <a:srgbClr val="0E4561"/>
                </a:solidFill>
                <a:latin typeface="Tahoma"/>
                <a:cs typeface="Tahoma"/>
              </a:rPr>
              <a:t>about </a:t>
            </a:r>
            <a:r>
              <a:rPr sz="2400" spc="135" dirty="0">
                <a:solidFill>
                  <a:srgbClr val="0E4561"/>
                </a:solidFill>
                <a:latin typeface="Tahoma"/>
                <a:cs typeface="Tahoma"/>
              </a:rPr>
              <a:t>99,440 </a:t>
            </a:r>
            <a:r>
              <a:rPr sz="2400" spc="85" dirty="0">
                <a:solidFill>
                  <a:srgbClr val="0E4561"/>
                </a:solidFill>
                <a:latin typeface="Tahoma"/>
                <a:cs typeface="Tahoma"/>
              </a:rPr>
              <a:t>orders. </a:t>
            </a:r>
            <a:r>
              <a:rPr sz="2400" spc="135" dirty="0">
                <a:solidFill>
                  <a:srgbClr val="0E4561"/>
                </a:solidFill>
                <a:latin typeface="Tahoma"/>
                <a:cs typeface="Tahoma"/>
              </a:rPr>
              <a:t>With </a:t>
            </a:r>
            <a:r>
              <a:rPr sz="2400" spc="160" dirty="0">
                <a:solidFill>
                  <a:srgbClr val="0E4561"/>
                </a:solidFill>
                <a:latin typeface="Tahoma"/>
                <a:cs typeface="Tahoma"/>
              </a:rPr>
              <a:t>about </a:t>
            </a:r>
            <a:r>
              <a:rPr sz="2400" spc="165" dirty="0">
                <a:solidFill>
                  <a:srgbClr val="0E4561"/>
                </a:solidFill>
                <a:latin typeface="Tahoma"/>
                <a:cs typeface="Tahoma"/>
              </a:rPr>
              <a:t> </a:t>
            </a:r>
            <a:r>
              <a:rPr sz="2400" spc="135" dirty="0">
                <a:solidFill>
                  <a:srgbClr val="0E4561"/>
                </a:solidFill>
                <a:latin typeface="Tahoma"/>
                <a:cs typeface="Tahoma"/>
              </a:rPr>
              <a:t>89,940</a:t>
            </a:r>
            <a:r>
              <a:rPr sz="2400" spc="-105" dirty="0">
                <a:solidFill>
                  <a:srgbClr val="0E4561"/>
                </a:solidFill>
                <a:latin typeface="Tahoma"/>
                <a:cs typeface="Tahoma"/>
              </a:rPr>
              <a:t> </a:t>
            </a:r>
            <a:r>
              <a:rPr sz="2400" spc="130" dirty="0">
                <a:solidFill>
                  <a:srgbClr val="0E4561"/>
                </a:solidFill>
                <a:latin typeface="Tahoma"/>
                <a:cs typeface="Tahoma"/>
              </a:rPr>
              <a:t>orders</a:t>
            </a:r>
            <a:r>
              <a:rPr sz="2400" spc="-105" dirty="0">
                <a:solidFill>
                  <a:srgbClr val="0E4561"/>
                </a:solidFill>
                <a:latin typeface="Tahoma"/>
                <a:cs typeface="Tahoma"/>
              </a:rPr>
              <a:t> </a:t>
            </a:r>
            <a:r>
              <a:rPr sz="2400" spc="200" dirty="0">
                <a:solidFill>
                  <a:srgbClr val="0E4561"/>
                </a:solidFill>
                <a:latin typeface="Tahoma"/>
                <a:cs typeface="Tahoma"/>
              </a:rPr>
              <a:t>being</a:t>
            </a:r>
            <a:r>
              <a:rPr sz="2400" spc="-100" dirty="0">
                <a:solidFill>
                  <a:srgbClr val="0E4561"/>
                </a:solidFill>
                <a:latin typeface="Tahoma"/>
                <a:cs typeface="Tahoma"/>
              </a:rPr>
              <a:t> </a:t>
            </a:r>
            <a:r>
              <a:rPr sz="2400" spc="130" dirty="0">
                <a:solidFill>
                  <a:srgbClr val="0E4561"/>
                </a:solidFill>
                <a:latin typeface="Tahoma"/>
                <a:cs typeface="Tahoma"/>
              </a:rPr>
              <a:t>delivered,</a:t>
            </a:r>
            <a:r>
              <a:rPr sz="2400" spc="-105" dirty="0">
                <a:solidFill>
                  <a:srgbClr val="0E4561"/>
                </a:solidFill>
                <a:latin typeface="Tahoma"/>
                <a:cs typeface="Tahoma"/>
              </a:rPr>
              <a:t> </a:t>
            </a:r>
            <a:r>
              <a:rPr sz="2400" spc="110" dirty="0">
                <a:solidFill>
                  <a:srgbClr val="0E4561"/>
                </a:solidFill>
                <a:latin typeface="Tahoma"/>
                <a:cs typeface="Tahoma"/>
              </a:rPr>
              <a:t>the</a:t>
            </a:r>
            <a:r>
              <a:rPr sz="2400" spc="-100" dirty="0">
                <a:solidFill>
                  <a:srgbClr val="0E4561"/>
                </a:solidFill>
                <a:latin typeface="Tahoma"/>
                <a:cs typeface="Tahoma"/>
              </a:rPr>
              <a:t> </a:t>
            </a:r>
            <a:r>
              <a:rPr sz="2400" spc="200" dirty="0">
                <a:solidFill>
                  <a:srgbClr val="0E4561"/>
                </a:solidFill>
                <a:latin typeface="Tahoma"/>
                <a:cs typeface="Tahoma"/>
              </a:rPr>
              <a:t>company</a:t>
            </a:r>
            <a:r>
              <a:rPr sz="2400" spc="-105" dirty="0">
                <a:solidFill>
                  <a:srgbClr val="0E4561"/>
                </a:solidFill>
                <a:latin typeface="Tahoma"/>
                <a:cs typeface="Tahoma"/>
              </a:rPr>
              <a:t> </a:t>
            </a:r>
            <a:r>
              <a:rPr sz="2400" spc="130" dirty="0">
                <a:solidFill>
                  <a:srgbClr val="0E4561"/>
                </a:solidFill>
                <a:latin typeface="Tahoma"/>
                <a:cs typeface="Tahoma"/>
              </a:rPr>
              <a:t>has</a:t>
            </a:r>
            <a:r>
              <a:rPr sz="2400" spc="-100" dirty="0">
                <a:solidFill>
                  <a:srgbClr val="0E4561"/>
                </a:solidFill>
                <a:latin typeface="Tahoma"/>
                <a:cs typeface="Tahoma"/>
              </a:rPr>
              <a:t> </a:t>
            </a:r>
            <a:r>
              <a:rPr sz="2400" spc="35" dirty="0">
                <a:solidFill>
                  <a:srgbClr val="0E4561"/>
                </a:solidFill>
                <a:latin typeface="Tahoma"/>
                <a:cs typeface="Tahoma"/>
              </a:rPr>
              <a:t>a</a:t>
            </a:r>
            <a:r>
              <a:rPr sz="2400" spc="-105" dirty="0">
                <a:solidFill>
                  <a:srgbClr val="0E4561"/>
                </a:solidFill>
                <a:latin typeface="Tahoma"/>
                <a:cs typeface="Tahoma"/>
              </a:rPr>
              <a:t> </a:t>
            </a:r>
            <a:r>
              <a:rPr sz="2400" spc="-95" dirty="0">
                <a:solidFill>
                  <a:srgbClr val="0E4561"/>
                </a:solidFill>
                <a:latin typeface="Tahoma"/>
                <a:cs typeface="Tahoma"/>
              </a:rPr>
              <a:t>90%</a:t>
            </a:r>
            <a:r>
              <a:rPr sz="2400" spc="-100" dirty="0">
                <a:solidFill>
                  <a:srgbClr val="0E4561"/>
                </a:solidFill>
                <a:latin typeface="Tahoma"/>
                <a:cs typeface="Tahoma"/>
              </a:rPr>
              <a:t> </a:t>
            </a:r>
            <a:r>
              <a:rPr sz="2400" spc="140" dirty="0">
                <a:solidFill>
                  <a:srgbClr val="0E4561"/>
                </a:solidFill>
                <a:latin typeface="Tahoma"/>
                <a:cs typeface="Tahoma"/>
              </a:rPr>
              <a:t>delivery</a:t>
            </a:r>
            <a:r>
              <a:rPr sz="2400" spc="-105" dirty="0">
                <a:solidFill>
                  <a:srgbClr val="0E4561"/>
                </a:solidFill>
                <a:latin typeface="Tahoma"/>
                <a:cs typeface="Tahoma"/>
              </a:rPr>
              <a:t> </a:t>
            </a:r>
            <a:r>
              <a:rPr sz="2400" spc="190" dirty="0">
                <a:solidFill>
                  <a:srgbClr val="0E4561"/>
                </a:solidFill>
                <a:latin typeface="Tahoma"/>
                <a:cs typeface="Tahoma"/>
              </a:rPr>
              <a:t>success</a:t>
            </a:r>
            <a:r>
              <a:rPr sz="2400" spc="-100" dirty="0">
                <a:solidFill>
                  <a:srgbClr val="0E4561"/>
                </a:solidFill>
                <a:latin typeface="Tahoma"/>
                <a:cs typeface="Tahoma"/>
              </a:rPr>
              <a:t> </a:t>
            </a:r>
            <a:r>
              <a:rPr sz="2400" spc="15" dirty="0">
                <a:solidFill>
                  <a:srgbClr val="0E4561"/>
                </a:solidFill>
                <a:latin typeface="Tahoma"/>
                <a:cs typeface="Tahoma"/>
              </a:rPr>
              <a:t>rate.</a:t>
            </a:r>
            <a:endParaRPr lang="en-IN" sz="2400" spc="15" dirty="0">
              <a:solidFill>
                <a:srgbClr val="0E4561"/>
              </a:solidFill>
              <a:latin typeface="Tahoma"/>
              <a:cs typeface="Tahoma"/>
            </a:endParaRPr>
          </a:p>
          <a:p>
            <a:pPr marL="355600" marR="5080" indent="-342900" algn="just">
              <a:lnSpc>
                <a:spcPct val="125000"/>
              </a:lnSpc>
              <a:spcBef>
                <a:spcPts val="90"/>
              </a:spcBef>
              <a:buFont typeface="Wingdings" panose="05000000000000000000" pitchFamily="2" charset="2"/>
              <a:buChar char="n"/>
            </a:pPr>
            <a:endParaRPr sz="2400" dirty="0">
              <a:latin typeface="Tahoma"/>
              <a:cs typeface="Tahoma"/>
            </a:endParaRPr>
          </a:p>
          <a:p>
            <a:pPr marL="12700" marR="5080" algn="just">
              <a:lnSpc>
                <a:spcPct val="125000"/>
              </a:lnSpc>
            </a:pPr>
            <a:r>
              <a:rPr lang="en-IN" sz="2400" spc="125" dirty="0">
                <a:solidFill>
                  <a:srgbClr val="0E4561"/>
                </a:solidFill>
                <a:latin typeface="Tahoma"/>
                <a:cs typeface="Tahoma"/>
              </a:rPr>
              <a:t>--</a:t>
            </a:r>
            <a:r>
              <a:rPr sz="2400" spc="125" dirty="0">
                <a:solidFill>
                  <a:srgbClr val="0E4561"/>
                </a:solidFill>
                <a:latin typeface="Tahoma"/>
                <a:cs typeface="Tahoma"/>
              </a:rPr>
              <a:t>Their </a:t>
            </a:r>
            <a:r>
              <a:rPr sz="2400" spc="135" dirty="0">
                <a:solidFill>
                  <a:srgbClr val="0E4561"/>
                </a:solidFill>
                <a:latin typeface="Tahoma"/>
                <a:cs typeface="Tahoma"/>
              </a:rPr>
              <a:t>average </a:t>
            </a:r>
            <a:r>
              <a:rPr sz="2400" spc="185" dirty="0">
                <a:solidFill>
                  <a:srgbClr val="0E4561"/>
                </a:solidFill>
                <a:latin typeface="Tahoma"/>
                <a:cs typeface="Tahoma"/>
              </a:rPr>
              <a:t>product </a:t>
            </a:r>
            <a:r>
              <a:rPr sz="2400" spc="114" dirty="0">
                <a:solidFill>
                  <a:srgbClr val="0E4561"/>
                </a:solidFill>
                <a:latin typeface="Tahoma"/>
                <a:cs typeface="Tahoma"/>
              </a:rPr>
              <a:t>rating </a:t>
            </a:r>
            <a:r>
              <a:rPr sz="2400" spc="85" dirty="0">
                <a:solidFill>
                  <a:srgbClr val="0E4561"/>
                </a:solidFill>
                <a:latin typeface="Tahoma"/>
                <a:cs typeface="Tahoma"/>
              </a:rPr>
              <a:t>is </a:t>
            </a:r>
            <a:r>
              <a:rPr sz="2400" spc="95" dirty="0">
                <a:solidFill>
                  <a:srgbClr val="0E4561"/>
                </a:solidFill>
                <a:latin typeface="Tahoma"/>
                <a:cs typeface="Tahoma"/>
              </a:rPr>
              <a:t>4.09 </a:t>
            </a:r>
            <a:r>
              <a:rPr sz="2400" spc="30" dirty="0">
                <a:solidFill>
                  <a:srgbClr val="0E4561"/>
                </a:solidFill>
                <a:latin typeface="Tahoma"/>
                <a:cs typeface="Tahoma"/>
              </a:rPr>
              <a:t>stars, </a:t>
            </a:r>
            <a:r>
              <a:rPr sz="2400" spc="130" dirty="0">
                <a:solidFill>
                  <a:srgbClr val="0E4561"/>
                </a:solidFill>
                <a:latin typeface="Tahoma"/>
                <a:cs typeface="Tahoma"/>
              </a:rPr>
              <a:t>with </a:t>
            </a:r>
            <a:r>
              <a:rPr sz="2400" spc="185" dirty="0">
                <a:solidFill>
                  <a:srgbClr val="0E4561"/>
                </a:solidFill>
                <a:latin typeface="Tahoma"/>
                <a:cs typeface="Tahoma"/>
              </a:rPr>
              <a:t>product </a:t>
            </a:r>
            <a:r>
              <a:rPr sz="2400" spc="150" dirty="0">
                <a:solidFill>
                  <a:srgbClr val="0E4561"/>
                </a:solidFill>
                <a:latin typeface="Tahoma"/>
                <a:cs typeface="Tahoma"/>
              </a:rPr>
              <a:t>categories </a:t>
            </a:r>
            <a:r>
              <a:rPr sz="2400" spc="215" dirty="0">
                <a:solidFill>
                  <a:srgbClr val="0E4561"/>
                </a:solidFill>
                <a:latin typeface="Tahoma"/>
                <a:cs typeface="Tahoma"/>
              </a:rPr>
              <a:t>going </a:t>
            </a:r>
            <a:r>
              <a:rPr sz="2400" spc="85" dirty="0">
                <a:solidFill>
                  <a:srgbClr val="0E4561"/>
                </a:solidFill>
                <a:latin typeface="Tahoma"/>
                <a:cs typeface="Tahoma"/>
              </a:rPr>
              <a:t>as </a:t>
            </a:r>
            <a:r>
              <a:rPr sz="2400" spc="190" dirty="0">
                <a:solidFill>
                  <a:srgbClr val="0E4561"/>
                </a:solidFill>
                <a:latin typeface="Tahoma"/>
                <a:cs typeface="Tahoma"/>
              </a:rPr>
              <a:t>high </a:t>
            </a:r>
            <a:r>
              <a:rPr sz="2400" spc="195" dirty="0">
                <a:solidFill>
                  <a:srgbClr val="0E4561"/>
                </a:solidFill>
                <a:latin typeface="Tahoma"/>
                <a:cs typeface="Tahoma"/>
              </a:rPr>
              <a:t> </a:t>
            </a:r>
            <a:r>
              <a:rPr sz="2400" spc="85" dirty="0">
                <a:solidFill>
                  <a:srgbClr val="0E4561"/>
                </a:solidFill>
                <a:latin typeface="Tahoma"/>
                <a:cs typeface="Tahoma"/>
              </a:rPr>
              <a:t>as</a:t>
            </a:r>
            <a:r>
              <a:rPr sz="2400" dirty="0">
                <a:solidFill>
                  <a:srgbClr val="0E4561"/>
                </a:solidFill>
                <a:latin typeface="Tahoma"/>
                <a:cs typeface="Tahoma"/>
              </a:rPr>
              <a:t> </a:t>
            </a:r>
            <a:r>
              <a:rPr sz="2400" spc="95" dirty="0">
                <a:solidFill>
                  <a:srgbClr val="0E4561"/>
                </a:solidFill>
                <a:latin typeface="Tahoma"/>
                <a:cs typeface="Tahoma"/>
              </a:rPr>
              <a:t>4.67</a:t>
            </a:r>
            <a:r>
              <a:rPr sz="2400" dirty="0">
                <a:solidFill>
                  <a:srgbClr val="0E4561"/>
                </a:solidFill>
                <a:latin typeface="Tahoma"/>
                <a:cs typeface="Tahoma"/>
              </a:rPr>
              <a:t> </a:t>
            </a:r>
            <a:r>
              <a:rPr sz="2400" spc="70" dirty="0">
                <a:solidFill>
                  <a:srgbClr val="0E4561"/>
                </a:solidFill>
                <a:latin typeface="Tahoma"/>
                <a:cs typeface="Tahoma"/>
              </a:rPr>
              <a:t>stars</a:t>
            </a:r>
            <a:r>
              <a:rPr sz="2400" dirty="0">
                <a:solidFill>
                  <a:srgbClr val="0E4561"/>
                </a:solidFill>
                <a:latin typeface="Tahoma"/>
                <a:cs typeface="Tahoma"/>
              </a:rPr>
              <a:t> </a:t>
            </a:r>
            <a:r>
              <a:rPr sz="2400" spc="180" dirty="0">
                <a:solidFill>
                  <a:srgbClr val="0E4561"/>
                </a:solidFill>
                <a:latin typeface="Tahoma"/>
                <a:cs typeface="Tahoma"/>
              </a:rPr>
              <a:t>and</a:t>
            </a:r>
            <a:r>
              <a:rPr sz="2400" spc="5" dirty="0">
                <a:solidFill>
                  <a:srgbClr val="0E4561"/>
                </a:solidFill>
                <a:latin typeface="Tahoma"/>
                <a:cs typeface="Tahoma"/>
              </a:rPr>
              <a:t> </a:t>
            </a:r>
            <a:r>
              <a:rPr sz="2400" spc="85" dirty="0">
                <a:solidFill>
                  <a:srgbClr val="0E4561"/>
                </a:solidFill>
                <a:latin typeface="Tahoma"/>
                <a:cs typeface="Tahoma"/>
              </a:rPr>
              <a:t>as</a:t>
            </a:r>
            <a:r>
              <a:rPr sz="2400" dirty="0">
                <a:solidFill>
                  <a:srgbClr val="0E4561"/>
                </a:solidFill>
                <a:latin typeface="Tahoma"/>
                <a:cs typeface="Tahoma"/>
              </a:rPr>
              <a:t> </a:t>
            </a:r>
            <a:r>
              <a:rPr sz="2400" spc="180" dirty="0">
                <a:solidFill>
                  <a:srgbClr val="0E4561"/>
                </a:solidFill>
                <a:latin typeface="Tahoma"/>
                <a:cs typeface="Tahoma"/>
              </a:rPr>
              <a:t>low</a:t>
            </a:r>
            <a:r>
              <a:rPr sz="2400" dirty="0">
                <a:solidFill>
                  <a:srgbClr val="0E4561"/>
                </a:solidFill>
                <a:latin typeface="Tahoma"/>
                <a:cs typeface="Tahoma"/>
              </a:rPr>
              <a:t> </a:t>
            </a:r>
            <a:r>
              <a:rPr sz="2400" spc="85" dirty="0">
                <a:solidFill>
                  <a:srgbClr val="0E4561"/>
                </a:solidFill>
                <a:latin typeface="Tahoma"/>
                <a:cs typeface="Tahoma"/>
              </a:rPr>
              <a:t>as</a:t>
            </a:r>
            <a:r>
              <a:rPr sz="2400" spc="5" dirty="0">
                <a:solidFill>
                  <a:srgbClr val="0E4561"/>
                </a:solidFill>
                <a:latin typeface="Tahoma"/>
                <a:cs typeface="Tahoma"/>
              </a:rPr>
              <a:t> </a:t>
            </a:r>
            <a:r>
              <a:rPr sz="2400" spc="55" dirty="0">
                <a:solidFill>
                  <a:srgbClr val="0E4561"/>
                </a:solidFill>
                <a:latin typeface="Tahoma"/>
                <a:cs typeface="Tahoma"/>
              </a:rPr>
              <a:t>2.5</a:t>
            </a:r>
            <a:r>
              <a:rPr sz="2400" dirty="0">
                <a:solidFill>
                  <a:srgbClr val="0E4561"/>
                </a:solidFill>
                <a:latin typeface="Tahoma"/>
                <a:cs typeface="Tahoma"/>
              </a:rPr>
              <a:t> </a:t>
            </a:r>
            <a:r>
              <a:rPr sz="2400" spc="30" dirty="0">
                <a:solidFill>
                  <a:srgbClr val="0E4561"/>
                </a:solidFill>
                <a:latin typeface="Tahoma"/>
                <a:cs typeface="Tahoma"/>
              </a:rPr>
              <a:t>stars.</a:t>
            </a:r>
            <a:r>
              <a:rPr sz="2400" dirty="0">
                <a:solidFill>
                  <a:srgbClr val="0E4561"/>
                </a:solidFill>
                <a:latin typeface="Tahoma"/>
                <a:cs typeface="Tahoma"/>
              </a:rPr>
              <a:t> </a:t>
            </a:r>
            <a:r>
              <a:rPr sz="2400" spc="120" dirty="0">
                <a:solidFill>
                  <a:srgbClr val="0E4561"/>
                </a:solidFill>
                <a:latin typeface="Tahoma"/>
                <a:cs typeface="Tahoma"/>
              </a:rPr>
              <a:t>1</a:t>
            </a:r>
            <a:r>
              <a:rPr sz="2400" spc="5" dirty="0">
                <a:solidFill>
                  <a:srgbClr val="0E4561"/>
                </a:solidFill>
                <a:latin typeface="Tahoma"/>
                <a:cs typeface="Tahoma"/>
              </a:rPr>
              <a:t> </a:t>
            </a:r>
            <a:r>
              <a:rPr sz="2400" spc="65" dirty="0">
                <a:solidFill>
                  <a:srgbClr val="0E4561"/>
                </a:solidFill>
                <a:latin typeface="Tahoma"/>
                <a:cs typeface="Tahoma"/>
              </a:rPr>
              <a:t>Star</a:t>
            </a:r>
            <a:r>
              <a:rPr sz="2400" dirty="0">
                <a:solidFill>
                  <a:srgbClr val="0E4561"/>
                </a:solidFill>
                <a:latin typeface="Tahoma"/>
                <a:cs typeface="Tahoma"/>
              </a:rPr>
              <a:t> </a:t>
            </a:r>
            <a:r>
              <a:rPr sz="2400" spc="130" dirty="0">
                <a:solidFill>
                  <a:srgbClr val="0E4561"/>
                </a:solidFill>
                <a:latin typeface="Tahoma"/>
                <a:cs typeface="Tahoma"/>
              </a:rPr>
              <a:t>reviews</a:t>
            </a:r>
            <a:r>
              <a:rPr sz="2400" dirty="0">
                <a:solidFill>
                  <a:srgbClr val="0E4561"/>
                </a:solidFill>
                <a:latin typeface="Tahoma"/>
                <a:cs typeface="Tahoma"/>
              </a:rPr>
              <a:t> </a:t>
            </a:r>
            <a:r>
              <a:rPr sz="2400" spc="70" dirty="0">
                <a:solidFill>
                  <a:srgbClr val="0E4561"/>
                </a:solidFill>
                <a:latin typeface="Tahoma"/>
                <a:cs typeface="Tahoma"/>
              </a:rPr>
              <a:t>are</a:t>
            </a:r>
            <a:r>
              <a:rPr sz="2400" spc="5" dirty="0">
                <a:solidFill>
                  <a:srgbClr val="0E4561"/>
                </a:solidFill>
                <a:latin typeface="Tahoma"/>
                <a:cs typeface="Tahoma"/>
              </a:rPr>
              <a:t> </a:t>
            </a:r>
            <a:r>
              <a:rPr sz="2400" spc="180" dirty="0">
                <a:solidFill>
                  <a:srgbClr val="0E4561"/>
                </a:solidFill>
                <a:latin typeface="Tahoma"/>
                <a:cs typeface="Tahoma"/>
              </a:rPr>
              <a:t>on</a:t>
            </a:r>
            <a:r>
              <a:rPr sz="2400" dirty="0">
                <a:solidFill>
                  <a:srgbClr val="0E4561"/>
                </a:solidFill>
                <a:latin typeface="Tahoma"/>
                <a:cs typeface="Tahoma"/>
              </a:rPr>
              <a:t> </a:t>
            </a:r>
            <a:r>
              <a:rPr sz="2400" spc="114" dirty="0">
                <a:solidFill>
                  <a:srgbClr val="0E4561"/>
                </a:solidFill>
                <a:latin typeface="Tahoma"/>
                <a:cs typeface="Tahoma"/>
              </a:rPr>
              <a:t>third</a:t>
            </a:r>
            <a:r>
              <a:rPr sz="2400" dirty="0">
                <a:solidFill>
                  <a:srgbClr val="0E4561"/>
                </a:solidFill>
                <a:latin typeface="Tahoma"/>
                <a:cs typeface="Tahoma"/>
              </a:rPr>
              <a:t> </a:t>
            </a:r>
            <a:r>
              <a:rPr sz="2400" spc="190" dirty="0">
                <a:solidFill>
                  <a:srgbClr val="0E4561"/>
                </a:solidFill>
                <a:latin typeface="Tahoma"/>
                <a:cs typeface="Tahoma"/>
              </a:rPr>
              <a:t>place</a:t>
            </a:r>
            <a:r>
              <a:rPr sz="2400" spc="5" dirty="0">
                <a:solidFill>
                  <a:srgbClr val="0E4561"/>
                </a:solidFill>
                <a:latin typeface="Tahoma"/>
                <a:cs typeface="Tahoma"/>
              </a:rPr>
              <a:t> </a:t>
            </a:r>
            <a:r>
              <a:rPr sz="2400" spc="125" dirty="0">
                <a:solidFill>
                  <a:srgbClr val="0E4561"/>
                </a:solidFill>
                <a:latin typeface="Tahoma"/>
                <a:cs typeface="Tahoma"/>
              </a:rPr>
              <a:t>in</a:t>
            </a:r>
            <a:r>
              <a:rPr sz="2400" dirty="0">
                <a:solidFill>
                  <a:srgbClr val="0E4561"/>
                </a:solidFill>
                <a:latin typeface="Tahoma"/>
                <a:cs typeface="Tahoma"/>
              </a:rPr>
              <a:t> </a:t>
            </a:r>
            <a:r>
              <a:rPr sz="2400" spc="110" dirty="0">
                <a:solidFill>
                  <a:srgbClr val="0E4561"/>
                </a:solidFill>
                <a:latin typeface="Tahoma"/>
                <a:cs typeface="Tahoma"/>
              </a:rPr>
              <a:t>the</a:t>
            </a:r>
            <a:r>
              <a:rPr sz="2400" dirty="0">
                <a:solidFill>
                  <a:srgbClr val="0E4561"/>
                </a:solidFill>
                <a:latin typeface="Tahoma"/>
                <a:cs typeface="Tahoma"/>
              </a:rPr>
              <a:t> </a:t>
            </a:r>
            <a:r>
              <a:rPr sz="2400" spc="130" dirty="0">
                <a:solidFill>
                  <a:srgbClr val="0E4561"/>
                </a:solidFill>
                <a:latin typeface="Tahoma"/>
                <a:cs typeface="Tahoma"/>
              </a:rPr>
              <a:t>review </a:t>
            </a:r>
            <a:r>
              <a:rPr sz="2400" spc="-940" dirty="0">
                <a:solidFill>
                  <a:srgbClr val="0E4561"/>
                </a:solidFill>
                <a:latin typeface="Tahoma"/>
                <a:cs typeface="Tahoma"/>
              </a:rPr>
              <a:t> </a:t>
            </a:r>
            <a:r>
              <a:rPr sz="2400" spc="155" dirty="0">
                <a:solidFill>
                  <a:srgbClr val="0E4561"/>
                </a:solidFill>
                <a:latin typeface="Tahoma"/>
                <a:cs typeface="Tahoma"/>
              </a:rPr>
              <a:t>score</a:t>
            </a:r>
            <a:r>
              <a:rPr sz="2400" spc="-10" dirty="0">
                <a:solidFill>
                  <a:srgbClr val="0E4561"/>
                </a:solidFill>
                <a:latin typeface="Tahoma"/>
                <a:cs typeface="Tahoma"/>
              </a:rPr>
              <a:t> </a:t>
            </a:r>
            <a:r>
              <a:rPr sz="2400" spc="145" dirty="0">
                <a:solidFill>
                  <a:srgbClr val="0E4561"/>
                </a:solidFill>
                <a:latin typeface="Tahoma"/>
                <a:cs typeface="Tahoma"/>
              </a:rPr>
              <a:t>distribution</a:t>
            </a:r>
            <a:r>
              <a:rPr sz="2400" spc="-10" dirty="0">
                <a:solidFill>
                  <a:srgbClr val="0E4561"/>
                </a:solidFill>
                <a:latin typeface="Tahoma"/>
                <a:cs typeface="Tahoma"/>
              </a:rPr>
              <a:t> </a:t>
            </a:r>
            <a:r>
              <a:rPr sz="2400" spc="150" dirty="0">
                <a:solidFill>
                  <a:srgbClr val="0E4561"/>
                </a:solidFill>
                <a:latin typeface="Tahoma"/>
                <a:cs typeface="Tahoma"/>
              </a:rPr>
              <a:t>ranking</a:t>
            </a:r>
            <a:r>
              <a:rPr sz="2400" spc="-10" dirty="0">
                <a:solidFill>
                  <a:srgbClr val="0E4561"/>
                </a:solidFill>
                <a:latin typeface="Tahoma"/>
                <a:cs typeface="Tahoma"/>
              </a:rPr>
              <a:t> </a:t>
            </a:r>
            <a:r>
              <a:rPr sz="2400" spc="204" dirty="0">
                <a:solidFill>
                  <a:srgbClr val="0E4561"/>
                </a:solidFill>
                <a:latin typeface="Tahoma"/>
                <a:cs typeface="Tahoma"/>
              </a:rPr>
              <a:t>which</a:t>
            </a:r>
            <a:r>
              <a:rPr sz="2400" spc="-5" dirty="0">
                <a:solidFill>
                  <a:srgbClr val="0E4561"/>
                </a:solidFill>
                <a:latin typeface="Tahoma"/>
                <a:cs typeface="Tahoma"/>
              </a:rPr>
              <a:t> </a:t>
            </a:r>
            <a:r>
              <a:rPr sz="2400" spc="140" dirty="0">
                <a:solidFill>
                  <a:srgbClr val="0E4561"/>
                </a:solidFill>
                <a:latin typeface="Tahoma"/>
                <a:cs typeface="Tahoma"/>
              </a:rPr>
              <a:t>likely</a:t>
            </a:r>
            <a:r>
              <a:rPr sz="2400" spc="-10" dirty="0">
                <a:solidFill>
                  <a:srgbClr val="0E4561"/>
                </a:solidFill>
                <a:latin typeface="Tahoma"/>
                <a:cs typeface="Tahoma"/>
              </a:rPr>
              <a:t> </a:t>
            </a:r>
            <a:r>
              <a:rPr sz="2400" spc="160" dirty="0">
                <a:solidFill>
                  <a:srgbClr val="0E4561"/>
                </a:solidFill>
                <a:latin typeface="Tahoma"/>
                <a:cs typeface="Tahoma"/>
              </a:rPr>
              <a:t>indicates</a:t>
            </a:r>
            <a:r>
              <a:rPr sz="2400" spc="-10" dirty="0">
                <a:solidFill>
                  <a:srgbClr val="0E4561"/>
                </a:solidFill>
                <a:latin typeface="Tahoma"/>
                <a:cs typeface="Tahoma"/>
              </a:rPr>
              <a:t> </a:t>
            </a:r>
            <a:r>
              <a:rPr sz="2400" spc="75" dirty="0">
                <a:solidFill>
                  <a:srgbClr val="0E4561"/>
                </a:solidFill>
                <a:latin typeface="Tahoma"/>
                <a:cs typeface="Tahoma"/>
              </a:rPr>
              <a:t>that</a:t>
            </a:r>
            <a:r>
              <a:rPr sz="2400" spc="-10" dirty="0">
                <a:solidFill>
                  <a:srgbClr val="0E4561"/>
                </a:solidFill>
                <a:latin typeface="Tahoma"/>
                <a:cs typeface="Tahoma"/>
              </a:rPr>
              <a:t> </a:t>
            </a:r>
            <a:r>
              <a:rPr sz="2400" spc="100" dirty="0">
                <a:solidFill>
                  <a:srgbClr val="0E4561"/>
                </a:solidFill>
                <a:latin typeface="Tahoma"/>
                <a:cs typeface="Tahoma"/>
              </a:rPr>
              <a:t>there</a:t>
            </a:r>
            <a:r>
              <a:rPr sz="2400" spc="-5" dirty="0">
                <a:solidFill>
                  <a:srgbClr val="0E4561"/>
                </a:solidFill>
                <a:latin typeface="Tahoma"/>
                <a:cs typeface="Tahoma"/>
              </a:rPr>
              <a:t> </a:t>
            </a:r>
            <a:r>
              <a:rPr sz="2400" spc="225" dirty="0">
                <a:solidFill>
                  <a:srgbClr val="0E4561"/>
                </a:solidFill>
                <a:latin typeface="Tahoma"/>
                <a:cs typeface="Tahoma"/>
              </a:rPr>
              <a:t>could</a:t>
            </a:r>
            <a:r>
              <a:rPr sz="2400" spc="-10" dirty="0">
                <a:solidFill>
                  <a:srgbClr val="0E4561"/>
                </a:solidFill>
                <a:latin typeface="Tahoma"/>
                <a:cs typeface="Tahoma"/>
              </a:rPr>
              <a:t> </a:t>
            </a:r>
            <a:r>
              <a:rPr sz="2400" spc="185" dirty="0">
                <a:solidFill>
                  <a:srgbClr val="0E4561"/>
                </a:solidFill>
                <a:latin typeface="Tahoma"/>
                <a:cs typeface="Tahoma"/>
              </a:rPr>
              <a:t>be</a:t>
            </a:r>
            <a:r>
              <a:rPr sz="2400" spc="-10" dirty="0">
                <a:solidFill>
                  <a:srgbClr val="0E4561"/>
                </a:solidFill>
                <a:latin typeface="Tahoma"/>
                <a:cs typeface="Tahoma"/>
              </a:rPr>
              <a:t> </a:t>
            </a:r>
            <a:r>
              <a:rPr sz="2400" spc="170" dirty="0">
                <a:solidFill>
                  <a:srgbClr val="0E4561"/>
                </a:solidFill>
                <a:latin typeface="Tahoma"/>
                <a:cs typeface="Tahoma"/>
              </a:rPr>
              <a:t>problems</a:t>
            </a:r>
            <a:r>
              <a:rPr sz="2400" spc="-10" dirty="0">
                <a:solidFill>
                  <a:srgbClr val="0E4561"/>
                </a:solidFill>
                <a:latin typeface="Tahoma"/>
                <a:cs typeface="Tahoma"/>
              </a:rPr>
              <a:t> </a:t>
            </a:r>
            <a:r>
              <a:rPr sz="2400" spc="130" dirty="0">
                <a:solidFill>
                  <a:srgbClr val="0E4561"/>
                </a:solidFill>
                <a:latin typeface="Tahoma"/>
                <a:cs typeface="Tahoma"/>
              </a:rPr>
              <a:t>with </a:t>
            </a:r>
            <a:r>
              <a:rPr sz="2400" spc="-940" dirty="0">
                <a:solidFill>
                  <a:srgbClr val="0E4561"/>
                </a:solidFill>
                <a:latin typeface="Tahoma"/>
                <a:cs typeface="Tahoma"/>
              </a:rPr>
              <a:t> </a:t>
            </a:r>
            <a:r>
              <a:rPr sz="2400" spc="185" dirty="0">
                <a:solidFill>
                  <a:srgbClr val="0E4561"/>
                </a:solidFill>
                <a:latin typeface="Tahoma"/>
                <a:cs typeface="Tahoma"/>
              </a:rPr>
              <a:t>product</a:t>
            </a:r>
            <a:r>
              <a:rPr sz="2400" spc="-110" dirty="0">
                <a:solidFill>
                  <a:srgbClr val="0E4561"/>
                </a:solidFill>
                <a:latin typeface="Tahoma"/>
                <a:cs typeface="Tahoma"/>
              </a:rPr>
              <a:t> </a:t>
            </a:r>
            <a:r>
              <a:rPr sz="2400" spc="140" dirty="0">
                <a:solidFill>
                  <a:srgbClr val="0E4561"/>
                </a:solidFill>
                <a:latin typeface="Tahoma"/>
                <a:cs typeface="Tahoma"/>
              </a:rPr>
              <a:t>quality</a:t>
            </a:r>
            <a:r>
              <a:rPr sz="2400" spc="-105" dirty="0">
                <a:solidFill>
                  <a:srgbClr val="0E4561"/>
                </a:solidFill>
                <a:latin typeface="Tahoma"/>
                <a:cs typeface="Tahoma"/>
              </a:rPr>
              <a:t> </a:t>
            </a:r>
            <a:r>
              <a:rPr sz="2400" spc="125" dirty="0">
                <a:solidFill>
                  <a:srgbClr val="0E4561"/>
                </a:solidFill>
                <a:latin typeface="Tahoma"/>
                <a:cs typeface="Tahoma"/>
              </a:rPr>
              <a:t>in</a:t>
            </a:r>
            <a:r>
              <a:rPr sz="2400" spc="-105" dirty="0">
                <a:solidFill>
                  <a:srgbClr val="0E4561"/>
                </a:solidFill>
                <a:latin typeface="Tahoma"/>
                <a:cs typeface="Tahoma"/>
              </a:rPr>
              <a:t> </a:t>
            </a:r>
            <a:r>
              <a:rPr sz="2400" spc="155" dirty="0">
                <a:solidFill>
                  <a:srgbClr val="0E4561"/>
                </a:solidFill>
                <a:latin typeface="Tahoma"/>
                <a:cs typeface="Tahoma"/>
              </a:rPr>
              <a:t>some</a:t>
            </a:r>
            <a:r>
              <a:rPr sz="2400" spc="-105" dirty="0">
                <a:solidFill>
                  <a:srgbClr val="0E4561"/>
                </a:solidFill>
                <a:latin typeface="Tahoma"/>
                <a:cs typeface="Tahoma"/>
              </a:rPr>
              <a:t> </a:t>
            </a:r>
            <a:r>
              <a:rPr sz="2400" spc="185" dirty="0">
                <a:solidFill>
                  <a:srgbClr val="0E4561"/>
                </a:solidFill>
                <a:latin typeface="Tahoma"/>
                <a:cs typeface="Tahoma"/>
              </a:rPr>
              <a:t>product</a:t>
            </a:r>
            <a:r>
              <a:rPr sz="2400" spc="-105" dirty="0">
                <a:solidFill>
                  <a:srgbClr val="0E4561"/>
                </a:solidFill>
                <a:latin typeface="Tahoma"/>
                <a:cs typeface="Tahoma"/>
              </a:rPr>
              <a:t> </a:t>
            </a:r>
            <a:r>
              <a:rPr sz="2400" spc="125" dirty="0">
                <a:solidFill>
                  <a:srgbClr val="0E4561"/>
                </a:solidFill>
                <a:latin typeface="Tahoma"/>
                <a:cs typeface="Tahoma"/>
              </a:rPr>
              <a:t>categories.</a:t>
            </a:r>
            <a:endParaRPr lang="en-IN" sz="2400" spc="125" dirty="0">
              <a:solidFill>
                <a:srgbClr val="0E4561"/>
              </a:solidFill>
              <a:latin typeface="Tahoma"/>
              <a:cs typeface="Tahoma"/>
            </a:endParaRPr>
          </a:p>
          <a:p>
            <a:pPr marL="12700" marR="5080" algn="just">
              <a:lnSpc>
                <a:spcPct val="125000"/>
              </a:lnSpc>
            </a:pPr>
            <a:endParaRPr sz="2400" dirty="0">
              <a:latin typeface="Tahoma"/>
              <a:cs typeface="Tahoma"/>
            </a:endParaRPr>
          </a:p>
          <a:p>
            <a:pPr marL="12700" marR="5080" algn="just">
              <a:lnSpc>
                <a:spcPct val="125000"/>
              </a:lnSpc>
            </a:pPr>
            <a:r>
              <a:rPr lang="en-IN" sz="2400" spc="-150" dirty="0">
                <a:solidFill>
                  <a:srgbClr val="0E4561"/>
                </a:solidFill>
                <a:latin typeface="Tahoma"/>
                <a:cs typeface="Tahoma"/>
              </a:rPr>
              <a:t>--</a:t>
            </a:r>
            <a:r>
              <a:rPr sz="2400" spc="-150" dirty="0">
                <a:solidFill>
                  <a:srgbClr val="0E4561"/>
                </a:solidFill>
                <a:latin typeface="Tahoma"/>
                <a:cs typeface="Tahoma"/>
              </a:rPr>
              <a:t>It </a:t>
            </a:r>
            <a:r>
              <a:rPr sz="2400" spc="175" dirty="0">
                <a:solidFill>
                  <a:srgbClr val="0E4561"/>
                </a:solidFill>
                <a:latin typeface="Tahoma"/>
                <a:cs typeface="Tahoma"/>
              </a:rPr>
              <a:t>helps </a:t>
            </a:r>
            <a:r>
              <a:rPr sz="2400" spc="125" dirty="0">
                <a:solidFill>
                  <a:srgbClr val="0E4561"/>
                </a:solidFill>
                <a:latin typeface="Tahoma"/>
                <a:cs typeface="Tahoma"/>
              </a:rPr>
              <a:t>in </a:t>
            </a:r>
            <a:r>
              <a:rPr sz="2400" spc="175" dirty="0">
                <a:solidFill>
                  <a:srgbClr val="0E4561"/>
                </a:solidFill>
                <a:latin typeface="Tahoma"/>
                <a:cs typeface="Tahoma"/>
              </a:rPr>
              <a:t>understanding </a:t>
            </a:r>
            <a:r>
              <a:rPr sz="2400" spc="110" dirty="0">
                <a:solidFill>
                  <a:srgbClr val="0E4561"/>
                </a:solidFill>
                <a:latin typeface="Tahoma"/>
                <a:cs typeface="Tahoma"/>
              </a:rPr>
              <a:t>the </a:t>
            </a:r>
            <a:r>
              <a:rPr sz="2400" spc="204" dirty="0">
                <a:solidFill>
                  <a:srgbClr val="0E4561"/>
                </a:solidFill>
                <a:latin typeface="Tahoma"/>
                <a:cs typeface="Tahoma"/>
              </a:rPr>
              <a:t>spending </a:t>
            </a:r>
            <a:r>
              <a:rPr sz="2400" spc="114" dirty="0">
                <a:solidFill>
                  <a:srgbClr val="0E4561"/>
                </a:solidFill>
                <a:latin typeface="Tahoma"/>
                <a:cs typeface="Tahoma"/>
              </a:rPr>
              <a:t>patterns </a:t>
            </a:r>
            <a:r>
              <a:rPr sz="2400" spc="80" dirty="0">
                <a:solidFill>
                  <a:srgbClr val="0E4561"/>
                </a:solidFill>
                <a:latin typeface="Tahoma"/>
                <a:cs typeface="Tahoma"/>
              </a:rPr>
              <a:t>of </a:t>
            </a:r>
            <a:r>
              <a:rPr sz="2400" spc="145" dirty="0">
                <a:solidFill>
                  <a:srgbClr val="0E4561"/>
                </a:solidFill>
                <a:latin typeface="Tahoma"/>
                <a:cs typeface="Tahoma"/>
              </a:rPr>
              <a:t>customers </a:t>
            </a:r>
            <a:r>
              <a:rPr sz="2400" spc="125" dirty="0">
                <a:solidFill>
                  <a:srgbClr val="0E4561"/>
                </a:solidFill>
                <a:latin typeface="Tahoma"/>
                <a:cs typeface="Tahoma"/>
              </a:rPr>
              <a:t>in </a:t>
            </a:r>
            <a:r>
              <a:rPr sz="2400" spc="135" dirty="0">
                <a:solidFill>
                  <a:srgbClr val="0E4561"/>
                </a:solidFill>
                <a:latin typeface="Tahoma"/>
                <a:cs typeface="Tahoma"/>
              </a:rPr>
              <a:t>sao </a:t>
            </a:r>
            <a:r>
              <a:rPr sz="2400" spc="185" dirty="0">
                <a:solidFill>
                  <a:srgbClr val="0E4561"/>
                </a:solidFill>
                <a:latin typeface="Tahoma"/>
                <a:cs typeface="Tahoma"/>
              </a:rPr>
              <a:t>paulo </a:t>
            </a:r>
            <a:r>
              <a:rPr sz="2400" spc="130" dirty="0">
                <a:solidFill>
                  <a:srgbClr val="0E4561"/>
                </a:solidFill>
                <a:latin typeface="Tahoma"/>
                <a:cs typeface="Tahoma"/>
              </a:rPr>
              <a:t>city </a:t>
            </a:r>
            <a:r>
              <a:rPr sz="2400" spc="-30" dirty="0">
                <a:solidFill>
                  <a:srgbClr val="0E4561"/>
                </a:solidFill>
                <a:latin typeface="Tahoma"/>
                <a:cs typeface="Tahoma"/>
              </a:rPr>
              <a:t>.it </a:t>
            </a:r>
            <a:r>
              <a:rPr sz="2400" spc="-25" dirty="0">
                <a:solidFill>
                  <a:srgbClr val="0E4561"/>
                </a:solidFill>
                <a:latin typeface="Tahoma"/>
                <a:cs typeface="Tahoma"/>
              </a:rPr>
              <a:t> </a:t>
            </a:r>
            <a:r>
              <a:rPr sz="2400" spc="140" dirty="0">
                <a:solidFill>
                  <a:srgbClr val="0E4561"/>
                </a:solidFill>
                <a:latin typeface="Tahoma"/>
                <a:cs typeface="Tahoma"/>
              </a:rPr>
              <a:t>also</a:t>
            </a:r>
            <a:r>
              <a:rPr sz="2400" spc="145" dirty="0">
                <a:solidFill>
                  <a:srgbClr val="0E4561"/>
                </a:solidFill>
                <a:latin typeface="Tahoma"/>
                <a:cs typeface="Tahoma"/>
              </a:rPr>
              <a:t> </a:t>
            </a:r>
            <a:r>
              <a:rPr sz="2400" spc="175" dirty="0">
                <a:solidFill>
                  <a:srgbClr val="0E4561"/>
                </a:solidFill>
                <a:latin typeface="Tahoma"/>
                <a:cs typeface="Tahoma"/>
              </a:rPr>
              <a:t>helps</a:t>
            </a:r>
            <a:r>
              <a:rPr sz="2400" spc="180" dirty="0">
                <a:solidFill>
                  <a:srgbClr val="0E4561"/>
                </a:solidFill>
                <a:latin typeface="Tahoma"/>
                <a:cs typeface="Tahoma"/>
              </a:rPr>
              <a:t> </a:t>
            </a:r>
            <a:r>
              <a:rPr sz="2400" spc="110" dirty="0">
                <a:solidFill>
                  <a:srgbClr val="0E4561"/>
                </a:solidFill>
                <a:latin typeface="Tahoma"/>
                <a:cs typeface="Tahoma"/>
              </a:rPr>
              <a:t>Olist</a:t>
            </a:r>
            <a:r>
              <a:rPr sz="2400" spc="114" dirty="0">
                <a:solidFill>
                  <a:srgbClr val="0E4561"/>
                </a:solidFill>
                <a:latin typeface="Tahoma"/>
                <a:cs typeface="Tahoma"/>
              </a:rPr>
              <a:t> </a:t>
            </a:r>
            <a:r>
              <a:rPr sz="2400" spc="125" dirty="0">
                <a:solidFill>
                  <a:srgbClr val="0E4561"/>
                </a:solidFill>
                <a:latin typeface="Tahoma"/>
                <a:cs typeface="Tahoma"/>
              </a:rPr>
              <a:t>in</a:t>
            </a:r>
            <a:r>
              <a:rPr sz="2400" spc="130" dirty="0">
                <a:solidFill>
                  <a:srgbClr val="0E4561"/>
                </a:solidFill>
                <a:latin typeface="Tahoma"/>
                <a:cs typeface="Tahoma"/>
              </a:rPr>
              <a:t> </a:t>
            </a:r>
            <a:r>
              <a:rPr sz="2400" spc="150" dirty="0">
                <a:solidFill>
                  <a:srgbClr val="0E4561"/>
                </a:solidFill>
                <a:latin typeface="Tahoma"/>
                <a:cs typeface="Tahoma"/>
              </a:rPr>
              <a:t>identifying</a:t>
            </a:r>
            <a:r>
              <a:rPr sz="2400" spc="155" dirty="0">
                <a:solidFill>
                  <a:srgbClr val="0E4561"/>
                </a:solidFill>
                <a:latin typeface="Tahoma"/>
                <a:cs typeface="Tahoma"/>
              </a:rPr>
              <a:t> </a:t>
            </a:r>
            <a:r>
              <a:rPr sz="2400" spc="190" dirty="0">
                <a:solidFill>
                  <a:srgbClr val="0E4561"/>
                </a:solidFill>
                <a:latin typeface="Tahoma"/>
                <a:cs typeface="Tahoma"/>
              </a:rPr>
              <a:t>high</a:t>
            </a:r>
            <a:r>
              <a:rPr sz="2400" spc="195" dirty="0">
                <a:solidFill>
                  <a:srgbClr val="0E4561"/>
                </a:solidFill>
                <a:latin typeface="Tahoma"/>
                <a:cs typeface="Tahoma"/>
              </a:rPr>
              <a:t> </a:t>
            </a:r>
            <a:r>
              <a:rPr sz="2400" spc="145" dirty="0">
                <a:solidFill>
                  <a:srgbClr val="0E4561"/>
                </a:solidFill>
                <a:latin typeface="Tahoma"/>
                <a:cs typeface="Tahoma"/>
              </a:rPr>
              <a:t>value</a:t>
            </a:r>
            <a:r>
              <a:rPr sz="2400" spc="150" dirty="0">
                <a:solidFill>
                  <a:srgbClr val="0E4561"/>
                </a:solidFill>
                <a:latin typeface="Tahoma"/>
                <a:cs typeface="Tahoma"/>
              </a:rPr>
              <a:t> </a:t>
            </a:r>
            <a:r>
              <a:rPr sz="2400" spc="145" dirty="0">
                <a:solidFill>
                  <a:srgbClr val="0E4561"/>
                </a:solidFill>
                <a:latin typeface="Tahoma"/>
                <a:cs typeface="Tahoma"/>
              </a:rPr>
              <a:t>customers</a:t>
            </a:r>
            <a:r>
              <a:rPr sz="2400" spc="150" dirty="0">
                <a:solidFill>
                  <a:srgbClr val="0E4561"/>
                </a:solidFill>
                <a:latin typeface="Tahoma"/>
                <a:cs typeface="Tahoma"/>
              </a:rPr>
              <a:t> </a:t>
            </a:r>
            <a:r>
              <a:rPr sz="2400" spc="180" dirty="0">
                <a:solidFill>
                  <a:srgbClr val="0E4561"/>
                </a:solidFill>
                <a:latin typeface="Tahoma"/>
                <a:cs typeface="Tahoma"/>
              </a:rPr>
              <a:t>and</a:t>
            </a:r>
            <a:r>
              <a:rPr sz="2400" spc="185" dirty="0">
                <a:solidFill>
                  <a:srgbClr val="0E4561"/>
                </a:solidFill>
                <a:latin typeface="Tahoma"/>
                <a:cs typeface="Tahoma"/>
              </a:rPr>
              <a:t> </a:t>
            </a:r>
            <a:r>
              <a:rPr sz="2400" spc="150" dirty="0">
                <a:solidFill>
                  <a:srgbClr val="0E4561"/>
                </a:solidFill>
                <a:latin typeface="Tahoma"/>
                <a:cs typeface="Tahoma"/>
              </a:rPr>
              <a:t>creating</a:t>
            </a:r>
            <a:r>
              <a:rPr sz="2400" spc="155" dirty="0">
                <a:solidFill>
                  <a:srgbClr val="0E4561"/>
                </a:solidFill>
                <a:latin typeface="Tahoma"/>
                <a:cs typeface="Tahoma"/>
              </a:rPr>
              <a:t> </a:t>
            </a:r>
            <a:r>
              <a:rPr sz="2400" spc="130" dirty="0">
                <a:solidFill>
                  <a:srgbClr val="0E4561"/>
                </a:solidFill>
                <a:latin typeface="Tahoma"/>
                <a:cs typeface="Tahoma"/>
              </a:rPr>
              <a:t>targeted </a:t>
            </a:r>
            <a:r>
              <a:rPr sz="2400" spc="-940" dirty="0">
                <a:solidFill>
                  <a:srgbClr val="0E4561"/>
                </a:solidFill>
                <a:latin typeface="Tahoma"/>
                <a:cs typeface="Tahoma"/>
              </a:rPr>
              <a:t> </a:t>
            </a:r>
            <a:r>
              <a:rPr sz="2400" spc="135" dirty="0">
                <a:solidFill>
                  <a:srgbClr val="0E4561"/>
                </a:solidFill>
                <a:latin typeface="Tahoma"/>
                <a:cs typeface="Tahoma"/>
              </a:rPr>
              <a:t>marketing</a:t>
            </a:r>
            <a:r>
              <a:rPr sz="2400" spc="-110" dirty="0">
                <a:solidFill>
                  <a:srgbClr val="0E4561"/>
                </a:solidFill>
                <a:latin typeface="Tahoma"/>
                <a:cs typeface="Tahoma"/>
              </a:rPr>
              <a:t> </a:t>
            </a:r>
            <a:r>
              <a:rPr sz="2400" spc="155" dirty="0">
                <a:solidFill>
                  <a:srgbClr val="0E4561"/>
                </a:solidFill>
                <a:latin typeface="Tahoma"/>
                <a:cs typeface="Tahoma"/>
              </a:rPr>
              <a:t>campaigns.</a:t>
            </a:r>
            <a:endParaRPr lang="en-IN" sz="2400" spc="155" dirty="0">
              <a:solidFill>
                <a:srgbClr val="0E4561"/>
              </a:solidFill>
              <a:latin typeface="Tahoma"/>
              <a:cs typeface="Tahoma"/>
            </a:endParaRPr>
          </a:p>
          <a:p>
            <a:pPr marL="12700" marR="5080" algn="just">
              <a:lnSpc>
                <a:spcPct val="125000"/>
              </a:lnSpc>
            </a:pPr>
            <a:endParaRPr sz="2400" dirty="0">
              <a:latin typeface="Tahoma"/>
              <a:cs typeface="Tahoma"/>
            </a:endParaRPr>
          </a:p>
          <a:p>
            <a:pPr marL="12700" marR="5080" algn="just">
              <a:lnSpc>
                <a:spcPct val="125000"/>
              </a:lnSpc>
            </a:pPr>
            <a:r>
              <a:rPr lang="en-IN" sz="2400" spc="165" dirty="0">
                <a:solidFill>
                  <a:srgbClr val="0E4561"/>
                </a:solidFill>
                <a:latin typeface="Tahoma"/>
                <a:cs typeface="Tahoma"/>
              </a:rPr>
              <a:t>--</a:t>
            </a:r>
            <a:r>
              <a:rPr sz="2400" spc="165" dirty="0">
                <a:solidFill>
                  <a:srgbClr val="0E4561"/>
                </a:solidFill>
                <a:latin typeface="Tahoma"/>
                <a:cs typeface="Tahoma"/>
              </a:rPr>
              <a:t>The </a:t>
            </a:r>
            <a:r>
              <a:rPr sz="2400" spc="135" dirty="0">
                <a:solidFill>
                  <a:srgbClr val="0E4561"/>
                </a:solidFill>
                <a:latin typeface="Tahoma"/>
                <a:cs typeface="Tahoma"/>
              </a:rPr>
              <a:t>analysis </a:t>
            </a:r>
            <a:r>
              <a:rPr sz="2400" spc="80" dirty="0">
                <a:solidFill>
                  <a:srgbClr val="0E4561"/>
                </a:solidFill>
                <a:latin typeface="Tahoma"/>
                <a:cs typeface="Tahoma"/>
              </a:rPr>
              <a:t>of </a:t>
            </a:r>
            <a:r>
              <a:rPr sz="2400" spc="150" dirty="0">
                <a:solidFill>
                  <a:srgbClr val="0E4561"/>
                </a:solidFill>
                <a:latin typeface="Tahoma"/>
                <a:cs typeface="Tahoma"/>
              </a:rPr>
              <a:t>payment </a:t>
            </a:r>
            <a:r>
              <a:rPr sz="2400" spc="110" dirty="0">
                <a:solidFill>
                  <a:srgbClr val="0E4561"/>
                </a:solidFill>
                <a:latin typeface="Tahoma"/>
                <a:cs typeface="Tahoma"/>
              </a:rPr>
              <a:t>statistics </a:t>
            </a:r>
            <a:r>
              <a:rPr sz="2400" spc="185" dirty="0">
                <a:solidFill>
                  <a:srgbClr val="0E4561"/>
                </a:solidFill>
                <a:latin typeface="Tahoma"/>
                <a:cs typeface="Tahoma"/>
              </a:rPr>
              <a:t>based </a:t>
            </a:r>
            <a:r>
              <a:rPr sz="2400" spc="180" dirty="0">
                <a:solidFill>
                  <a:srgbClr val="0E4561"/>
                </a:solidFill>
                <a:latin typeface="Tahoma"/>
                <a:cs typeface="Tahoma"/>
              </a:rPr>
              <a:t>on weekday </a:t>
            </a:r>
            <a:r>
              <a:rPr sz="2400" spc="15" dirty="0">
                <a:solidFill>
                  <a:srgbClr val="0E4561"/>
                </a:solidFill>
                <a:latin typeface="Tahoma"/>
                <a:cs typeface="Tahoma"/>
              </a:rPr>
              <a:t>vs. </a:t>
            </a:r>
            <a:r>
              <a:rPr sz="2400" spc="195" dirty="0">
                <a:solidFill>
                  <a:srgbClr val="0E4561"/>
                </a:solidFill>
                <a:latin typeface="Tahoma"/>
                <a:cs typeface="Tahoma"/>
              </a:rPr>
              <a:t>weekend </a:t>
            </a:r>
            <a:r>
              <a:rPr sz="2400" spc="165" dirty="0">
                <a:solidFill>
                  <a:srgbClr val="0E4561"/>
                </a:solidFill>
                <a:latin typeface="Tahoma"/>
                <a:cs typeface="Tahoma"/>
              </a:rPr>
              <a:t>provides </a:t>
            </a:r>
            <a:r>
              <a:rPr sz="2400" spc="125" dirty="0">
                <a:solidFill>
                  <a:srgbClr val="0E4561"/>
                </a:solidFill>
                <a:latin typeface="Tahoma"/>
                <a:cs typeface="Tahoma"/>
              </a:rPr>
              <a:t>an </a:t>
            </a:r>
            <a:r>
              <a:rPr sz="2400" spc="130" dirty="0">
                <a:solidFill>
                  <a:srgbClr val="0E4561"/>
                </a:solidFill>
                <a:latin typeface="Tahoma"/>
                <a:cs typeface="Tahoma"/>
              </a:rPr>
              <a:t> </a:t>
            </a:r>
            <a:r>
              <a:rPr sz="2400" spc="175" dirty="0">
                <a:solidFill>
                  <a:srgbClr val="0E4561"/>
                </a:solidFill>
                <a:latin typeface="Tahoma"/>
                <a:cs typeface="Tahoma"/>
              </a:rPr>
              <a:t>understanding </a:t>
            </a:r>
            <a:r>
              <a:rPr sz="2400" spc="80" dirty="0">
                <a:solidFill>
                  <a:srgbClr val="0E4561"/>
                </a:solidFill>
                <a:latin typeface="Tahoma"/>
                <a:cs typeface="Tahoma"/>
              </a:rPr>
              <a:t>of </a:t>
            </a:r>
            <a:r>
              <a:rPr sz="2400" spc="110" dirty="0">
                <a:solidFill>
                  <a:srgbClr val="0E4561"/>
                </a:solidFill>
                <a:latin typeface="Tahoma"/>
                <a:cs typeface="Tahoma"/>
              </a:rPr>
              <a:t>the </a:t>
            </a:r>
            <a:r>
              <a:rPr sz="2400" spc="200" dirty="0">
                <a:solidFill>
                  <a:srgbClr val="0E4561"/>
                </a:solidFill>
                <a:latin typeface="Tahoma"/>
                <a:cs typeface="Tahoma"/>
              </a:rPr>
              <a:t>buying </a:t>
            </a:r>
            <a:r>
              <a:rPr sz="2400" spc="155" dirty="0">
                <a:solidFill>
                  <a:srgbClr val="0E4561"/>
                </a:solidFill>
                <a:latin typeface="Tahoma"/>
                <a:cs typeface="Tahoma"/>
              </a:rPr>
              <a:t>behavior </a:t>
            </a:r>
            <a:r>
              <a:rPr sz="2400" spc="80" dirty="0">
                <a:solidFill>
                  <a:srgbClr val="0E4561"/>
                </a:solidFill>
                <a:latin typeface="Tahoma"/>
                <a:cs typeface="Tahoma"/>
              </a:rPr>
              <a:t>of </a:t>
            </a:r>
            <a:r>
              <a:rPr sz="2400" spc="114" dirty="0">
                <a:solidFill>
                  <a:srgbClr val="0E4561"/>
                </a:solidFill>
                <a:latin typeface="Tahoma"/>
                <a:cs typeface="Tahoma"/>
              </a:rPr>
              <a:t>customers </a:t>
            </a:r>
            <a:r>
              <a:rPr sz="2400" spc="180" dirty="0">
                <a:solidFill>
                  <a:srgbClr val="0E4561"/>
                </a:solidFill>
                <a:latin typeface="Tahoma"/>
                <a:cs typeface="Tahoma"/>
              </a:rPr>
              <a:t>and </a:t>
            </a:r>
            <a:r>
              <a:rPr sz="2400" spc="185" dirty="0">
                <a:solidFill>
                  <a:srgbClr val="0E4561"/>
                </a:solidFill>
                <a:latin typeface="Tahoma"/>
                <a:cs typeface="Tahoma"/>
              </a:rPr>
              <a:t>can </a:t>
            </a:r>
            <a:r>
              <a:rPr sz="2400" spc="140" dirty="0">
                <a:solidFill>
                  <a:srgbClr val="0E4561"/>
                </a:solidFill>
                <a:latin typeface="Tahoma"/>
                <a:cs typeface="Tahoma"/>
              </a:rPr>
              <a:t>also </a:t>
            </a:r>
            <a:r>
              <a:rPr sz="2400" spc="185" dirty="0">
                <a:solidFill>
                  <a:srgbClr val="0E4561"/>
                </a:solidFill>
                <a:latin typeface="Tahoma"/>
                <a:cs typeface="Tahoma"/>
              </a:rPr>
              <a:t>help </a:t>
            </a:r>
            <a:r>
              <a:rPr sz="2400" spc="110" dirty="0">
                <a:solidFill>
                  <a:srgbClr val="0E4561"/>
                </a:solidFill>
                <a:latin typeface="Tahoma"/>
                <a:cs typeface="Tahoma"/>
              </a:rPr>
              <a:t>Olist </a:t>
            </a:r>
            <a:r>
              <a:rPr sz="2400" spc="90" dirty="0">
                <a:solidFill>
                  <a:srgbClr val="0E4561"/>
                </a:solidFill>
                <a:latin typeface="Tahoma"/>
                <a:cs typeface="Tahoma"/>
              </a:rPr>
              <a:t>to </a:t>
            </a:r>
            <a:r>
              <a:rPr sz="2400" spc="95" dirty="0">
                <a:solidFill>
                  <a:srgbClr val="0E4561"/>
                </a:solidFill>
                <a:latin typeface="Tahoma"/>
                <a:cs typeface="Tahoma"/>
              </a:rPr>
              <a:t> </a:t>
            </a:r>
            <a:r>
              <a:rPr sz="2400" spc="150" dirty="0">
                <a:solidFill>
                  <a:srgbClr val="0E4561"/>
                </a:solidFill>
                <a:latin typeface="Tahoma"/>
                <a:cs typeface="Tahoma"/>
              </a:rPr>
              <a:t>improve</a:t>
            </a:r>
            <a:r>
              <a:rPr sz="2400" spc="-110" dirty="0">
                <a:solidFill>
                  <a:srgbClr val="0E4561"/>
                </a:solidFill>
                <a:latin typeface="Tahoma"/>
                <a:cs typeface="Tahoma"/>
              </a:rPr>
              <a:t> </a:t>
            </a:r>
            <a:r>
              <a:rPr sz="2400" spc="90" dirty="0">
                <a:solidFill>
                  <a:srgbClr val="0E4561"/>
                </a:solidFill>
                <a:latin typeface="Tahoma"/>
                <a:cs typeface="Tahoma"/>
              </a:rPr>
              <a:t>their</a:t>
            </a:r>
            <a:r>
              <a:rPr sz="2400" spc="-105" dirty="0">
                <a:solidFill>
                  <a:srgbClr val="0E4561"/>
                </a:solidFill>
                <a:latin typeface="Tahoma"/>
                <a:cs typeface="Tahoma"/>
              </a:rPr>
              <a:t> </a:t>
            </a:r>
            <a:r>
              <a:rPr sz="2400" spc="195" dirty="0">
                <a:solidFill>
                  <a:srgbClr val="0E4561"/>
                </a:solidFill>
                <a:latin typeface="Tahoma"/>
                <a:cs typeface="Tahoma"/>
              </a:rPr>
              <a:t>weekend</a:t>
            </a:r>
            <a:r>
              <a:rPr sz="2400" spc="-105" dirty="0">
                <a:solidFill>
                  <a:srgbClr val="0E4561"/>
                </a:solidFill>
                <a:latin typeface="Tahoma"/>
                <a:cs typeface="Tahoma"/>
              </a:rPr>
              <a:t> </a:t>
            </a:r>
            <a:r>
              <a:rPr sz="2400" spc="130" dirty="0">
                <a:solidFill>
                  <a:srgbClr val="0E4561"/>
                </a:solidFill>
                <a:latin typeface="Tahoma"/>
                <a:cs typeface="Tahoma"/>
              </a:rPr>
              <a:t>sales</a:t>
            </a:r>
            <a:r>
              <a:rPr sz="2400" spc="-105" dirty="0">
                <a:solidFill>
                  <a:srgbClr val="0E4561"/>
                </a:solidFill>
                <a:latin typeface="Tahoma"/>
                <a:cs typeface="Tahoma"/>
              </a:rPr>
              <a:t> </a:t>
            </a:r>
            <a:r>
              <a:rPr sz="2400" spc="180" dirty="0">
                <a:solidFill>
                  <a:srgbClr val="0E4561"/>
                </a:solidFill>
                <a:latin typeface="Tahoma"/>
                <a:cs typeface="Tahoma"/>
              </a:rPr>
              <a:t>and</a:t>
            </a:r>
            <a:r>
              <a:rPr sz="2400" spc="-105" dirty="0">
                <a:solidFill>
                  <a:srgbClr val="0E4561"/>
                </a:solidFill>
                <a:latin typeface="Tahoma"/>
                <a:cs typeface="Tahoma"/>
              </a:rPr>
              <a:t> </a:t>
            </a:r>
            <a:r>
              <a:rPr sz="2400" spc="170" dirty="0">
                <a:solidFill>
                  <a:srgbClr val="0E4561"/>
                </a:solidFill>
                <a:latin typeface="Tahoma"/>
                <a:cs typeface="Tahoma"/>
              </a:rPr>
              <a:t>plan</a:t>
            </a:r>
            <a:r>
              <a:rPr sz="2400" spc="-105" dirty="0">
                <a:solidFill>
                  <a:srgbClr val="0E4561"/>
                </a:solidFill>
                <a:latin typeface="Tahoma"/>
                <a:cs typeface="Tahoma"/>
              </a:rPr>
              <a:t> </a:t>
            </a:r>
            <a:r>
              <a:rPr sz="2400" spc="160" dirty="0">
                <a:solidFill>
                  <a:srgbClr val="0E4561"/>
                </a:solidFill>
                <a:latin typeface="Tahoma"/>
                <a:cs typeface="Tahoma"/>
              </a:rPr>
              <a:t>promotions</a:t>
            </a:r>
            <a:r>
              <a:rPr sz="2400" spc="-105" dirty="0">
                <a:solidFill>
                  <a:srgbClr val="0E4561"/>
                </a:solidFill>
                <a:latin typeface="Tahoma"/>
                <a:cs typeface="Tahoma"/>
              </a:rPr>
              <a:t> </a:t>
            </a:r>
            <a:r>
              <a:rPr sz="2400" spc="165" dirty="0">
                <a:solidFill>
                  <a:srgbClr val="0E4561"/>
                </a:solidFill>
                <a:latin typeface="Tahoma"/>
                <a:cs typeface="Tahoma"/>
              </a:rPr>
              <a:t>accordingly.</a:t>
            </a:r>
            <a:endParaRPr sz="2400" dirty="0">
              <a:latin typeface="Tahoma"/>
              <a:cs typeface="Tahoma"/>
            </a:endParaRPr>
          </a:p>
        </p:txBody>
      </p:sp>
      <p:pic>
        <p:nvPicPr>
          <p:cNvPr id="16" name="object 16"/>
          <p:cNvPicPr/>
          <p:nvPr/>
        </p:nvPicPr>
        <p:blipFill>
          <a:blip r:embed="rId7" cstate="print"/>
          <a:stretch>
            <a:fillRect/>
          </a:stretch>
        </p:blipFill>
        <p:spPr>
          <a:xfrm>
            <a:off x="16696570" y="1632162"/>
            <a:ext cx="246688" cy="246687"/>
          </a:xfrm>
          <a:prstGeom prst="rect">
            <a:avLst/>
          </a:prstGeom>
        </p:spPr>
      </p:pic>
      <p:pic>
        <p:nvPicPr>
          <p:cNvPr id="17" name="object 17"/>
          <p:cNvPicPr/>
          <p:nvPr/>
        </p:nvPicPr>
        <p:blipFill>
          <a:blip r:embed="rId8" cstate="print"/>
          <a:stretch>
            <a:fillRect/>
          </a:stretch>
        </p:blipFill>
        <p:spPr>
          <a:xfrm>
            <a:off x="17218497" y="1633727"/>
            <a:ext cx="246688" cy="246687"/>
          </a:xfrm>
          <a:prstGeom prst="rect">
            <a:avLst/>
          </a:prstGeom>
        </p:spPr>
      </p:pic>
      <p:sp>
        <p:nvSpPr>
          <p:cNvPr id="18" name="object 18"/>
          <p:cNvSpPr/>
          <p:nvPr/>
        </p:nvSpPr>
        <p:spPr>
          <a:xfrm>
            <a:off x="16185058" y="609904"/>
            <a:ext cx="1414145" cy="970915"/>
          </a:xfrm>
          <a:custGeom>
            <a:avLst/>
            <a:gdLst/>
            <a:ahLst/>
            <a:cxnLst/>
            <a:rect l="l" t="t" r="r" b="b"/>
            <a:pathLst>
              <a:path w="1414144" h="970915">
                <a:moveTo>
                  <a:pt x="1374724" y="900798"/>
                </a:moveTo>
                <a:lnTo>
                  <a:pt x="1369225" y="873607"/>
                </a:lnTo>
                <a:lnTo>
                  <a:pt x="1354264" y="851408"/>
                </a:lnTo>
                <a:lnTo>
                  <a:pt x="1332064" y="836434"/>
                </a:lnTo>
                <a:lnTo>
                  <a:pt x="1304874" y="830948"/>
                </a:lnTo>
                <a:lnTo>
                  <a:pt x="583501" y="830948"/>
                </a:lnTo>
                <a:lnTo>
                  <a:pt x="294716" y="0"/>
                </a:lnTo>
                <a:lnTo>
                  <a:pt x="69837" y="0"/>
                </a:lnTo>
                <a:lnTo>
                  <a:pt x="42646" y="5486"/>
                </a:lnTo>
                <a:lnTo>
                  <a:pt x="20447" y="20459"/>
                </a:lnTo>
                <a:lnTo>
                  <a:pt x="5486" y="42659"/>
                </a:lnTo>
                <a:lnTo>
                  <a:pt x="0" y="69850"/>
                </a:lnTo>
                <a:lnTo>
                  <a:pt x="5486" y="97040"/>
                </a:lnTo>
                <a:lnTo>
                  <a:pt x="20447" y="119240"/>
                </a:lnTo>
                <a:lnTo>
                  <a:pt x="42646" y="134200"/>
                </a:lnTo>
                <a:lnTo>
                  <a:pt x="69837" y="139687"/>
                </a:lnTo>
                <a:lnTo>
                  <a:pt x="195364" y="139687"/>
                </a:lnTo>
                <a:lnTo>
                  <a:pt x="484149" y="970635"/>
                </a:lnTo>
                <a:lnTo>
                  <a:pt x="1304874" y="970635"/>
                </a:lnTo>
                <a:lnTo>
                  <a:pt x="1332064" y="965149"/>
                </a:lnTo>
                <a:lnTo>
                  <a:pt x="1354264" y="950188"/>
                </a:lnTo>
                <a:lnTo>
                  <a:pt x="1369225" y="927976"/>
                </a:lnTo>
                <a:lnTo>
                  <a:pt x="1374724" y="900798"/>
                </a:lnTo>
                <a:close/>
              </a:path>
              <a:path w="1414144" h="970915">
                <a:moveTo>
                  <a:pt x="1413764" y="262432"/>
                </a:moveTo>
                <a:lnTo>
                  <a:pt x="1409090" y="250558"/>
                </a:lnTo>
                <a:lnTo>
                  <a:pt x="1399159" y="242531"/>
                </a:lnTo>
                <a:lnTo>
                  <a:pt x="1384833" y="239598"/>
                </a:lnTo>
                <a:lnTo>
                  <a:pt x="560285" y="239598"/>
                </a:lnTo>
                <a:lnTo>
                  <a:pt x="542493" y="243243"/>
                </a:lnTo>
                <a:lnTo>
                  <a:pt x="530148" y="253174"/>
                </a:lnTo>
                <a:lnTo>
                  <a:pt x="524319" y="267931"/>
                </a:lnTo>
                <a:lnTo>
                  <a:pt x="526122" y="286004"/>
                </a:lnTo>
                <a:lnTo>
                  <a:pt x="656551" y="668096"/>
                </a:lnTo>
                <a:lnTo>
                  <a:pt x="691184" y="702487"/>
                </a:lnTo>
                <a:lnTo>
                  <a:pt x="707313" y="705421"/>
                </a:lnTo>
                <a:lnTo>
                  <a:pt x="1247914" y="705421"/>
                </a:lnTo>
                <a:lnTo>
                  <a:pt x="1291031" y="682625"/>
                </a:lnTo>
                <a:lnTo>
                  <a:pt x="1412290" y="276974"/>
                </a:lnTo>
                <a:lnTo>
                  <a:pt x="1413764" y="262432"/>
                </a:lnTo>
                <a:close/>
              </a:path>
            </a:pathLst>
          </a:custGeom>
          <a:solidFill>
            <a:srgbClr val="7894A0"/>
          </a:solidFill>
        </p:spPr>
        <p:txBody>
          <a:bodyPr wrap="square" lIns="0" tIns="0" rIns="0" bIns="0" rtlCol="0"/>
          <a:lstStyle/>
          <a:p>
            <a:endParaRPr/>
          </a:p>
        </p:txBody>
      </p:sp>
      <p:sp>
        <p:nvSpPr>
          <p:cNvPr id="19" name="object 19"/>
          <p:cNvSpPr txBox="1"/>
          <p:nvPr/>
        </p:nvSpPr>
        <p:spPr>
          <a:xfrm>
            <a:off x="16983661" y="2414581"/>
            <a:ext cx="375920" cy="3563620"/>
          </a:xfrm>
          <a:prstGeom prst="rect">
            <a:avLst/>
          </a:prstGeom>
        </p:spPr>
        <p:txBody>
          <a:bodyPr vert="vert" wrap="square" lIns="0" tIns="3810" rIns="0" bIns="0" rtlCol="0">
            <a:spAutoFit/>
          </a:bodyPr>
          <a:lstStyle/>
          <a:p>
            <a:pPr marL="12700">
              <a:lnSpc>
                <a:spcPct val="100000"/>
              </a:lnSpc>
              <a:spcBef>
                <a:spcPts val="30"/>
              </a:spcBef>
            </a:pPr>
            <a:r>
              <a:rPr sz="2300" spc="85" dirty="0">
                <a:solidFill>
                  <a:srgbClr val="7894A0"/>
                </a:solidFill>
                <a:latin typeface="Tahoma"/>
                <a:cs typeface="Tahoma"/>
              </a:rPr>
              <a:t>OLISTS</a:t>
            </a:r>
            <a:r>
              <a:rPr sz="2300" spc="-114" dirty="0">
                <a:solidFill>
                  <a:srgbClr val="7894A0"/>
                </a:solidFill>
                <a:latin typeface="Tahoma"/>
                <a:cs typeface="Tahoma"/>
              </a:rPr>
              <a:t> </a:t>
            </a:r>
            <a:r>
              <a:rPr sz="2300" spc="100" dirty="0">
                <a:solidFill>
                  <a:srgbClr val="7894A0"/>
                </a:solidFill>
                <a:latin typeface="Tahoma"/>
                <a:cs typeface="Tahoma"/>
              </a:rPr>
              <a:t>STORE</a:t>
            </a:r>
            <a:r>
              <a:rPr sz="2300" spc="-114" dirty="0">
                <a:solidFill>
                  <a:srgbClr val="7894A0"/>
                </a:solidFill>
                <a:latin typeface="Tahoma"/>
                <a:cs typeface="Tahoma"/>
              </a:rPr>
              <a:t> </a:t>
            </a:r>
            <a:r>
              <a:rPr sz="2300" spc="100" dirty="0">
                <a:solidFill>
                  <a:srgbClr val="7894A0"/>
                </a:solidFill>
                <a:latin typeface="Tahoma"/>
                <a:cs typeface="Tahoma"/>
              </a:rPr>
              <a:t>ANALYSIS</a:t>
            </a:r>
            <a:endParaRPr sz="2300">
              <a:latin typeface="Tahoma"/>
              <a:cs typeface="Tahoma"/>
            </a:endParaRPr>
          </a:p>
        </p:txBody>
      </p:sp>
      <p:pic>
        <p:nvPicPr>
          <p:cNvPr id="20" name="Picture 19">
            <a:extLst>
              <a:ext uri="{FF2B5EF4-FFF2-40B4-BE49-F238E27FC236}">
                <a16:creationId xmlns:a16="http://schemas.microsoft.com/office/drawing/2014/main" id="{B87C2F1B-F064-4952-39B1-25FA696434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1297</Words>
  <Application>Microsoft Office PowerPoint</Application>
  <PresentationFormat>Custom</PresentationFormat>
  <Paragraphs>75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Calibri</vt:lpstr>
      <vt:lpstr>Cambria</vt:lpstr>
      <vt:lpstr>Tahoma</vt:lpstr>
      <vt:lpstr>Trebuchet MS</vt:lpstr>
      <vt:lpstr>Verdana</vt:lpstr>
      <vt:lpstr>Wingdings</vt:lpstr>
      <vt:lpstr>Office Theme</vt:lpstr>
      <vt:lpstr>OLIST STORE  ANALYSIS</vt:lpstr>
      <vt:lpstr>OBJECTIVE</vt:lpstr>
      <vt:lpstr>Data Schema: The Olist Store dataset is structured as a relational database, with multiple tables that are interconnected to provide a comprehensive view of the e-commerce operations. The relationships between the tables can be visualized using an Entity-Relationship (ER) diagram. Here is an overview of the tables and their relationships: </vt:lpstr>
      <vt:lpstr>Weekday Vs Weekend  Payment Statistics</vt:lpstr>
      <vt:lpstr>Number of Orders with  review score 5 and payment  type as credit card.</vt:lpstr>
      <vt:lpstr>Observations: average number of days taken for order to be delivered for pet shop are 11.28  Conclusion: The shorter average delivery time for "pet_shop" orders indicates efficient and timely delivery processes, enhancing customer satisfaction and competitive advantage.  Suggestion: --Invest in Technology: Leverage technology solutions such as route optimization software, predictive analytics, and automated order processing systems to streamline delivery operations and improve efficiency  --Focus on Packaging Efficiency: Optimize packaging materials and processes to reduce packaging waste and minimize packaging dimensions.  </vt:lpstr>
      <vt:lpstr>Observations: The Average price is R$111 and Average Payment Value is R$138.11 for Sao Palo city.  Conclusion: The average price and payment values from customers of São Paulo city provide insights into the spending behavior and purchasing power of this demographic segment, aiding in market analysis and business strategy formulation.  Suggestion: --Partnerships with Local Businesses: Collaborate with local businesses or influencers within São Paulo city to gain a better understanding of the local market dynamics and consumer preferences. Partnering with local brands or organizations can help tailor products and services to better meet the needs of São Paulo customers.  --Localization of Marketing Campaigns: Develop localized marketing campaigns and promotions specifically targeted at customers in São Paulo city. Highlight products or services that resonate with the local culture, preferences, and lifestyle trends to attract and engage this demographic segment effectively.  </vt:lpstr>
      <vt:lpstr>Observation: Review scores of 4 and 5 have notably lower average delivery days compared to scores of 1, 2, and 3. This indicates that customers who give higher review scores tend to experience faster delivery times, contributing to their overall satisfaction.  Conclusion: Higher review scores correlate with shorter delivery times(indicates negative correlation), with the most significant impact on satisfaction seen at lower review scores.  Suggestion: --Invest in Logistics Infrastructure: Upgrade logistics infrastructure and distribution networks to improve delivery speed and reliability. Expand warehousing facilities, optimize inventory management, and establish strategic partnerships with reliable shipping carriers to minimize transit times.  --Utilize Express Shipping Options: Offer express shipping options for customers who prioritize faster delivery. Provide expedited shipping services with guaranteed delivery times for an additional fee to cater to time-sensitive orders and enhance customer satisfaction.  </vt:lpstr>
      <vt:lpstr>KEY INSIGHTS</vt:lpstr>
      <vt:lpstr>ADDITIONAL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2KL19CS093 C k</dc:creator>
  <cp:keywords>DAGDOvz560w,BAE3JWNU1lw</cp:keywords>
  <cp:lastModifiedBy>Sanju Stephen</cp:lastModifiedBy>
  <cp:revision>4</cp:revision>
  <dcterms:created xsi:type="dcterms:W3CDTF">2024-04-23T11:29:30Z</dcterms:created>
  <dcterms:modified xsi:type="dcterms:W3CDTF">2024-04-23T12:00:32Z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2024-04-23T00:00:00Z</vt:filetime>
  </property>
  <property fmtid="{D5CDD505-2E9C-101B-9397-08002B2CF9AE}" pid="3" name="Creator">
    <vt:lpwstr>Canva</vt:lpwstr>
  </property>
  <property fmtid="{D5CDD505-2E9C-101B-9397-08002B2CF9AE}" pid="4" name="LastSaved">
    <vt:filetime>2024-04-23T00:00:00Z</vt:filetime>
  </property>
</Properties>
</file>