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9"/>
  </p:notesMasterIdLst>
  <p:sldIdLst>
    <p:sldId id="256" r:id="rId2"/>
    <p:sldId id="257" r:id="rId3"/>
    <p:sldId id="259" r:id="rId4"/>
    <p:sldId id="263" r:id="rId5"/>
    <p:sldId id="258" r:id="rId6"/>
    <p:sldId id="264" r:id="rId7"/>
    <p:sldId id="261" r:id="rId8"/>
    <p:sldId id="262" r:id="rId9"/>
    <p:sldId id="260"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85"/>
    <p:restoredTop sz="80699"/>
  </p:normalViewPr>
  <p:slideViewPr>
    <p:cSldViewPr snapToGrid="0">
      <p:cViewPr varScale="1">
        <p:scale>
          <a:sx n="140" d="100"/>
          <a:sy n="140" d="100"/>
        </p:scale>
        <p:origin x="1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201A3-676A-3642-90C8-A442942183B9}"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816F5C-343F-AD48-BF5C-AC1D04C6D29D}" type="slidenum">
              <a:rPr lang="en-US" smtClean="0"/>
              <a:t>‹#›</a:t>
            </a:fld>
            <a:endParaRPr lang="en-US"/>
          </a:p>
        </p:txBody>
      </p:sp>
    </p:spTree>
    <p:extLst>
      <p:ext uri="{BB962C8B-B14F-4D97-AF65-F5344CB8AC3E}">
        <p14:creationId xmlns:p14="http://schemas.microsoft.com/office/powerpoint/2010/main" val="385211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1</a:t>
            </a:fld>
            <a:endParaRPr lang="en-US"/>
          </a:p>
        </p:txBody>
      </p:sp>
    </p:spTree>
    <p:extLst>
      <p:ext uri="{BB962C8B-B14F-4D97-AF65-F5344CB8AC3E}">
        <p14:creationId xmlns:p14="http://schemas.microsoft.com/office/powerpoint/2010/main" val="155935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3</a:t>
            </a:fld>
            <a:endParaRPr lang="en-US"/>
          </a:p>
        </p:txBody>
      </p:sp>
    </p:spTree>
    <p:extLst>
      <p:ext uri="{BB962C8B-B14F-4D97-AF65-F5344CB8AC3E}">
        <p14:creationId xmlns:p14="http://schemas.microsoft.com/office/powerpoint/2010/main" val="145268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6F757A"/>
                </a:solidFill>
                <a:effectLst/>
                <a:latin typeface="Encode Sans"/>
              </a:rPr>
              <a:t>According to Selenium’s own documentation</a:t>
            </a:r>
          </a:p>
          <a:p>
            <a:pPr algn="l"/>
            <a:endParaRPr lang="en-US" b="0" i="0" u="none" strike="noStrike" dirty="0">
              <a:solidFill>
                <a:srgbClr val="6F757A"/>
              </a:solidFill>
              <a:effectLst/>
              <a:latin typeface="Encode Sans"/>
            </a:endParaRPr>
          </a:p>
          <a:p>
            <a:pPr algn="l"/>
            <a:r>
              <a:rPr lang="en-US" b="0" i="0" u="none" strike="noStrike" dirty="0">
                <a:solidFill>
                  <a:srgbClr val="6F757A"/>
                </a:solidFill>
                <a:effectLst/>
                <a:latin typeface="Encode Sans"/>
              </a:rPr>
              <a:t>Within your web app’s UI, there are areas where your tests interact with. A Page Object only models these as objects within the test code. This reduces the amount of duplicated code and means that if the UI changes, the fix needs only to be applied in one place.</a:t>
            </a:r>
          </a:p>
          <a:p>
            <a:pPr algn="l"/>
            <a:endParaRPr lang="en-US" b="0" i="0" u="none" strike="noStrike" dirty="0">
              <a:solidFill>
                <a:srgbClr val="6F757A"/>
              </a:solidFill>
              <a:effectLst/>
              <a:latin typeface="Encode Sans"/>
            </a:endParaRPr>
          </a:p>
          <a:p>
            <a:pPr algn="l"/>
            <a:r>
              <a:rPr lang="en-US" b="0" i="0" u="none" strike="noStrike" dirty="0">
                <a:solidFill>
                  <a:srgbClr val="6F757A"/>
                </a:solidFill>
                <a:effectLst/>
                <a:latin typeface="Encode Sans"/>
              </a:rPr>
              <a:t>Page Object is a Design Pattern that has become popular in test automation for enhancing test maintenance and reducing code duplication. A page object is an object-oriented class that serves as an interface to a page of your AUT. The tests then use the methods of this page object class whenever they need to interact with the UI of that page. The benefit is that if the UI changes for the page, the tests themselves don’t need to change, only the code within the page object needs to change. Subsequently, all changes to support that new UI are located in one place.</a:t>
            </a:r>
          </a:p>
        </p:txBody>
      </p:sp>
      <p:sp>
        <p:nvSpPr>
          <p:cNvPr id="4" name="Slide Number Placeholder 3"/>
          <p:cNvSpPr>
            <a:spLocks noGrp="1"/>
          </p:cNvSpPr>
          <p:nvPr>
            <p:ph type="sldNum" sz="quarter" idx="5"/>
          </p:nvPr>
        </p:nvSpPr>
        <p:spPr/>
        <p:txBody>
          <a:bodyPr/>
          <a:lstStyle/>
          <a:p>
            <a:fld id="{F2816F5C-343F-AD48-BF5C-AC1D04C6D29D}" type="slidenum">
              <a:rPr lang="en-US" smtClean="0"/>
              <a:t>5</a:t>
            </a:fld>
            <a:endParaRPr lang="en-US"/>
          </a:p>
        </p:txBody>
      </p:sp>
    </p:spTree>
    <p:extLst>
      <p:ext uri="{BB962C8B-B14F-4D97-AF65-F5344CB8AC3E}">
        <p14:creationId xmlns:p14="http://schemas.microsoft.com/office/powerpoint/2010/main" val="269677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11</a:t>
            </a:fld>
            <a:endParaRPr lang="en-US"/>
          </a:p>
        </p:txBody>
      </p:sp>
    </p:spTree>
    <p:extLst>
      <p:ext uri="{BB962C8B-B14F-4D97-AF65-F5344CB8AC3E}">
        <p14:creationId xmlns:p14="http://schemas.microsoft.com/office/powerpoint/2010/main" val="3889958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12</a:t>
            </a:fld>
            <a:endParaRPr lang="en-US"/>
          </a:p>
        </p:txBody>
      </p:sp>
    </p:spTree>
    <p:extLst>
      <p:ext uri="{BB962C8B-B14F-4D97-AF65-F5344CB8AC3E}">
        <p14:creationId xmlns:p14="http://schemas.microsoft.com/office/powerpoint/2010/main" val="326175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13</a:t>
            </a:fld>
            <a:endParaRPr lang="en-US"/>
          </a:p>
        </p:txBody>
      </p:sp>
    </p:spTree>
    <p:extLst>
      <p:ext uri="{BB962C8B-B14F-4D97-AF65-F5344CB8AC3E}">
        <p14:creationId xmlns:p14="http://schemas.microsoft.com/office/powerpoint/2010/main" val="173220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14</a:t>
            </a:fld>
            <a:endParaRPr lang="en-US"/>
          </a:p>
        </p:txBody>
      </p:sp>
    </p:spTree>
    <p:extLst>
      <p:ext uri="{BB962C8B-B14F-4D97-AF65-F5344CB8AC3E}">
        <p14:creationId xmlns:p14="http://schemas.microsoft.com/office/powerpoint/2010/main" val="7588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16</a:t>
            </a:fld>
            <a:endParaRPr lang="en-US"/>
          </a:p>
        </p:txBody>
      </p:sp>
    </p:spTree>
    <p:extLst>
      <p:ext uri="{BB962C8B-B14F-4D97-AF65-F5344CB8AC3E}">
        <p14:creationId xmlns:p14="http://schemas.microsoft.com/office/powerpoint/2010/main" val="171919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816F5C-343F-AD48-BF5C-AC1D04C6D29D}" type="slidenum">
              <a:rPr lang="en-US" smtClean="0"/>
              <a:t>17</a:t>
            </a:fld>
            <a:endParaRPr lang="en-US"/>
          </a:p>
        </p:txBody>
      </p:sp>
    </p:spTree>
    <p:extLst>
      <p:ext uri="{BB962C8B-B14F-4D97-AF65-F5344CB8AC3E}">
        <p14:creationId xmlns:p14="http://schemas.microsoft.com/office/powerpoint/2010/main" val="377269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7137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76969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0313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9330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7344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98864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1652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4978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0358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03701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1/24/24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1195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1/24/24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9086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A3E5C400-6AA4-E870-83AD-A6733046D773}"/>
              </a:ext>
            </a:extLst>
          </p:cNvPr>
          <p:cNvPicPr>
            <a:picLocks noChangeAspect="1"/>
          </p:cNvPicPr>
          <p:nvPr/>
        </p:nvPicPr>
        <p:blipFill rotWithShape="1">
          <a:blip r:embed="rId3"/>
          <a:srcRect t="2397" b="22603"/>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E11A1-16CE-0C09-6F0F-C00B7F7EDD29}"/>
              </a:ext>
            </a:extLst>
          </p:cNvPr>
          <p:cNvSpPr>
            <a:spLocks noGrp="1"/>
          </p:cNvSpPr>
          <p:nvPr>
            <p:ph type="ctrTitle"/>
          </p:nvPr>
        </p:nvSpPr>
        <p:spPr>
          <a:xfrm>
            <a:off x="6421729" y="914400"/>
            <a:ext cx="4892948" cy="3427867"/>
          </a:xfrm>
        </p:spPr>
        <p:txBody>
          <a:bodyPr anchor="t">
            <a:normAutofit/>
          </a:bodyPr>
          <a:lstStyle/>
          <a:p>
            <a:pPr algn="r"/>
            <a:r>
              <a:rPr lang="en-US" dirty="0">
                <a:solidFill>
                  <a:srgbClr val="FFFFFF"/>
                </a:solidFill>
              </a:rPr>
              <a:t>Hybrid POM/LFM</a:t>
            </a:r>
            <a:br>
              <a:rPr lang="en-US" dirty="0">
                <a:solidFill>
                  <a:srgbClr val="FFFFFF"/>
                </a:solidFill>
              </a:rPr>
            </a:br>
            <a:r>
              <a:rPr lang="en-US" dirty="0">
                <a:solidFill>
                  <a:srgbClr val="FFFFFF"/>
                </a:solidFill>
              </a:rPr>
              <a:t>Design Paradigm</a:t>
            </a:r>
            <a:br>
              <a:rPr lang="en-US" dirty="0">
                <a:solidFill>
                  <a:srgbClr val="FFFFFF"/>
                </a:solidFill>
              </a:rPr>
            </a:br>
            <a:br>
              <a:rPr lang="en-US" dirty="0">
                <a:solidFill>
                  <a:srgbClr val="FFFFFF"/>
                </a:solidFill>
              </a:rPr>
            </a:br>
            <a:r>
              <a:rPr lang="en-US" dirty="0">
                <a:solidFill>
                  <a:srgbClr val="FFFFFF"/>
                </a:solidFill>
              </a:rPr>
              <a:t>for UI Automation</a:t>
            </a:r>
          </a:p>
        </p:txBody>
      </p:sp>
      <p:sp>
        <p:nvSpPr>
          <p:cNvPr id="3" name="Subtitle 2">
            <a:extLst>
              <a:ext uri="{FF2B5EF4-FFF2-40B4-BE49-F238E27FC236}">
                <a16:creationId xmlns:a16="http://schemas.microsoft.com/office/drawing/2014/main" id="{A5CCDD4B-7352-5DCD-DE39-776931935025}"/>
              </a:ext>
            </a:extLst>
          </p:cNvPr>
          <p:cNvSpPr>
            <a:spLocks noGrp="1"/>
          </p:cNvSpPr>
          <p:nvPr>
            <p:ph type="subTitle" idx="1"/>
          </p:nvPr>
        </p:nvSpPr>
        <p:spPr>
          <a:xfrm>
            <a:off x="6373503" y="5253051"/>
            <a:ext cx="4941173" cy="812923"/>
          </a:xfrm>
        </p:spPr>
        <p:txBody>
          <a:bodyPr anchor="t">
            <a:normAutofit/>
          </a:bodyPr>
          <a:lstStyle/>
          <a:p>
            <a:pPr algn="r"/>
            <a:r>
              <a:rPr lang="en-US" dirty="0">
                <a:solidFill>
                  <a:srgbClr val="FFFFFF"/>
                </a:solidFill>
              </a:rPr>
              <a:t>The Automagical Marvel</a:t>
            </a:r>
          </a:p>
          <a:p>
            <a:pPr algn="r"/>
            <a:endParaRPr lang="en-US"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39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B762-2629-D2D1-F041-5CAB244E31E3}"/>
              </a:ext>
            </a:extLst>
          </p:cNvPr>
          <p:cNvSpPr>
            <a:spLocks noGrp="1"/>
          </p:cNvSpPr>
          <p:nvPr>
            <p:ph type="title"/>
          </p:nvPr>
        </p:nvSpPr>
        <p:spPr/>
        <p:txBody>
          <a:bodyPr>
            <a:normAutofit/>
          </a:bodyPr>
          <a:lstStyle/>
          <a:p>
            <a:r>
              <a:rPr lang="en-US" sz="2800" dirty="0"/>
              <a:t>Hybrid POM/LFM Test</a:t>
            </a:r>
          </a:p>
        </p:txBody>
      </p:sp>
      <p:pic>
        <p:nvPicPr>
          <p:cNvPr id="6" name="Content Placeholder 5" descr="A test built with the Hybrid POM/LFM design paradigm">
            <a:extLst>
              <a:ext uri="{FF2B5EF4-FFF2-40B4-BE49-F238E27FC236}">
                <a16:creationId xmlns:a16="http://schemas.microsoft.com/office/drawing/2014/main" id="{8991E86D-3AEF-FF1C-CCF6-CE4095A3003B}"/>
              </a:ext>
            </a:extLst>
          </p:cNvPr>
          <p:cNvPicPr>
            <a:picLocks noGrp="1" noChangeAspect="1"/>
          </p:cNvPicPr>
          <p:nvPr>
            <p:ph idx="1"/>
          </p:nvPr>
        </p:nvPicPr>
        <p:blipFill>
          <a:blip r:embed="rId2"/>
          <a:stretch>
            <a:fillRect/>
          </a:stretch>
        </p:blipFill>
        <p:spPr>
          <a:xfrm>
            <a:off x="5183188" y="1580500"/>
            <a:ext cx="6172200" cy="3687475"/>
          </a:xfrm>
        </p:spPr>
      </p:pic>
      <p:sp>
        <p:nvSpPr>
          <p:cNvPr id="4" name="Text Placeholder 3">
            <a:extLst>
              <a:ext uri="{FF2B5EF4-FFF2-40B4-BE49-F238E27FC236}">
                <a16:creationId xmlns:a16="http://schemas.microsoft.com/office/drawing/2014/main" id="{3B1E55D6-587E-D04E-9928-3B5BCF0B4B41}"/>
              </a:ext>
            </a:extLst>
          </p:cNvPr>
          <p:cNvSpPr>
            <a:spLocks noGrp="1"/>
          </p:cNvSpPr>
          <p:nvPr>
            <p:ph type="body" sz="half" idx="2"/>
          </p:nvPr>
        </p:nvSpPr>
        <p:spPr>
          <a:xfrm>
            <a:off x="912628" y="2934586"/>
            <a:ext cx="3859397" cy="2934401"/>
          </a:xfrm>
        </p:spPr>
        <p:txBody>
          <a:bodyPr>
            <a:normAutofit lnSpcReduction="10000"/>
          </a:bodyPr>
          <a:lstStyle/>
          <a:p>
            <a:pPr marL="285750" indent="-285750">
              <a:buFont typeface="Arial" panose="020B0604020202020204" pitchFamily="34" charset="0"/>
              <a:buChar char="•"/>
            </a:pPr>
            <a:r>
              <a:rPr lang="en-US" dirty="0"/>
              <a:t>Easy to read and maintain</a:t>
            </a:r>
          </a:p>
          <a:p>
            <a:pPr marL="285750" indent="-285750">
              <a:buFont typeface="Arial" panose="020B0604020202020204" pitchFamily="34" charset="0"/>
              <a:buChar char="•"/>
            </a:pPr>
            <a:r>
              <a:rPr lang="en-US" dirty="0"/>
              <a:t>What driver?  What web element?</a:t>
            </a:r>
          </a:p>
          <a:p>
            <a:pPr marL="285750" indent="-285750">
              <a:buFont typeface="Arial" panose="020B0604020202020204" pitchFamily="34" charset="0"/>
              <a:buChar char="•"/>
            </a:pPr>
            <a:r>
              <a:rPr lang="en-US" dirty="0"/>
              <a:t>Uses basic, native Data Types</a:t>
            </a:r>
          </a:p>
          <a:p>
            <a:pPr marL="285750" indent="-285750">
              <a:buFont typeface="Arial" panose="020B0604020202020204" pitchFamily="34" charset="0"/>
              <a:buChar char="•"/>
            </a:pPr>
            <a:r>
              <a:rPr lang="en-US" dirty="0"/>
              <a:t>Still Selenium under the hood</a:t>
            </a:r>
          </a:p>
          <a:p>
            <a:pPr marL="285750" indent="-285750">
              <a:buFont typeface="Arial" panose="020B0604020202020204" pitchFamily="34" charset="0"/>
              <a:buChar char="•"/>
            </a:pPr>
            <a:r>
              <a:rPr lang="en-US" dirty="0"/>
              <a:t>Values evaluated in real time</a:t>
            </a:r>
          </a:p>
          <a:p>
            <a:pPr marL="285750" indent="-285750">
              <a:buFont typeface="Arial" panose="020B0604020202020204" pitchFamily="34" charset="0"/>
              <a:buChar char="•"/>
            </a:pPr>
            <a:r>
              <a:rPr lang="en-US" dirty="0"/>
              <a:t>Some Drawbacks</a:t>
            </a:r>
          </a:p>
          <a:p>
            <a:pPr marL="742950" lvl="1" indent="-285750">
              <a:buFont typeface="Arial" panose="020B0604020202020204" pitchFamily="34" charset="0"/>
              <a:buChar char="•"/>
            </a:pPr>
            <a:r>
              <a:rPr lang="en-US" dirty="0"/>
              <a:t>Framework complexity</a:t>
            </a:r>
          </a:p>
          <a:p>
            <a:pPr marL="742950" lvl="1" indent="-285750">
              <a:buFont typeface="Arial" panose="020B0604020202020204" pitchFamily="34" charset="0"/>
              <a:buChar char="•"/>
            </a:pPr>
            <a:r>
              <a:rPr lang="en-US" dirty="0"/>
              <a:t>Up front dev time.</a:t>
            </a:r>
          </a:p>
        </p:txBody>
      </p:sp>
    </p:spTree>
    <p:extLst>
      <p:ext uri="{BB962C8B-B14F-4D97-AF65-F5344CB8AC3E}">
        <p14:creationId xmlns:p14="http://schemas.microsoft.com/office/powerpoint/2010/main" val="387740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36A9-92A1-80A9-F7B0-95BDA66FB980}"/>
              </a:ext>
            </a:extLst>
          </p:cNvPr>
          <p:cNvSpPr>
            <a:spLocks noGrp="1"/>
          </p:cNvSpPr>
          <p:nvPr>
            <p:ph type="title"/>
          </p:nvPr>
        </p:nvSpPr>
        <p:spPr/>
        <p:txBody>
          <a:bodyPr>
            <a:normAutofit/>
          </a:bodyPr>
          <a:lstStyle/>
          <a:p>
            <a:r>
              <a:rPr lang="en-US" sz="2800" dirty="0"/>
              <a:t>The Automagical Marvel</a:t>
            </a:r>
          </a:p>
        </p:txBody>
      </p:sp>
      <p:sp>
        <p:nvSpPr>
          <p:cNvPr id="5" name="Text Placeholder 4">
            <a:extLst>
              <a:ext uri="{FF2B5EF4-FFF2-40B4-BE49-F238E27FC236}">
                <a16:creationId xmlns:a16="http://schemas.microsoft.com/office/drawing/2014/main" id="{51EE4954-198C-57ED-EBC9-BAF3E936040B}"/>
              </a:ext>
            </a:extLst>
          </p:cNvPr>
          <p:cNvSpPr>
            <a:spLocks noGrp="1"/>
          </p:cNvSpPr>
          <p:nvPr>
            <p:ph type="body" idx="1"/>
          </p:nvPr>
        </p:nvSpPr>
        <p:spPr/>
        <p:txBody>
          <a:bodyPr/>
          <a:lstStyle/>
          <a:p>
            <a:r>
              <a:rPr lang="en-US" dirty="0"/>
              <a:t>UI Element as a String</a:t>
            </a:r>
          </a:p>
        </p:txBody>
      </p:sp>
      <p:pic>
        <p:nvPicPr>
          <p:cNvPr id="10" name="Content Placeholder 9" descr="A screenshot of a computer code&#10;&#10;Description automatically generated">
            <a:extLst>
              <a:ext uri="{FF2B5EF4-FFF2-40B4-BE49-F238E27FC236}">
                <a16:creationId xmlns:a16="http://schemas.microsoft.com/office/drawing/2014/main" id="{FF1B21AF-3674-D53B-7FBA-E18213C30EF7}"/>
              </a:ext>
            </a:extLst>
          </p:cNvPr>
          <p:cNvPicPr>
            <a:picLocks noGrp="1" noChangeAspect="1"/>
          </p:cNvPicPr>
          <p:nvPr>
            <p:ph sz="half" idx="2"/>
          </p:nvPr>
        </p:nvPicPr>
        <p:blipFill>
          <a:blip r:embed="rId3"/>
          <a:stretch>
            <a:fillRect/>
          </a:stretch>
        </p:blipFill>
        <p:spPr>
          <a:xfrm>
            <a:off x="912813" y="3604813"/>
            <a:ext cx="5084762" cy="1986761"/>
          </a:xfrm>
        </p:spPr>
      </p:pic>
      <p:sp>
        <p:nvSpPr>
          <p:cNvPr id="7" name="Text Placeholder 6">
            <a:extLst>
              <a:ext uri="{FF2B5EF4-FFF2-40B4-BE49-F238E27FC236}">
                <a16:creationId xmlns:a16="http://schemas.microsoft.com/office/drawing/2014/main" id="{9DC149D5-1B14-45E5-1F61-367A1EB249F3}"/>
              </a:ext>
            </a:extLst>
          </p:cNvPr>
          <p:cNvSpPr>
            <a:spLocks noGrp="1"/>
          </p:cNvSpPr>
          <p:nvPr>
            <p:ph type="body" sz="quarter" idx="3"/>
          </p:nvPr>
        </p:nvSpPr>
        <p:spPr/>
        <p:txBody>
          <a:bodyPr/>
          <a:lstStyle/>
          <a:p>
            <a:r>
              <a:rPr lang="en-US" dirty="0"/>
              <a:t>UI Element as a </a:t>
            </a:r>
            <a:r>
              <a:rPr lang="en-US" dirty="0" err="1"/>
              <a:t>DateTime</a:t>
            </a:r>
            <a:endParaRPr lang="en-US" dirty="0"/>
          </a:p>
        </p:txBody>
      </p:sp>
      <p:pic>
        <p:nvPicPr>
          <p:cNvPr id="12" name="Content Placeholder 11" descr="A screenshot of a computer code&#10;&#10;Description automatically generated">
            <a:extLst>
              <a:ext uri="{FF2B5EF4-FFF2-40B4-BE49-F238E27FC236}">
                <a16:creationId xmlns:a16="http://schemas.microsoft.com/office/drawing/2014/main" id="{D52AE541-6C60-B452-9717-369D9552B484}"/>
              </a:ext>
            </a:extLst>
          </p:cNvPr>
          <p:cNvPicPr>
            <a:picLocks noGrp="1" noChangeAspect="1"/>
          </p:cNvPicPr>
          <p:nvPr>
            <p:ph sz="quarter" idx="4"/>
          </p:nvPr>
        </p:nvPicPr>
        <p:blipFill>
          <a:blip r:embed="rId4"/>
          <a:stretch>
            <a:fillRect/>
          </a:stretch>
        </p:blipFill>
        <p:spPr>
          <a:xfrm>
            <a:off x="6172200" y="3292775"/>
            <a:ext cx="5183188" cy="2610838"/>
          </a:xfrm>
        </p:spPr>
      </p:pic>
    </p:spTree>
    <p:extLst>
      <p:ext uri="{BB962C8B-B14F-4D97-AF65-F5344CB8AC3E}">
        <p14:creationId xmlns:p14="http://schemas.microsoft.com/office/powerpoint/2010/main" val="68482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36A9-92A1-80A9-F7B0-95BDA66FB980}"/>
              </a:ext>
            </a:extLst>
          </p:cNvPr>
          <p:cNvSpPr>
            <a:spLocks noGrp="1"/>
          </p:cNvSpPr>
          <p:nvPr>
            <p:ph type="title"/>
          </p:nvPr>
        </p:nvSpPr>
        <p:spPr/>
        <p:txBody>
          <a:bodyPr>
            <a:normAutofit/>
          </a:bodyPr>
          <a:lstStyle/>
          <a:p>
            <a:r>
              <a:rPr lang="en-US" sz="2800" dirty="0"/>
              <a:t>The Automagical Marvel</a:t>
            </a:r>
          </a:p>
        </p:txBody>
      </p:sp>
      <p:sp>
        <p:nvSpPr>
          <p:cNvPr id="5" name="Text Placeholder 4">
            <a:extLst>
              <a:ext uri="{FF2B5EF4-FFF2-40B4-BE49-F238E27FC236}">
                <a16:creationId xmlns:a16="http://schemas.microsoft.com/office/drawing/2014/main" id="{51EE4954-198C-57ED-EBC9-BAF3E936040B}"/>
              </a:ext>
            </a:extLst>
          </p:cNvPr>
          <p:cNvSpPr>
            <a:spLocks noGrp="1"/>
          </p:cNvSpPr>
          <p:nvPr>
            <p:ph type="body" idx="1"/>
          </p:nvPr>
        </p:nvSpPr>
        <p:spPr/>
        <p:txBody>
          <a:bodyPr/>
          <a:lstStyle/>
          <a:p>
            <a:r>
              <a:rPr lang="en-US" dirty="0"/>
              <a:t>UI Element as a Boolean</a:t>
            </a:r>
          </a:p>
        </p:txBody>
      </p:sp>
      <p:sp>
        <p:nvSpPr>
          <p:cNvPr id="7" name="Text Placeholder 6">
            <a:extLst>
              <a:ext uri="{FF2B5EF4-FFF2-40B4-BE49-F238E27FC236}">
                <a16:creationId xmlns:a16="http://schemas.microsoft.com/office/drawing/2014/main" id="{9DC149D5-1B14-45E5-1F61-367A1EB249F3}"/>
              </a:ext>
            </a:extLst>
          </p:cNvPr>
          <p:cNvSpPr>
            <a:spLocks noGrp="1"/>
          </p:cNvSpPr>
          <p:nvPr>
            <p:ph type="body" sz="quarter" idx="3"/>
          </p:nvPr>
        </p:nvSpPr>
        <p:spPr/>
        <p:txBody>
          <a:bodyPr/>
          <a:lstStyle/>
          <a:p>
            <a:r>
              <a:rPr lang="en-US" dirty="0"/>
              <a:t>Custom </a:t>
            </a:r>
            <a:r>
              <a:rPr lang="en-US" dirty="0" err="1"/>
              <a:t>CheckableElement</a:t>
            </a:r>
            <a:endParaRPr lang="en-US" dirty="0"/>
          </a:p>
        </p:txBody>
      </p:sp>
      <p:pic>
        <p:nvPicPr>
          <p:cNvPr id="8" name="Content Placeholder 7" descr="A computer screen shot of a code&#10;&#10;Description automatically generated">
            <a:extLst>
              <a:ext uri="{FF2B5EF4-FFF2-40B4-BE49-F238E27FC236}">
                <a16:creationId xmlns:a16="http://schemas.microsoft.com/office/drawing/2014/main" id="{06A08E17-3FFA-D5D9-5C6E-6D27DC9F7007}"/>
              </a:ext>
            </a:extLst>
          </p:cNvPr>
          <p:cNvPicPr>
            <a:picLocks noGrp="1" noChangeAspect="1"/>
          </p:cNvPicPr>
          <p:nvPr>
            <p:ph sz="half" idx="2"/>
          </p:nvPr>
        </p:nvPicPr>
        <p:blipFill>
          <a:blip r:embed="rId3"/>
          <a:stretch>
            <a:fillRect/>
          </a:stretch>
        </p:blipFill>
        <p:spPr>
          <a:xfrm>
            <a:off x="912813" y="3312720"/>
            <a:ext cx="5084762" cy="2570947"/>
          </a:xfrm>
        </p:spPr>
      </p:pic>
      <p:pic>
        <p:nvPicPr>
          <p:cNvPr id="14" name="Content Placeholder 13" descr="A screenshot of a computer program&#10;&#10;Description automatically generated">
            <a:extLst>
              <a:ext uri="{FF2B5EF4-FFF2-40B4-BE49-F238E27FC236}">
                <a16:creationId xmlns:a16="http://schemas.microsoft.com/office/drawing/2014/main" id="{E8F2C6CE-CCFA-2129-942B-2FD84C5F137A}"/>
              </a:ext>
            </a:extLst>
          </p:cNvPr>
          <p:cNvPicPr>
            <a:picLocks noGrp="1" noChangeAspect="1"/>
          </p:cNvPicPr>
          <p:nvPr>
            <p:ph sz="quarter" idx="4"/>
          </p:nvPr>
        </p:nvPicPr>
        <p:blipFill>
          <a:blip r:embed="rId4"/>
          <a:stretch>
            <a:fillRect/>
          </a:stretch>
        </p:blipFill>
        <p:spPr>
          <a:xfrm>
            <a:off x="6483881" y="3006725"/>
            <a:ext cx="4559826" cy="3182938"/>
          </a:xfrm>
        </p:spPr>
      </p:pic>
    </p:spTree>
    <p:extLst>
      <p:ext uri="{BB962C8B-B14F-4D97-AF65-F5344CB8AC3E}">
        <p14:creationId xmlns:p14="http://schemas.microsoft.com/office/powerpoint/2010/main" val="1194108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36A9-92A1-80A9-F7B0-95BDA66FB980}"/>
              </a:ext>
            </a:extLst>
          </p:cNvPr>
          <p:cNvSpPr>
            <a:spLocks noGrp="1"/>
          </p:cNvSpPr>
          <p:nvPr>
            <p:ph type="title"/>
          </p:nvPr>
        </p:nvSpPr>
        <p:spPr/>
        <p:txBody>
          <a:bodyPr>
            <a:normAutofit/>
          </a:bodyPr>
          <a:lstStyle/>
          <a:p>
            <a:r>
              <a:rPr lang="en-US" sz="2800" dirty="0"/>
              <a:t>The Automagical Marvel</a:t>
            </a:r>
          </a:p>
        </p:txBody>
      </p:sp>
      <p:sp>
        <p:nvSpPr>
          <p:cNvPr id="5" name="Text Placeholder 4">
            <a:extLst>
              <a:ext uri="{FF2B5EF4-FFF2-40B4-BE49-F238E27FC236}">
                <a16:creationId xmlns:a16="http://schemas.microsoft.com/office/drawing/2014/main" id="{51EE4954-198C-57ED-EBC9-BAF3E936040B}"/>
              </a:ext>
            </a:extLst>
          </p:cNvPr>
          <p:cNvSpPr>
            <a:spLocks noGrp="1"/>
          </p:cNvSpPr>
          <p:nvPr>
            <p:ph type="body" idx="1"/>
          </p:nvPr>
        </p:nvSpPr>
        <p:spPr/>
        <p:txBody>
          <a:bodyPr/>
          <a:lstStyle/>
          <a:p>
            <a:r>
              <a:rPr lang="en-US" dirty="0"/>
              <a:t>Select Element as String</a:t>
            </a:r>
          </a:p>
        </p:txBody>
      </p:sp>
      <p:sp>
        <p:nvSpPr>
          <p:cNvPr id="7" name="Text Placeholder 6">
            <a:extLst>
              <a:ext uri="{FF2B5EF4-FFF2-40B4-BE49-F238E27FC236}">
                <a16:creationId xmlns:a16="http://schemas.microsoft.com/office/drawing/2014/main" id="{9DC149D5-1B14-45E5-1F61-367A1EB249F3}"/>
              </a:ext>
            </a:extLst>
          </p:cNvPr>
          <p:cNvSpPr>
            <a:spLocks noGrp="1"/>
          </p:cNvSpPr>
          <p:nvPr>
            <p:ph type="body" sz="quarter" idx="3"/>
          </p:nvPr>
        </p:nvSpPr>
        <p:spPr/>
        <p:txBody>
          <a:bodyPr/>
          <a:lstStyle/>
          <a:p>
            <a:r>
              <a:rPr lang="en-US" dirty="0"/>
              <a:t>Custom Select Element</a:t>
            </a:r>
          </a:p>
        </p:txBody>
      </p:sp>
      <p:pic>
        <p:nvPicPr>
          <p:cNvPr id="9" name="Content Placeholder 8" descr="A screenshot of a computer code&#10;&#10;Description automatically generated">
            <a:extLst>
              <a:ext uri="{FF2B5EF4-FFF2-40B4-BE49-F238E27FC236}">
                <a16:creationId xmlns:a16="http://schemas.microsoft.com/office/drawing/2014/main" id="{B91F75F1-258E-69BA-A0F8-BCE2A77EBAB5}"/>
              </a:ext>
            </a:extLst>
          </p:cNvPr>
          <p:cNvPicPr>
            <a:picLocks noGrp="1" noChangeAspect="1"/>
          </p:cNvPicPr>
          <p:nvPr>
            <p:ph sz="half" idx="2"/>
          </p:nvPr>
        </p:nvPicPr>
        <p:blipFill>
          <a:blip r:embed="rId3"/>
          <a:stretch>
            <a:fillRect/>
          </a:stretch>
        </p:blipFill>
        <p:spPr>
          <a:xfrm>
            <a:off x="912813" y="3353160"/>
            <a:ext cx="5084762" cy="2490068"/>
          </a:xfrm>
        </p:spPr>
      </p:pic>
      <p:pic>
        <p:nvPicPr>
          <p:cNvPr id="13" name="Content Placeholder 12" descr="A screenshot of a computer code&#10;&#10;Description automatically generated">
            <a:extLst>
              <a:ext uri="{FF2B5EF4-FFF2-40B4-BE49-F238E27FC236}">
                <a16:creationId xmlns:a16="http://schemas.microsoft.com/office/drawing/2014/main" id="{4854581A-8CDB-041F-2C73-0683E5C52CBA}"/>
              </a:ext>
            </a:extLst>
          </p:cNvPr>
          <p:cNvPicPr>
            <a:picLocks noGrp="1" noChangeAspect="1"/>
          </p:cNvPicPr>
          <p:nvPr>
            <p:ph sz="quarter" idx="4"/>
          </p:nvPr>
        </p:nvPicPr>
        <p:blipFill>
          <a:blip r:embed="rId4"/>
          <a:stretch>
            <a:fillRect/>
          </a:stretch>
        </p:blipFill>
        <p:spPr>
          <a:xfrm>
            <a:off x="6172200" y="3026763"/>
            <a:ext cx="5183188" cy="3142862"/>
          </a:xfrm>
        </p:spPr>
      </p:pic>
    </p:spTree>
    <p:extLst>
      <p:ext uri="{BB962C8B-B14F-4D97-AF65-F5344CB8AC3E}">
        <p14:creationId xmlns:p14="http://schemas.microsoft.com/office/powerpoint/2010/main" val="753867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7368-C8E5-3982-E73C-B1366EB09E74}"/>
              </a:ext>
            </a:extLst>
          </p:cNvPr>
          <p:cNvSpPr>
            <a:spLocks noGrp="1"/>
          </p:cNvSpPr>
          <p:nvPr>
            <p:ph type="title"/>
          </p:nvPr>
        </p:nvSpPr>
        <p:spPr/>
        <p:txBody>
          <a:bodyPr/>
          <a:lstStyle/>
          <a:p>
            <a:r>
              <a:rPr lang="en-US" dirty="0"/>
              <a:t>Multi-Value Textbox as a List of Strings</a:t>
            </a:r>
          </a:p>
        </p:txBody>
      </p:sp>
      <p:pic>
        <p:nvPicPr>
          <p:cNvPr id="12" name="Picture 11" descr="A screenshot of a computer program&#10;&#10;Description automatically generated">
            <a:extLst>
              <a:ext uri="{FF2B5EF4-FFF2-40B4-BE49-F238E27FC236}">
                <a16:creationId xmlns:a16="http://schemas.microsoft.com/office/drawing/2014/main" id="{6E4FEF18-D8EF-75F2-1D5E-2134CF244542}"/>
              </a:ext>
            </a:extLst>
          </p:cNvPr>
          <p:cNvPicPr>
            <a:picLocks noChangeAspect="1"/>
          </p:cNvPicPr>
          <p:nvPr/>
        </p:nvPicPr>
        <p:blipFill>
          <a:blip r:embed="rId3"/>
          <a:stretch>
            <a:fillRect/>
          </a:stretch>
        </p:blipFill>
        <p:spPr>
          <a:xfrm>
            <a:off x="6730463" y="0"/>
            <a:ext cx="4548909" cy="6858000"/>
          </a:xfrm>
          <a:prstGeom prst="rect">
            <a:avLst/>
          </a:prstGeom>
        </p:spPr>
      </p:pic>
      <p:pic>
        <p:nvPicPr>
          <p:cNvPr id="14" name="Picture 13" descr="A screenshot of a computer code&#10;&#10;Description automatically generated">
            <a:extLst>
              <a:ext uri="{FF2B5EF4-FFF2-40B4-BE49-F238E27FC236}">
                <a16:creationId xmlns:a16="http://schemas.microsoft.com/office/drawing/2014/main" id="{B8D6945B-EF4F-DD23-686C-660DF7438178}"/>
              </a:ext>
            </a:extLst>
          </p:cNvPr>
          <p:cNvPicPr>
            <a:picLocks noChangeAspect="1"/>
          </p:cNvPicPr>
          <p:nvPr/>
        </p:nvPicPr>
        <p:blipFill>
          <a:blip r:embed="rId4"/>
          <a:stretch>
            <a:fillRect/>
          </a:stretch>
        </p:blipFill>
        <p:spPr>
          <a:xfrm>
            <a:off x="55343" y="2934586"/>
            <a:ext cx="6675120" cy="3568647"/>
          </a:xfrm>
          <a:prstGeom prst="rect">
            <a:avLst/>
          </a:prstGeom>
        </p:spPr>
      </p:pic>
    </p:spTree>
    <p:extLst>
      <p:ext uri="{BB962C8B-B14F-4D97-AF65-F5344CB8AC3E}">
        <p14:creationId xmlns:p14="http://schemas.microsoft.com/office/powerpoint/2010/main" val="333010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E862-A7AE-1A7A-A9BD-AF3D33B43560}"/>
              </a:ext>
            </a:extLst>
          </p:cNvPr>
          <p:cNvSpPr>
            <a:spLocks noGrp="1"/>
          </p:cNvSpPr>
          <p:nvPr>
            <p:ph type="title"/>
          </p:nvPr>
        </p:nvSpPr>
        <p:spPr/>
        <p:txBody>
          <a:bodyPr/>
          <a:lstStyle/>
          <a:p>
            <a:r>
              <a:rPr lang="en-US" dirty="0"/>
              <a:t>Let’s See It In Action!</a:t>
            </a:r>
          </a:p>
        </p:txBody>
      </p:sp>
    </p:spTree>
    <p:extLst>
      <p:ext uri="{BB962C8B-B14F-4D97-AF65-F5344CB8AC3E}">
        <p14:creationId xmlns:p14="http://schemas.microsoft.com/office/powerpoint/2010/main" val="106871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AF16-8067-CB07-DA53-D99DF41A2559}"/>
              </a:ext>
            </a:extLst>
          </p:cNvPr>
          <p:cNvSpPr>
            <a:spLocks noGrp="1"/>
          </p:cNvSpPr>
          <p:nvPr>
            <p:ph type="title"/>
          </p:nvPr>
        </p:nvSpPr>
        <p:spPr/>
        <p:txBody>
          <a:bodyPr/>
          <a:lstStyle/>
          <a:p>
            <a:r>
              <a:rPr lang="en-US" dirty="0"/>
              <a:t>Why Hybrid POM/LFM?</a:t>
            </a:r>
          </a:p>
        </p:txBody>
      </p:sp>
      <p:sp>
        <p:nvSpPr>
          <p:cNvPr id="3" name="Text Placeholder 2">
            <a:extLst>
              <a:ext uri="{FF2B5EF4-FFF2-40B4-BE49-F238E27FC236}">
                <a16:creationId xmlns:a16="http://schemas.microsoft.com/office/drawing/2014/main" id="{087AE80D-FF2B-AEA4-57AC-FE248C82059F}"/>
              </a:ext>
            </a:extLst>
          </p:cNvPr>
          <p:cNvSpPr>
            <a:spLocks noGrp="1"/>
          </p:cNvSpPr>
          <p:nvPr>
            <p:ph type="body" idx="1"/>
          </p:nvPr>
        </p:nvSpPr>
        <p:spPr/>
        <p:txBody>
          <a:bodyPr/>
          <a:lstStyle/>
          <a:p>
            <a:r>
              <a:rPr lang="en-US" dirty="0"/>
              <a:t>Benefits</a:t>
            </a:r>
          </a:p>
        </p:txBody>
      </p:sp>
      <p:sp>
        <p:nvSpPr>
          <p:cNvPr id="4" name="Content Placeholder 3">
            <a:extLst>
              <a:ext uri="{FF2B5EF4-FFF2-40B4-BE49-F238E27FC236}">
                <a16:creationId xmlns:a16="http://schemas.microsoft.com/office/drawing/2014/main" id="{90A99F83-CF62-2394-AB4E-39BA2582A782}"/>
              </a:ext>
            </a:extLst>
          </p:cNvPr>
          <p:cNvSpPr>
            <a:spLocks noGrp="1"/>
          </p:cNvSpPr>
          <p:nvPr>
            <p:ph sz="half" idx="2"/>
          </p:nvPr>
        </p:nvSpPr>
        <p:spPr/>
        <p:txBody>
          <a:bodyPr/>
          <a:lstStyle/>
          <a:p>
            <a:r>
              <a:rPr lang="en-US" dirty="0"/>
              <a:t>Large initial cost but low maintenance cost</a:t>
            </a:r>
          </a:p>
          <a:p>
            <a:r>
              <a:rPr lang="en-US" dirty="0"/>
              <a:t>Easy to read, maintain and understand</a:t>
            </a:r>
          </a:p>
          <a:p>
            <a:r>
              <a:rPr lang="en-US" dirty="0"/>
              <a:t>Accessible framework for Developers at any skill level or specialization.</a:t>
            </a:r>
          </a:p>
          <a:p>
            <a:r>
              <a:rPr lang="en-US" dirty="0"/>
              <a:t>Fast and efficient</a:t>
            </a:r>
          </a:p>
        </p:txBody>
      </p:sp>
      <p:sp>
        <p:nvSpPr>
          <p:cNvPr id="5" name="Text Placeholder 4">
            <a:extLst>
              <a:ext uri="{FF2B5EF4-FFF2-40B4-BE49-F238E27FC236}">
                <a16:creationId xmlns:a16="http://schemas.microsoft.com/office/drawing/2014/main" id="{96B46CA6-835A-68DA-1A59-05E6CAB61939}"/>
              </a:ext>
            </a:extLst>
          </p:cNvPr>
          <p:cNvSpPr>
            <a:spLocks noGrp="1"/>
          </p:cNvSpPr>
          <p:nvPr>
            <p:ph type="body" sz="quarter" idx="3"/>
          </p:nvPr>
        </p:nvSpPr>
        <p:spPr/>
        <p:txBody>
          <a:bodyPr/>
          <a:lstStyle/>
          <a:p>
            <a:r>
              <a:rPr lang="en-US" dirty="0"/>
              <a:t>Compatibility</a:t>
            </a:r>
          </a:p>
        </p:txBody>
      </p:sp>
      <p:sp>
        <p:nvSpPr>
          <p:cNvPr id="6" name="Content Placeholder 5">
            <a:extLst>
              <a:ext uri="{FF2B5EF4-FFF2-40B4-BE49-F238E27FC236}">
                <a16:creationId xmlns:a16="http://schemas.microsoft.com/office/drawing/2014/main" id="{903B3E09-F4B4-AAF6-4705-6D63AF1F10BC}"/>
              </a:ext>
            </a:extLst>
          </p:cNvPr>
          <p:cNvSpPr>
            <a:spLocks noGrp="1"/>
          </p:cNvSpPr>
          <p:nvPr>
            <p:ph sz="quarter" idx="4"/>
          </p:nvPr>
        </p:nvSpPr>
        <p:spPr/>
        <p:txBody>
          <a:bodyPr/>
          <a:lstStyle/>
          <a:p>
            <a:r>
              <a:rPr lang="en-US" dirty="0"/>
              <a:t>Any Object-Oriented Language</a:t>
            </a:r>
          </a:p>
          <a:p>
            <a:pPr lvl="1"/>
            <a:r>
              <a:rPr lang="en-US" dirty="0"/>
              <a:t>Python, Swift, C#, TypeScript, Java, JS, etc.</a:t>
            </a:r>
          </a:p>
          <a:p>
            <a:r>
              <a:rPr lang="en-US" dirty="0"/>
              <a:t>Any Element-based UI Automation Suite</a:t>
            </a:r>
          </a:p>
          <a:p>
            <a:pPr lvl="1"/>
            <a:r>
              <a:rPr lang="en-US" dirty="0"/>
              <a:t>Selenium, Appium, </a:t>
            </a:r>
            <a:r>
              <a:rPr lang="en-US" dirty="0" err="1"/>
              <a:t>GameDriver</a:t>
            </a:r>
            <a:endParaRPr lang="en-US" dirty="0"/>
          </a:p>
          <a:p>
            <a:pPr lvl="1"/>
            <a:r>
              <a:rPr lang="en-US" dirty="0" err="1"/>
              <a:t>XCTest</a:t>
            </a:r>
            <a:r>
              <a:rPr lang="en-US" dirty="0"/>
              <a:t>/XCUI, Microsoft UI, </a:t>
            </a:r>
            <a:r>
              <a:rPr lang="en-US" dirty="0" err="1"/>
              <a:t>PyCocoa</a:t>
            </a:r>
            <a:r>
              <a:rPr lang="en-US" dirty="0"/>
              <a:t>, etc.</a:t>
            </a:r>
          </a:p>
          <a:p>
            <a:r>
              <a:rPr lang="en-US" dirty="0"/>
              <a:t>Any Operating System</a:t>
            </a:r>
          </a:p>
          <a:p>
            <a:pPr lvl="1"/>
            <a:r>
              <a:rPr lang="en-US" dirty="0"/>
              <a:t>macOS, Linux, Windows, iOS/</a:t>
            </a:r>
            <a:r>
              <a:rPr lang="en-US" dirty="0" err="1"/>
              <a:t>iPadOS</a:t>
            </a:r>
            <a:r>
              <a:rPr lang="en-US" dirty="0"/>
              <a:t>, etc.</a:t>
            </a:r>
          </a:p>
        </p:txBody>
      </p:sp>
    </p:spTree>
    <p:extLst>
      <p:ext uri="{BB962C8B-B14F-4D97-AF65-F5344CB8AC3E}">
        <p14:creationId xmlns:p14="http://schemas.microsoft.com/office/powerpoint/2010/main" val="408660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500"/>
                                        <p:tgtEl>
                                          <p:spTgt spid="6">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animEffect transition="in" filter="fade">
                                      <p:cBhvr>
                                        <p:cTn id="6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A3E5C400-6AA4-E870-83AD-A6733046D773}"/>
              </a:ext>
            </a:extLst>
          </p:cNvPr>
          <p:cNvPicPr>
            <a:picLocks noChangeAspect="1"/>
          </p:cNvPicPr>
          <p:nvPr/>
        </p:nvPicPr>
        <p:blipFill rotWithShape="1">
          <a:blip r:embed="rId3"/>
          <a:srcRect t="2397" b="22603"/>
          <a:stretch/>
        </p:blipFill>
        <p:spPr>
          <a:xfrm>
            <a:off x="-1"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E11A1-16CE-0C09-6F0F-C00B7F7EDD29}"/>
              </a:ext>
            </a:extLst>
          </p:cNvPr>
          <p:cNvSpPr>
            <a:spLocks noGrp="1"/>
          </p:cNvSpPr>
          <p:nvPr>
            <p:ph type="ctrTitle"/>
          </p:nvPr>
        </p:nvSpPr>
        <p:spPr>
          <a:xfrm>
            <a:off x="6421729" y="914400"/>
            <a:ext cx="4892948" cy="3427867"/>
          </a:xfrm>
        </p:spPr>
        <p:txBody>
          <a:bodyPr anchor="t">
            <a:normAutofit/>
          </a:bodyPr>
          <a:lstStyle/>
          <a:p>
            <a:pPr algn="r"/>
            <a:r>
              <a:rPr lang="en-US" dirty="0">
                <a:solidFill>
                  <a:srgbClr val="FFFFFF"/>
                </a:solidFill>
              </a:rPr>
              <a:t>Thank you!</a:t>
            </a:r>
          </a:p>
        </p:txBody>
      </p:sp>
      <p:sp>
        <p:nvSpPr>
          <p:cNvPr id="3" name="Subtitle 2">
            <a:extLst>
              <a:ext uri="{FF2B5EF4-FFF2-40B4-BE49-F238E27FC236}">
                <a16:creationId xmlns:a16="http://schemas.microsoft.com/office/drawing/2014/main" id="{A5CCDD4B-7352-5DCD-DE39-776931935025}"/>
              </a:ext>
            </a:extLst>
          </p:cNvPr>
          <p:cNvSpPr>
            <a:spLocks noGrp="1"/>
          </p:cNvSpPr>
          <p:nvPr>
            <p:ph type="subTitle" idx="1"/>
          </p:nvPr>
        </p:nvSpPr>
        <p:spPr>
          <a:xfrm>
            <a:off x="6281929" y="5253051"/>
            <a:ext cx="5032748" cy="812923"/>
          </a:xfrm>
        </p:spPr>
        <p:txBody>
          <a:bodyPr anchor="t">
            <a:normAutofit/>
          </a:bodyPr>
          <a:lstStyle/>
          <a:p>
            <a:pPr algn="r"/>
            <a:r>
              <a:rPr lang="en-US" dirty="0">
                <a:solidFill>
                  <a:srgbClr val="FFFFFF"/>
                </a:solidFill>
              </a:rPr>
              <a:t>Enjoy the rest of Quality Jam!</a:t>
            </a: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8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4183-A339-01D3-8097-485F7E46DF50}"/>
              </a:ext>
            </a:extLst>
          </p:cNvPr>
          <p:cNvSpPr>
            <a:spLocks noGrp="1"/>
          </p:cNvSpPr>
          <p:nvPr>
            <p:ph type="title"/>
          </p:nvPr>
        </p:nvSpPr>
        <p:spPr/>
        <p:txBody>
          <a:bodyPr/>
          <a:lstStyle/>
          <a:p>
            <a:r>
              <a:rPr lang="en-US" dirty="0"/>
              <a:t>Defining the Paradigm</a:t>
            </a:r>
          </a:p>
        </p:txBody>
      </p:sp>
      <p:sp>
        <p:nvSpPr>
          <p:cNvPr id="3" name="Subtitle 2">
            <a:extLst>
              <a:ext uri="{FF2B5EF4-FFF2-40B4-BE49-F238E27FC236}">
                <a16:creationId xmlns:a16="http://schemas.microsoft.com/office/drawing/2014/main" id="{1A5D3E02-7C80-F396-2584-460462B52793}"/>
              </a:ext>
            </a:extLst>
          </p:cNvPr>
          <p:cNvSpPr>
            <a:spLocks noGrp="1"/>
          </p:cNvSpPr>
          <p:nvPr>
            <p:ph type="body" idx="1"/>
          </p:nvPr>
        </p:nvSpPr>
        <p:spPr/>
        <p:txBody>
          <a:bodyPr/>
          <a:lstStyle/>
          <a:p>
            <a:r>
              <a:rPr lang="en-US" dirty="0"/>
              <a:t>What is POM and LFM?</a:t>
            </a:r>
          </a:p>
        </p:txBody>
      </p:sp>
    </p:spTree>
    <p:extLst>
      <p:ext uri="{BB962C8B-B14F-4D97-AF65-F5344CB8AC3E}">
        <p14:creationId xmlns:p14="http://schemas.microsoft.com/office/powerpoint/2010/main" val="33530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right)">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3FBD-7D68-C9D3-9677-3AD5B67A0926}"/>
              </a:ext>
            </a:extLst>
          </p:cNvPr>
          <p:cNvSpPr>
            <a:spLocks noGrp="1"/>
          </p:cNvSpPr>
          <p:nvPr>
            <p:ph type="title"/>
          </p:nvPr>
        </p:nvSpPr>
        <p:spPr/>
        <p:txBody>
          <a:bodyPr/>
          <a:lstStyle/>
          <a:p>
            <a:r>
              <a:rPr lang="en-US" dirty="0"/>
              <a:t>Logical Function Model (LFM)</a:t>
            </a:r>
          </a:p>
        </p:txBody>
      </p:sp>
      <p:sp>
        <p:nvSpPr>
          <p:cNvPr id="3" name="Content Placeholder 2">
            <a:extLst>
              <a:ext uri="{FF2B5EF4-FFF2-40B4-BE49-F238E27FC236}">
                <a16:creationId xmlns:a16="http://schemas.microsoft.com/office/drawing/2014/main" id="{AF3C910B-EDFC-DCCF-221C-F53F9F22B7DB}"/>
              </a:ext>
            </a:extLst>
          </p:cNvPr>
          <p:cNvSpPr>
            <a:spLocks noGrp="1"/>
          </p:cNvSpPr>
          <p:nvPr>
            <p:ph idx="1"/>
          </p:nvPr>
        </p:nvSpPr>
        <p:spPr/>
        <p:txBody>
          <a:bodyPr/>
          <a:lstStyle/>
          <a:p>
            <a:r>
              <a:rPr lang="en-US" dirty="0"/>
              <a:t>Definition: A collection of functions used to produce logical results.</a:t>
            </a:r>
          </a:p>
          <a:p>
            <a:pPr lvl="1"/>
            <a:r>
              <a:rPr lang="en-US" dirty="0"/>
              <a:t>Also called Functional Programming.</a:t>
            </a:r>
          </a:p>
          <a:p>
            <a:r>
              <a:rPr lang="en-US" dirty="0"/>
              <a:t>Design consists of functions to perform actions on the page.</a:t>
            </a:r>
          </a:p>
          <a:p>
            <a:r>
              <a:rPr lang="en-US" dirty="0"/>
              <a:t>Each function calls elements individually resulting in multiple references to elements.</a:t>
            </a:r>
          </a:p>
          <a:p>
            <a:r>
              <a:rPr lang="en-US" dirty="0"/>
              <a:t>Functions can represent entire page interactions or parts of a page.</a:t>
            </a:r>
          </a:p>
          <a:p>
            <a:r>
              <a:rPr lang="en-US" dirty="0"/>
              <a:t>Requires in depth knowledge of UI Automation engine (Selenium, XCUI, others)</a:t>
            </a:r>
          </a:p>
        </p:txBody>
      </p:sp>
    </p:spTree>
    <p:extLst>
      <p:ext uri="{BB962C8B-B14F-4D97-AF65-F5344CB8AC3E}">
        <p14:creationId xmlns:p14="http://schemas.microsoft.com/office/powerpoint/2010/main" val="229488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2D15-2C05-8363-8BC5-AE3E3A06ABEE}"/>
              </a:ext>
            </a:extLst>
          </p:cNvPr>
          <p:cNvSpPr>
            <a:spLocks noGrp="1"/>
          </p:cNvSpPr>
          <p:nvPr>
            <p:ph type="title"/>
          </p:nvPr>
        </p:nvSpPr>
        <p:spPr/>
        <p:txBody>
          <a:bodyPr>
            <a:normAutofit/>
          </a:bodyPr>
          <a:lstStyle/>
          <a:p>
            <a:r>
              <a:rPr lang="en-US" sz="2800" dirty="0"/>
              <a:t>Logical Function Test</a:t>
            </a:r>
          </a:p>
        </p:txBody>
      </p:sp>
      <p:sp>
        <p:nvSpPr>
          <p:cNvPr id="4" name="Text Placeholder 3">
            <a:extLst>
              <a:ext uri="{FF2B5EF4-FFF2-40B4-BE49-F238E27FC236}">
                <a16:creationId xmlns:a16="http://schemas.microsoft.com/office/drawing/2014/main" id="{1E01CDC6-7564-7D4B-3834-D7E9AE956BD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Multiple references to the same elements</a:t>
            </a:r>
          </a:p>
          <a:p>
            <a:pPr marL="285750" indent="-285750">
              <a:buFont typeface="Arial" panose="020B0604020202020204" pitchFamily="34" charset="0"/>
              <a:buChar char="•"/>
            </a:pPr>
            <a:r>
              <a:rPr lang="en-US" dirty="0"/>
              <a:t>Many, many places to update!</a:t>
            </a:r>
          </a:p>
          <a:p>
            <a:pPr marL="285750" indent="-285750">
              <a:buFont typeface="Arial" panose="020B0604020202020204" pitchFamily="34" charset="0"/>
              <a:buChar char="•"/>
            </a:pPr>
            <a:r>
              <a:rPr lang="en-US" dirty="0"/>
              <a:t>Low readability</a:t>
            </a:r>
          </a:p>
          <a:p>
            <a:pPr marL="285750" indent="-285750">
              <a:buFont typeface="Arial" panose="020B0604020202020204" pitchFamily="34" charset="0"/>
              <a:buChar char="•"/>
            </a:pPr>
            <a:r>
              <a:rPr lang="en-US" dirty="0"/>
              <a:t>Tests calling tests to do same actions.</a:t>
            </a:r>
          </a:p>
          <a:p>
            <a:pPr marL="285750" indent="-285750">
              <a:buFont typeface="Arial" panose="020B0604020202020204" pitchFamily="34" charset="0"/>
              <a:buChar char="•"/>
            </a:pPr>
            <a:r>
              <a:rPr lang="en-US" dirty="0"/>
              <a:t>Sleep padding out test runtime.</a:t>
            </a:r>
          </a:p>
          <a:p>
            <a:pPr marL="285750" indent="-285750">
              <a:buFont typeface="Arial" panose="020B0604020202020204" pitchFamily="34" charset="0"/>
              <a:buChar char="•"/>
            </a:pPr>
            <a:endParaRPr lang="en-US" dirty="0"/>
          </a:p>
        </p:txBody>
      </p:sp>
      <p:pic>
        <p:nvPicPr>
          <p:cNvPr id="14" name="Content Placeholder 13" descr="A screenshot of a Logical Function Model Test">
            <a:extLst>
              <a:ext uri="{FF2B5EF4-FFF2-40B4-BE49-F238E27FC236}">
                <a16:creationId xmlns:a16="http://schemas.microsoft.com/office/drawing/2014/main" id="{CB0B96E3-C3DF-B17B-E6EB-8381E6BC05D2}"/>
              </a:ext>
            </a:extLst>
          </p:cNvPr>
          <p:cNvPicPr>
            <a:picLocks noGrp="1" noChangeAspect="1"/>
          </p:cNvPicPr>
          <p:nvPr>
            <p:ph idx="1"/>
          </p:nvPr>
        </p:nvPicPr>
        <p:blipFill>
          <a:blip r:embed="rId2"/>
          <a:stretch>
            <a:fillRect/>
          </a:stretch>
        </p:blipFill>
        <p:spPr>
          <a:xfrm>
            <a:off x="5311288" y="987425"/>
            <a:ext cx="5916000" cy="4873625"/>
          </a:xfrm>
        </p:spPr>
      </p:pic>
    </p:spTree>
    <p:extLst>
      <p:ext uri="{BB962C8B-B14F-4D97-AF65-F5344CB8AC3E}">
        <p14:creationId xmlns:p14="http://schemas.microsoft.com/office/powerpoint/2010/main" val="87700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3FBD-7D68-C9D3-9677-3AD5B67A0926}"/>
              </a:ext>
            </a:extLst>
          </p:cNvPr>
          <p:cNvSpPr>
            <a:spLocks noGrp="1"/>
          </p:cNvSpPr>
          <p:nvPr>
            <p:ph type="title"/>
          </p:nvPr>
        </p:nvSpPr>
        <p:spPr/>
        <p:txBody>
          <a:bodyPr/>
          <a:lstStyle/>
          <a:p>
            <a:r>
              <a:rPr lang="en-US" dirty="0"/>
              <a:t>Page Object Model (POM)</a:t>
            </a:r>
          </a:p>
        </p:txBody>
      </p:sp>
      <p:sp>
        <p:nvSpPr>
          <p:cNvPr id="3" name="Content Placeholder 2">
            <a:extLst>
              <a:ext uri="{FF2B5EF4-FFF2-40B4-BE49-F238E27FC236}">
                <a16:creationId xmlns:a16="http://schemas.microsoft.com/office/drawing/2014/main" id="{AF3C910B-EDFC-DCCF-221C-F53F9F22B7DB}"/>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An object-oriented class that serves as an interface to a page of your AUT.</a:t>
            </a:r>
          </a:p>
          <a:p>
            <a:pPr marL="285750" indent="-285750">
              <a:buFont typeface="Arial" panose="020B0604020202020204" pitchFamily="34" charset="0"/>
              <a:buChar char="•"/>
            </a:pPr>
            <a:r>
              <a:rPr lang="en-US" dirty="0"/>
              <a:t>Design consists of object models that represent pages/panes/sheets/etc.</a:t>
            </a:r>
          </a:p>
          <a:p>
            <a:pPr marL="285750" indent="-285750">
              <a:buFont typeface="Arial" panose="020B0604020202020204" pitchFamily="34" charset="0"/>
              <a:buChar char="•"/>
            </a:pPr>
            <a:r>
              <a:rPr lang="en-US" dirty="0"/>
              <a:t>Each page object has properties or functions used to interact with UI elements.</a:t>
            </a:r>
          </a:p>
          <a:p>
            <a:pPr marL="285750" indent="-285750">
              <a:buFont typeface="Arial" panose="020B0604020202020204" pitchFamily="34" charset="0"/>
              <a:buChar char="•"/>
            </a:pPr>
            <a:r>
              <a:rPr lang="en-US" dirty="0"/>
              <a:t>Pages may have additional functions built to help make interactions easier.</a:t>
            </a:r>
          </a:p>
          <a:p>
            <a:pPr marL="285750" indent="-285750">
              <a:buFont typeface="Arial" panose="020B0604020202020204" pitchFamily="34" charset="0"/>
              <a:buChar char="•"/>
            </a:pPr>
            <a:r>
              <a:rPr lang="en-US" dirty="0"/>
              <a:t>Robust but requires in depth knowledge of UI Automation engine (Selenium, XCUI, others)</a:t>
            </a:r>
          </a:p>
          <a:p>
            <a:pPr marL="285750" indent="-285750">
              <a:buFont typeface="Arial" panose="020B0604020202020204" pitchFamily="34" charset="0"/>
              <a:buChar char="•"/>
            </a:pPr>
            <a:r>
              <a:rPr lang="en-US" dirty="0"/>
              <a:t>Update once, fix everywhere design philosophy.</a:t>
            </a:r>
          </a:p>
        </p:txBody>
      </p:sp>
    </p:spTree>
    <p:extLst>
      <p:ext uri="{BB962C8B-B14F-4D97-AF65-F5344CB8AC3E}">
        <p14:creationId xmlns:p14="http://schemas.microsoft.com/office/powerpoint/2010/main" val="26751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2D15-2C05-8363-8BC5-AE3E3A06ABEE}"/>
              </a:ext>
            </a:extLst>
          </p:cNvPr>
          <p:cNvSpPr>
            <a:spLocks noGrp="1"/>
          </p:cNvSpPr>
          <p:nvPr>
            <p:ph type="title"/>
          </p:nvPr>
        </p:nvSpPr>
        <p:spPr/>
        <p:txBody>
          <a:bodyPr>
            <a:normAutofit/>
          </a:bodyPr>
          <a:lstStyle/>
          <a:p>
            <a:r>
              <a:rPr lang="en-US" sz="2800" dirty="0"/>
              <a:t>Page Object Model Test</a:t>
            </a:r>
          </a:p>
        </p:txBody>
      </p:sp>
      <p:sp>
        <p:nvSpPr>
          <p:cNvPr id="4" name="Text Placeholder 3">
            <a:extLst>
              <a:ext uri="{FF2B5EF4-FFF2-40B4-BE49-F238E27FC236}">
                <a16:creationId xmlns:a16="http://schemas.microsoft.com/office/drawing/2014/main" id="{1E01CDC6-7564-7D4B-3834-D7E9AE956BD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Update once, fix everywhere</a:t>
            </a:r>
          </a:p>
          <a:p>
            <a:pPr marL="285750" indent="-285750">
              <a:buFont typeface="Arial" panose="020B0604020202020204" pitchFamily="34" charset="0"/>
              <a:buChar char="•"/>
            </a:pPr>
            <a:r>
              <a:rPr lang="en-US" dirty="0"/>
              <a:t>Simple to read and understand</a:t>
            </a:r>
          </a:p>
          <a:p>
            <a:pPr marL="285750" indent="-285750">
              <a:buFont typeface="Arial" panose="020B0604020202020204" pitchFamily="34" charset="0"/>
              <a:buChar char="•"/>
            </a:pPr>
            <a:r>
              <a:rPr lang="en-US" dirty="0"/>
              <a:t>Requires knowledge of UI Automation Library</a:t>
            </a:r>
          </a:p>
          <a:p>
            <a:pPr marL="285750" indent="-285750">
              <a:buFont typeface="Arial" panose="020B0604020202020204" pitchFamily="34" charset="0"/>
              <a:buChar char="•"/>
            </a:pPr>
            <a:r>
              <a:rPr lang="en-US" dirty="0"/>
              <a:t>Sometimes you might need to work with driver and elements directly.</a:t>
            </a:r>
          </a:p>
          <a:p>
            <a:pPr marL="285750" indent="-285750">
              <a:buFont typeface="Arial" panose="020B0604020202020204" pitchFamily="34" charset="0"/>
              <a:buChar char="•"/>
            </a:pPr>
            <a:r>
              <a:rPr lang="en-US" dirty="0"/>
              <a:t>Functional but flawed</a:t>
            </a:r>
          </a:p>
        </p:txBody>
      </p:sp>
      <p:pic>
        <p:nvPicPr>
          <p:cNvPr id="7" name="Content Placeholder 6" descr="A screenshot showing a test designed under POM">
            <a:extLst>
              <a:ext uri="{FF2B5EF4-FFF2-40B4-BE49-F238E27FC236}">
                <a16:creationId xmlns:a16="http://schemas.microsoft.com/office/drawing/2014/main" id="{C048C166-00CA-8727-52F3-85E2DA5983D5}"/>
              </a:ext>
            </a:extLst>
          </p:cNvPr>
          <p:cNvPicPr>
            <a:picLocks noGrp="1" noChangeAspect="1"/>
          </p:cNvPicPr>
          <p:nvPr>
            <p:ph idx="1"/>
          </p:nvPr>
        </p:nvPicPr>
        <p:blipFill>
          <a:blip r:embed="rId2"/>
          <a:stretch>
            <a:fillRect/>
          </a:stretch>
        </p:blipFill>
        <p:spPr>
          <a:xfrm>
            <a:off x="5183188" y="1454463"/>
            <a:ext cx="6172200" cy="3939548"/>
          </a:xfrm>
        </p:spPr>
      </p:pic>
    </p:spTree>
    <p:extLst>
      <p:ext uri="{BB962C8B-B14F-4D97-AF65-F5344CB8AC3E}">
        <p14:creationId xmlns:p14="http://schemas.microsoft.com/office/powerpoint/2010/main" val="356766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D21E-7F30-1E19-4E50-22FCE74CD26E}"/>
              </a:ext>
            </a:extLst>
          </p:cNvPr>
          <p:cNvSpPr>
            <a:spLocks noGrp="1"/>
          </p:cNvSpPr>
          <p:nvPr>
            <p:ph type="title"/>
          </p:nvPr>
        </p:nvSpPr>
        <p:spPr/>
        <p:txBody>
          <a:bodyPr/>
          <a:lstStyle/>
          <a:p>
            <a:r>
              <a:rPr lang="en-US" dirty="0"/>
              <a:t>Hybrid POM/LFM</a:t>
            </a:r>
          </a:p>
        </p:txBody>
      </p:sp>
      <p:sp>
        <p:nvSpPr>
          <p:cNvPr id="3" name="Text Placeholder 2">
            <a:extLst>
              <a:ext uri="{FF2B5EF4-FFF2-40B4-BE49-F238E27FC236}">
                <a16:creationId xmlns:a16="http://schemas.microsoft.com/office/drawing/2014/main" id="{4F4E52F5-5EFD-A3C5-7324-A4722CD74311}"/>
              </a:ext>
            </a:extLst>
          </p:cNvPr>
          <p:cNvSpPr>
            <a:spLocks noGrp="1"/>
          </p:cNvSpPr>
          <p:nvPr>
            <p:ph type="body" idx="1"/>
          </p:nvPr>
        </p:nvSpPr>
        <p:spPr/>
        <p:txBody>
          <a:bodyPr/>
          <a:lstStyle/>
          <a:p>
            <a:r>
              <a:rPr lang="en-US" dirty="0"/>
              <a:t>Where the Line Between UI Elements and Data Types Blurs</a:t>
            </a:r>
          </a:p>
        </p:txBody>
      </p:sp>
    </p:spTree>
    <p:extLst>
      <p:ext uri="{BB962C8B-B14F-4D97-AF65-F5344CB8AC3E}">
        <p14:creationId xmlns:p14="http://schemas.microsoft.com/office/powerpoint/2010/main" val="328857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F9D1-43F4-4308-96D6-384693EB7C52}"/>
              </a:ext>
            </a:extLst>
          </p:cNvPr>
          <p:cNvSpPr>
            <a:spLocks noGrp="1"/>
          </p:cNvSpPr>
          <p:nvPr>
            <p:ph type="title"/>
          </p:nvPr>
        </p:nvSpPr>
        <p:spPr/>
        <p:txBody>
          <a:bodyPr/>
          <a:lstStyle/>
          <a:p>
            <a:r>
              <a:rPr lang="en-US" dirty="0"/>
              <a:t>Consider the Following: What is a Textbox?</a:t>
            </a:r>
          </a:p>
        </p:txBody>
      </p:sp>
    </p:spTree>
    <p:extLst>
      <p:ext uri="{BB962C8B-B14F-4D97-AF65-F5344CB8AC3E}">
        <p14:creationId xmlns:p14="http://schemas.microsoft.com/office/powerpoint/2010/main" val="234754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5944-0F81-8229-339A-5C8413E40351}"/>
              </a:ext>
            </a:extLst>
          </p:cNvPr>
          <p:cNvSpPr>
            <a:spLocks noGrp="1"/>
          </p:cNvSpPr>
          <p:nvPr>
            <p:ph type="title"/>
          </p:nvPr>
        </p:nvSpPr>
        <p:spPr/>
        <p:txBody>
          <a:bodyPr>
            <a:normAutofit/>
          </a:bodyPr>
          <a:lstStyle/>
          <a:p>
            <a:r>
              <a:rPr lang="en-US" dirty="0"/>
              <a:t>Unifying Page Objects and Logical Functions</a:t>
            </a:r>
          </a:p>
        </p:txBody>
      </p:sp>
      <p:sp>
        <p:nvSpPr>
          <p:cNvPr id="3" name="Content Placeholder 2">
            <a:extLst>
              <a:ext uri="{FF2B5EF4-FFF2-40B4-BE49-F238E27FC236}">
                <a16:creationId xmlns:a16="http://schemas.microsoft.com/office/drawing/2014/main" id="{45940D43-C450-9890-9163-BE4102618A06}"/>
              </a:ext>
            </a:extLst>
          </p:cNvPr>
          <p:cNvSpPr>
            <a:spLocks noGrp="1"/>
          </p:cNvSpPr>
          <p:nvPr>
            <p:ph idx="1"/>
          </p:nvPr>
        </p:nvSpPr>
        <p:spPr/>
        <p:txBody>
          <a:bodyPr/>
          <a:lstStyle/>
          <a:p>
            <a:r>
              <a:rPr lang="en-US" dirty="0"/>
              <a:t>Provides object-oriented design of POM with the benefit of Logical Function wrappers</a:t>
            </a:r>
          </a:p>
          <a:p>
            <a:r>
              <a:rPr lang="en-US" dirty="0"/>
              <a:t>Developer friendly UI Automation Framework</a:t>
            </a:r>
          </a:p>
          <a:p>
            <a:r>
              <a:rPr lang="en-US" dirty="0"/>
              <a:t>Interacting with UI Elements is as simple as working with common data types</a:t>
            </a:r>
          </a:p>
          <a:p>
            <a:pPr lvl="1"/>
            <a:r>
              <a:rPr lang="en-US" dirty="0"/>
              <a:t>Booleans, Strings, Date/Time objects, Integers, Arrays, Enums, Dictionaries, etc.</a:t>
            </a:r>
          </a:p>
          <a:p>
            <a:r>
              <a:rPr lang="en-US" dirty="0"/>
              <a:t>Reduced effort needed to learn UI automation engine; developers focus on writing tests.</a:t>
            </a:r>
          </a:p>
          <a:p>
            <a:r>
              <a:rPr lang="en-US" dirty="0"/>
              <a:t>Enables in-sprint automation</a:t>
            </a:r>
          </a:p>
          <a:p>
            <a:r>
              <a:rPr lang="en-US" dirty="0"/>
              <a:t>Reduced maintenance costs in time/effort. (1 to 3 story points vs 8 to 13)</a:t>
            </a:r>
          </a:p>
          <a:p>
            <a:endParaRPr lang="en-US" dirty="0"/>
          </a:p>
        </p:txBody>
      </p:sp>
    </p:spTree>
    <p:extLst>
      <p:ext uri="{BB962C8B-B14F-4D97-AF65-F5344CB8AC3E}">
        <p14:creationId xmlns:p14="http://schemas.microsoft.com/office/powerpoint/2010/main" val="366905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ash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731</Words>
  <Application>Microsoft Macintosh PowerPoint</Application>
  <PresentationFormat>Widescreen</PresentationFormat>
  <Paragraphs>91</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Encode Sans</vt:lpstr>
      <vt:lpstr>Grandview Display</vt:lpstr>
      <vt:lpstr>DashVTI</vt:lpstr>
      <vt:lpstr>Hybrid POM/LFM Design Paradigm  for UI Automation</vt:lpstr>
      <vt:lpstr>Defining the Paradigm</vt:lpstr>
      <vt:lpstr>Logical Function Model (LFM)</vt:lpstr>
      <vt:lpstr>Logical Function Test</vt:lpstr>
      <vt:lpstr>Page Object Model (POM)</vt:lpstr>
      <vt:lpstr>Page Object Model Test</vt:lpstr>
      <vt:lpstr>Hybrid POM/LFM</vt:lpstr>
      <vt:lpstr>Consider the Following: What is a Textbox?</vt:lpstr>
      <vt:lpstr>Unifying Page Objects and Logical Functions</vt:lpstr>
      <vt:lpstr>Hybrid POM/LFM Test</vt:lpstr>
      <vt:lpstr>The Automagical Marvel</vt:lpstr>
      <vt:lpstr>The Automagical Marvel</vt:lpstr>
      <vt:lpstr>The Automagical Marvel</vt:lpstr>
      <vt:lpstr>Multi-Value Textbox as a List of Strings</vt:lpstr>
      <vt:lpstr>Let’s See It In Action!</vt:lpstr>
      <vt:lpstr>Why Hybrid POM/LFM?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POM/LFM</dc:title>
  <dc:creator>Sophia McKeever</dc:creator>
  <cp:lastModifiedBy>Sophia McKeever</cp:lastModifiedBy>
  <cp:revision>5</cp:revision>
  <dcterms:created xsi:type="dcterms:W3CDTF">2024-01-24T07:29:53Z</dcterms:created>
  <dcterms:modified xsi:type="dcterms:W3CDTF">2024-01-25T07:04:38Z</dcterms:modified>
</cp:coreProperties>
</file>