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9"/>
  </p:notes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68"/>
    <p:restoredTop sz="80688"/>
  </p:normalViewPr>
  <p:slideViewPr>
    <p:cSldViewPr snapToGrid="0">
      <p:cViewPr varScale="1">
        <p:scale>
          <a:sx n="140" d="100"/>
          <a:sy n="140" d="100"/>
        </p:scale>
        <p:origin x="16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5201A3-676A-3642-90C8-A442942183B9}" type="datetimeFigureOut">
              <a:rPr lang="en-US" smtClean="0"/>
              <a:t>1/24/24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816F5C-343F-AD48-BF5C-AC1D04C6D29D}" type="slidenum">
              <a:rPr lang="en-US" smtClean="0"/>
              <a:t>‹#›</a:t>
            </a:fld>
            <a:endParaRPr lang="en-US"/>
          </a:p>
        </p:txBody>
      </p:sp>
    </p:spTree>
    <p:extLst>
      <p:ext uri="{BB962C8B-B14F-4D97-AF65-F5344CB8AC3E}">
        <p14:creationId xmlns:p14="http://schemas.microsoft.com/office/powerpoint/2010/main" val="3852112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816F5C-343F-AD48-BF5C-AC1D04C6D29D}" type="slidenum">
              <a:rPr lang="en-US" smtClean="0"/>
              <a:t>1</a:t>
            </a:fld>
            <a:endParaRPr lang="en-US"/>
          </a:p>
        </p:txBody>
      </p:sp>
    </p:spTree>
    <p:extLst>
      <p:ext uri="{BB962C8B-B14F-4D97-AF65-F5344CB8AC3E}">
        <p14:creationId xmlns:p14="http://schemas.microsoft.com/office/powerpoint/2010/main" val="1559355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6F757A"/>
                </a:solidFill>
                <a:effectLst/>
                <a:latin typeface="Encode Sans"/>
              </a:rPr>
              <a:t>According to Selenium’s own documentation</a:t>
            </a:r>
          </a:p>
          <a:p>
            <a:pPr algn="l"/>
            <a:endParaRPr lang="en-US" b="0" i="0" u="none" strike="noStrike" dirty="0">
              <a:solidFill>
                <a:srgbClr val="6F757A"/>
              </a:solidFill>
              <a:effectLst/>
              <a:latin typeface="Encode Sans"/>
            </a:endParaRPr>
          </a:p>
          <a:p>
            <a:pPr algn="l"/>
            <a:r>
              <a:rPr lang="en-US" b="0" i="0" u="none" strike="noStrike" dirty="0">
                <a:solidFill>
                  <a:srgbClr val="6F757A"/>
                </a:solidFill>
                <a:effectLst/>
                <a:latin typeface="Encode Sans"/>
              </a:rPr>
              <a:t>Within your web app’s UI, there are areas where your tests interact with. A Page Object only models these as objects within the test code. This reduces the amount of duplicated code and means that if the UI changes, the fix needs only to be applied in one place.</a:t>
            </a:r>
          </a:p>
          <a:p>
            <a:pPr algn="l"/>
            <a:endParaRPr lang="en-US" b="0" i="0" u="none" strike="noStrike" dirty="0">
              <a:solidFill>
                <a:srgbClr val="6F757A"/>
              </a:solidFill>
              <a:effectLst/>
              <a:latin typeface="Encode Sans"/>
            </a:endParaRPr>
          </a:p>
          <a:p>
            <a:pPr algn="l"/>
            <a:r>
              <a:rPr lang="en-US" b="0" i="0" u="none" strike="noStrike" dirty="0">
                <a:solidFill>
                  <a:srgbClr val="6F757A"/>
                </a:solidFill>
                <a:effectLst/>
                <a:latin typeface="Encode Sans"/>
              </a:rPr>
              <a:t>Page Object is a Design Pattern that has become popular in test automation for enhancing test maintenance and reducing code duplication. A page object is an object-oriented class that serves as an interface to a page of your AUT. The tests then use the methods of this page object class whenever they need to interact with the UI of that page. The benefit is that if the UI changes for the page, the tests themselves don’t need to change, only the code within the page object needs to change. Subsequently, all changes to support that new UI are located in one place.</a:t>
            </a:r>
          </a:p>
        </p:txBody>
      </p:sp>
      <p:sp>
        <p:nvSpPr>
          <p:cNvPr id="4" name="Slide Number Placeholder 3"/>
          <p:cNvSpPr>
            <a:spLocks noGrp="1"/>
          </p:cNvSpPr>
          <p:nvPr>
            <p:ph type="sldNum" sz="quarter" idx="5"/>
          </p:nvPr>
        </p:nvSpPr>
        <p:spPr/>
        <p:txBody>
          <a:bodyPr/>
          <a:lstStyle/>
          <a:p>
            <a:fld id="{F2816F5C-343F-AD48-BF5C-AC1D04C6D29D}" type="slidenum">
              <a:rPr lang="en-US" smtClean="0"/>
              <a:t>3</a:t>
            </a:fld>
            <a:endParaRPr lang="en-US"/>
          </a:p>
        </p:txBody>
      </p:sp>
    </p:spTree>
    <p:extLst>
      <p:ext uri="{BB962C8B-B14F-4D97-AF65-F5344CB8AC3E}">
        <p14:creationId xmlns:p14="http://schemas.microsoft.com/office/powerpoint/2010/main" val="2696771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816F5C-343F-AD48-BF5C-AC1D04C6D29D}" type="slidenum">
              <a:rPr lang="en-US" smtClean="0"/>
              <a:t>4</a:t>
            </a:fld>
            <a:endParaRPr lang="en-US"/>
          </a:p>
        </p:txBody>
      </p:sp>
    </p:spTree>
    <p:extLst>
      <p:ext uri="{BB962C8B-B14F-4D97-AF65-F5344CB8AC3E}">
        <p14:creationId xmlns:p14="http://schemas.microsoft.com/office/powerpoint/2010/main" val="1452680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F07CD3FD-BE54-4400-942B-C6C15AA73DFD}" type="datetimeFigureOut">
              <a:rPr lang="en-US" smtClean="0"/>
              <a:t>1/24/24</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71375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F07CD3FD-BE54-4400-942B-C6C15AA73DFD}" type="datetimeFigureOut">
              <a:rPr lang="en-US" smtClean="0"/>
              <a:t>1/24/24</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769691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F07CD3FD-BE54-4400-942B-C6C15AA73DFD}" type="datetimeFigureOut">
              <a:rPr lang="en-US" smtClean="0"/>
              <a:t>1/24/24</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203132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F07CD3FD-BE54-4400-942B-C6C15AA73DFD}" type="datetimeFigureOut">
              <a:rPr lang="en-US" smtClean="0"/>
              <a:t>1/24/24</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4093309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07CD3FD-BE54-4400-942B-C6C15AA73DFD}" type="datetimeFigureOut">
              <a:rPr lang="en-US" smtClean="0"/>
              <a:t>1/24/24</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673449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F07CD3FD-BE54-4400-942B-C6C15AA73DFD}" type="datetimeFigureOut">
              <a:rPr lang="en-US" smtClean="0"/>
              <a:t>1/24/24</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988648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F07CD3FD-BE54-4400-942B-C6C15AA73DFD}" type="datetimeFigureOut">
              <a:rPr lang="en-US" smtClean="0"/>
              <a:t>1/24/24</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116524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F07CD3FD-BE54-4400-942B-C6C15AA73DFD}" type="datetimeFigureOut">
              <a:rPr lang="en-US" smtClean="0"/>
              <a:t>1/24/24</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4049783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F07CD3FD-BE54-4400-942B-C6C15AA73DFD}" type="datetimeFigureOut">
              <a:rPr lang="en-US" smtClean="0"/>
              <a:t>1/24/24</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103588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F07CD3FD-BE54-4400-942B-C6C15AA73DFD}" type="datetimeFigureOut">
              <a:rPr lang="en-US" smtClean="0"/>
              <a:t>1/24/24</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037012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F07CD3FD-BE54-4400-942B-C6C15AA73DFD}" type="datetimeFigureOut">
              <a:rPr lang="en-US" smtClean="0"/>
              <a:t>1/24/24</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4011952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1"/>
            <a:ext cx="10363200" cy="118757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559171"/>
            <a:ext cx="10363200" cy="338265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F07CD3FD-BE54-4400-942B-C6C15AA73DFD}" type="datetimeFigureOut">
              <a:rPr lang="en-US" smtClean="0"/>
              <a:t>1/24/24</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A4C0CD32-A6C8-4BA5-B3DF-D8325E32CAA4}" type="slidenum">
              <a:rPr lang="en-US" smtClean="0"/>
              <a:t>‹#›</a:t>
            </a:fld>
            <a:endParaRPr lang="en-US"/>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490864"/>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22" r:id="rId6"/>
    <p:sldLayoutId id="2147483717" r:id="rId7"/>
    <p:sldLayoutId id="2147483718" r:id="rId8"/>
    <p:sldLayoutId id="2147483719" r:id="rId9"/>
    <p:sldLayoutId id="2147483721" r:id="rId10"/>
    <p:sldLayoutId id="2147483720"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plash of colors on a white surface">
            <a:extLst>
              <a:ext uri="{FF2B5EF4-FFF2-40B4-BE49-F238E27FC236}">
                <a16:creationId xmlns:a16="http://schemas.microsoft.com/office/drawing/2014/main" id="{A3E5C400-6AA4-E870-83AD-A6733046D773}"/>
              </a:ext>
            </a:extLst>
          </p:cNvPr>
          <p:cNvPicPr>
            <a:picLocks noChangeAspect="1"/>
          </p:cNvPicPr>
          <p:nvPr/>
        </p:nvPicPr>
        <p:blipFill rotWithShape="1">
          <a:blip r:embed="rId3"/>
          <a:srcRect t="2397" b="22603"/>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122AB34F-E75C-451A-8410-05B6C249E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48484"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EE11A1-16CE-0C09-6F0F-C00B7F7EDD29}"/>
              </a:ext>
            </a:extLst>
          </p:cNvPr>
          <p:cNvSpPr>
            <a:spLocks noGrp="1"/>
          </p:cNvSpPr>
          <p:nvPr>
            <p:ph type="ctrTitle"/>
          </p:nvPr>
        </p:nvSpPr>
        <p:spPr>
          <a:xfrm>
            <a:off x="6421729" y="914400"/>
            <a:ext cx="4892948" cy="3427867"/>
          </a:xfrm>
        </p:spPr>
        <p:txBody>
          <a:bodyPr anchor="t">
            <a:normAutofit/>
          </a:bodyPr>
          <a:lstStyle/>
          <a:p>
            <a:pPr algn="r"/>
            <a:r>
              <a:rPr lang="en-US" dirty="0">
                <a:solidFill>
                  <a:srgbClr val="FFFFFF"/>
                </a:solidFill>
              </a:rPr>
              <a:t>Hybrid POM/LFM</a:t>
            </a:r>
          </a:p>
        </p:txBody>
      </p:sp>
      <p:sp>
        <p:nvSpPr>
          <p:cNvPr id="3" name="Subtitle 2">
            <a:extLst>
              <a:ext uri="{FF2B5EF4-FFF2-40B4-BE49-F238E27FC236}">
                <a16:creationId xmlns:a16="http://schemas.microsoft.com/office/drawing/2014/main" id="{A5CCDD4B-7352-5DCD-DE39-776931935025}"/>
              </a:ext>
            </a:extLst>
          </p:cNvPr>
          <p:cNvSpPr>
            <a:spLocks noGrp="1"/>
          </p:cNvSpPr>
          <p:nvPr>
            <p:ph type="subTitle" idx="1"/>
          </p:nvPr>
        </p:nvSpPr>
        <p:spPr>
          <a:xfrm>
            <a:off x="6373503" y="5253051"/>
            <a:ext cx="4941173" cy="812923"/>
          </a:xfrm>
        </p:spPr>
        <p:txBody>
          <a:bodyPr anchor="t">
            <a:normAutofit/>
          </a:bodyPr>
          <a:lstStyle/>
          <a:p>
            <a:pPr algn="r"/>
            <a:r>
              <a:rPr lang="en-US" dirty="0">
                <a:solidFill>
                  <a:srgbClr val="FFFFFF"/>
                </a:solidFill>
              </a:rPr>
              <a:t>Stability in Motion</a:t>
            </a:r>
          </a:p>
          <a:p>
            <a:pPr algn="r"/>
            <a:endParaRPr lang="en-US" dirty="0">
              <a:solidFill>
                <a:srgbClr val="FFFFFF"/>
              </a:solidFill>
            </a:endParaRPr>
          </a:p>
        </p:txBody>
      </p:sp>
      <p:cxnSp>
        <p:nvCxnSpPr>
          <p:cNvPr id="13" name="Straight Connector 1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739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par>
                          <p:cTn id="8" fill="hold">
                            <p:stCondLst>
                              <p:cond delay="2000"/>
                            </p:stCondLst>
                            <p:childTnLst>
                              <p:par>
                                <p:cTn id="9" presetID="10" presetClass="entr" presetSubtype="0" fill="hold" grpId="1"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D4183-A339-01D3-8097-485F7E46DF50}"/>
              </a:ext>
            </a:extLst>
          </p:cNvPr>
          <p:cNvSpPr>
            <a:spLocks noGrp="1"/>
          </p:cNvSpPr>
          <p:nvPr>
            <p:ph type="title"/>
          </p:nvPr>
        </p:nvSpPr>
        <p:spPr/>
        <p:txBody>
          <a:bodyPr/>
          <a:lstStyle/>
          <a:p>
            <a:r>
              <a:rPr lang="en-US" dirty="0"/>
              <a:t>Defining the Paradigm</a:t>
            </a:r>
          </a:p>
        </p:txBody>
      </p:sp>
      <p:sp>
        <p:nvSpPr>
          <p:cNvPr id="3" name="Subtitle 2">
            <a:extLst>
              <a:ext uri="{FF2B5EF4-FFF2-40B4-BE49-F238E27FC236}">
                <a16:creationId xmlns:a16="http://schemas.microsoft.com/office/drawing/2014/main" id="{1A5D3E02-7C80-F396-2584-460462B52793}"/>
              </a:ext>
            </a:extLst>
          </p:cNvPr>
          <p:cNvSpPr>
            <a:spLocks noGrp="1"/>
          </p:cNvSpPr>
          <p:nvPr>
            <p:ph type="body" idx="1"/>
          </p:nvPr>
        </p:nvSpPr>
        <p:spPr/>
        <p:txBody>
          <a:bodyPr/>
          <a:lstStyle/>
          <a:p>
            <a:r>
              <a:rPr lang="en-US" dirty="0"/>
              <a:t>What is POM and LFM?</a:t>
            </a:r>
          </a:p>
        </p:txBody>
      </p:sp>
    </p:spTree>
    <p:extLst>
      <p:ext uri="{BB962C8B-B14F-4D97-AF65-F5344CB8AC3E}">
        <p14:creationId xmlns:p14="http://schemas.microsoft.com/office/powerpoint/2010/main" val="335303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right)">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3FBD-7D68-C9D3-9677-3AD5B67A0926}"/>
              </a:ext>
            </a:extLst>
          </p:cNvPr>
          <p:cNvSpPr>
            <a:spLocks noGrp="1"/>
          </p:cNvSpPr>
          <p:nvPr>
            <p:ph type="title"/>
          </p:nvPr>
        </p:nvSpPr>
        <p:spPr/>
        <p:txBody>
          <a:bodyPr/>
          <a:lstStyle/>
          <a:p>
            <a:r>
              <a:rPr lang="en-US" dirty="0"/>
              <a:t>Page Object Model (POM)</a:t>
            </a:r>
          </a:p>
        </p:txBody>
      </p:sp>
      <p:sp>
        <p:nvSpPr>
          <p:cNvPr id="3" name="Content Placeholder 2">
            <a:extLst>
              <a:ext uri="{FF2B5EF4-FFF2-40B4-BE49-F238E27FC236}">
                <a16:creationId xmlns:a16="http://schemas.microsoft.com/office/drawing/2014/main" id="{AF3C910B-EDFC-DCCF-221C-F53F9F22B7DB}"/>
              </a:ext>
            </a:extLst>
          </p:cNvPr>
          <p:cNvSpPr>
            <a:spLocks noGrp="1"/>
          </p:cNvSpPr>
          <p:nvPr>
            <p:ph idx="1"/>
          </p:nvPr>
        </p:nvSpPr>
        <p:spPr/>
        <p:txBody>
          <a:bodyPr/>
          <a:lstStyle/>
          <a:p>
            <a:r>
              <a:rPr lang="en-US" dirty="0"/>
              <a:t>A page object is an object-oriented class that serves as an interface to a page of your AUT</a:t>
            </a:r>
          </a:p>
          <a:p>
            <a:r>
              <a:rPr lang="en-US" dirty="0"/>
              <a:t>Design consists of object models that represent pages/panes/sheets/etc.</a:t>
            </a:r>
          </a:p>
          <a:p>
            <a:r>
              <a:rPr lang="en-US" dirty="0"/>
              <a:t>Each page object has properties or functions used to interact with UI elements.</a:t>
            </a:r>
          </a:p>
          <a:p>
            <a:r>
              <a:rPr lang="en-US" dirty="0"/>
              <a:t>Pages may have additional functions built to help make interactions easier.</a:t>
            </a:r>
          </a:p>
          <a:p>
            <a:r>
              <a:rPr lang="en-US" dirty="0"/>
              <a:t>Robust but requires in depth knowledge of UI Automation engine (Selenium, XCUI, others)</a:t>
            </a:r>
          </a:p>
          <a:p>
            <a:r>
              <a:rPr lang="en-US" dirty="0"/>
              <a:t>Update once, fix everywhere design philosophy.</a:t>
            </a:r>
          </a:p>
        </p:txBody>
      </p:sp>
    </p:spTree>
    <p:extLst>
      <p:ext uri="{BB962C8B-B14F-4D97-AF65-F5344CB8AC3E}">
        <p14:creationId xmlns:p14="http://schemas.microsoft.com/office/powerpoint/2010/main" val="2675121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3FBD-7D68-C9D3-9677-3AD5B67A0926}"/>
              </a:ext>
            </a:extLst>
          </p:cNvPr>
          <p:cNvSpPr>
            <a:spLocks noGrp="1"/>
          </p:cNvSpPr>
          <p:nvPr>
            <p:ph type="title"/>
          </p:nvPr>
        </p:nvSpPr>
        <p:spPr/>
        <p:txBody>
          <a:bodyPr/>
          <a:lstStyle/>
          <a:p>
            <a:r>
              <a:rPr lang="en-US" dirty="0"/>
              <a:t>Logical Function Model (LFM)</a:t>
            </a:r>
          </a:p>
        </p:txBody>
      </p:sp>
      <p:sp>
        <p:nvSpPr>
          <p:cNvPr id="3" name="Content Placeholder 2">
            <a:extLst>
              <a:ext uri="{FF2B5EF4-FFF2-40B4-BE49-F238E27FC236}">
                <a16:creationId xmlns:a16="http://schemas.microsoft.com/office/drawing/2014/main" id="{AF3C910B-EDFC-DCCF-221C-F53F9F22B7DB}"/>
              </a:ext>
            </a:extLst>
          </p:cNvPr>
          <p:cNvSpPr>
            <a:spLocks noGrp="1"/>
          </p:cNvSpPr>
          <p:nvPr>
            <p:ph idx="1"/>
          </p:nvPr>
        </p:nvSpPr>
        <p:spPr/>
        <p:txBody>
          <a:bodyPr/>
          <a:lstStyle/>
          <a:p>
            <a:r>
              <a:rPr lang="en-US" dirty="0"/>
              <a:t>Definition: A collection of functions used to produce logical results.</a:t>
            </a:r>
          </a:p>
          <a:p>
            <a:pPr lvl="1"/>
            <a:r>
              <a:rPr lang="en-US" dirty="0"/>
              <a:t>Also called Functional Programming.</a:t>
            </a:r>
          </a:p>
          <a:p>
            <a:r>
              <a:rPr lang="en-US" dirty="0"/>
              <a:t>Design consists of functions to perform actions on the page.</a:t>
            </a:r>
          </a:p>
          <a:p>
            <a:r>
              <a:rPr lang="en-US" dirty="0"/>
              <a:t>Each function calls elements individually resulting in multiple references to elements.</a:t>
            </a:r>
          </a:p>
          <a:p>
            <a:r>
              <a:rPr lang="en-US" dirty="0"/>
              <a:t>Functions can represent entire page interactions or parts of a page.</a:t>
            </a:r>
          </a:p>
          <a:p>
            <a:r>
              <a:rPr lang="en-US" dirty="0"/>
              <a:t>Requires in depth knowledge of UI Automation engine (Selenium, XCUI, others)</a:t>
            </a:r>
          </a:p>
        </p:txBody>
      </p:sp>
    </p:spTree>
    <p:extLst>
      <p:ext uri="{BB962C8B-B14F-4D97-AF65-F5344CB8AC3E}">
        <p14:creationId xmlns:p14="http://schemas.microsoft.com/office/powerpoint/2010/main" val="229488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2D21E-7F30-1E19-4E50-22FCE74CD26E}"/>
              </a:ext>
            </a:extLst>
          </p:cNvPr>
          <p:cNvSpPr>
            <a:spLocks noGrp="1"/>
          </p:cNvSpPr>
          <p:nvPr>
            <p:ph type="title"/>
          </p:nvPr>
        </p:nvSpPr>
        <p:spPr/>
        <p:txBody>
          <a:bodyPr/>
          <a:lstStyle/>
          <a:p>
            <a:r>
              <a:rPr lang="en-US" dirty="0"/>
              <a:t>Hybrid POM/LFM</a:t>
            </a:r>
          </a:p>
        </p:txBody>
      </p:sp>
      <p:sp>
        <p:nvSpPr>
          <p:cNvPr id="3" name="Text Placeholder 2">
            <a:extLst>
              <a:ext uri="{FF2B5EF4-FFF2-40B4-BE49-F238E27FC236}">
                <a16:creationId xmlns:a16="http://schemas.microsoft.com/office/drawing/2014/main" id="{4F4E52F5-5EFD-A3C5-7324-A4722CD74311}"/>
              </a:ext>
            </a:extLst>
          </p:cNvPr>
          <p:cNvSpPr>
            <a:spLocks noGrp="1"/>
          </p:cNvSpPr>
          <p:nvPr>
            <p:ph type="body" idx="1"/>
          </p:nvPr>
        </p:nvSpPr>
        <p:spPr/>
        <p:txBody>
          <a:bodyPr/>
          <a:lstStyle/>
          <a:p>
            <a:r>
              <a:rPr lang="en-US" dirty="0"/>
              <a:t>Where the Line Between UI Elements and Data Types Blurs</a:t>
            </a:r>
          </a:p>
        </p:txBody>
      </p:sp>
    </p:spTree>
    <p:extLst>
      <p:ext uri="{BB962C8B-B14F-4D97-AF65-F5344CB8AC3E}">
        <p14:creationId xmlns:p14="http://schemas.microsoft.com/office/powerpoint/2010/main" val="3288576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95944-0F81-8229-339A-5C8413E40351}"/>
              </a:ext>
            </a:extLst>
          </p:cNvPr>
          <p:cNvSpPr>
            <a:spLocks noGrp="1"/>
          </p:cNvSpPr>
          <p:nvPr>
            <p:ph type="title"/>
          </p:nvPr>
        </p:nvSpPr>
        <p:spPr/>
        <p:txBody>
          <a:bodyPr>
            <a:normAutofit/>
          </a:bodyPr>
          <a:lstStyle/>
          <a:p>
            <a:r>
              <a:rPr lang="en-US" dirty="0"/>
              <a:t>Unifying Page Objects and Logical Functions</a:t>
            </a:r>
          </a:p>
        </p:txBody>
      </p:sp>
      <p:sp>
        <p:nvSpPr>
          <p:cNvPr id="3" name="Content Placeholder 2">
            <a:extLst>
              <a:ext uri="{FF2B5EF4-FFF2-40B4-BE49-F238E27FC236}">
                <a16:creationId xmlns:a16="http://schemas.microsoft.com/office/drawing/2014/main" id="{45940D43-C450-9890-9163-BE4102618A06}"/>
              </a:ext>
            </a:extLst>
          </p:cNvPr>
          <p:cNvSpPr>
            <a:spLocks noGrp="1"/>
          </p:cNvSpPr>
          <p:nvPr>
            <p:ph idx="1"/>
          </p:nvPr>
        </p:nvSpPr>
        <p:spPr/>
        <p:txBody>
          <a:bodyPr/>
          <a:lstStyle/>
          <a:p>
            <a:r>
              <a:rPr lang="en-US" dirty="0"/>
              <a:t>Provides object-oriented design of POM with the benefit of Logical Function wrappers</a:t>
            </a:r>
          </a:p>
          <a:p>
            <a:r>
              <a:rPr lang="en-US" dirty="0"/>
              <a:t>Developer friendly UI Automation Framework</a:t>
            </a:r>
          </a:p>
          <a:p>
            <a:r>
              <a:rPr lang="en-US" dirty="0"/>
              <a:t>Interacting with UI Elements is as simple as working with common data types</a:t>
            </a:r>
          </a:p>
          <a:p>
            <a:pPr lvl="1"/>
            <a:r>
              <a:rPr lang="en-US" dirty="0"/>
              <a:t>Booleans, Strings, Date/Time objects, Integers, Arrays, Enums, Dictionaries, etc.</a:t>
            </a:r>
          </a:p>
          <a:p>
            <a:r>
              <a:rPr lang="en-US" dirty="0"/>
              <a:t>Reduced effort needed to learn UI automation engine; developers focus on writing tests.</a:t>
            </a:r>
          </a:p>
          <a:p>
            <a:r>
              <a:rPr lang="en-US" dirty="0"/>
              <a:t>Enables in-sprint automation</a:t>
            </a:r>
          </a:p>
          <a:p>
            <a:r>
              <a:rPr lang="en-US" dirty="0"/>
              <a:t>Reduced maintenance costs in time/effort. (1 to 3 story points vs 8 to 13)</a:t>
            </a:r>
          </a:p>
          <a:p>
            <a:endParaRPr lang="en-US" dirty="0"/>
          </a:p>
        </p:txBody>
      </p:sp>
    </p:spTree>
    <p:extLst>
      <p:ext uri="{BB962C8B-B14F-4D97-AF65-F5344CB8AC3E}">
        <p14:creationId xmlns:p14="http://schemas.microsoft.com/office/powerpoint/2010/main" val="366905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FF9D1-43F4-4308-96D6-384693EB7C52}"/>
              </a:ext>
            </a:extLst>
          </p:cNvPr>
          <p:cNvSpPr>
            <a:spLocks noGrp="1"/>
          </p:cNvSpPr>
          <p:nvPr>
            <p:ph type="title"/>
          </p:nvPr>
        </p:nvSpPr>
        <p:spPr/>
        <p:txBody>
          <a:bodyPr/>
          <a:lstStyle/>
          <a:p>
            <a:r>
              <a:rPr lang="en-US" dirty="0"/>
              <a:t>Consider the Following: What is a Textbox?</a:t>
            </a:r>
          </a:p>
        </p:txBody>
      </p:sp>
    </p:spTree>
    <p:extLst>
      <p:ext uri="{BB962C8B-B14F-4D97-AF65-F5344CB8AC3E}">
        <p14:creationId xmlns:p14="http://schemas.microsoft.com/office/powerpoint/2010/main" val="2347540649"/>
      </p:ext>
    </p:extLst>
  </p:cSld>
  <p:clrMapOvr>
    <a:masterClrMapping/>
  </p:clrMapOvr>
</p:sld>
</file>

<file path=ppt/theme/theme1.xml><?xml version="1.0" encoding="utf-8"?>
<a:theme xmlns:a="http://schemas.openxmlformats.org/drawingml/2006/main" name="DashVTI">
  <a:themeElements>
    <a:clrScheme name="AnalogousFromLightSeedLeftStep">
      <a:dk1>
        <a:srgbClr val="000000"/>
      </a:dk1>
      <a:lt1>
        <a:srgbClr val="FFFFFF"/>
      </a:lt1>
      <a:dk2>
        <a:srgbClr val="3B213A"/>
      </a:dk2>
      <a:lt2>
        <a:srgbClr val="E3E2E8"/>
      </a:lt2>
      <a:accent1>
        <a:srgbClr val="93A94E"/>
      </a:accent1>
      <a:accent2>
        <a:srgbClr val="B6A03C"/>
      </a:accent2>
      <a:accent3>
        <a:srgbClr val="EA8946"/>
      </a:accent3>
      <a:accent4>
        <a:srgbClr val="EB4E4F"/>
      </a:accent4>
      <a:accent5>
        <a:srgbClr val="EE6EA5"/>
      </a:accent5>
      <a:accent6>
        <a:srgbClr val="EB4ED2"/>
      </a:accent6>
      <a:hlink>
        <a:srgbClr val="7A69AE"/>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466</Words>
  <Application>Microsoft Macintosh PowerPoint</Application>
  <PresentationFormat>Widescreen</PresentationFormat>
  <Paragraphs>37</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Encode Sans</vt:lpstr>
      <vt:lpstr>Grandview Display</vt:lpstr>
      <vt:lpstr>DashVTI</vt:lpstr>
      <vt:lpstr>Hybrid POM/LFM</vt:lpstr>
      <vt:lpstr>Defining the Paradigm</vt:lpstr>
      <vt:lpstr>Page Object Model (POM)</vt:lpstr>
      <vt:lpstr>Logical Function Model (LFM)</vt:lpstr>
      <vt:lpstr>Hybrid POM/LFM</vt:lpstr>
      <vt:lpstr>Unifying Page Objects and Logical Functions</vt:lpstr>
      <vt:lpstr>Consider the Following: What is a Textbox?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Hybrid POM/LFM</dc:title>
  <dc:creator>Sophia McKeever</dc:creator>
  <cp:lastModifiedBy>Sophia McKeever</cp:lastModifiedBy>
  <cp:revision>4</cp:revision>
  <dcterms:created xsi:type="dcterms:W3CDTF">2024-01-24T07:29:53Z</dcterms:created>
  <dcterms:modified xsi:type="dcterms:W3CDTF">2024-01-24T08:35:11Z</dcterms:modified>
</cp:coreProperties>
</file>