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33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DE9C-5974-4C7F-9BF0-9A19F4153F94}" type="datetimeFigureOut">
              <a:rPr lang="ko-KR" altLang="en-US" smtClean="0"/>
              <a:pPr/>
              <a:t>2020-10-23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AA9B-1C08-4353-BE5E-7254FC89E8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DE9C-5974-4C7F-9BF0-9A19F4153F94}" type="datetimeFigureOut">
              <a:rPr lang="ko-KR" altLang="en-US" smtClean="0"/>
              <a:pPr/>
              <a:t>2020-10-23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AA9B-1C08-4353-BE5E-7254FC89E8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DE9C-5974-4C7F-9BF0-9A19F4153F94}" type="datetimeFigureOut">
              <a:rPr lang="ko-KR" altLang="en-US" smtClean="0"/>
              <a:pPr/>
              <a:t>2020-10-23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AA9B-1C08-4353-BE5E-7254FC89E8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DE9C-5974-4C7F-9BF0-9A19F4153F94}" type="datetimeFigureOut">
              <a:rPr lang="ko-KR" altLang="en-US" smtClean="0"/>
              <a:pPr/>
              <a:t>2020-10-23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AA9B-1C08-4353-BE5E-7254FC89E8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DE9C-5974-4C7F-9BF0-9A19F4153F94}" type="datetimeFigureOut">
              <a:rPr lang="ko-KR" altLang="en-US" smtClean="0"/>
              <a:pPr/>
              <a:t>2020-10-23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AA9B-1C08-4353-BE5E-7254FC89E8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DE9C-5974-4C7F-9BF0-9A19F4153F94}" type="datetimeFigureOut">
              <a:rPr lang="ko-KR" altLang="en-US" smtClean="0"/>
              <a:pPr/>
              <a:t>2020-10-23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AA9B-1C08-4353-BE5E-7254FC89E8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DE9C-5974-4C7F-9BF0-9A19F4153F94}" type="datetimeFigureOut">
              <a:rPr lang="ko-KR" altLang="en-US" smtClean="0"/>
              <a:pPr/>
              <a:t>2020-10-23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AA9B-1C08-4353-BE5E-7254FC89E8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DE9C-5974-4C7F-9BF0-9A19F4153F94}" type="datetimeFigureOut">
              <a:rPr lang="ko-KR" altLang="en-US" smtClean="0"/>
              <a:pPr/>
              <a:t>2020-10-23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AA9B-1C08-4353-BE5E-7254FC89E8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DE9C-5974-4C7F-9BF0-9A19F4153F94}" type="datetimeFigureOut">
              <a:rPr lang="ko-KR" altLang="en-US" smtClean="0"/>
              <a:pPr/>
              <a:t>2020-10-23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AA9B-1C08-4353-BE5E-7254FC89E8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DE9C-5974-4C7F-9BF0-9A19F4153F94}" type="datetimeFigureOut">
              <a:rPr lang="ko-KR" altLang="en-US" smtClean="0"/>
              <a:pPr/>
              <a:t>2020-10-23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AA9B-1C08-4353-BE5E-7254FC89E8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DE9C-5974-4C7F-9BF0-9A19F4153F94}" type="datetimeFigureOut">
              <a:rPr lang="ko-KR" altLang="en-US" smtClean="0"/>
              <a:pPr/>
              <a:t>2020-10-23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AA9B-1C08-4353-BE5E-7254FC89E8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5DE9C-5974-4C7F-9BF0-9A19F4153F94}" type="datetimeFigureOut">
              <a:rPr lang="ko-KR" altLang="en-US" smtClean="0"/>
              <a:pPr/>
              <a:t>2020-10-23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BAA9B-1C08-4353-BE5E-7254FC89E8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xmlns="" id="{735B9572-2CF3-4846-9D23-183DADB47ED9}"/>
              </a:ext>
            </a:extLst>
          </p:cNvPr>
          <p:cNvCxnSpPr/>
          <p:nvPr/>
        </p:nvCxnSpPr>
        <p:spPr>
          <a:xfrm>
            <a:off x="1643042" y="1357298"/>
            <a:ext cx="0" cy="38164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9">
            <a:extLst>
              <a:ext uri="{FF2B5EF4-FFF2-40B4-BE49-F238E27FC236}">
                <a16:creationId xmlns:a16="http://schemas.microsoft.com/office/drawing/2014/main" xmlns="" id="{50C0A1B9-E762-4DD7-A0FC-C184C2F261EC}"/>
              </a:ext>
            </a:extLst>
          </p:cNvPr>
          <p:cNvSpPr txBox="1"/>
          <p:nvPr/>
        </p:nvSpPr>
        <p:spPr>
          <a:xfrm>
            <a:off x="2230875" y="725647"/>
            <a:ext cx="1458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0x01</a:t>
            </a:r>
            <a:endParaRPr lang="ko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143E4312-522C-4CFC-ABF1-59CE4A8C72D0}"/>
              </a:ext>
            </a:extLst>
          </p:cNvPr>
          <p:cNvSpPr/>
          <p:nvPr/>
        </p:nvSpPr>
        <p:spPr>
          <a:xfrm>
            <a:off x="2071670" y="1071546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[0]	0x10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TextBox 16">
            <a:extLst>
              <a:ext uri="{FF2B5EF4-FFF2-40B4-BE49-F238E27FC236}">
                <a16:creationId xmlns:a16="http://schemas.microsoft.com/office/drawing/2014/main" xmlns="" id="{738AAEDF-1FB4-4B24-A36A-8AC789F7B2FC}"/>
              </a:ext>
            </a:extLst>
          </p:cNvPr>
          <p:cNvSpPr txBox="1"/>
          <p:nvPr/>
        </p:nvSpPr>
        <p:spPr>
          <a:xfrm>
            <a:off x="0" y="785794"/>
            <a:ext cx="1458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err="1"/>
              <a:t>스택</a:t>
            </a:r>
            <a:r>
              <a:rPr lang="en-US" altLang="ko-KR" sz="1600" dirty="0"/>
              <a:t>(stack)</a:t>
            </a:r>
            <a:endParaRPr lang="ko-KR" altLang="en-US" sz="1600" dirty="0"/>
          </a:p>
        </p:txBody>
      </p:sp>
      <p:sp>
        <p:nvSpPr>
          <p:cNvPr id="12" name="TextBox 17">
            <a:extLst>
              <a:ext uri="{FF2B5EF4-FFF2-40B4-BE49-F238E27FC236}">
                <a16:creationId xmlns:a16="http://schemas.microsoft.com/office/drawing/2014/main" xmlns="" id="{01C38823-CA0D-4F5D-8710-47697331F828}"/>
              </a:ext>
            </a:extLst>
          </p:cNvPr>
          <p:cNvSpPr txBox="1"/>
          <p:nvPr/>
        </p:nvSpPr>
        <p:spPr>
          <a:xfrm>
            <a:off x="2285984" y="214290"/>
            <a:ext cx="1458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err="1"/>
              <a:t>힙</a:t>
            </a:r>
            <a:r>
              <a:rPr lang="en-US" altLang="ko-KR" sz="1600" dirty="0"/>
              <a:t>(heap)</a:t>
            </a:r>
            <a:endParaRPr lang="ko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4EEEC46E-B748-477B-BB9F-C2EB9AA93E7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285852" y="1142984"/>
            <a:ext cx="1000132" cy="57150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143E4312-522C-4CFC-ABF1-59CE4A8C72D0}"/>
              </a:ext>
            </a:extLst>
          </p:cNvPr>
          <p:cNvSpPr/>
          <p:nvPr/>
        </p:nvSpPr>
        <p:spPr>
          <a:xfrm>
            <a:off x="2071670" y="3714752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[1]	0x13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xmlns="" id="{4EEEC46E-B748-477B-BB9F-C2EB9AA93E73}"/>
              </a:ext>
            </a:extLst>
          </p:cNvPr>
          <p:cNvCxnSpPr>
            <a:cxnSpLocks/>
          </p:cNvCxnSpPr>
          <p:nvPr/>
        </p:nvCxnSpPr>
        <p:spPr>
          <a:xfrm flipV="1">
            <a:off x="4143372" y="1357298"/>
            <a:ext cx="1143008" cy="7143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28B03C6C-2AC4-44FE-97B8-B548EF63D26D}"/>
              </a:ext>
            </a:extLst>
          </p:cNvPr>
          <p:cNvSpPr/>
          <p:nvPr/>
        </p:nvSpPr>
        <p:spPr>
          <a:xfrm>
            <a:off x="142844" y="1571612"/>
            <a:ext cx="129614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arr1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0x01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143E4312-522C-4CFC-ABF1-59CE4A8C72D0}"/>
              </a:ext>
            </a:extLst>
          </p:cNvPr>
          <p:cNvSpPr/>
          <p:nvPr/>
        </p:nvSpPr>
        <p:spPr>
          <a:xfrm>
            <a:off x="2071670" y="1714488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[1]	0x11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143E4312-522C-4CFC-ABF1-59CE4A8C72D0}"/>
              </a:ext>
            </a:extLst>
          </p:cNvPr>
          <p:cNvSpPr/>
          <p:nvPr/>
        </p:nvSpPr>
        <p:spPr>
          <a:xfrm>
            <a:off x="2071670" y="2357430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[2]	0x12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72066" y="4214818"/>
            <a:ext cx="29289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 smtClean="0"/>
              <a:t>//</a:t>
            </a:r>
            <a:r>
              <a:rPr lang="en-US" dirty="0" err="1" smtClean="0"/>
              <a:t>int</a:t>
            </a:r>
            <a:r>
              <a:rPr lang="en-US" dirty="0" smtClean="0"/>
              <a:t> arr1[] = new </a:t>
            </a:r>
            <a:r>
              <a:rPr lang="en-US" dirty="0" err="1" smtClean="0"/>
              <a:t>int</a:t>
            </a:r>
            <a:r>
              <a:rPr lang="en-US" dirty="0" smtClean="0"/>
              <a:t>[3];</a:t>
            </a:r>
          </a:p>
          <a:p>
            <a:pPr fontAlgn="base"/>
            <a:r>
              <a:rPr lang="en-US" dirty="0" err="1" smtClean="0"/>
              <a:t>int</a:t>
            </a:r>
            <a:r>
              <a:rPr lang="en-US" dirty="0" smtClean="0"/>
              <a:t> arr1[] = {1,2,3};</a:t>
            </a:r>
          </a:p>
          <a:p>
            <a:pPr fontAlgn="base"/>
            <a:r>
              <a:rPr lang="en-US" dirty="0" smtClean="0"/>
              <a:t>arr1[1]=5;</a:t>
            </a:r>
          </a:p>
          <a:p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143E4312-522C-4CFC-ABF1-59CE4A8C72D0}"/>
              </a:ext>
            </a:extLst>
          </p:cNvPr>
          <p:cNvSpPr/>
          <p:nvPr/>
        </p:nvSpPr>
        <p:spPr>
          <a:xfrm>
            <a:off x="5429256" y="1071546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0x10	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143E4312-522C-4CFC-ABF1-59CE4A8C72D0}"/>
              </a:ext>
            </a:extLst>
          </p:cNvPr>
          <p:cNvSpPr/>
          <p:nvPr/>
        </p:nvSpPr>
        <p:spPr>
          <a:xfrm>
            <a:off x="5429256" y="1714488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0x11	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143E4312-522C-4CFC-ABF1-59CE4A8C72D0}"/>
              </a:ext>
            </a:extLst>
          </p:cNvPr>
          <p:cNvSpPr/>
          <p:nvPr/>
        </p:nvSpPr>
        <p:spPr>
          <a:xfrm>
            <a:off x="5429256" y="2357430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0x12	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143E4312-522C-4CFC-ABF1-59CE4A8C72D0}"/>
              </a:ext>
            </a:extLst>
          </p:cNvPr>
          <p:cNvSpPr/>
          <p:nvPr/>
        </p:nvSpPr>
        <p:spPr>
          <a:xfrm>
            <a:off x="5429256" y="3643314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0x13	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xmlns="" id="{4EEEC46E-B748-477B-BB9F-C2EB9AA93E73}"/>
              </a:ext>
            </a:extLst>
          </p:cNvPr>
          <p:cNvCxnSpPr>
            <a:cxnSpLocks/>
          </p:cNvCxnSpPr>
          <p:nvPr/>
        </p:nvCxnSpPr>
        <p:spPr>
          <a:xfrm flipV="1">
            <a:off x="4143372" y="2000240"/>
            <a:ext cx="1143008" cy="7143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xmlns="" id="{4EEEC46E-B748-477B-BB9F-C2EB9AA93E73}"/>
              </a:ext>
            </a:extLst>
          </p:cNvPr>
          <p:cNvCxnSpPr>
            <a:cxnSpLocks/>
          </p:cNvCxnSpPr>
          <p:nvPr/>
        </p:nvCxnSpPr>
        <p:spPr>
          <a:xfrm flipV="1">
            <a:off x="4214810" y="2571744"/>
            <a:ext cx="1143008" cy="7143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xmlns="" id="{4EEEC46E-B748-477B-BB9F-C2EB9AA93E73}"/>
              </a:ext>
            </a:extLst>
          </p:cNvPr>
          <p:cNvCxnSpPr>
            <a:cxnSpLocks/>
          </p:cNvCxnSpPr>
          <p:nvPr/>
        </p:nvCxnSpPr>
        <p:spPr>
          <a:xfrm flipV="1">
            <a:off x="4214810" y="3857628"/>
            <a:ext cx="1143008" cy="7143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74733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xmlns="" id="{735B9572-2CF3-4846-9D23-183DADB47ED9}"/>
              </a:ext>
            </a:extLst>
          </p:cNvPr>
          <p:cNvCxnSpPr/>
          <p:nvPr/>
        </p:nvCxnSpPr>
        <p:spPr>
          <a:xfrm>
            <a:off x="1643042" y="1357298"/>
            <a:ext cx="0" cy="38164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9">
            <a:extLst>
              <a:ext uri="{FF2B5EF4-FFF2-40B4-BE49-F238E27FC236}">
                <a16:creationId xmlns:a16="http://schemas.microsoft.com/office/drawing/2014/main" xmlns="" id="{50C0A1B9-E762-4DD7-A0FC-C184C2F261EC}"/>
              </a:ext>
            </a:extLst>
          </p:cNvPr>
          <p:cNvSpPr txBox="1"/>
          <p:nvPr/>
        </p:nvSpPr>
        <p:spPr>
          <a:xfrm>
            <a:off x="2230875" y="725647"/>
            <a:ext cx="1458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0x01</a:t>
            </a:r>
            <a:endParaRPr lang="ko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143E4312-522C-4CFC-ABF1-59CE4A8C72D0}"/>
              </a:ext>
            </a:extLst>
          </p:cNvPr>
          <p:cNvSpPr/>
          <p:nvPr/>
        </p:nvSpPr>
        <p:spPr>
          <a:xfrm>
            <a:off x="2071670" y="1071546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[0]	0x10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TextBox 16">
            <a:extLst>
              <a:ext uri="{FF2B5EF4-FFF2-40B4-BE49-F238E27FC236}">
                <a16:creationId xmlns:a16="http://schemas.microsoft.com/office/drawing/2014/main" xmlns="" id="{738AAEDF-1FB4-4B24-A36A-8AC789F7B2FC}"/>
              </a:ext>
            </a:extLst>
          </p:cNvPr>
          <p:cNvSpPr txBox="1"/>
          <p:nvPr/>
        </p:nvSpPr>
        <p:spPr>
          <a:xfrm>
            <a:off x="0" y="785794"/>
            <a:ext cx="1458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err="1"/>
              <a:t>스택</a:t>
            </a:r>
            <a:r>
              <a:rPr lang="en-US" altLang="ko-KR" sz="1600" dirty="0"/>
              <a:t>(stack)</a:t>
            </a:r>
            <a:endParaRPr lang="ko-KR" altLang="en-US" sz="1600" dirty="0"/>
          </a:p>
        </p:txBody>
      </p:sp>
      <p:sp>
        <p:nvSpPr>
          <p:cNvPr id="12" name="TextBox 17">
            <a:extLst>
              <a:ext uri="{FF2B5EF4-FFF2-40B4-BE49-F238E27FC236}">
                <a16:creationId xmlns:a16="http://schemas.microsoft.com/office/drawing/2014/main" xmlns="" id="{01C38823-CA0D-4F5D-8710-47697331F828}"/>
              </a:ext>
            </a:extLst>
          </p:cNvPr>
          <p:cNvSpPr txBox="1"/>
          <p:nvPr/>
        </p:nvSpPr>
        <p:spPr>
          <a:xfrm>
            <a:off x="2285984" y="214290"/>
            <a:ext cx="1458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err="1"/>
              <a:t>힙</a:t>
            </a:r>
            <a:r>
              <a:rPr lang="en-US" altLang="ko-KR" sz="1600" dirty="0"/>
              <a:t>(heap)</a:t>
            </a:r>
            <a:endParaRPr lang="ko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4EEEC46E-B748-477B-BB9F-C2EB9AA93E7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285852" y="1142984"/>
            <a:ext cx="1000132" cy="57150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143E4312-522C-4CFC-ABF1-59CE4A8C72D0}"/>
              </a:ext>
            </a:extLst>
          </p:cNvPr>
          <p:cNvSpPr/>
          <p:nvPr/>
        </p:nvSpPr>
        <p:spPr>
          <a:xfrm>
            <a:off x="2071670" y="3071810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[3]	0x13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xmlns="" id="{4EEEC46E-B748-477B-BB9F-C2EB9AA93E73}"/>
              </a:ext>
            </a:extLst>
          </p:cNvPr>
          <p:cNvCxnSpPr>
            <a:cxnSpLocks/>
          </p:cNvCxnSpPr>
          <p:nvPr/>
        </p:nvCxnSpPr>
        <p:spPr>
          <a:xfrm flipV="1">
            <a:off x="4143372" y="1357298"/>
            <a:ext cx="1143008" cy="7143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28B03C6C-2AC4-44FE-97B8-B548EF63D26D}"/>
              </a:ext>
            </a:extLst>
          </p:cNvPr>
          <p:cNvSpPr/>
          <p:nvPr/>
        </p:nvSpPr>
        <p:spPr>
          <a:xfrm>
            <a:off x="142844" y="1571612"/>
            <a:ext cx="129614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arr2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0x01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143E4312-522C-4CFC-ABF1-59CE4A8C72D0}"/>
              </a:ext>
            </a:extLst>
          </p:cNvPr>
          <p:cNvSpPr/>
          <p:nvPr/>
        </p:nvSpPr>
        <p:spPr>
          <a:xfrm>
            <a:off x="2071670" y="1714488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[1]	0x11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143E4312-522C-4CFC-ABF1-59CE4A8C72D0}"/>
              </a:ext>
            </a:extLst>
          </p:cNvPr>
          <p:cNvSpPr/>
          <p:nvPr/>
        </p:nvSpPr>
        <p:spPr>
          <a:xfrm>
            <a:off x="2071670" y="2357430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[2]	0x12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285984" y="5000636"/>
            <a:ext cx="38576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//double arr2[] = new double[4];</a:t>
            </a:r>
          </a:p>
          <a:p>
            <a:pPr fontAlgn="base"/>
            <a:r>
              <a:rPr lang="en-US" dirty="0" smtClean="0"/>
              <a:t>double arr2[] = {1.1,2.1,3.1,4.1};</a:t>
            </a:r>
          </a:p>
          <a:p>
            <a:pPr fontAlgn="base"/>
            <a:r>
              <a:rPr lang="en-US" dirty="0" smtClean="0"/>
              <a:t>arr2[0]=1.5;</a:t>
            </a:r>
          </a:p>
          <a:p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143E4312-522C-4CFC-ABF1-59CE4A8C72D0}"/>
              </a:ext>
            </a:extLst>
          </p:cNvPr>
          <p:cNvSpPr/>
          <p:nvPr/>
        </p:nvSpPr>
        <p:spPr>
          <a:xfrm>
            <a:off x="5429256" y="1071546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0x10	1.1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143E4312-522C-4CFC-ABF1-59CE4A8C72D0}"/>
              </a:ext>
            </a:extLst>
          </p:cNvPr>
          <p:cNvSpPr/>
          <p:nvPr/>
        </p:nvSpPr>
        <p:spPr>
          <a:xfrm>
            <a:off x="5429256" y="1714488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0x11	2.1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143E4312-522C-4CFC-ABF1-59CE4A8C72D0}"/>
              </a:ext>
            </a:extLst>
          </p:cNvPr>
          <p:cNvSpPr/>
          <p:nvPr/>
        </p:nvSpPr>
        <p:spPr>
          <a:xfrm>
            <a:off x="5429256" y="2357430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0x12	3.1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143E4312-522C-4CFC-ABF1-59CE4A8C72D0}"/>
              </a:ext>
            </a:extLst>
          </p:cNvPr>
          <p:cNvSpPr/>
          <p:nvPr/>
        </p:nvSpPr>
        <p:spPr>
          <a:xfrm>
            <a:off x="5429256" y="3000372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0x13	4.1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xmlns="" id="{4EEEC46E-B748-477B-BB9F-C2EB9AA93E73}"/>
              </a:ext>
            </a:extLst>
          </p:cNvPr>
          <p:cNvCxnSpPr>
            <a:cxnSpLocks/>
          </p:cNvCxnSpPr>
          <p:nvPr/>
        </p:nvCxnSpPr>
        <p:spPr>
          <a:xfrm flipV="1">
            <a:off x="4143372" y="2000240"/>
            <a:ext cx="1143008" cy="7143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xmlns="" id="{4EEEC46E-B748-477B-BB9F-C2EB9AA93E73}"/>
              </a:ext>
            </a:extLst>
          </p:cNvPr>
          <p:cNvCxnSpPr>
            <a:cxnSpLocks/>
          </p:cNvCxnSpPr>
          <p:nvPr/>
        </p:nvCxnSpPr>
        <p:spPr>
          <a:xfrm flipV="1">
            <a:off x="4214810" y="2571744"/>
            <a:ext cx="1143008" cy="7143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xmlns="" id="{4EEEC46E-B748-477B-BB9F-C2EB9AA93E73}"/>
              </a:ext>
            </a:extLst>
          </p:cNvPr>
          <p:cNvCxnSpPr>
            <a:cxnSpLocks/>
          </p:cNvCxnSpPr>
          <p:nvPr/>
        </p:nvCxnSpPr>
        <p:spPr>
          <a:xfrm flipV="1">
            <a:off x="4071934" y="3286124"/>
            <a:ext cx="1143008" cy="7143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143E4312-522C-4CFC-ABF1-59CE4A8C72D0}"/>
              </a:ext>
            </a:extLst>
          </p:cNvPr>
          <p:cNvSpPr/>
          <p:nvPr/>
        </p:nvSpPr>
        <p:spPr>
          <a:xfrm>
            <a:off x="5500694" y="4429132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0x14	1.5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143E4312-522C-4CFC-ABF1-59CE4A8C72D0}"/>
              </a:ext>
            </a:extLst>
          </p:cNvPr>
          <p:cNvSpPr/>
          <p:nvPr/>
        </p:nvSpPr>
        <p:spPr>
          <a:xfrm>
            <a:off x="2071670" y="4357694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[0]	0x14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4EEEC46E-B748-477B-BB9F-C2EB9AA93E73}"/>
              </a:ext>
            </a:extLst>
          </p:cNvPr>
          <p:cNvCxnSpPr>
            <a:cxnSpLocks/>
          </p:cNvCxnSpPr>
          <p:nvPr/>
        </p:nvCxnSpPr>
        <p:spPr>
          <a:xfrm flipV="1">
            <a:off x="4214810" y="4643446"/>
            <a:ext cx="1143008" cy="7143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74733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xmlns="" id="{735B9572-2CF3-4846-9D23-183DADB47ED9}"/>
              </a:ext>
            </a:extLst>
          </p:cNvPr>
          <p:cNvCxnSpPr/>
          <p:nvPr/>
        </p:nvCxnSpPr>
        <p:spPr>
          <a:xfrm>
            <a:off x="1643042" y="1357298"/>
            <a:ext cx="0" cy="38164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9">
            <a:extLst>
              <a:ext uri="{FF2B5EF4-FFF2-40B4-BE49-F238E27FC236}">
                <a16:creationId xmlns:a16="http://schemas.microsoft.com/office/drawing/2014/main" xmlns="" id="{50C0A1B9-E762-4DD7-A0FC-C184C2F261EC}"/>
              </a:ext>
            </a:extLst>
          </p:cNvPr>
          <p:cNvSpPr txBox="1"/>
          <p:nvPr/>
        </p:nvSpPr>
        <p:spPr>
          <a:xfrm>
            <a:off x="2230875" y="725647"/>
            <a:ext cx="1458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0x01</a:t>
            </a:r>
            <a:endParaRPr lang="ko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143E4312-522C-4CFC-ABF1-59CE4A8C72D0}"/>
              </a:ext>
            </a:extLst>
          </p:cNvPr>
          <p:cNvSpPr/>
          <p:nvPr/>
        </p:nvSpPr>
        <p:spPr>
          <a:xfrm>
            <a:off x="2071670" y="1071546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[0]	0x10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TextBox 16">
            <a:extLst>
              <a:ext uri="{FF2B5EF4-FFF2-40B4-BE49-F238E27FC236}">
                <a16:creationId xmlns:a16="http://schemas.microsoft.com/office/drawing/2014/main" xmlns="" id="{738AAEDF-1FB4-4B24-A36A-8AC789F7B2FC}"/>
              </a:ext>
            </a:extLst>
          </p:cNvPr>
          <p:cNvSpPr txBox="1"/>
          <p:nvPr/>
        </p:nvSpPr>
        <p:spPr>
          <a:xfrm>
            <a:off x="0" y="785794"/>
            <a:ext cx="1458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err="1"/>
              <a:t>스택</a:t>
            </a:r>
            <a:r>
              <a:rPr lang="en-US" altLang="ko-KR" sz="1600" dirty="0"/>
              <a:t>(stack)</a:t>
            </a:r>
            <a:endParaRPr lang="ko-KR" altLang="en-US" sz="1600" dirty="0"/>
          </a:p>
        </p:txBody>
      </p:sp>
      <p:sp>
        <p:nvSpPr>
          <p:cNvPr id="12" name="TextBox 17">
            <a:extLst>
              <a:ext uri="{FF2B5EF4-FFF2-40B4-BE49-F238E27FC236}">
                <a16:creationId xmlns:a16="http://schemas.microsoft.com/office/drawing/2014/main" xmlns="" id="{01C38823-CA0D-4F5D-8710-47697331F828}"/>
              </a:ext>
            </a:extLst>
          </p:cNvPr>
          <p:cNvSpPr txBox="1"/>
          <p:nvPr/>
        </p:nvSpPr>
        <p:spPr>
          <a:xfrm>
            <a:off x="2285984" y="214290"/>
            <a:ext cx="1458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err="1"/>
              <a:t>힙</a:t>
            </a:r>
            <a:r>
              <a:rPr lang="en-US" altLang="ko-KR" sz="1600" dirty="0"/>
              <a:t>(heap)</a:t>
            </a:r>
            <a:endParaRPr lang="ko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4EEEC46E-B748-477B-BB9F-C2EB9AA93E7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285852" y="1142984"/>
            <a:ext cx="1000132" cy="57150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143E4312-522C-4CFC-ABF1-59CE4A8C72D0}"/>
              </a:ext>
            </a:extLst>
          </p:cNvPr>
          <p:cNvSpPr/>
          <p:nvPr/>
        </p:nvSpPr>
        <p:spPr>
          <a:xfrm>
            <a:off x="2071670" y="3714752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[2]	0x13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xmlns="" id="{4EEEC46E-B748-477B-BB9F-C2EB9AA93E73}"/>
              </a:ext>
            </a:extLst>
          </p:cNvPr>
          <p:cNvCxnSpPr>
            <a:cxnSpLocks/>
          </p:cNvCxnSpPr>
          <p:nvPr/>
        </p:nvCxnSpPr>
        <p:spPr>
          <a:xfrm flipV="1">
            <a:off x="4143372" y="1357298"/>
            <a:ext cx="1143008" cy="7143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28B03C6C-2AC4-44FE-97B8-B548EF63D26D}"/>
              </a:ext>
            </a:extLst>
          </p:cNvPr>
          <p:cNvSpPr/>
          <p:nvPr/>
        </p:nvSpPr>
        <p:spPr>
          <a:xfrm>
            <a:off x="142844" y="1571612"/>
            <a:ext cx="129614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arr3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0x01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143E4312-522C-4CFC-ABF1-59CE4A8C72D0}"/>
              </a:ext>
            </a:extLst>
          </p:cNvPr>
          <p:cNvSpPr/>
          <p:nvPr/>
        </p:nvSpPr>
        <p:spPr>
          <a:xfrm>
            <a:off x="2071670" y="1714488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[1]	0x11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143E4312-522C-4CFC-ABF1-59CE4A8C72D0}"/>
              </a:ext>
            </a:extLst>
          </p:cNvPr>
          <p:cNvSpPr/>
          <p:nvPr/>
        </p:nvSpPr>
        <p:spPr>
          <a:xfrm>
            <a:off x="2071670" y="2357430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[2]	0x12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285984" y="5000636"/>
            <a:ext cx="50006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 smtClean="0"/>
              <a:t/>
            </a:r>
            <a:br>
              <a:rPr lang="en-US" dirty="0" smtClean="0"/>
            </a:br>
            <a:r>
              <a:rPr lang="ko-KR" altLang="en-US" dirty="0" smtClean="0"/>
              <a:t> </a:t>
            </a:r>
            <a:r>
              <a:rPr lang="en-US" altLang="ko-KR" dirty="0" smtClean="0"/>
              <a:t>String arr3[] = {"</a:t>
            </a:r>
            <a:r>
              <a:rPr lang="ko-KR" altLang="en-US" dirty="0" smtClean="0"/>
              <a:t>강아지</a:t>
            </a:r>
            <a:r>
              <a:rPr lang="en-US" altLang="ko-KR" dirty="0" smtClean="0"/>
              <a:t>","</a:t>
            </a:r>
            <a:r>
              <a:rPr lang="ko-KR" altLang="en-US" dirty="0" smtClean="0"/>
              <a:t>고양이</a:t>
            </a:r>
            <a:r>
              <a:rPr lang="en-US" altLang="ko-KR" dirty="0" smtClean="0"/>
              <a:t>","</a:t>
            </a:r>
            <a:r>
              <a:rPr lang="ko-KR" altLang="en-US" dirty="0" smtClean="0"/>
              <a:t>붕어</a:t>
            </a:r>
            <a:r>
              <a:rPr lang="en-US" altLang="ko-KR" dirty="0" smtClean="0"/>
              <a:t>"};</a:t>
            </a:r>
          </a:p>
          <a:p>
            <a:pPr fontAlgn="base"/>
            <a:r>
              <a:rPr lang="en-US" altLang="ko-KR" dirty="0" smtClean="0"/>
              <a:t>arr3[2]="</a:t>
            </a:r>
            <a:r>
              <a:rPr lang="ko-KR" altLang="en-US" dirty="0" smtClean="0"/>
              <a:t>햄스터</a:t>
            </a:r>
            <a:r>
              <a:rPr lang="en-US" altLang="ko-KR" dirty="0" smtClean="0"/>
              <a:t>";</a:t>
            </a:r>
          </a:p>
          <a:p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143E4312-522C-4CFC-ABF1-59CE4A8C72D0}"/>
              </a:ext>
            </a:extLst>
          </p:cNvPr>
          <p:cNvSpPr/>
          <p:nvPr/>
        </p:nvSpPr>
        <p:spPr>
          <a:xfrm>
            <a:off x="5429256" y="1071546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0x10	“</a:t>
            </a:r>
            <a:r>
              <a:rPr lang="ko-KR" altLang="en-US" sz="1600" dirty="0" smtClean="0">
                <a:solidFill>
                  <a:schemeClr val="tx1"/>
                </a:solidFill>
              </a:rPr>
              <a:t>강아지</a:t>
            </a:r>
            <a:r>
              <a:rPr lang="en-US" altLang="ko-KR" sz="1600" dirty="0" smtClean="0">
                <a:solidFill>
                  <a:schemeClr val="tx1"/>
                </a:solidFill>
              </a:rPr>
              <a:t>”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143E4312-522C-4CFC-ABF1-59CE4A8C72D0}"/>
              </a:ext>
            </a:extLst>
          </p:cNvPr>
          <p:cNvSpPr/>
          <p:nvPr/>
        </p:nvSpPr>
        <p:spPr>
          <a:xfrm>
            <a:off x="5429256" y="1714488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0x11	“</a:t>
            </a:r>
            <a:r>
              <a:rPr lang="ko-KR" altLang="en-US" sz="1600" dirty="0" smtClean="0">
                <a:solidFill>
                  <a:schemeClr val="tx1"/>
                </a:solidFill>
              </a:rPr>
              <a:t>고양이</a:t>
            </a:r>
            <a:r>
              <a:rPr lang="en-US" altLang="ko-KR" sz="1600" dirty="0" smtClean="0">
                <a:solidFill>
                  <a:schemeClr val="tx1"/>
                </a:solidFill>
              </a:rPr>
              <a:t>”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143E4312-522C-4CFC-ABF1-59CE4A8C72D0}"/>
              </a:ext>
            </a:extLst>
          </p:cNvPr>
          <p:cNvSpPr/>
          <p:nvPr/>
        </p:nvSpPr>
        <p:spPr>
          <a:xfrm>
            <a:off x="5429256" y="2357430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0x12	“</a:t>
            </a:r>
            <a:r>
              <a:rPr lang="ko-KR" altLang="en-US" sz="1600" dirty="0" smtClean="0">
                <a:solidFill>
                  <a:schemeClr val="tx1"/>
                </a:solidFill>
              </a:rPr>
              <a:t>붕어</a:t>
            </a:r>
            <a:r>
              <a:rPr lang="en-US" altLang="ko-KR" sz="1600" dirty="0" smtClean="0">
                <a:solidFill>
                  <a:schemeClr val="tx1"/>
                </a:solidFill>
              </a:rPr>
              <a:t>”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143E4312-522C-4CFC-ABF1-59CE4A8C72D0}"/>
              </a:ext>
            </a:extLst>
          </p:cNvPr>
          <p:cNvSpPr/>
          <p:nvPr/>
        </p:nvSpPr>
        <p:spPr>
          <a:xfrm>
            <a:off x="5429256" y="3786190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0x13	“</a:t>
            </a:r>
            <a:r>
              <a:rPr lang="ko-KR" altLang="en-US" sz="1600" dirty="0" smtClean="0">
                <a:solidFill>
                  <a:schemeClr val="tx1"/>
                </a:solidFill>
              </a:rPr>
              <a:t>햄스터</a:t>
            </a:r>
            <a:r>
              <a:rPr lang="en-US" altLang="ko-KR" sz="1600" dirty="0" smtClean="0">
                <a:solidFill>
                  <a:schemeClr val="tx1"/>
                </a:solidFill>
              </a:rPr>
              <a:t>”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xmlns="" id="{4EEEC46E-B748-477B-BB9F-C2EB9AA93E73}"/>
              </a:ext>
            </a:extLst>
          </p:cNvPr>
          <p:cNvCxnSpPr>
            <a:cxnSpLocks/>
          </p:cNvCxnSpPr>
          <p:nvPr/>
        </p:nvCxnSpPr>
        <p:spPr>
          <a:xfrm flipV="1">
            <a:off x="4143372" y="2000240"/>
            <a:ext cx="1143008" cy="7143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xmlns="" id="{4EEEC46E-B748-477B-BB9F-C2EB9AA93E73}"/>
              </a:ext>
            </a:extLst>
          </p:cNvPr>
          <p:cNvCxnSpPr>
            <a:cxnSpLocks/>
          </p:cNvCxnSpPr>
          <p:nvPr/>
        </p:nvCxnSpPr>
        <p:spPr>
          <a:xfrm flipV="1">
            <a:off x="4214810" y="2571744"/>
            <a:ext cx="1143008" cy="7143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xmlns="" id="{4EEEC46E-B748-477B-BB9F-C2EB9AA93E73}"/>
              </a:ext>
            </a:extLst>
          </p:cNvPr>
          <p:cNvCxnSpPr>
            <a:cxnSpLocks/>
          </p:cNvCxnSpPr>
          <p:nvPr/>
        </p:nvCxnSpPr>
        <p:spPr>
          <a:xfrm flipV="1">
            <a:off x="4143372" y="4000504"/>
            <a:ext cx="1143008" cy="7143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74733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xmlns="" id="{735B9572-2CF3-4846-9D23-183DADB47ED9}"/>
              </a:ext>
            </a:extLst>
          </p:cNvPr>
          <p:cNvCxnSpPr/>
          <p:nvPr/>
        </p:nvCxnSpPr>
        <p:spPr>
          <a:xfrm>
            <a:off x="1643042" y="214290"/>
            <a:ext cx="0" cy="38164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9">
            <a:extLst>
              <a:ext uri="{FF2B5EF4-FFF2-40B4-BE49-F238E27FC236}">
                <a16:creationId xmlns:a16="http://schemas.microsoft.com/office/drawing/2014/main" xmlns="" id="{50C0A1B9-E762-4DD7-A0FC-C184C2F261EC}"/>
              </a:ext>
            </a:extLst>
          </p:cNvPr>
          <p:cNvSpPr txBox="1"/>
          <p:nvPr/>
        </p:nvSpPr>
        <p:spPr>
          <a:xfrm>
            <a:off x="2230875" y="725647"/>
            <a:ext cx="1458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0x01</a:t>
            </a:r>
            <a:endParaRPr lang="ko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143E4312-522C-4CFC-ABF1-59CE4A8C72D0}"/>
              </a:ext>
            </a:extLst>
          </p:cNvPr>
          <p:cNvSpPr/>
          <p:nvPr/>
        </p:nvSpPr>
        <p:spPr>
          <a:xfrm>
            <a:off x="2071670" y="1071546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[0]	0x10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TextBox 16">
            <a:extLst>
              <a:ext uri="{FF2B5EF4-FFF2-40B4-BE49-F238E27FC236}">
                <a16:creationId xmlns:a16="http://schemas.microsoft.com/office/drawing/2014/main" xmlns="" id="{738AAEDF-1FB4-4B24-A36A-8AC789F7B2FC}"/>
              </a:ext>
            </a:extLst>
          </p:cNvPr>
          <p:cNvSpPr txBox="1"/>
          <p:nvPr/>
        </p:nvSpPr>
        <p:spPr>
          <a:xfrm>
            <a:off x="0" y="785794"/>
            <a:ext cx="1458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err="1"/>
              <a:t>스택</a:t>
            </a:r>
            <a:r>
              <a:rPr lang="en-US" altLang="ko-KR" sz="1600" dirty="0"/>
              <a:t>(stack)</a:t>
            </a:r>
            <a:endParaRPr lang="ko-KR" altLang="en-US" sz="1600" dirty="0"/>
          </a:p>
        </p:txBody>
      </p:sp>
      <p:sp>
        <p:nvSpPr>
          <p:cNvPr id="12" name="TextBox 17">
            <a:extLst>
              <a:ext uri="{FF2B5EF4-FFF2-40B4-BE49-F238E27FC236}">
                <a16:creationId xmlns:a16="http://schemas.microsoft.com/office/drawing/2014/main" xmlns="" id="{01C38823-CA0D-4F5D-8710-47697331F828}"/>
              </a:ext>
            </a:extLst>
          </p:cNvPr>
          <p:cNvSpPr txBox="1"/>
          <p:nvPr/>
        </p:nvSpPr>
        <p:spPr>
          <a:xfrm>
            <a:off x="2285984" y="214290"/>
            <a:ext cx="1458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err="1"/>
              <a:t>힙</a:t>
            </a:r>
            <a:r>
              <a:rPr lang="en-US" altLang="ko-KR" sz="1600" dirty="0"/>
              <a:t>(heap)</a:t>
            </a:r>
            <a:endParaRPr lang="ko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4EEEC46E-B748-477B-BB9F-C2EB9AA93E7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285852" y="1142984"/>
            <a:ext cx="1000132" cy="57150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143E4312-522C-4CFC-ABF1-59CE4A8C72D0}"/>
              </a:ext>
            </a:extLst>
          </p:cNvPr>
          <p:cNvSpPr/>
          <p:nvPr/>
        </p:nvSpPr>
        <p:spPr>
          <a:xfrm>
            <a:off x="7143736" y="571480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0x20	“</a:t>
            </a:r>
            <a:r>
              <a:rPr lang="ko-KR" altLang="en-US" sz="1600" dirty="0" smtClean="0">
                <a:solidFill>
                  <a:schemeClr val="tx1"/>
                </a:solidFill>
              </a:rPr>
              <a:t>홍길동</a:t>
            </a:r>
            <a:r>
              <a:rPr lang="en-US" altLang="ko-KR" sz="1600" dirty="0" smtClean="0">
                <a:solidFill>
                  <a:schemeClr val="tx1"/>
                </a:solidFill>
              </a:rPr>
              <a:t>”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xmlns="" id="{4EEEC46E-B748-477B-BB9F-C2EB9AA93E7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893338" y="750076"/>
            <a:ext cx="928696" cy="42862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28B03C6C-2AC4-44FE-97B8-B548EF63D26D}"/>
              </a:ext>
            </a:extLst>
          </p:cNvPr>
          <p:cNvSpPr/>
          <p:nvPr/>
        </p:nvSpPr>
        <p:spPr>
          <a:xfrm>
            <a:off x="142844" y="1571612"/>
            <a:ext cx="129614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arr4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0x01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143E4312-522C-4CFC-ABF1-59CE4A8C72D0}"/>
              </a:ext>
            </a:extLst>
          </p:cNvPr>
          <p:cNvSpPr/>
          <p:nvPr/>
        </p:nvSpPr>
        <p:spPr>
          <a:xfrm>
            <a:off x="2071670" y="1643050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[1]	0x11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143E4312-522C-4CFC-ABF1-59CE4A8C72D0}"/>
              </a:ext>
            </a:extLst>
          </p:cNvPr>
          <p:cNvSpPr/>
          <p:nvPr/>
        </p:nvSpPr>
        <p:spPr>
          <a:xfrm>
            <a:off x="2071670" y="2214554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[2]	0x10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14282" y="3964900"/>
            <a:ext cx="300039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1400" dirty="0" smtClean="0"/>
              <a:t>Human arr4[]=new Human[3];</a:t>
            </a:r>
          </a:p>
          <a:p>
            <a:pPr fontAlgn="base"/>
            <a:r>
              <a:rPr lang="en-US" sz="1400" dirty="0" smtClean="0"/>
              <a:t>arr4[0]=new Human();</a:t>
            </a:r>
          </a:p>
          <a:p>
            <a:pPr fontAlgn="base"/>
            <a:r>
              <a:rPr lang="en-US" sz="1400" dirty="0" smtClean="0"/>
              <a:t>arr4[0].name="</a:t>
            </a:r>
            <a:r>
              <a:rPr lang="ko-KR" altLang="en-US" sz="1400" dirty="0" smtClean="0"/>
              <a:t>홍길동</a:t>
            </a:r>
            <a:r>
              <a:rPr lang="en-US" altLang="ko-KR" sz="1400" dirty="0" smtClean="0"/>
              <a:t>";</a:t>
            </a:r>
          </a:p>
          <a:p>
            <a:pPr fontAlgn="base"/>
            <a:r>
              <a:rPr lang="en-US" sz="1400" dirty="0" smtClean="0"/>
              <a:t>arr4[0].age=15;</a:t>
            </a:r>
          </a:p>
          <a:p>
            <a:pPr fontAlgn="base"/>
            <a:r>
              <a:rPr lang="en-US" sz="1400" dirty="0" smtClean="0"/>
              <a:t>arr4[0].height=154.1</a:t>
            </a:r>
            <a:r>
              <a:rPr lang="en-US" sz="1400" dirty="0" smtClean="0"/>
              <a:t>;</a:t>
            </a:r>
          </a:p>
          <a:p>
            <a:pPr fontAlgn="base"/>
            <a:r>
              <a:rPr lang="en-US" sz="1400" dirty="0" smtClean="0"/>
              <a:t>arr4[1]=new Human();</a:t>
            </a:r>
          </a:p>
          <a:p>
            <a:pPr fontAlgn="base"/>
            <a:r>
              <a:rPr lang="en-US" sz="1400" dirty="0" smtClean="0"/>
              <a:t>arr4[1].name="</a:t>
            </a:r>
            <a:r>
              <a:rPr lang="ko-KR" altLang="en-US" sz="1400" dirty="0" smtClean="0"/>
              <a:t>홍길남</a:t>
            </a:r>
            <a:r>
              <a:rPr lang="en-US" altLang="ko-KR" sz="1400" dirty="0" smtClean="0"/>
              <a:t>";</a:t>
            </a:r>
          </a:p>
          <a:p>
            <a:pPr fontAlgn="base"/>
            <a:r>
              <a:rPr lang="en-US" sz="1400" dirty="0" smtClean="0"/>
              <a:t>arr4[1].age=25;</a:t>
            </a:r>
          </a:p>
          <a:p>
            <a:pPr fontAlgn="base"/>
            <a:r>
              <a:rPr lang="en-US" sz="1400" dirty="0" smtClean="0"/>
              <a:t>arr4[1].height=157.1</a:t>
            </a:r>
            <a:r>
              <a:rPr lang="en-US" sz="1400" dirty="0" smtClean="0"/>
              <a:t>;</a:t>
            </a:r>
          </a:p>
          <a:p>
            <a:pPr fontAlgn="base"/>
            <a:r>
              <a:rPr lang="en-US" sz="1400" dirty="0" smtClean="0"/>
              <a:t>arr4[2]=arr4[0</a:t>
            </a:r>
            <a:r>
              <a:rPr lang="en-US" sz="1400" dirty="0" smtClean="0"/>
              <a:t>];</a:t>
            </a:r>
          </a:p>
          <a:p>
            <a:pPr fontAlgn="base"/>
            <a:r>
              <a:rPr lang="en-US" sz="1400" dirty="0" smtClean="0"/>
              <a:t>arr4[1].name="</a:t>
            </a:r>
            <a:r>
              <a:rPr lang="ko-KR" altLang="en-US" sz="1400" dirty="0" smtClean="0"/>
              <a:t>홍길동</a:t>
            </a:r>
            <a:r>
              <a:rPr lang="en-US" altLang="ko-KR" sz="1400" dirty="0" smtClean="0"/>
              <a:t>";</a:t>
            </a:r>
          </a:p>
          <a:p>
            <a:pPr fontAlgn="base"/>
            <a:r>
              <a:rPr lang="en-US" sz="1400" dirty="0" smtClean="0"/>
              <a:t>arr4[1].age=15;</a:t>
            </a:r>
          </a:p>
          <a:p>
            <a:pPr fontAlgn="base"/>
            <a:r>
              <a:rPr lang="en-US" sz="1400" dirty="0" smtClean="0"/>
              <a:t>arr4[1].height=154.1</a:t>
            </a:r>
            <a:r>
              <a:rPr lang="en-US" sz="1400" dirty="0" smtClean="0"/>
              <a:t>;</a:t>
            </a:r>
            <a:endParaRPr lang="en-US" sz="1400" dirty="0" smtClean="0"/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xmlns="" id="{50C0A1B9-E762-4DD7-A0FC-C184C2F261EC}"/>
              </a:ext>
            </a:extLst>
          </p:cNvPr>
          <p:cNvSpPr txBox="1"/>
          <p:nvPr/>
        </p:nvSpPr>
        <p:spPr>
          <a:xfrm>
            <a:off x="4572000" y="214290"/>
            <a:ext cx="1458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/>
              <a:t>0x10</a:t>
            </a:r>
            <a:endParaRPr lang="ko-KR" altLang="en-US" sz="16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143E4312-522C-4CFC-ABF1-59CE4A8C72D0}"/>
              </a:ext>
            </a:extLst>
          </p:cNvPr>
          <p:cNvSpPr/>
          <p:nvPr/>
        </p:nvSpPr>
        <p:spPr>
          <a:xfrm>
            <a:off x="4643438" y="571480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name</a:t>
            </a:r>
            <a:r>
              <a:rPr lang="en-US" altLang="ko-KR" sz="1600" dirty="0" smtClean="0">
                <a:solidFill>
                  <a:schemeClr val="tx1"/>
                </a:solidFill>
              </a:rPr>
              <a:t>	0x20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143E4312-522C-4CFC-ABF1-59CE4A8C72D0}"/>
              </a:ext>
            </a:extLst>
          </p:cNvPr>
          <p:cNvSpPr/>
          <p:nvPr/>
        </p:nvSpPr>
        <p:spPr>
          <a:xfrm>
            <a:off x="4643438" y="1142984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age	15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143E4312-522C-4CFC-ABF1-59CE4A8C72D0}"/>
              </a:ext>
            </a:extLst>
          </p:cNvPr>
          <p:cNvSpPr/>
          <p:nvPr/>
        </p:nvSpPr>
        <p:spPr>
          <a:xfrm>
            <a:off x="4643438" y="1714488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height	154.1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4EEEC46E-B748-477B-BB9F-C2EB9AA93E73}"/>
              </a:ext>
            </a:extLst>
          </p:cNvPr>
          <p:cNvCxnSpPr>
            <a:cxnSpLocks/>
          </p:cNvCxnSpPr>
          <p:nvPr/>
        </p:nvCxnSpPr>
        <p:spPr>
          <a:xfrm flipV="1">
            <a:off x="6643702" y="714356"/>
            <a:ext cx="500066" cy="15240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9">
            <a:extLst>
              <a:ext uri="{FF2B5EF4-FFF2-40B4-BE49-F238E27FC236}">
                <a16:creationId xmlns:a16="http://schemas.microsoft.com/office/drawing/2014/main" xmlns="" id="{50C0A1B9-E762-4DD7-A0FC-C184C2F261EC}"/>
              </a:ext>
            </a:extLst>
          </p:cNvPr>
          <p:cNvSpPr txBox="1"/>
          <p:nvPr/>
        </p:nvSpPr>
        <p:spPr>
          <a:xfrm>
            <a:off x="4643438" y="2285992"/>
            <a:ext cx="1458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/>
              <a:t>0x11</a:t>
            </a:r>
            <a:endParaRPr lang="ko-KR" altLang="en-US" sz="16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143E4312-522C-4CFC-ABF1-59CE4A8C72D0}"/>
              </a:ext>
            </a:extLst>
          </p:cNvPr>
          <p:cNvSpPr/>
          <p:nvPr/>
        </p:nvSpPr>
        <p:spPr>
          <a:xfrm>
            <a:off x="4714876" y="2643182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name</a:t>
            </a:r>
            <a:r>
              <a:rPr lang="en-US" altLang="ko-KR" sz="1600" dirty="0" smtClean="0">
                <a:solidFill>
                  <a:schemeClr val="tx1"/>
                </a:solidFill>
              </a:rPr>
              <a:t>	0x21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143E4312-522C-4CFC-ABF1-59CE4A8C72D0}"/>
              </a:ext>
            </a:extLst>
          </p:cNvPr>
          <p:cNvSpPr/>
          <p:nvPr/>
        </p:nvSpPr>
        <p:spPr>
          <a:xfrm>
            <a:off x="4714876" y="3214686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age	25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143E4312-522C-4CFC-ABF1-59CE4A8C72D0}"/>
              </a:ext>
            </a:extLst>
          </p:cNvPr>
          <p:cNvSpPr/>
          <p:nvPr/>
        </p:nvSpPr>
        <p:spPr>
          <a:xfrm>
            <a:off x="4714876" y="3786190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height	157.1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xmlns="" id="{4EEEC46E-B748-477B-BB9F-C2EB9AA93E73}"/>
              </a:ext>
            </a:extLst>
          </p:cNvPr>
          <p:cNvCxnSpPr>
            <a:cxnSpLocks/>
          </p:cNvCxnSpPr>
          <p:nvPr/>
        </p:nvCxnSpPr>
        <p:spPr>
          <a:xfrm rot="16200000" flipH="1">
            <a:off x="4000497" y="2214555"/>
            <a:ext cx="714378" cy="42862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143E4312-522C-4CFC-ABF1-59CE4A8C72D0}"/>
              </a:ext>
            </a:extLst>
          </p:cNvPr>
          <p:cNvSpPr/>
          <p:nvPr/>
        </p:nvSpPr>
        <p:spPr>
          <a:xfrm>
            <a:off x="7143736" y="2214554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0x21	“</a:t>
            </a:r>
            <a:r>
              <a:rPr lang="ko-KR" altLang="en-US" sz="1600" dirty="0" smtClean="0">
                <a:solidFill>
                  <a:schemeClr val="tx1"/>
                </a:solidFill>
              </a:rPr>
              <a:t>홍길남</a:t>
            </a:r>
            <a:r>
              <a:rPr lang="en-US" altLang="ko-KR" sz="1600" dirty="0" smtClean="0">
                <a:solidFill>
                  <a:schemeClr val="tx1"/>
                </a:solidFill>
              </a:rPr>
              <a:t>”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xmlns="" id="{4EEEC46E-B748-477B-BB9F-C2EB9AA93E7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674674" y="2683680"/>
            <a:ext cx="509592" cy="28572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4EEEC46E-B748-477B-BB9F-C2EB9AA93E7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93273" y="1535893"/>
            <a:ext cx="1857388" cy="35719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143E4312-522C-4CFC-ABF1-59CE4A8C72D0}"/>
              </a:ext>
            </a:extLst>
          </p:cNvPr>
          <p:cNvSpPr/>
          <p:nvPr/>
        </p:nvSpPr>
        <p:spPr>
          <a:xfrm>
            <a:off x="4714876" y="4857760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name</a:t>
            </a:r>
            <a:r>
              <a:rPr lang="en-US" altLang="ko-KR" sz="1600" dirty="0" smtClean="0">
                <a:solidFill>
                  <a:schemeClr val="tx1"/>
                </a:solidFill>
              </a:rPr>
              <a:t>	0x20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4EEEC46E-B748-477B-BB9F-C2EB9AA93E7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852989" y="2862259"/>
            <a:ext cx="4152930" cy="28575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143E4312-522C-4CFC-ABF1-59CE4A8C72D0}"/>
              </a:ext>
            </a:extLst>
          </p:cNvPr>
          <p:cNvSpPr/>
          <p:nvPr/>
        </p:nvSpPr>
        <p:spPr>
          <a:xfrm>
            <a:off x="4714876" y="5429264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age	15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143E4312-522C-4CFC-ABF1-59CE4A8C72D0}"/>
              </a:ext>
            </a:extLst>
          </p:cNvPr>
          <p:cNvSpPr/>
          <p:nvPr/>
        </p:nvSpPr>
        <p:spPr>
          <a:xfrm>
            <a:off x="4714876" y="6000768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height	154.1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TextBox 9">
            <a:extLst>
              <a:ext uri="{FF2B5EF4-FFF2-40B4-BE49-F238E27FC236}">
                <a16:creationId xmlns:a16="http://schemas.microsoft.com/office/drawing/2014/main" xmlns="" id="{50C0A1B9-E762-4DD7-A0FC-C184C2F261EC}"/>
              </a:ext>
            </a:extLst>
          </p:cNvPr>
          <p:cNvSpPr txBox="1"/>
          <p:nvPr/>
        </p:nvSpPr>
        <p:spPr>
          <a:xfrm>
            <a:off x="4643438" y="4500570"/>
            <a:ext cx="1458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/>
              <a:t>0x12</a:t>
            </a:r>
            <a:endParaRPr lang="ko-KR" altLang="en-US" sz="16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143E4312-522C-4CFC-ABF1-59CE4A8C72D0}"/>
              </a:ext>
            </a:extLst>
          </p:cNvPr>
          <p:cNvSpPr/>
          <p:nvPr/>
        </p:nvSpPr>
        <p:spPr>
          <a:xfrm>
            <a:off x="2071670" y="3143248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[1]	0x12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xmlns="" id="{4EEEC46E-B748-477B-BB9F-C2EB9AA93E73}"/>
              </a:ext>
            </a:extLst>
          </p:cNvPr>
          <p:cNvCxnSpPr>
            <a:cxnSpLocks/>
            <a:endCxn id="59" idx="1"/>
          </p:cNvCxnSpPr>
          <p:nvPr/>
        </p:nvCxnSpPr>
        <p:spPr>
          <a:xfrm rot="16200000" flipH="1">
            <a:off x="3737263" y="3763671"/>
            <a:ext cx="1312285" cy="50006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74733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xmlns="" id="{735B9572-2CF3-4846-9D23-183DADB47ED9}"/>
              </a:ext>
            </a:extLst>
          </p:cNvPr>
          <p:cNvCxnSpPr/>
          <p:nvPr/>
        </p:nvCxnSpPr>
        <p:spPr>
          <a:xfrm>
            <a:off x="1643042" y="1357298"/>
            <a:ext cx="0" cy="38164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6">
            <a:extLst>
              <a:ext uri="{FF2B5EF4-FFF2-40B4-BE49-F238E27FC236}">
                <a16:creationId xmlns:a16="http://schemas.microsoft.com/office/drawing/2014/main" xmlns="" id="{738AAEDF-1FB4-4B24-A36A-8AC789F7B2FC}"/>
              </a:ext>
            </a:extLst>
          </p:cNvPr>
          <p:cNvSpPr txBox="1"/>
          <p:nvPr/>
        </p:nvSpPr>
        <p:spPr>
          <a:xfrm>
            <a:off x="0" y="785794"/>
            <a:ext cx="1458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err="1"/>
              <a:t>스택</a:t>
            </a:r>
            <a:r>
              <a:rPr lang="en-US" altLang="ko-KR" sz="1600" dirty="0"/>
              <a:t>(stack)</a:t>
            </a:r>
            <a:endParaRPr lang="ko-KR" altLang="en-US" sz="1600" dirty="0"/>
          </a:p>
        </p:txBody>
      </p:sp>
      <p:sp>
        <p:nvSpPr>
          <p:cNvPr id="12" name="TextBox 17">
            <a:extLst>
              <a:ext uri="{FF2B5EF4-FFF2-40B4-BE49-F238E27FC236}">
                <a16:creationId xmlns:a16="http://schemas.microsoft.com/office/drawing/2014/main" xmlns="" id="{01C38823-CA0D-4F5D-8710-47697331F828}"/>
              </a:ext>
            </a:extLst>
          </p:cNvPr>
          <p:cNvSpPr txBox="1"/>
          <p:nvPr/>
        </p:nvSpPr>
        <p:spPr>
          <a:xfrm>
            <a:off x="2285984" y="214290"/>
            <a:ext cx="1458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err="1"/>
              <a:t>힙</a:t>
            </a:r>
            <a:r>
              <a:rPr lang="en-US" altLang="ko-KR" sz="1600" dirty="0"/>
              <a:t>(heap)</a:t>
            </a:r>
            <a:endParaRPr lang="ko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4EEEC46E-B748-477B-BB9F-C2EB9AA93E7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428728" y="1428736"/>
            <a:ext cx="571504" cy="42862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28B03C6C-2AC4-44FE-97B8-B548EF63D26D}"/>
              </a:ext>
            </a:extLst>
          </p:cNvPr>
          <p:cNvSpPr/>
          <p:nvPr/>
        </p:nvSpPr>
        <p:spPr>
          <a:xfrm>
            <a:off x="142844" y="1571612"/>
            <a:ext cx="129614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str1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0x01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500562" y="2428868"/>
            <a:ext cx="37862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 smtClean="0"/>
              <a:t>String str1="</a:t>
            </a:r>
            <a:r>
              <a:rPr lang="ko-KR" altLang="en-US" dirty="0" smtClean="0"/>
              <a:t>홍길동</a:t>
            </a:r>
            <a:r>
              <a:rPr lang="en-US" altLang="ko-KR" dirty="0" smtClean="0"/>
              <a:t>";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dirty="0" smtClean="0"/>
              <a:t>String str2="</a:t>
            </a:r>
            <a:r>
              <a:rPr lang="ko-KR" altLang="en-US" dirty="0" smtClean="0"/>
              <a:t>홍길동</a:t>
            </a:r>
            <a:r>
              <a:rPr lang="en-US" altLang="ko-KR" dirty="0" smtClean="0"/>
              <a:t>";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dirty="0" smtClean="0"/>
              <a:t>String str3=new String("</a:t>
            </a:r>
            <a:r>
              <a:rPr lang="ko-KR" altLang="en-US" dirty="0" smtClean="0"/>
              <a:t>홍길동</a:t>
            </a:r>
            <a:r>
              <a:rPr lang="en-US" altLang="ko-KR" dirty="0" smtClean="0"/>
              <a:t>");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dirty="0" smtClean="0"/>
              <a:t>String str4=new String("</a:t>
            </a:r>
            <a:r>
              <a:rPr lang="ko-KR" altLang="en-US" dirty="0" smtClean="0"/>
              <a:t>홍길동</a:t>
            </a:r>
            <a:r>
              <a:rPr lang="en-US" altLang="ko-KR" dirty="0" smtClean="0"/>
              <a:t>");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143E4312-522C-4CFC-ABF1-59CE4A8C72D0}"/>
              </a:ext>
            </a:extLst>
          </p:cNvPr>
          <p:cNvSpPr/>
          <p:nvPr/>
        </p:nvSpPr>
        <p:spPr>
          <a:xfrm>
            <a:off x="2214546" y="1142984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0x01	“</a:t>
            </a:r>
            <a:r>
              <a:rPr lang="ko-KR" altLang="en-US" sz="1600" dirty="0" smtClean="0">
                <a:solidFill>
                  <a:schemeClr val="tx1"/>
                </a:solidFill>
              </a:rPr>
              <a:t>홍길동</a:t>
            </a:r>
            <a:r>
              <a:rPr lang="en-US" altLang="ko-KR" sz="1600" dirty="0" smtClean="0">
                <a:solidFill>
                  <a:schemeClr val="tx1"/>
                </a:solidFill>
              </a:rPr>
              <a:t>”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xmlns="" id="{4EEEC46E-B748-477B-BB9F-C2EB9AA93E7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42976" y="1857364"/>
            <a:ext cx="1143008" cy="42862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xmlns="" id="{4EEEC46E-B748-477B-BB9F-C2EB9AA93E7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428728" y="3143248"/>
            <a:ext cx="714380" cy="42862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28B03C6C-2AC4-44FE-97B8-B548EF63D26D}"/>
              </a:ext>
            </a:extLst>
          </p:cNvPr>
          <p:cNvSpPr/>
          <p:nvPr/>
        </p:nvSpPr>
        <p:spPr>
          <a:xfrm>
            <a:off x="142844" y="2428868"/>
            <a:ext cx="129614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str2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0x01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28B03C6C-2AC4-44FE-97B8-B548EF63D26D}"/>
              </a:ext>
            </a:extLst>
          </p:cNvPr>
          <p:cNvSpPr/>
          <p:nvPr/>
        </p:nvSpPr>
        <p:spPr>
          <a:xfrm>
            <a:off x="214282" y="3429000"/>
            <a:ext cx="129614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str3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 0x02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28B03C6C-2AC4-44FE-97B8-B548EF63D26D}"/>
              </a:ext>
            </a:extLst>
          </p:cNvPr>
          <p:cNvSpPr/>
          <p:nvPr/>
        </p:nvSpPr>
        <p:spPr>
          <a:xfrm>
            <a:off x="214282" y="4214818"/>
            <a:ext cx="129614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str4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 0x03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143E4312-522C-4CFC-ABF1-59CE4A8C72D0}"/>
              </a:ext>
            </a:extLst>
          </p:cNvPr>
          <p:cNvSpPr/>
          <p:nvPr/>
        </p:nvSpPr>
        <p:spPr>
          <a:xfrm>
            <a:off x="2143108" y="2643182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0x01	“</a:t>
            </a:r>
            <a:r>
              <a:rPr lang="ko-KR" altLang="en-US" sz="1600" dirty="0" smtClean="0">
                <a:solidFill>
                  <a:schemeClr val="tx1"/>
                </a:solidFill>
              </a:rPr>
              <a:t>홍길동</a:t>
            </a:r>
            <a:r>
              <a:rPr lang="en-US" altLang="ko-KR" sz="1600" dirty="0" smtClean="0">
                <a:solidFill>
                  <a:schemeClr val="tx1"/>
                </a:solidFill>
              </a:rPr>
              <a:t>”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143E4312-522C-4CFC-ABF1-59CE4A8C72D0}"/>
              </a:ext>
            </a:extLst>
          </p:cNvPr>
          <p:cNvSpPr/>
          <p:nvPr/>
        </p:nvSpPr>
        <p:spPr>
          <a:xfrm>
            <a:off x="2143108" y="3857628"/>
            <a:ext cx="20002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0x02	“</a:t>
            </a:r>
            <a:r>
              <a:rPr lang="ko-KR" altLang="en-US" sz="1600" dirty="0" smtClean="0">
                <a:solidFill>
                  <a:schemeClr val="tx1"/>
                </a:solidFill>
              </a:rPr>
              <a:t>홍길동</a:t>
            </a:r>
            <a:r>
              <a:rPr lang="en-US" altLang="ko-KR" sz="1600" dirty="0" smtClean="0">
                <a:solidFill>
                  <a:schemeClr val="tx1"/>
                </a:solidFill>
              </a:rPr>
              <a:t>”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4EEEC46E-B748-477B-BB9F-C2EB9AA93E7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71604" y="4143380"/>
            <a:ext cx="428628" cy="42862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74733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235</Words>
  <Application>Microsoft Office PowerPoint</Application>
  <PresentationFormat>화면 슬라이드 쇼(4:3)</PresentationFormat>
  <Paragraphs>99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슬라이드 1</vt:lpstr>
      <vt:lpstr>슬라이드 2</vt:lpstr>
      <vt:lpstr>슬라이드 3</vt:lpstr>
      <vt:lpstr>슬라이드 4</vt:lpstr>
      <vt:lpstr>슬라이드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123</dc:creator>
  <cp:lastModifiedBy>123</cp:lastModifiedBy>
  <cp:revision>35</cp:revision>
  <dcterms:created xsi:type="dcterms:W3CDTF">2020-10-22T02:55:34Z</dcterms:created>
  <dcterms:modified xsi:type="dcterms:W3CDTF">2020-10-23T04:38:14Z</dcterms:modified>
</cp:coreProperties>
</file>