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3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DE9C-5974-4C7F-9BF0-9A19F4153F94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6986CC0-B338-4478-8A09-4C4398C96942}"/>
              </a:ext>
            </a:extLst>
          </p:cNvPr>
          <p:cNvCxnSpPr>
            <a:cxnSpLocks/>
          </p:cNvCxnSpPr>
          <p:nvPr/>
        </p:nvCxnSpPr>
        <p:spPr>
          <a:xfrm>
            <a:off x="3995936" y="1270864"/>
            <a:ext cx="0" cy="50405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6">
            <a:extLst>
              <a:ext uri="{FF2B5EF4-FFF2-40B4-BE49-F238E27FC236}">
                <a16:creationId xmlns:a16="http://schemas.microsoft.com/office/drawing/2014/main" id="{C4BA789D-67B4-460E-8120-2C92F01A9407}"/>
              </a:ext>
            </a:extLst>
          </p:cNvPr>
          <p:cNvSpPr txBox="1"/>
          <p:nvPr/>
        </p:nvSpPr>
        <p:spPr>
          <a:xfrm>
            <a:off x="1331640" y="7142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스택</a:t>
            </a:r>
            <a:r>
              <a:rPr lang="en-US" altLang="ko-KR" sz="1600" dirty="0"/>
              <a:t>(stack)</a:t>
            </a:r>
            <a:endParaRPr lang="ko-KR" altLang="en-US" sz="1600" dirty="0"/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36A20AD3-6D4E-4C1E-ABC8-E1ECA7B21659}"/>
              </a:ext>
            </a:extLst>
          </p:cNvPr>
          <p:cNvSpPr txBox="1"/>
          <p:nvPr/>
        </p:nvSpPr>
        <p:spPr>
          <a:xfrm>
            <a:off x="6660232" y="7142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힙</a:t>
            </a:r>
            <a:r>
              <a:rPr lang="en-US" altLang="ko-KR" sz="1600" dirty="0"/>
              <a:t>(heap)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3C41E5-7727-45E5-BF42-A69B5FE68680}"/>
              </a:ext>
            </a:extLst>
          </p:cNvPr>
          <p:cNvSpPr/>
          <p:nvPr/>
        </p:nvSpPr>
        <p:spPr>
          <a:xfrm>
            <a:off x="1656896" y="5363367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i</a:t>
            </a:r>
            <a:r>
              <a:rPr lang="en-US" altLang="ko-KR" sz="1600" dirty="0">
                <a:solidFill>
                  <a:schemeClr val="tx1"/>
                </a:solidFill>
              </a:rPr>
              <a:t> = 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2FD9441D-41C2-4D46-870B-8FD66B8C0189}"/>
              </a:ext>
            </a:extLst>
          </p:cNvPr>
          <p:cNvSpPr txBox="1"/>
          <p:nvPr/>
        </p:nvSpPr>
        <p:spPr>
          <a:xfrm>
            <a:off x="700643" y="5804154"/>
            <a:ext cx="647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main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30E609-6165-42D8-B4B7-CA1E74A85B8E}"/>
              </a:ext>
            </a:extLst>
          </p:cNvPr>
          <p:cNvSpPr/>
          <p:nvPr/>
        </p:nvSpPr>
        <p:spPr>
          <a:xfrm>
            <a:off x="1656896" y="5989953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arr</a:t>
            </a:r>
            <a:r>
              <a:rPr lang="en-US" altLang="ko-KR" sz="1600" dirty="0">
                <a:solidFill>
                  <a:schemeClr val="tx1"/>
                </a:solidFill>
              </a:rPr>
              <a:t>[] = 0x01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558F0FE9-F0E3-4FDF-818F-6C2679BAD91A}"/>
              </a:ext>
            </a:extLst>
          </p:cNvPr>
          <p:cNvSpPr txBox="1"/>
          <p:nvPr/>
        </p:nvSpPr>
        <p:spPr>
          <a:xfrm>
            <a:off x="449050" y="4639874"/>
            <a:ext cx="124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function5(a)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B39A7B-6FE4-43BF-9A3F-B98680284FB1}"/>
              </a:ext>
            </a:extLst>
          </p:cNvPr>
          <p:cNvSpPr/>
          <p:nvPr/>
        </p:nvSpPr>
        <p:spPr>
          <a:xfrm>
            <a:off x="1669956" y="4488157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 = 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CD5EB6E0-4E2C-4B4B-AEBA-ABF4498FF54F}"/>
              </a:ext>
            </a:extLst>
          </p:cNvPr>
          <p:cNvSpPr/>
          <p:nvPr/>
        </p:nvSpPr>
        <p:spPr>
          <a:xfrm>
            <a:off x="18520" y="1858266"/>
            <a:ext cx="344072" cy="47165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3A50F649-30EE-4306-98F9-FABF0FCBD94D}"/>
              </a:ext>
            </a:extLst>
          </p:cNvPr>
          <p:cNvSpPr txBox="1"/>
          <p:nvPr/>
        </p:nvSpPr>
        <p:spPr>
          <a:xfrm>
            <a:off x="299882" y="3755364"/>
            <a:ext cx="137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function7(a[])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C02452-8E2C-46A1-8F3A-47F7AD0DCF4F}"/>
              </a:ext>
            </a:extLst>
          </p:cNvPr>
          <p:cNvSpPr/>
          <p:nvPr/>
        </p:nvSpPr>
        <p:spPr>
          <a:xfrm>
            <a:off x="1652558" y="3605429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a[] = 0x01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F95779AA-58B5-4E77-BC91-17070350A317}"/>
              </a:ext>
            </a:extLst>
          </p:cNvPr>
          <p:cNvSpPr txBox="1"/>
          <p:nvPr/>
        </p:nvSpPr>
        <p:spPr>
          <a:xfrm>
            <a:off x="4585590" y="3306470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0x01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52C928-DE61-43F1-9947-C458CB0D862C}"/>
              </a:ext>
            </a:extLst>
          </p:cNvPr>
          <p:cNvSpPr/>
          <p:nvPr/>
        </p:nvSpPr>
        <p:spPr>
          <a:xfrm>
            <a:off x="4426385" y="3652369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[0]	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9874A4-1889-4903-B816-31D7FF34D8ED}"/>
              </a:ext>
            </a:extLst>
          </p:cNvPr>
          <p:cNvSpPr/>
          <p:nvPr/>
        </p:nvSpPr>
        <p:spPr>
          <a:xfrm>
            <a:off x="4426385" y="4223873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[1]	2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CA0EEF-4515-4ABF-BAE0-55F5CBFDF376}"/>
              </a:ext>
            </a:extLst>
          </p:cNvPr>
          <p:cNvCxnSpPr>
            <a:cxnSpLocks/>
          </p:cNvCxnSpPr>
          <p:nvPr/>
        </p:nvCxnSpPr>
        <p:spPr>
          <a:xfrm flipV="1">
            <a:off x="3756922" y="3893461"/>
            <a:ext cx="647831" cy="241796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B1260E9-F146-48C2-852B-DB58B5BA37C5}"/>
              </a:ext>
            </a:extLst>
          </p:cNvPr>
          <p:cNvCxnSpPr>
            <a:cxnSpLocks/>
          </p:cNvCxnSpPr>
          <p:nvPr/>
        </p:nvCxnSpPr>
        <p:spPr>
          <a:xfrm flipV="1">
            <a:off x="3719939" y="3791144"/>
            <a:ext cx="624024" cy="10231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64F9BAC-CB02-403C-925E-1A3A20E1882E}"/>
              </a:ext>
            </a:extLst>
          </p:cNvPr>
          <p:cNvSpPr/>
          <p:nvPr/>
        </p:nvSpPr>
        <p:spPr>
          <a:xfrm>
            <a:off x="6919155" y="3645024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[0]	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7FA4621-018B-4497-B643-5EE367C0B075}"/>
              </a:ext>
            </a:extLst>
          </p:cNvPr>
          <p:cNvSpPr/>
          <p:nvPr/>
        </p:nvSpPr>
        <p:spPr>
          <a:xfrm>
            <a:off x="6919155" y="4216528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[1]	2</a:t>
            </a:r>
          </a:p>
        </p:txBody>
      </p:sp>
      <p:sp>
        <p:nvSpPr>
          <p:cNvPr id="26" name="화살표: 위쪽 25">
            <a:extLst>
              <a:ext uri="{FF2B5EF4-FFF2-40B4-BE49-F238E27FC236}">
                <a16:creationId xmlns:a16="http://schemas.microsoft.com/office/drawing/2014/main" id="{034ED8B7-6166-4D4F-8D81-4659275E86E7}"/>
              </a:ext>
            </a:extLst>
          </p:cNvPr>
          <p:cNvSpPr/>
          <p:nvPr/>
        </p:nvSpPr>
        <p:spPr>
          <a:xfrm rot="5400000">
            <a:off x="6527058" y="4059372"/>
            <a:ext cx="291686" cy="3143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531F7760-FAB7-4EF6-A54A-B4683B69049D}"/>
              </a:ext>
            </a:extLst>
          </p:cNvPr>
          <p:cNvSpPr txBox="1"/>
          <p:nvPr/>
        </p:nvSpPr>
        <p:spPr>
          <a:xfrm>
            <a:off x="299882" y="2999894"/>
            <a:ext cx="1240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function6(a)</a:t>
            </a:r>
            <a:endParaRPr lang="ko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D5AAE84-B71D-4F13-87BD-EE30B7507A06}"/>
              </a:ext>
            </a:extLst>
          </p:cNvPr>
          <p:cNvSpPr/>
          <p:nvPr/>
        </p:nvSpPr>
        <p:spPr>
          <a:xfrm>
            <a:off x="1652558" y="2811182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 = 10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(temp = 10)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087D188-198D-435D-8F02-79CF0922B44C}"/>
              </a:ext>
            </a:extLst>
          </p:cNvPr>
          <p:cNvSpPr/>
          <p:nvPr/>
        </p:nvSpPr>
        <p:spPr>
          <a:xfrm>
            <a:off x="1657114" y="2202428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i</a:t>
            </a:r>
            <a:r>
              <a:rPr lang="en-US" altLang="ko-KR" sz="1600" dirty="0">
                <a:solidFill>
                  <a:schemeClr val="tx1"/>
                </a:solidFill>
              </a:rPr>
              <a:t> = 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AC8A06D9-AA72-4271-8FAC-D948D12584E7}"/>
              </a:ext>
            </a:extLst>
          </p:cNvPr>
          <p:cNvSpPr txBox="1"/>
          <p:nvPr/>
        </p:nvSpPr>
        <p:spPr>
          <a:xfrm>
            <a:off x="231753" y="1563493"/>
            <a:ext cx="1357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function8(a[])</a:t>
            </a:r>
            <a:endParaRPr lang="ko-KR" altLang="en-US" sz="16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6CC806-052E-452B-B737-F37EF26A271D}"/>
              </a:ext>
            </a:extLst>
          </p:cNvPr>
          <p:cNvSpPr/>
          <p:nvPr/>
        </p:nvSpPr>
        <p:spPr>
          <a:xfrm>
            <a:off x="1648002" y="1444419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a[] = 0x01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(temp = 0x01)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501F9C-1997-4798-8C6B-D4A1DE44E6FE}"/>
              </a:ext>
            </a:extLst>
          </p:cNvPr>
          <p:cNvSpPr/>
          <p:nvPr/>
        </p:nvSpPr>
        <p:spPr>
          <a:xfrm>
            <a:off x="1652558" y="835665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arr</a:t>
            </a:r>
            <a:r>
              <a:rPr lang="en-US" altLang="ko-KR" sz="1600" dirty="0">
                <a:solidFill>
                  <a:schemeClr val="tx1"/>
                </a:solidFill>
              </a:rPr>
              <a:t>[] = 0x01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B8D112D-FFF5-4CB4-9F13-8F03C591DAA3}"/>
              </a:ext>
            </a:extLst>
          </p:cNvPr>
          <p:cNvCxnSpPr>
            <a:cxnSpLocks/>
          </p:cNvCxnSpPr>
          <p:nvPr/>
        </p:nvCxnSpPr>
        <p:spPr>
          <a:xfrm>
            <a:off x="3715383" y="1787766"/>
            <a:ext cx="689370" cy="185725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4A31DC5-796A-45C2-A1D9-62A9B7BAFE02}"/>
              </a:ext>
            </a:extLst>
          </p:cNvPr>
          <p:cNvCxnSpPr>
            <a:cxnSpLocks/>
          </p:cNvCxnSpPr>
          <p:nvPr/>
        </p:nvCxnSpPr>
        <p:spPr>
          <a:xfrm>
            <a:off x="3749523" y="1173676"/>
            <a:ext cx="655230" cy="231144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951610-CC81-46A3-81F2-365D56638FE8}"/>
              </a:ext>
            </a:extLst>
          </p:cNvPr>
          <p:cNvSpPr txBox="1"/>
          <p:nvPr/>
        </p:nvSpPr>
        <p:spPr>
          <a:xfrm>
            <a:off x="4387777" y="4933876"/>
            <a:ext cx="43089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int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=5;</a:t>
            </a:r>
          </a:p>
          <a:p>
            <a:r>
              <a:rPr lang="en-US" altLang="ko-KR" sz="1200" dirty="0"/>
              <a:t>int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[]= {1,2};</a:t>
            </a:r>
          </a:p>
          <a:p>
            <a:r>
              <a:rPr lang="en-US" altLang="ko-KR" sz="1200" i="1" dirty="0"/>
              <a:t>function5(</a:t>
            </a:r>
            <a:r>
              <a:rPr lang="en-US" altLang="ko-KR" sz="1200" i="1" dirty="0" err="1"/>
              <a:t>i</a:t>
            </a:r>
            <a:r>
              <a:rPr lang="en-US" altLang="ko-KR" sz="1200" i="1" dirty="0"/>
              <a:t>);</a:t>
            </a:r>
          </a:p>
          <a:p>
            <a:r>
              <a:rPr lang="en-US" altLang="ko-KR" sz="1200" i="1" dirty="0"/>
              <a:t>function7(</a:t>
            </a:r>
            <a:r>
              <a:rPr lang="en-US" altLang="ko-KR" sz="1200" i="1" dirty="0" err="1"/>
              <a:t>arr</a:t>
            </a:r>
            <a:r>
              <a:rPr lang="en-US" altLang="ko-KR" sz="1200" i="1" dirty="0"/>
              <a:t>);</a:t>
            </a:r>
          </a:p>
          <a:p>
            <a:r>
              <a:rPr lang="en-US" altLang="ko-KR" sz="1200" dirty="0" err="1"/>
              <a:t>System.</a:t>
            </a:r>
            <a:r>
              <a:rPr lang="en-US" altLang="ko-KR" sz="1200" b="1" i="1" dirty="0" err="1"/>
              <a:t>out.println</a:t>
            </a:r>
            <a:r>
              <a:rPr lang="en-US" altLang="ko-KR" sz="1200" b="1" i="1" dirty="0"/>
              <a:t>(</a:t>
            </a:r>
            <a:r>
              <a:rPr lang="en-US" altLang="ko-KR" sz="1200" b="1" i="1" dirty="0" err="1"/>
              <a:t>i</a:t>
            </a:r>
            <a:r>
              <a:rPr lang="en-US" altLang="ko-KR" sz="1200" b="1" i="1" dirty="0"/>
              <a:t>);</a:t>
            </a:r>
          </a:p>
          <a:p>
            <a:r>
              <a:rPr lang="en-US" altLang="ko-KR" sz="1200" dirty="0" err="1"/>
              <a:t>System.</a:t>
            </a:r>
            <a:r>
              <a:rPr lang="en-US" altLang="ko-KR" sz="1200" b="1" i="1" dirty="0" err="1"/>
              <a:t>out.println</a:t>
            </a:r>
            <a:r>
              <a:rPr lang="en-US" altLang="ko-KR" sz="1200" b="1" i="1" dirty="0"/>
              <a:t>(function6(</a:t>
            </a:r>
            <a:r>
              <a:rPr lang="en-US" altLang="ko-KR" sz="1200" b="1" i="1" dirty="0" err="1"/>
              <a:t>i</a:t>
            </a:r>
            <a:r>
              <a:rPr lang="en-US" altLang="ko-KR" sz="1200" b="1" i="1" dirty="0"/>
              <a:t>));</a:t>
            </a:r>
          </a:p>
          <a:p>
            <a:r>
              <a:rPr lang="en-US" altLang="ko-KR" sz="1200" dirty="0" err="1"/>
              <a:t>System.</a:t>
            </a:r>
            <a:r>
              <a:rPr lang="en-US" altLang="ko-KR" sz="1200" b="1" i="1" dirty="0" err="1"/>
              <a:t>out.println</a:t>
            </a:r>
            <a:r>
              <a:rPr lang="en-US" altLang="ko-KR" sz="1200" b="1" i="1" dirty="0"/>
              <a:t>(</a:t>
            </a:r>
            <a:r>
              <a:rPr lang="en-US" altLang="ko-KR" sz="1200" b="1" i="1" dirty="0" err="1"/>
              <a:t>Arrays.toString</a:t>
            </a:r>
            <a:r>
              <a:rPr lang="en-US" altLang="ko-KR" sz="1200" b="1" i="1" dirty="0"/>
              <a:t>(</a:t>
            </a:r>
            <a:r>
              <a:rPr lang="en-US" altLang="ko-KR" sz="1200" b="1" i="1" dirty="0" err="1"/>
              <a:t>arr</a:t>
            </a:r>
            <a:r>
              <a:rPr lang="en-US" altLang="ko-KR" sz="1200" b="1" i="1" dirty="0"/>
              <a:t>));</a:t>
            </a:r>
          </a:p>
          <a:p>
            <a:r>
              <a:rPr lang="en-US" altLang="ko-KR" sz="1200" dirty="0" err="1"/>
              <a:t>System.</a:t>
            </a:r>
            <a:r>
              <a:rPr lang="en-US" altLang="ko-KR" sz="1200" b="1" i="1" dirty="0" err="1"/>
              <a:t>out.println</a:t>
            </a:r>
            <a:r>
              <a:rPr lang="en-US" altLang="ko-KR" sz="1200" b="1" i="1" dirty="0"/>
              <a:t>(</a:t>
            </a:r>
            <a:r>
              <a:rPr lang="en-US" altLang="ko-KR" sz="1200" b="1" i="1" dirty="0" err="1"/>
              <a:t>Arrays.toString</a:t>
            </a:r>
            <a:r>
              <a:rPr lang="en-US" altLang="ko-KR" sz="1200" b="1" i="1" dirty="0"/>
              <a:t>(function8(</a:t>
            </a:r>
            <a:r>
              <a:rPr lang="en-US" altLang="ko-KR" sz="1200" b="1" i="1" dirty="0" err="1"/>
              <a:t>arr</a:t>
            </a:r>
            <a:r>
              <a:rPr lang="en-US" altLang="ko-KR" sz="1200" b="1" i="1" dirty="0"/>
              <a:t>)));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CF3453-8132-494A-BBE4-8E2BB71A673A}"/>
              </a:ext>
            </a:extLst>
          </p:cNvPr>
          <p:cNvSpPr txBox="1"/>
          <p:nvPr/>
        </p:nvSpPr>
        <p:spPr>
          <a:xfrm>
            <a:off x="4440653" y="353041"/>
            <a:ext cx="44644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public static void function5(int a) {</a:t>
            </a:r>
          </a:p>
          <a:p>
            <a:r>
              <a:rPr lang="en-US" altLang="ko-KR" sz="1200" dirty="0"/>
              <a:t>a=10;</a:t>
            </a:r>
          </a:p>
          <a:p>
            <a:r>
              <a:rPr lang="en-US" altLang="ko-KR" sz="1200" dirty="0"/>
              <a:t>//return;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public static int function6(int a) {</a:t>
            </a:r>
          </a:p>
          <a:p>
            <a:r>
              <a:rPr lang="en-US" altLang="ko-KR" sz="1200" dirty="0"/>
              <a:t>a=10;</a:t>
            </a:r>
          </a:p>
          <a:p>
            <a:r>
              <a:rPr lang="en-US" altLang="ko-KR" sz="1200" dirty="0"/>
              <a:t>return a;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public static void function7(int a[])</a:t>
            </a:r>
            <a:endParaRPr lang="ko-KR" altLang="en-US" sz="1200" dirty="0"/>
          </a:p>
          <a:p>
            <a:r>
              <a:rPr lang="en-US" altLang="ko-KR" sz="1200" dirty="0"/>
              <a:t>a[0]=10;</a:t>
            </a:r>
          </a:p>
          <a:p>
            <a:r>
              <a:rPr lang="en-US" altLang="ko-KR" sz="1200" dirty="0"/>
              <a:t>//return;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public static int[] function8(int a[])</a:t>
            </a:r>
            <a:endParaRPr lang="ko-KR" altLang="en-US" sz="1200" dirty="0"/>
          </a:p>
          <a:p>
            <a:r>
              <a:rPr lang="en-US" altLang="ko-KR" sz="1200" dirty="0"/>
              <a:t>a[0]=10;</a:t>
            </a:r>
          </a:p>
          <a:p>
            <a:r>
              <a:rPr lang="en-US" altLang="ko-KR" sz="1200" dirty="0"/>
              <a:t>return a;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5" name="양쪽 중괄호 44">
            <a:extLst>
              <a:ext uri="{FF2B5EF4-FFF2-40B4-BE49-F238E27FC236}">
                <a16:creationId xmlns:a16="http://schemas.microsoft.com/office/drawing/2014/main" id="{E09A970A-A4CB-4FEF-8844-D3CD90E91FD0}"/>
              </a:ext>
            </a:extLst>
          </p:cNvPr>
          <p:cNvSpPr/>
          <p:nvPr/>
        </p:nvSpPr>
        <p:spPr>
          <a:xfrm>
            <a:off x="1413182" y="5436809"/>
            <a:ext cx="2513811" cy="1073244"/>
          </a:xfrm>
          <a:prstGeom prst="brace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id="{B7A03E60-9D61-432B-A520-3220042D0BF4}"/>
              </a:ext>
            </a:extLst>
          </p:cNvPr>
          <p:cNvSpPr txBox="1"/>
          <p:nvPr/>
        </p:nvSpPr>
        <p:spPr>
          <a:xfrm>
            <a:off x="992213" y="2329397"/>
            <a:ext cx="647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main</a:t>
            </a:r>
            <a:endParaRPr lang="ko-KR" altLang="en-US" sz="1600" dirty="0"/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4B4B84F6-CF22-4781-A5FF-599A0967B811}"/>
              </a:ext>
            </a:extLst>
          </p:cNvPr>
          <p:cNvSpPr txBox="1"/>
          <p:nvPr/>
        </p:nvSpPr>
        <p:spPr>
          <a:xfrm>
            <a:off x="980616" y="940955"/>
            <a:ext cx="647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main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045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>
            <a:extLst>
              <a:ext uri="{FF2B5EF4-FFF2-40B4-BE49-F238E27FC236}">
                <a16:creationId xmlns:a16="http://schemas.microsoft.com/office/drawing/2014/main" id="{BC1269B0-CF5C-44D4-BDC9-B85DB79063C9}"/>
              </a:ext>
            </a:extLst>
          </p:cNvPr>
          <p:cNvSpPr txBox="1"/>
          <p:nvPr/>
        </p:nvSpPr>
        <p:spPr>
          <a:xfrm>
            <a:off x="0" y="0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스택</a:t>
            </a:r>
            <a:r>
              <a:rPr lang="en-US" altLang="ko-KR" sz="1600" dirty="0"/>
              <a:t>(stack)</a:t>
            </a:r>
            <a:endParaRPr lang="ko-KR" altLang="en-US" sz="1600" dirty="0"/>
          </a:p>
        </p:txBody>
      </p:sp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F100B8EC-7D92-4BD0-8366-C363C47889F9}"/>
              </a:ext>
            </a:extLst>
          </p:cNvPr>
          <p:cNvSpPr/>
          <p:nvPr/>
        </p:nvSpPr>
        <p:spPr>
          <a:xfrm>
            <a:off x="104978" y="2473395"/>
            <a:ext cx="344072" cy="33843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CB92791-C253-48C4-AB2E-B0A50160D76D}"/>
              </a:ext>
            </a:extLst>
          </p:cNvPr>
          <p:cNvSpPr txBox="1"/>
          <p:nvPr/>
        </p:nvSpPr>
        <p:spPr>
          <a:xfrm>
            <a:off x="968250" y="6142147"/>
            <a:ext cx="647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main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793BBC-6644-4D7D-B04C-9D21BB34B99A}"/>
              </a:ext>
            </a:extLst>
          </p:cNvPr>
          <p:cNvSpPr/>
          <p:nvPr/>
        </p:nvSpPr>
        <p:spPr>
          <a:xfrm>
            <a:off x="1656896" y="5989953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i</a:t>
            </a:r>
            <a:r>
              <a:rPr lang="en-US" altLang="ko-KR" sz="1600" dirty="0">
                <a:solidFill>
                  <a:schemeClr val="tx1"/>
                </a:solidFill>
              </a:rPr>
              <a:t>=1 , j=2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D6D80-5D41-4496-B333-357B94F23F49}"/>
              </a:ext>
            </a:extLst>
          </p:cNvPr>
          <p:cNvSpPr/>
          <p:nvPr/>
        </p:nvSpPr>
        <p:spPr>
          <a:xfrm>
            <a:off x="1656896" y="4609575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sum=0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(temp=3)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A1B44CCD-F323-41DE-B64C-A81577A73FF7}"/>
              </a:ext>
            </a:extLst>
          </p:cNvPr>
          <p:cNvSpPr txBox="1"/>
          <p:nvPr/>
        </p:nvSpPr>
        <p:spPr>
          <a:xfrm>
            <a:off x="536118" y="5473671"/>
            <a:ext cx="992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sum(</a:t>
            </a:r>
            <a:r>
              <a:rPr lang="en-US" altLang="ko-KR" sz="1600" dirty="0" err="1"/>
              <a:t>a,b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97D7B6-C75F-4622-B2B8-D04518A610C6}"/>
              </a:ext>
            </a:extLst>
          </p:cNvPr>
          <p:cNvSpPr/>
          <p:nvPr/>
        </p:nvSpPr>
        <p:spPr>
          <a:xfrm>
            <a:off x="1656896" y="5236161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a=1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b=2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양쪽 중괄호 17">
            <a:extLst>
              <a:ext uri="{FF2B5EF4-FFF2-40B4-BE49-F238E27FC236}">
                <a16:creationId xmlns:a16="http://schemas.microsoft.com/office/drawing/2014/main" id="{14D8ACC8-4C62-4180-960E-FA517BE3092B}"/>
              </a:ext>
            </a:extLst>
          </p:cNvPr>
          <p:cNvSpPr/>
          <p:nvPr/>
        </p:nvSpPr>
        <p:spPr>
          <a:xfrm>
            <a:off x="1400122" y="4674777"/>
            <a:ext cx="2513811" cy="1073244"/>
          </a:xfrm>
          <a:prstGeom prst="brace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4AACBC-49E9-4A8A-81E7-C2FD2822903A}"/>
              </a:ext>
            </a:extLst>
          </p:cNvPr>
          <p:cNvSpPr/>
          <p:nvPr/>
        </p:nvSpPr>
        <p:spPr>
          <a:xfrm>
            <a:off x="1656896" y="3969307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sum1=3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105C1A2E-7ED5-4866-8B29-83C9E933E8DD}"/>
              </a:ext>
            </a:extLst>
          </p:cNvPr>
          <p:cNvSpPr txBox="1"/>
          <p:nvPr/>
        </p:nvSpPr>
        <p:spPr>
          <a:xfrm>
            <a:off x="974593" y="4124450"/>
            <a:ext cx="647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main</a:t>
            </a:r>
            <a:endParaRPr lang="ko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455CAA-BD18-4C40-B8C9-D091FC1527B2}"/>
              </a:ext>
            </a:extLst>
          </p:cNvPr>
          <p:cNvSpPr/>
          <p:nvPr/>
        </p:nvSpPr>
        <p:spPr>
          <a:xfrm>
            <a:off x="4037759" y="1998959"/>
            <a:ext cx="41582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public static void main(String[]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r>
              <a:rPr lang="en-US" altLang="ko-KR" sz="1100" dirty="0"/>
              <a:t>	int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=1;int j=2;</a:t>
            </a:r>
          </a:p>
          <a:p>
            <a:r>
              <a:rPr lang="en-US" altLang="ko-KR" sz="1100" dirty="0"/>
              <a:t>	int sum1=sum(</a:t>
            </a:r>
            <a:r>
              <a:rPr lang="en-US" altLang="ko-KR" sz="1100" dirty="0" err="1"/>
              <a:t>i,j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	int min1=min(</a:t>
            </a:r>
            <a:r>
              <a:rPr lang="en-US" altLang="ko-KR" sz="1100" dirty="0" err="1"/>
              <a:t>i</a:t>
            </a:r>
            <a:r>
              <a:rPr lang="en-US" altLang="ko-KR" sz="1100" dirty="0"/>
              <a:t>, j);</a:t>
            </a:r>
          </a:p>
          <a:p>
            <a:r>
              <a:rPr lang="en-US" altLang="ko-KR" sz="1100" dirty="0"/>
              <a:t>	int mul1=</a:t>
            </a:r>
            <a:r>
              <a:rPr lang="en-US" altLang="ko-KR" sz="1100" dirty="0" err="1"/>
              <a:t>mul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</a:t>
            </a:r>
            <a:r>
              <a:rPr lang="en-US" altLang="ko-KR" sz="1100" dirty="0"/>
              <a:t>, j);</a:t>
            </a:r>
          </a:p>
          <a:p>
            <a:r>
              <a:rPr lang="en-US" altLang="ko-KR" sz="1100" dirty="0"/>
              <a:t>	int div1=div(</a:t>
            </a:r>
            <a:r>
              <a:rPr lang="en-US" altLang="ko-KR" sz="1100" dirty="0" err="1"/>
              <a:t>i</a:t>
            </a:r>
            <a:r>
              <a:rPr lang="en-US" altLang="ko-KR" sz="1100" dirty="0"/>
              <a:t>, j);</a:t>
            </a:r>
          </a:p>
          <a:p>
            <a:r>
              <a:rPr lang="en-US" altLang="ko-KR" sz="1100" dirty="0" err="1"/>
              <a:t>System.out.println</a:t>
            </a:r>
            <a:r>
              <a:rPr lang="en-US" altLang="ko-KR" sz="1100" dirty="0"/>
              <a:t>(sum1+" "+min1+" "+mul1+" "+div1);</a:t>
            </a:r>
          </a:p>
          <a:p>
            <a:r>
              <a:rPr lang="en-US" altLang="ko-KR" sz="1100" dirty="0"/>
              <a:t>}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010F478-D4C9-4D48-8D94-833B9E4E944A}"/>
              </a:ext>
            </a:extLst>
          </p:cNvPr>
          <p:cNvSpPr/>
          <p:nvPr/>
        </p:nvSpPr>
        <p:spPr>
          <a:xfrm>
            <a:off x="1656896" y="2696027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min=0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(temp=-1)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D1EFA632-CB54-4502-8E70-BEEEEEB72BB0}"/>
              </a:ext>
            </a:extLst>
          </p:cNvPr>
          <p:cNvSpPr txBox="1"/>
          <p:nvPr/>
        </p:nvSpPr>
        <p:spPr>
          <a:xfrm>
            <a:off x="528850" y="3365744"/>
            <a:ext cx="992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min(</a:t>
            </a:r>
            <a:r>
              <a:rPr lang="en-US" altLang="ko-KR" sz="1600" dirty="0" err="1"/>
              <a:t>a,b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EDBEB8C-550C-4249-9831-5A9D29B74D17}"/>
              </a:ext>
            </a:extLst>
          </p:cNvPr>
          <p:cNvSpPr/>
          <p:nvPr/>
        </p:nvSpPr>
        <p:spPr>
          <a:xfrm>
            <a:off x="1656896" y="3322613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a=1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b=2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양쪽 중괄호 26">
            <a:extLst>
              <a:ext uri="{FF2B5EF4-FFF2-40B4-BE49-F238E27FC236}">
                <a16:creationId xmlns:a16="http://schemas.microsoft.com/office/drawing/2014/main" id="{08AEF78E-1264-43F6-8BD8-B8C50BC78D63}"/>
              </a:ext>
            </a:extLst>
          </p:cNvPr>
          <p:cNvSpPr/>
          <p:nvPr/>
        </p:nvSpPr>
        <p:spPr>
          <a:xfrm>
            <a:off x="1400122" y="2761229"/>
            <a:ext cx="2513811" cy="1073244"/>
          </a:xfrm>
          <a:prstGeom prst="brace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D59C84-E694-4B65-B79C-929B2FD16AB0}"/>
              </a:ext>
            </a:extLst>
          </p:cNvPr>
          <p:cNvSpPr/>
          <p:nvPr/>
        </p:nvSpPr>
        <p:spPr>
          <a:xfrm>
            <a:off x="1656896" y="759193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mul</a:t>
            </a:r>
            <a:r>
              <a:rPr lang="en-US" altLang="ko-KR" sz="16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(temp=2)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FA5135F2-7428-421D-8970-15A5159775AB}"/>
              </a:ext>
            </a:extLst>
          </p:cNvPr>
          <p:cNvSpPr txBox="1"/>
          <p:nvPr/>
        </p:nvSpPr>
        <p:spPr>
          <a:xfrm>
            <a:off x="536118" y="1623289"/>
            <a:ext cx="992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/>
              <a:t>mul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a,b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D635344-F187-46C7-9E69-4D0E57867AB5}"/>
              </a:ext>
            </a:extLst>
          </p:cNvPr>
          <p:cNvSpPr/>
          <p:nvPr/>
        </p:nvSpPr>
        <p:spPr>
          <a:xfrm>
            <a:off x="1656896" y="1385779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a=1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b=2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양쪽 중괄호 30">
            <a:extLst>
              <a:ext uri="{FF2B5EF4-FFF2-40B4-BE49-F238E27FC236}">
                <a16:creationId xmlns:a16="http://schemas.microsoft.com/office/drawing/2014/main" id="{C2BC8B76-8781-41E0-8819-CE28DCB70C23}"/>
              </a:ext>
            </a:extLst>
          </p:cNvPr>
          <p:cNvSpPr/>
          <p:nvPr/>
        </p:nvSpPr>
        <p:spPr>
          <a:xfrm>
            <a:off x="1400122" y="824395"/>
            <a:ext cx="2513811" cy="1073244"/>
          </a:xfrm>
          <a:prstGeom prst="brace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E97AB2-8BDF-44B0-8BD7-D14480DBDDE6}"/>
              </a:ext>
            </a:extLst>
          </p:cNvPr>
          <p:cNvSpPr/>
          <p:nvPr/>
        </p:nvSpPr>
        <p:spPr>
          <a:xfrm>
            <a:off x="5351037" y="150197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div=0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(temp=0)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F3D33974-B291-44EA-BB68-96D2191313A5}"/>
              </a:ext>
            </a:extLst>
          </p:cNvPr>
          <p:cNvSpPr txBox="1"/>
          <p:nvPr/>
        </p:nvSpPr>
        <p:spPr>
          <a:xfrm>
            <a:off x="4344697" y="996703"/>
            <a:ext cx="992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div(</a:t>
            </a:r>
            <a:r>
              <a:rPr lang="en-US" altLang="ko-KR" sz="1600" dirty="0" err="1"/>
              <a:t>a,b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31245B-1E38-4822-865D-4E1E019DA5DB}"/>
              </a:ext>
            </a:extLst>
          </p:cNvPr>
          <p:cNvSpPr/>
          <p:nvPr/>
        </p:nvSpPr>
        <p:spPr>
          <a:xfrm>
            <a:off x="5351037" y="776783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a=1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b=2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양쪽 중괄호 34">
            <a:extLst>
              <a:ext uri="{FF2B5EF4-FFF2-40B4-BE49-F238E27FC236}">
                <a16:creationId xmlns:a16="http://schemas.microsoft.com/office/drawing/2014/main" id="{1646BFC6-069E-4AFF-9EB8-0428E5834E10}"/>
              </a:ext>
            </a:extLst>
          </p:cNvPr>
          <p:cNvSpPr/>
          <p:nvPr/>
        </p:nvSpPr>
        <p:spPr>
          <a:xfrm>
            <a:off x="5094263" y="215399"/>
            <a:ext cx="2513811" cy="1073244"/>
          </a:xfrm>
          <a:prstGeom prst="brace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B0D4DA-239C-4AA7-83E0-806A33B8519D}"/>
              </a:ext>
            </a:extLst>
          </p:cNvPr>
          <p:cNvSpPr/>
          <p:nvPr/>
        </p:nvSpPr>
        <p:spPr>
          <a:xfrm>
            <a:off x="4049588" y="3306921"/>
            <a:ext cx="302882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public static int sum(int a, int b) {</a:t>
            </a:r>
          </a:p>
          <a:p>
            <a:r>
              <a:rPr lang="en-US" altLang="ko-KR" sz="1100" dirty="0"/>
              <a:t>		int sum=0;</a:t>
            </a:r>
          </a:p>
          <a:p>
            <a:r>
              <a:rPr lang="en-US" altLang="ko-KR" sz="1100" dirty="0"/>
              <a:t>		sum=</a:t>
            </a:r>
            <a:r>
              <a:rPr lang="en-US" altLang="ko-KR" sz="1100" dirty="0" err="1"/>
              <a:t>a+b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		return sum;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	</a:t>
            </a:r>
          </a:p>
          <a:p>
            <a:r>
              <a:rPr lang="en-US" altLang="ko-KR" sz="1100" dirty="0"/>
              <a:t>public static int min(int a, int b) {</a:t>
            </a:r>
          </a:p>
          <a:p>
            <a:r>
              <a:rPr lang="en-US" altLang="ko-KR" sz="1100" dirty="0"/>
              <a:t>		int min=0;</a:t>
            </a:r>
          </a:p>
          <a:p>
            <a:r>
              <a:rPr lang="en-US" altLang="ko-KR" sz="1100" dirty="0"/>
              <a:t>		min=a-b;</a:t>
            </a:r>
          </a:p>
          <a:p>
            <a:r>
              <a:rPr lang="en-US" altLang="ko-KR" sz="1100" dirty="0"/>
              <a:t>		return min;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public static int </a:t>
            </a:r>
            <a:r>
              <a:rPr lang="en-US" altLang="ko-KR" sz="1100" dirty="0" err="1"/>
              <a:t>mul</a:t>
            </a:r>
            <a:r>
              <a:rPr lang="en-US" altLang="ko-KR" sz="1100" dirty="0"/>
              <a:t>(int a, int b) {</a:t>
            </a:r>
          </a:p>
          <a:p>
            <a:r>
              <a:rPr lang="en-US" altLang="ko-KR" sz="1100" dirty="0"/>
              <a:t>		int </a:t>
            </a:r>
            <a:r>
              <a:rPr lang="en-US" altLang="ko-KR" sz="1100" dirty="0" err="1"/>
              <a:t>mul</a:t>
            </a:r>
            <a:r>
              <a:rPr lang="en-US" altLang="ko-KR" sz="1100" dirty="0"/>
              <a:t>=0;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mul</a:t>
            </a:r>
            <a:r>
              <a:rPr lang="en-US" altLang="ko-KR" sz="1100" dirty="0"/>
              <a:t>=a*b;</a:t>
            </a:r>
          </a:p>
          <a:p>
            <a:r>
              <a:rPr lang="en-US" altLang="ko-KR" sz="1100" dirty="0"/>
              <a:t>	return </a:t>
            </a:r>
            <a:r>
              <a:rPr lang="en-US" altLang="ko-KR" sz="1100" dirty="0" err="1"/>
              <a:t>mul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public static int div(int a, int b) {</a:t>
            </a:r>
          </a:p>
          <a:p>
            <a:r>
              <a:rPr lang="en-US" altLang="ko-KR" sz="1100" dirty="0"/>
              <a:t>	int div=0;</a:t>
            </a:r>
          </a:p>
          <a:p>
            <a:r>
              <a:rPr lang="en-US" altLang="ko-KR" sz="1100" dirty="0"/>
              <a:t>	div=a/b;</a:t>
            </a:r>
          </a:p>
          <a:p>
            <a:r>
              <a:rPr lang="en-US" altLang="ko-KR" sz="1100" dirty="0"/>
              <a:t>	return div;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DD9BEC-533F-48DE-9662-D174EC7E0B70}"/>
              </a:ext>
            </a:extLst>
          </p:cNvPr>
          <p:cNvSpPr/>
          <p:nvPr/>
        </p:nvSpPr>
        <p:spPr>
          <a:xfrm>
            <a:off x="1656896" y="2038365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min1=-1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CDF166E8-3996-4EB3-A742-F7F34442829C}"/>
              </a:ext>
            </a:extLst>
          </p:cNvPr>
          <p:cNvSpPr txBox="1"/>
          <p:nvPr/>
        </p:nvSpPr>
        <p:spPr>
          <a:xfrm>
            <a:off x="974593" y="2193508"/>
            <a:ext cx="647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main</a:t>
            </a:r>
            <a:endParaRPr lang="ko-KR" altLang="en-US" sz="16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F5588C-B9DA-459F-A6F0-B5FA518D7E76}"/>
              </a:ext>
            </a:extLst>
          </p:cNvPr>
          <p:cNvSpPr/>
          <p:nvPr/>
        </p:nvSpPr>
        <p:spPr>
          <a:xfrm>
            <a:off x="1660130" y="9467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mul1=2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1FD1A208-FBC7-472A-B221-019543FB3AB2}"/>
              </a:ext>
            </a:extLst>
          </p:cNvPr>
          <p:cNvSpPr txBox="1"/>
          <p:nvPr/>
        </p:nvSpPr>
        <p:spPr>
          <a:xfrm>
            <a:off x="977827" y="249813"/>
            <a:ext cx="647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main</a:t>
            </a:r>
            <a:endParaRPr lang="ko-KR" altLang="en-US" sz="1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D7D7F86-C69A-4702-B912-4445DFE91E7C}"/>
              </a:ext>
            </a:extLst>
          </p:cNvPr>
          <p:cNvSpPr/>
          <p:nvPr/>
        </p:nvSpPr>
        <p:spPr>
          <a:xfrm>
            <a:off x="5351037" y="142988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div1=0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id="{CB12FCEC-2993-4CF3-A4B5-525817624176}"/>
              </a:ext>
            </a:extLst>
          </p:cNvPr>
          <p:cNvSpPr txBox="1"/>
          <p:nvPr/>
        </p:nvSpPr>
        <p:spPr>
          <a:xfrm>
            <a:off x="4668734" y="1585023"/>
            <a:ext cx="647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main</a:t>
            </a:r>
            <a:endParaRPr lang="ko-KR" altLang="en-US" sz="1600" dirty="0"/>
          </a:p>
        </p:txBody>
      </p:sp>
      <p:sp>
        <p:nvSpPr>
          <p:cNvPr id="45" name="화살표: 위쪽 44">
            <a:extLst>
              <a:ext uri="{FF2B5EF4-FFF2-40B4-BE49-F238E27FC236}">
                <a16:creationId xmlns:a16="http://schemas.microsoft.com/office/drawing/2014/main" id="{0C435EE9-F697-4331-B12E-856F8ADA0E07}"/>
              </a:ext>
            </a:extLst>
          </p:cNvPr>
          <p:cNvSpPr/>
          <p:nvPr/>
        </p:nvSpPr>
        <p:spPr>
          <a:xfrm rot="10800000">
            <a:off x="4142056" y="605642"/>
            <a:ext cx="344072" cy="9328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40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35B9572-2CF3-4846-9D23-183DADB47ED9}"/>
              </a:ext>
            </a:extLst>
          </p:cNvPr>
          <p:cNvCxnSpPr/>
          <p:nvPr/>
        </p:nvCxnSpPr>
        <p:spPr>
          <a:xfrm>
            <a:off x="1643042" y="214290"/>
            <a:ext cx="0" cy="3816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9">
            <a:extLst>
              <a:ext uri="{FF2B5EF4-FFF2-40B4-BE49-F238E27FC236}">
                <a16:creationId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2230875" y="725647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0x01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2071670" y="107154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[0]	0x10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738AAEDF-1FB4-4B24-A36A-8AC789F7B2FC}"/>
              </a:ext>
            </a:extLst>
          </p:cNvPr>
          <p:cNvSpPr txBox="1"/>
          <p:nvPr/>
        </p:nvSpPr>
        <p:spPr>
          <a:xfrm>
            <a:off x="0" y="785794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스택</a:t>
            </a:r>
            <a:r>
              <a:rPr lang="en-US" altLang="ko-KR" sz="1600" dirty="0"/>
              <a:t>(stack)</a:t>
            </a:r>
            <a:endParaRPr lang="ko-KR" altLang="en-US" sz="1600" dirty="0"/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id="{01C38823-CA0D-4F5D-8710-47697331F828}"/>
              </a:ext>
            </a:extLst>
          </p:cNvPr>
          <p:cNvSpPr txBox="1"/>
          <p:nvPr/>
        </p:nvSpPr>
        <p:spPr>
          <a:xfrm>
            <a:off x="2285984" y="214290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힙</a:t>
            </a:r>
            <a:r>
              <a:rPr lang="en-US" altLang="ko-KR" sz="1600" dirty="0"/>
              <a:t>(heap)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85852" y="1142984"/>
            <a:ext cx="1000132" cy="5715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93338" y="750076"/>
            <a:ext cx="928696" cy="4286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B03C6C-2AC4-44FE-97B8-B548EF63D26D}"/>
              </a:ext>
            </a:extLst>
          </p:cNvPr>
          <p:cNvSpPr/>
          <p:nvPr/>
        </p:nvSpPr>
        <p:spPr>
          <a:xfrm>
            <a:off x="142844" y="1571612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arr1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 0x01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2071670" y="164305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[1]	0x11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21571" y="5464983"/>
            <a:ext cx="642942" cy="4286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4572000" y="214290"/>
            <a:ext cx="4857784" cy="2786082"/>
            <a:chOff x="4572000" y="214290"/>
            <a:chExt cx="4572000" cy="414796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43E4312-522C-4CFC-ABF1-59CE4A8C72D0}"/>
                </a:ext>
              </a:extLst>
            </p:cNvPr>
            <p:cNvSpPr/>
            <p:nvPr/>
          </p:nvSpPr>
          <p:spPr>
            <a:xfrm>
              <a:off x="7143736" y="571480"/>
              <a:ext cx="2000264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0x20	“</a:t>
              </a:r>
              <a:r>
                <a:rPr lang="ko-KR" altLang="en-US" sz="1600" dirty="0">
                  <a:solidFill>
                    <a:schemeClr val="tx1"/>
                  </a:solidFill>
                </a:rPr>
                <a:t>홍길동</a:t>
              </a:r>
              <a:r>
                <a:rPr lang="en-US" altLang="ko-KR" sz="1600" dirty="0">
                  <a:solidFill>
                    <a:schemeClr val="tx1"/>
                  </a:solidFill>
                </a:rPr>
                <a:t>”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50C0A1B9-E762-4DD7-A0FC-C184C2F261EC}"/>
                </a:ext>
              </a:extLst>
            </p:cNvPr>
            <p:cNvSpPr txBox="1"/>
            <p:nvPr/>
          </p:nvSpPr>
          <p:spPr>
            <a:xfrm>
              <a:off x="4572000" y="214290"/>
              <a:ext cx="14581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/>
                <a:t>0x10</a:t>
              </a:r>
              <a:endParaRPr lang="ko-KR" altLang="en-US" sz="16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43E4312-522C-4CFC-ABF1-59CE4A8C72D0}"/>
                </a:ext>
              </a:extLst>
            </p:cNvPr>
            <p:cNvSpPr/>
            <p:nvPr/>
          </p:nvSpPr>
          <p:spPr>
            <a:xfrm>
              <a:off x="4643438" y="571480"/>
              <a:ext cx="2000264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name	0x20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43E4312-522C-4CFC-ABF1-59CE4A8C72D0}"/>
                </a:ext>
              </a:extLst>
            </p:cNvPr>
            <p:cNvSpPr/>
            <p:nvPr/>
          </p:nvSpPr>
          <p:spPr>
            <a:xfrm>
              <a:off x="4643438" y="1142984"/>
              <a:ext cx="2000264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age	10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43E4312-522C-4CFC-ABF1-59CE4A8C72D0}"/>
                </a:ext>
              </a:extLst>
            </p:cNvPr>
            <p:cNvSpPr/>
            <p:nvPr/>
          </p:nvSpPr>
          <p:spPr>
            <a:xfrm>
              <a:off x="4643438" y="1714488"/>
              <a:ext cx="2000264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height	155.5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EEEC46E-B748-477B-BB9F-C2EB9AA93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3702" y="714356"/>
              <a:ext cx="500066" cy="15240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9">
              <a:extLst>
                <a:ext uri="{FF2B5EF4-FFF2-40B4-BE49-F238E27FC236}">
                  <a16:creationId xmlns:a16="http://schemas.microsoft.com/office/drawing/2014/main" id="{50C0A1B9-E762-4DD7-A0FC-C184C2F261EC}"/>
                </a:ext>
              </a:extLst>
            </p:cNvPr>
            <p:cNvSpPr txBox="1"/>
            <p:nvPr/>
          </p:nvSpPr>
          <p:spPr>
            <a:xfrm>
              <a:off x="4643438" y="2285992"/>
              <a:ext cx="14581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/>
                <a:t>0x11</a:t>
              </a:r>
              <a:endParaRPr lang="ko-KR" altLang="en-US" sz="16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43E4312-522C-4CFC-ABF1-59CE4A8C72D0}"/>
                </a:ext>
              </a:extLst>
            </p:cNvPr>
            <p:cNvSpPr/>
            <p:nvPr/>
          </p:nvSpPr>
          <p:spPr>
            <a:xfrm>
              <a:off x="4714876" y="2643182"/>
              <a:ext cx="2000264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name	0x21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43E4312-522C-4CFC-ABF1-59CE4A8C72D0}"/>
                </a:ext>
              </a:extLst>
            </p:cNvPr>
            <p:cNvSpPr/>
            <p:nvPr/>
          </p:nvSpPr>
          <p:spPr>
            <a:xfrm>
              <a:off x="4714876" y="3214686"/>
              <a:ext cx="2000264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age	10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43E4312-522C-4CFC-ABF1-59CE4A8C72D0}"/>
                </a:ext>
              </a:extLst>
            </p:cNvPr>
            <p:cNvSpPr/>
            <p:nvPr/>
          </p:nvSpPr>
          <p:spPr>
            <a:xfrm>
              <a:off x="4714876" y="3786190"/>
              <a:ext cx="2000264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height	155.5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43E4312-522C-4CFC-ABF1-59CE4A8C72D0}"/>
                </a:ext>
              </a:extLst>
            </p:cNvPr>
            <p:cNvSpPr/>
            <p:nvPr/>
          </p:nvSpPr>
          <p:spPr>
            <a:xfrm>
              <a:off x="7143736" y="2214554"/>
              <a:ext cx="2000264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0x21	“</a:t>
              </a:r>
              <a:r>
                <a:rPr lang="ko-KR" altLang="en-US" sz="1600" dirty="0">
                  <a:solidFill>
                    <a:schemeClr val="tx1"/>
                  </a:solidFill>
                </a:rPr>
                <a:t>홍길남</a:t>
              </a:r>
              <a:r>
                <a:rPr lang="en-US" altLang="ko-KR" sz="1600" dirty="0">
                  <a:solidFill>
                    <a:schemeClr val="tx1"/>
                  </a:solidFill>
                </a:rPr>
                <a:t>”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4EEEC46E-B748-477B-BB9F-C2EB9AA93E7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74674" y="2683680"/>
              <a:ext cx="509592" cy="28572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EEEC46E-B748-477B-BB9F-C2EB9AA93E73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143373" y="1719499"/>
            <a:ext cx="504530" cy="20930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4071932" y="3662764"/>
            <a:ext cx="428632" cy="198081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B03C6C-2AC4-44FE-97B8-B548EF63D26D}"/>
              </a:ext>
            </a:extLst>
          </p:cNvPr>
          <p:cNvSpPr/>
          <p:nvPr/>
        </p:nvSpPr>
        <p:spPr>
          <a:xfrm>
            <a:off x="142844" y="2357430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arr2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 0x01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8B03C6C-2AC4-44FE-97B8-B548EF63D26D}"/>
              </a:ext>
            </a:extLst>
          </p:cNvPr>
          <p:cNvSpPr/>
          <p:nvPr/>
        </p:nvSpPr>
        <p:spPr>
          <a:xfrm>
            <a:off x="142844" y="5429264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arr3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 0x02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4381" y="1678769"/>
            <a:ext cx="1571636" cy="50006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9">
            <a:extLst>
              <a:ext uri="{FF2B5EF4-FFF2-40B4-BE49-F238E27FC236}">
                <a16:creationId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2087999" y="4940489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0x02</a:t>
            </a:r>
            <a:endParaRPr lang="ko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1928794" y="5286388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[0]	0x13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1928794" y="5857892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[1]	0x14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4000496" y="5174680"/>
            <a:ext cx="583410" cy="96896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4500562" y="3429000"/>
            <a:ext cx="2500330" cy="2714644"/>
            <a:chOff x="4572000" y="214290"/>
            <a:chExt cx="2143140" cy="4147964"/>
          </a:xfrm>
        </p:grpSpPr>
        <p:sp>
          <p:nvSpPr>
            <p:cNvPr id="81" name="TextBox 9">
              <a:extLst>
                <a:ext uri="{FF2B5EF4-FFF2-40B4-BE49-F238E27FC236}">
                  <a16:creationId xmlns:a16="http://schemas.microsoft.com/office/drawing/2014/main" id="{50C0A1B9-E762-4DD7-A0FC-C184C2F261EC}"/>
                </a:ext>
              </a:extLst>
            </p:cNvPr>
            <p:cNvSpPr txBox="1"/>
            <p:nvPr/>
          </p:nvSpPr>
          <p:spPr>
            <a:xfrm>
              <a:off x="4572000" y="214290"/>
              <a:ext cx="1458162" cy="595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/>
                <a:t>0x13</a:t>
              </a:r>
              <a:endParaRPr lang="ko-KR" altLang="en-US" sz="1600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43E4312-522C-4CFC-ABF1-59CE4A8C72D0}"/>
                </a:ext>
              </a:extLst>
            </p:cNvPr>
            <p:cNvSpPr/>
            <p:nvPr/>
          </p:nvSpPr>
          <p:spPr>
            <a:xfrm>
              <a:off x="4643438" y="571480"/>
              <a:ext cx="2000264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name	0x20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43E4312-522C-4CFC-ABF1-59CE4A8C72D0}"/>
                </a:ext>
              </a:extLst>
            </p:cNvPr>
            <p:cNvSpPr/>
            <p:nvPr/>
          </p:nvSpPr>
          <p:spPr>
            <a:xfrm>
              <a:off x="4643438" y="1142984"/>
              <a:ext cx="2000264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age	10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43E4312-522C-4CFC-ABF1-59CE4A8C72D0}"/>
                </a:ext>
              </a:extLst>
            </p:cNvPr>
            <p:cNvSpPr/>
            <p:nvPr/>
          </p:nvSpPr>
          <p:spPr>
            <a:xfrm>
              <a:off x="4643438" y="1714488"/>
              <a:ext cx="2000264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height	155.5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9">
              <a:extLst>
                <a:ext uri="{FF2B5EF4-FFF2-40B4-BE49-F238E27FC236}">
                  <a16:creationId xmlns:a16="http://schemas.microsoft.com/office/drawing/2014/main" id="{50C0A1B9-E762-4DD7-A0FC-C184C2F261EC}"/>
                </a:ext>
              </a:extLst>
            </p:cNvPr>
            <p:cNvSpPr txBox="1"/>
            <p:nvPr/>
          </p:nvSpPr>
          <p:spPr>
            <a:xfrm>
              <a:off x="4643438" y="2285992"/>
              <a:ext cx="1458162" cy="595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/>
                <a:t>0x14</a:t>
              </a:r>
              <a:endParaRPr lang="ko-KR" altLang="en-US" sz="1600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43E4312-522C-4CFC-ABF1-59CE4A8C72D0}"/>
                </a:ext>
              </a:extLst>
            </p:cNvPr>
            <p:cNvSpPr/>
            <p:nvPr/>
          </p:nvSpPr>
          <p:spPr>
            <a:xfrm>
              <a:off x="4714876" y="2643182"/>
              <a:ext cx="2000264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name	0x21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43E4312-522C-4CFC-ABF1-59CE4A8C72D0}"/>
                </a:ext>
              </a:extLst>
            </p:cNvPr>
            <p:cNvSpPr/>
            <p:nvPr/>
          </p:nvSpPr>
          <p:spPr>
            <a:xfrm>
              <a:off x="4714876" y="3214686"/>
              <a:ext cx="2000264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age	10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43E4312-522C-4CFC-ABF1-59CE4A8C72D0}"/>
                </a:ext>
              </a:extLst>
            </p:cNvPr>
            <p:cNvSpPr/>
            <p:nvPr/>
          </p:nvSpPr>
          <p:spPr>
            <a:xfrm>
              <a:off x="4714876" y="3786190"/>
              <a:ext cx="2000264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height	155.5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64975" y="2250273"/>
            <a:ext cx="3143274" cy="21431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50727" y="3393281"/>
            <a:ext cx="3071836" cy="57150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FEC8978-2FD1-4733-B5CE-3F59217C4246}"/>
              </a:ext>
            </a:extLst>
          </p:cNvPr>
          <p:cNvSpPr txBox="1"/>
          <p:nvPr/>
        </p:nvSpPr>
        <p:spPr>
          <a:xfrm>
            <a:off x="7429527" y="2978974"/>
            <a:ext cx="244079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Human arr1[]=new Human[2];</a:t>
            </a:r>
          </a:p>
          <a:p>
            <a:r>
              <a:rPr lang="en-US" altLang="ko-KR" sz="1100" dirty="0"/>
              <a:t>arr1[0]=new Human("</a:t>
            </a:r>
            <a:r>
              <a:rPr lang="ko-KR" altLang="en-US" sz="1100" dirty="0"/>
              <a:t>홍길동</a:t>
            </a:r>
            <a:r>
              <a:rPr lang="en-US" altLang="ko-KR" sz="1100" dirty="0"/>
              <a:t>",10,155.5);</a:t>
            </a:r>
          </a:p>
          <a:p>
            <a:r>
              <a:rPr lang="en-US" altLang="ko-KR" sz="1100" dirty="0"/>
              <a:t>arr1[1]=new Human("</a:t>
            </a:r>
            <a:r>
              <a:rPr lang="ko-KR" altLang="en-US" sz="1100" dirty="0" err="1"/>
              <a:t>홍길남</a:t>
            </a:r>
            <a:r>
              <a:rPr lang="en-US" altLang="ko-KR" sz="1100" dirty="0"/>
              <a:t>",10,155.5);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Human </a:t>
            </a:r>
            <a:r>
              <a:rPr lang="en-US" altLang="ko-KR" sz="1100" u="sng" dirty="0"/>
              <a:t>arr2[]=arr1;</a:t>
            </a:r>
          </a:p>
          <a:p>
            <a:r>
              <a:rPr lang="en-US" altLang="ko-KR" sz="1100" dirty="0"/>
              <a:t>Human arr3[]=new Human[2];</a:t>
            </a:r>
          </a:p>
          <a:p>
            <a:endParaRPr lang="ko-KR" altLang="en-US" sz="1100" dirty="0"/>
          </a:p>
          <a:p>
            <a:r>
              <a:rPr lang="en-US" altLang="ko-KR" sz="1100" dirty="0"/>
              <a:t>for(int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=0;i&lt;arr3.length;i++) {</a:t>
            </a:r>
          </a:p>
          <a:p>
            <a:r>
              <a:rPr lang="en-US" altLang="ko-KR" sz="1100" dirty="0"/>
              <a:t>arr3[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]=new Human();</a:t>
            </a:r>
          </a:p>
          <a:p>
            <a:r>
              <a:rPr lang="en-US" altLang="ko-KR" sz="1100" dirty="0"/>
              <a:t>arr3[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].name=arr1[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].name;</a:t>
            </a:r>
          </a:p>
          <a:p>
            <a:r>
              <a:rPr lang="en-US" altLang="ko-KR" sz="1100" dirty="0"/>
              <a:t>arr3[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].age=arr1[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].age;</a:t>
            </a:r>
          </a:p>
          <a:p>
            <a:r>
              <a:rPr lang="en-US" altLang="ko-KR" sz="1100" dirty="0"/>
              <a:t>arr3[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].height=arr1[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].height;</a:t>
            </a:r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dirty="0"/>
              <a:t>arr1[1].age=20;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7473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733</Words>
  <Application>Microsoft Office PowerPoint</Application>
  <PresentationFormat>화면 슬라이드 쇼(4:3)</PresentationFormat>
  <Paragraphs>157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123</dc:creator>
  <cp:lastModifiedBy>YU SEUNGHWA</cp:lastModifiedBy>
  <cp:revision>65</cp:revision>
  <dcterms:created xsi:type="dcterms:W3CDTF">2020-10-22T02:55:34Z</dcterms:created>
  <dcterms:modified xsi:type="dcterms:W3CDTF">2020-10-24T13:54:11Z</dcterms:modified>
</cp:coreProperties>
</file>