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817743" y="1256103"/>
            <a:ext cx="3576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</a:t>
            </a:r>
          </a:p>
          <a:p>
            <a:r>
              <a:rPr lang="en-US" altLang="ko-KR"/>
              <a:t>a=</a:t>
            </a:r>
            <a:r>
              <a:rPr lang="ko-KR" altLang="en-US"/>
              <a:t>세로길이입력</a:t>
            </a:r>
          </a:p>
          <a:p>
            <a:r>
              <a:rPr lang="en-US" altLang="ko-KR"/>
              <a:t>b=</a:t>
            </a:r>
            <a:r>
              <a:rPr lang="ko-KR" altLang="en-US"/>
              <a:t>가로길이입력</a:t>
            </a:r>
          </a:p>
          <a:p>
            <a:r>
              <a:rPr lang="en-US" altLang="ko-KR"/>
              <a:t>c=a*b</a:t>
            </a:r>
          </a:p>
          <a:p>
            <a:r>
              <a:rPr lang="en-US" altLang="ko-KR"/>
              <a:t>print(c)</a:t>
            </a:r>
          </a:p>
          <a:p>
            <a:r>
              <a:rPr lang="ko-KR" altLang="en-US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773141" y="40268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711618" y="777676"/>
            <a:ext cx="0" cy="7651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3217871" y="1542855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a=</a:t>
            </a:r>
            <a:r>
              <a:rPr lang="ko-KR" altLang="en-US" sz="1200" b="1">
                <a:solidFill>
                  <a:schemeClr val="tx1"/>
                </a:solidFill>
              </a:rPr>
              <a:t>세로길이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H="1">
            <a:off x="3711617" y="1835330"/>
            <a:ext cx="1" cy="491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>
            <a:off x="3711617" y="4572048"/>
            <a:ext cx="1" cy="717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773141" y="528904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CA1A0AAE-1435-42EE-AF0D-926196C0523E}"/>
              </a:ext>
            </a:extLst>
          </p:cNvPr>
          <p:cNvSpPr/>
          <p:nvPr/>
        </p:nvSpPr>
        <p:spPr>
          <a:xfrm>
            <a:off x="3185974" y="2327164"/>
            <a:ext cx="105128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b=</a:t>
            </a:r>
            <a:r>
              <a:rPr lang="ko-KR" altLang="en-US" sz="1200" b="1">
                <a:solidFill>
                  <a:schemeClr val="tx1"/>
                </a:solidFill>
              </a:rPr>
              <a:t>가로길이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60561346-EED3-49D3-9B5E-7F0C288EE29A}"/>
              </a:ext>
            </a:extLst>
          </p:cNvPr>
          <p:cNvSpPr/>
          <p:nvPr/>
        </p:nvSpPr>
        <p:spPr>
          <a:xfrm>
            <a:off x="3185974" y="3270097"/>
            <a:ext cx="105128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c=a*b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5A08E16C-B20F-46E1-8C09-8080C3E7BAF8}"/>
              </a:ext>
            </a:extLst>
          </p:cNvPr>
          <p:cNvSpPr/>
          <p:nvPr/>
        </p:nvSpPr>
        <p:spPr>
          <a:xfrm>
            <a:off x="3185974" y="4279573"/>
            <a:ext cx="105128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 </a:t>
            </a:r>
            <a:r>
              <a:rPr lang="ko-KR" altLang="en-US" sz="1200" b="1">
                <a:solidFill>
                  <a:schemeClr val="tx1"/>
                </a:solidFill>
              </a:rPr>
              <a:t>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CD6541-D262-4CCC-9BA8-BB3D1B1F56E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11617" y="2619639"/>
            <a:ext cx="0" cy="6504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770588-87F4-41F3-A53A-35E5669BCEC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711617" y="3562572"/>
            <a:ext cx="0" cy="717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D30E38-B460-4BE1-A542-DD3C12CA4BEB}"/>
              </a:ext>
            </a:extLst>
          </p:cNvPr>
          <p:cNvSpPr txBox="1"/>
          <p:nvPr/>
        </p:nvSpPr>
        <p:spPr>
          <a:xfrm>
            <a:off x="604007" y="335560"/>
            <a:ext cx="3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817743" y="1256103"/>
            <a:ext cx="3576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</a:t>
            </a:r>
          </a:p>
          <a:p>
            <a:r>
              <a:rPr lang="en-US" altLang="ko-KR"/>
              <a:t>a=</a:t>
            </a:r>
            <a:r>
              <a:rPr lang="ko-KR" altLang="en-US"/>
              <a:t>세로길이입력</a:t>
            </a:r>
          </a:p>
          <a:p>
            <a:r>
              <a:rPr lang="en-US" altLang="ko-KR"/>
              <a:t>b=</a:t>
            </a:r>
            <a:r>
              <a:rPr lang="ko-KR" altLang="en-US"/>
              <a:t>가로길이입력</a:t>
            </a:r>
          </a:p>
          <a:p>
            <a:r>
              <a:rPr lang="en-US" altLang="ko-KR"/>
              <a:t>c=</a:t>
            </a:r>
            <a:r>
              <a:rPr lang="ko-KR" altLang="en-US"/>
              <a:t>높이입력</a:t>
            </a:r>
          </a:p>
          <a:p>
            <a:r>
              <a:rPr lang="en-US" altLang="ko-KR"/>
              <a:t>d=a*b*c</a:t>
            </a:r>
          </a:p>
          <a:p>
            <a:r>
              <a:rPr lang="en-US" altLang="ko-KR"/>
              <a:t>print(d)</a:t>
            </a:r>
          </a:p>
          <a:p>
            <a:r>
              <a:rPr lang="ko-KR" altLang="en-US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773141" y="40268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711618" y="777676"/>
            <a:ext cx="0" cy="7651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3217871" y="1542855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a=</a:t>
            </a:r>
            <a:r>
              <a:rPr lang="ko-KR" altLang="en-US" sz="1200" b="1">
                <a:solidFill>
                  <a:schemeClr val="tx1"/>
                </a:solidFill>
              </a:rPr>
              <a:t>세로길이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H="1">
            <a:off x="3711617" y="1835330"/>
            <a:ext cx="1" cy="491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>
            <a:off x="3711617" y="5540313"/>
            <a:ext cx="1" cy="717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773141" y="625731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CA1A0AAE-1435-42EE-AF0D-926196C0523E}"/>
              </a:ext>
            </a:extLst>
          </p:cNvPr>
          <p:cNvSpPr/>
          <p:nvPr/>
        </p:nvSpPr>
        <p:spPr>
          <a:xfrm>
            <a:off x="3185974" y="2327164"/>
            <a:ext cx="105128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b=</a:t>
            </a:r>
            <a:r>
              <a:rPr lang="ko-KR" altLang="en-US" sz="1200" b="1">
                <a:solidFill>
                  <a:schemeClr val="tx1"/>
                </a:solidFill>
              </a:rPr>
              <a:t>가로길이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60561346-EED3-49D3-9B5E-7F0C288EE29A}"/>
              </a:ext>
            </a:extLst>
          </p:cNvPr>
          <p:cNvSpPr/>
          <p:nvPr/>
        </p:nvSpPr>
        <p:spPr>
          <a:xfrm>
            <a:off x="3185974" y="4238362"/>
            <a:ext cx="105128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d=a*b*c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5A08E16C-B20F-46E1-8C09-8080C3E7BAF8}"/>
              </a:ext>
            </a:extLst>
          </p:cNvPr>
          <p:cNvSpPr/>
          <p:nvPr/>
        </p:nvSpPr>
        <p:spPr>
          <a:xfrm>
            <a:off x="3185974" y="5247838"/>
            <a:ext cx="105128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 </a:t>
            </a:r>
            <a:r>
              <a:rPr lang="ko-KR" altLang="en-US" sz="1200" b="1">
                <a:solidFill>
                  <a:schemeClr val="tx1"/>
                </a:solidFill>
              </a:rPr>
              <a:t>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CD6541-D262-4CCC-9BA8-BB3D1B1F56E1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711617" y="2619639"/>
            <a:ext cx="0" cy="570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770588-87F4-41F3-A53A-35E5669BCEC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711617" y="4530837"/>
            <a:ext cx="0" cy="717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F82A62D5-E5BD-45E6-8A96-044A7A8A8B8E}"/>
              </a:ext>
            </a:extLst>
          </p:cNvPr>
          <p:cNvSpPr/>
          <p:nvPr/>
        </p:nvSpPr>
        <p:spPr>
          <a:xfrm>
            <a:off x="3185974" y="3190402"/>
            <a:ext cx="105128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c=</a:t>
            </a:r>
            <a:r>
              <a:rPr lang="ko-KR" altLang="en-US" sz="1200" b="1">
                <a:solidFill>
                  <a:schemeClr val="tx1"/>
                </a:solidFill>
              </a:rPr>
              <a:t>높이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880E7A-7348-4DB1-A6F2-01F91A7A256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3711617" y="3482877"/>
            <a:ext cx="0" cy="755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8DBB6C-8D47-4C78-B1F7-0144F0E9FDD4}"/>
              </a:ext>
            </a:extLst>
          </p:cNvPr>
          <p:cNvSpPr txBox="1"/>
          <p:nvPr/>
        </p:nvSpPr>
        <p:spPr>
          <a:xfrm>
            <a:off x="604007" y="335560"/>
            <a:ext cx="3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7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817743" y="1256103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</a:t>
            </a:r>
          </a:p>
          <a:p>
            <a:r>
              <a:rPr lang="en-US" altLang="ko-KR"/>
              <a:t>a=</a:t>
            </a:r>
            <a:r>
              <a:rPr lang="ko-KR" altLang="en-US"/>
              <a:t>숫자입력</a:t>
            </a:r>
          </a:p>
          <a:p>
            <a:r>
              <a:rPr lang="en-US" altLang="ko-KR"/>
              <a:t>if(a</a:t>
            </a:r>
            <a:r>
              <a:rPr lang="ko-KR" altLang="en-US"/>
              <a:t>가 </a:t>
            </a:r>
            <a:r>
              <a:rPr lang="en-US" altLang="ko-KR"/>
              <a:t>10</a:t>
            </a:r>
            <a:r>
              <a:rPr lang="ko-KR" altLang="en-US"/>
              <a:t>보다 큰가</a:t>
            </a:r>
            <a:r>
              <a:rPr lang="en-US" altLang="ko-KR"/>
              <a:t>){</a:t>
            </a:r>
          </a:p>
          <a:p>
            <a:r>
              <a:rPr lang="en-US" altLang="ko-KR"/>
              <a:t>    "a</a:t>
            </a:r>
            <a:r>
              <a:rPr lang="ko-KR" altLang="en-US"/>
              <a:t>는 </a:t>
            </a:r>
            <a:r>
              <a:rPr lang="en-US" altLang="ko-KR"/>
              <a:t>10</a:t>
            </a:r>
            <a:r>
              <a:rPr lang="ko-KR" altLang="en-US"/>
              <a:t>보다 크다</a:t>
            </a:r>
            <a:r>
              <a:rPr lang="en-US" altLang="ko-KR"/>
              <a:t>"</a:t>
            </a:r>
            <a:r>
              <a:rPr lang="ko-KR" altLang="en-US"/>
              <a:t>출력</a:t>
            </a:r>
          </a:p>
          <a:p>
            <a:r>
              <a:rPr lang="en-US" altLang="ko-KR"/>
              <a:t>}else{</a:t>
            </a:r>
          </a:p>
          <a:p>
            <a:r>
              <a:rPr lang="en-US" altLang="ko-KR"/>
              <a:t>    "a</a:t>
            </a:r>
            <a:r>
              <a:rPr lang="ko-KR" altLang="en-US"/>
              <a:t>는 </a:t>
            </a:r>
            <a:r>
              <a:rPr lang="en-US" altLang="ko-KR"/>
              <a:t>10</a:t>
            </a:r>
            <a:r>
              <a:rPr lang="ko-KR" altLang="en-US"/>
              <a:t>보다 작다</a:t>
            </a:r>
            <a:r>
              <a:rPr lang="en-US" altLang="ko-KR"/>
              <a:t>"</a:t>
            </a:r>
            <a:r>
              <a:rPr lang="ko-KR" altLang="en-US"/>
              <a:t>출력</a:t>
            </a:r>
          </a:p>
          <a:p>
            <a:r>
              <a:rPr lang="en-US" altLang="ko-KR"/>
              <a:t>}</a:t>
            </a:r>
          </a:p>
          <a:p>
            <a:r>
              <a:rPr lang="ko-KR" altLang="en-US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773141" y="40268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711618" y="777676"/>
            <a:ext cx="0" cy="7651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3217871" y="1542855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a=</a:t>
            </a:r>
            <a:r>
              <a:rPr lang="ko-KR" altLang="en-US" sz="1200" b="1">
                <a:solidFill>
                  <a:schemeClr val="tx1"/>
                </a:solidFill>
              </a:rPr>
              <a:t>숫자입력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3711617" y="1835330"/>
            <a:ext cx="1" cy="7168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773141" y="625731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60561346-EED3-49D3-9B5E-7F0C288EE29A}"/>
              </a:ext>
            </a:extLst>
          </p:cNvPr>
          <p:cNvSpPr/>
          <p:nvPr/>
        </p:nvSpPr>
        <p:spPr>
          <a:xfrm>
            <a:off x="2713260" y="4246657"/>
            <a:ext cx="1996714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“a</a:t>
            </a:r>
            <a:r>
              <a:rPr lang="ko-KR" altLang="en-US" sz="1200" b="1">
                <a:solidFill>
                  <a:schemeClr val="tx1"/>
                </a:solidFill>
              </a:rPr>
              <a:t>는 </a:t>
            </a:r>
            <a:r>
              <a:rPr lang="en-US" altLang="ko-KR" sz="1200" b="1">
                <a:solidFill>
                  <a:schemeClr val="tx1"/>
                </a:solidFill>
              </a:rPr>
              <a:t>10</a:t>
            </a:r>
            <a:r>
              <a:rPr lang="ko-KR" altLang="en-US" sz="1200" b="1">
                <a:solidFill>
                  <a:schemeClr val="tx1"/>
                </a:solidFill>
              </a:rPr>
              <a:t>보다 크다</a:t>
            </a:r>
            <a:r>
              <a:rPr lang="en-US" altLang="ko-KR" sz="1200" b="1">
                <a:solidFill>
                  <a:schemeClr val="tx1"/>
                </a:solidFill>
              </a:rPr>
              <a:t>”</a:t>
            </a:r>
            <a:r>
              <a:rPr lang="ko-KR" altLang="en-US" sz="1200" b="1">
                <a:solidFill>
                  <a:schemeClr val="tx1"/>
                </a:solidFill>
              </a:rPr>
              <a:t> 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770588-87F4-41F3-A53A-35E5669BCEC9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>
            <a:off x="3711617" y="4539132"/>
            <a:ext cx="1" cy="17181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963706" y="309812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4364187" y="250415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713260" y="2552169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if(a</a:t>
            </a:r>
            <a:r>
              <a:rPr lang="ko-KR" altLang="en-US" sz="1200" b="1">
                <a:solidFill>
                  <a:schemeClr val="tx1"/>
                </a:solidFill>
                <a:latin typeface="Consolas" pitchFamily="49" charset="0"/>
              </a:rPr>
              <a:t>가 </a:t>
            </a:r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10</a:t>
            </a:r>
            <a:r>
              <a:rPr lang="ko-KR" altLang="en-US" sz="1200" b="1">
                <a:solidFill>
                  <a:schemeClr val="tx1"/>
                </a:solidFill>
                <a:latin typeface="Consolas" pitchFamily="49" charset="0"/>
              </a:rPr>
              <a:t>보다 큰가</a:t>
            </a:r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)</a:t>
            </a:r>
            <a:endParaRPr lang="ko-KR" altLang="en-US" sz="1200" b="1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038EB4-B32E-4C3F-B8E7-2CF70753D34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3711617" y="3244274"/>
            <a:ext cx="0" cy="10023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34041690-551E-4802-BAA5-317DE69DDC1D}"/>
              </a:ext>
            </a:extLst>
          </p:cNvPr>
          <p:cNvSpPr/>
          <p:nvPr/>
        </p:nvSpPr>
        <p:spPr>
          <a:xfrm>
            <a:off x="4467957" y="3566169"/>
            <a:ext cx="1996714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“a</a:t>
            </a:r>
            <a:r>
              <a:rPr lang="ko-KR" altLang="en-US" sz="1200" b="1">
                <a:solidFill>
                  <a:schemeClr val="tx1"/>
                </a:solidFill>
              </a:rPr>
              <a:t>는 </a:t>
            </a:r>
            <a:r>
              <a:rPr lang="en-US" altLang="ko-KR" sz="1200" b="1">
                <a:solidFill>
                  <a:schemeClr val="tx1"/>
                </a:solidFill>
              </a:rPr>
              <a:t>10</a:t>
            </a:r>
            <a:r>
              <a:rPr lang="ko-KR" altLang="en-US" sz="1200" b="1">
                <a:solidFill>
                  <a:schemeClr val="tx1"/>
                </a:solidFill>
              </a:rPr>
              <a:t>보다 작다</a:t>
            </a:r>
            <a:r>
              <a:rPr lang="en-US" altLang="ko-KR" sz="1200" b="1">
                <a:solidFill>
                  <a:schemeClr val="tx1"/>
                </a:solidFill>
              </a:rPr>
              <a:t>”</a:t>
            </a:r>
            <a:r>
              <a:rPr lang="ko-KR" altLang="en-US" sz="1200" b="1">
                <a:solidFill>
                  <a:schemeClr val="tx1"/>
                </a:solidFill>
              </a:rPr>
              <a:t> 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4652D64-7D99-48AB-8D3D-DC3822A677BD}"/>
              </a:ext>
            </a:extLst>
          </p:cNvPr>
          <p:cNvCxnSpPr>
            <a:cxnSpLocks/>
            <a:stCxn id="20" idx="3"/>
            <a:endCxn id="26" idx="0"/>
          </p:cNvCxnSpPr>
          <p:nvPr/>
        </p:nvCxnSpPr>
        <p:spPr>
          <a:xfrm>
            <a:off x="4709974" y="2898222"/>
            <a:ext cx="756340" cy="66794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0AE6725-54C5-4A9F-8DF6-22A343A27925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3546744" y="4112114"/>
            <a:ext cx="2173040" cy="1666101"/>
          </a:xfrm>
          <a:prstGeom prst="bentConnector3">
            <a:avLst>
              <a:gd name="adj1" fmla="val 9941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3B8732-E8DF-4D91-BA2F-3AAA82B6E44E}"/>
              </a:ext>
            </a:extLst>
          </p:cNvPr>
          <p:cNvSpPr txBox="1"/>
          <p:nvPr/>
        </p:nvSpPr>
        <p:spPr>
          <a:xfrm>
            <a:off x="604007" y="335560"/>
            <a:ext cx="3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143204" y="415844"/>
            <a:ext cx="3576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a=</a:t>
            </a:r>
            <a:r>
              <a:rPr lang="ko-KR" altLang="en-US" dirty="0"/>
              <a:t>숫자입력</a:t>
            </a:r>
          </a:p>
          <a:p>
            <a:r>
              <a:rPr lang="en-US" altLang="ko-KR" dirty="0"/>
              <a:t>if(a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인가</a:t>
            </a:r>
            <a:r>
              <a:rPr lang="en-US" altLang="ko-KR" dirty="0"/>
              <a:t>?){</a:t>
            </a:r>
          </a:p>
          <a:p>
            <a:r>
              <a:rPr lang="en-US" altLang="ko-KR" dirty="0"/>
              <a:t>    "a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"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if(a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보다 큰가</a:t>
            </a:r>
            <a:r>
              <a:rPr lang="en-US" altLang="ko-KR" dirty="0"/>
              <a:t>?){</a:t>
            </a:r>
          </a:p>
          <a:p>
            <a:r>
              <a:rPr lang="en-US" altLang="ko-KR" dirty="0"/>
              <a:t>        "a</a:t>
            </a:r>
            <a:r>
              <a:rPr lang="ko-KR" altLang="en-US" dirty="0"/>
              <a:t>는 양수이다</a:t>
            </a:r>
            <a:r>
              <a:rPr lang="en-US" altLang="ko-KR" dirty="0"/>
              <a:t>“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＂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음수이다＂출력</a:t>
            </a:r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1204400" y="363323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2142877" y="738315"/>
            <a:ext cx="0" cy="7651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1649130" y="1503494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a=</a:t>
            </a:r>
            <a:r>
              <a:rPr lang="ko-KR" altLang="en-US" sz="1200" b="1">
                <a:solidFill>
                  <a:schemeClr val="tx1"/>
                </a:solidFill>
              </a:rPr>
              <a:t>숫자입력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2142876" y="1795969"/>
            <a:ext cx="1" cy="7168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1204400" y="6217953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60561346-EED3-49D3-9B5E-7F0C288EE29A}"/>
              </a:ext>
            </a:extLst>
          </p:cNvPr>
          <p:cNvSpPr/>
          <p:nvPr/>
        </p:nvSpPr>
        <p:spPr>
          <a:xfrm>
            <a:off x="1144519" y="4207296"/>
            <a:ext cx="1996714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“a</a:t>
            </a:r>
            <a:r>
              <a:rPr lang="ko-KR" altLang="en-US" sz="1200" b="1">
                <a:solidFill>
                  <a:schemeClr val="tx1"/>
                </a:solidFill>
              </a:rPr>
              <a:t>는 </a:t>
            </a:r>
            <a:r>
              <a:rPr lang="en-US" altLang="ko-KR" sz="1200" b="1">
                <a:solidFill>
                  <a:schemeClr val="tx1"/>
                </a:solidFill>
              </a:rPr>
              <a:t>0</a:t>
            </a:r>
            <a:r>
              <a:rPr lang="ko-KR" altLang="en-US" sz="1200" b="1">
                <a:solidFill>
                  <a:schemeClr val="tx1"/>
                </a:solidFill>
              </a:rPr>
              <a:t>이다</a:t>
            </a:r>
            <a:r>
              <a:rPr lang="en-US" altLang="ko-KR" sz="1200" b="1">
                <a:solidFill>
                  <a:schemeClr val="tx1"/>
                </a:solidFill>
              </a:rPr>
              <a:t>”</a:t>
            </a:r>
            <a:r>
              <a:rPr lang="ko-KR" altLang="en-US" sz="1200" b="1">
                <a:solidFill>
                  <a:schemeClr val="tx1"/>
                </a:solidFill>
              </a:rPr>
              <a:t> 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770588-87F4-41F3-A53A-35E5669BCEC9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>
            <a:off x="2142876" y="4499771"/>
            <a:ext cx="1" cy="17181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1394965" y="305876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2795446" y="246479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144519" y="2512808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if(a</a:t>
            </a:r>
            <a:r>
              <a:rPr lang="ko-KR" altLang="en-US" sz="1200" b="1">
                <a:solidFill>
                  <a:schemeClr val="tx1"/>
                </a:solidFill>
                <a:latin typeface="Consolas" pitchFamily="49" charset="0"/>
              </a:rPr>
              <a:t>는 </a:t>
            </a:r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0</a:t>
            </a:r>
            <a:r>
              <a:rPr lang="ko-KR" altLang="en-US" sz="1200" b="1">
                <a:solidFill>
                  <a:schemeClr val="tx1"/>
                </a:solidFill>
                <a:latin typeface="Consolas" pitchFamily="49" charset="0"/>
              </a:rPr>
              <a:t>인가</a:t>
            </a:r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?)</a:t>
            </a:r>
            <a:endParaRPr lang="ko-KR" altLang="en-US" sz="1200" b="1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038EB4-B32E-4C3F-B8E7-2CF70753D34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2142876" y="3204913"/>
            <a:ext cx="0" cy="10023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4652D64-7D99-48AB-8D3D-DC3822A677BD}"/>
              </a:ext>
            </a:extLst>
          </p:cNvPr>
          <p:cNvCxnSpPr>
            <a:cxnSpLocks/>
            <a:stCxn id="20" idx="3"/>
            <a:endCxn id="27" idx="0"/>
          </p:cNvCxnSpPr>
          <p:nvPr/>
        </p:nvCxnSpPr>
        <p:spPr>
          <a:xfrm>
            <a:off x="3141233" y="2858861"/>
            <a:ext cx="1189274" cy="68531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0AE6725-54C5-4A9F-8DF6-22A343A27925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3243105" y="4020419"/>
            <a:ext cx="243550" cy="193125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DC073F-BB50-459C-AE32-0A12682E7121}"/>
              </a:ext>
            </a:extLst>
          </p:cNvPr>
          <p:cNvSpPr txBox="1"/>
          <p:nvPr/>
        </p:nvSpPr>
        <p:spPr>
          <a:xfrm>
            <a:off x="5069948" y="354418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80A17C86-32E8-4514-80F8-D4C04CBAE725}"/>
              </a:ext>
            </a:extLst>
          </p:cNvPr>
          <p:cNvSpPr/>
          <p:nvPr/>
        </p:nvSpPr>
        <p:spPr>
          <a:xfrm>
            <a:off x="3332150" y="354418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if(a</a:t>
            </a:r>
            <a:r>
              <a:rPr lang="ko-KR" altLang="en-US" sz="1200" b="1">
                <a:solidFill>
                  <a:schemeClr val="tx1"/>
                </a:solidFill>
                <a:latin typeface="Consolas" pitchFamily="49" charset="0"/>
              </a:rPr>
              <a:t>는 </a:t>
            </a:r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0</a:t>
            </a:r>
            <a:r>
              <a:rPr lang="ko-KR" altLang="en-US" sz="1200" b="1">
                <a:solidFill>
                  <a:schemeClr val="tx1"/>
                </a:solidFill>
                <a:latin typeface="Consolas" pitchFamily="49" charset="0"/>
              </a:rPr>
              <a:t>보다 큰가</a:t>
            </a:r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?)</a:t>
            </a:r>
            <a:endParaRPr lang="ko-KR" altLang="en-US" sz="1200" b="1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153120-D4D2-420B-A1D5-12566B684294}"/>
              </a:ext>
            </a:extLst>
          </p:cNvPr>
          <p:cNvSpPr txBox="1"/>
          <p:nvPr/>
        </p:nvSpPr>
        <p:spPr>
          <a:xfrm>
            <a:off x="3482357" y="407653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EEC55E-3A96-4ECF-B814-6B8998949D4A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4330507" y="4236285"/>
            <a:ext cx="0" cy="3355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DAC831ED-F89D-45CF-9111-FCDBF047961E}"/>
              </a:ext>
            </a:extLst>
          </p:cNvPr>
          <p:cNvSpPr/>
          <p:nvPr/>
        </p:nvSpPr>
        <p:spPr>
          <a:xfrm>
            <a:off x="3332150" y="4571796"/>
            <a:ext cx="1996714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“a</a:t>
            </a:r>
            <a:r>
              <a:rPr lang="ko-KR" altLang="en-US" sz="1200" b="1">
                <a:solidFill>
                  <a:schemeClr val="tx1"/>
                </a:solidFill>
              </a:rPr>
              <a:t>는 양수이다</a:t>
            </a:r>
            <a:r>
              <a:rPr lang="en-US" altLang="ko-KR" sz="1200" b="1">
                <a:solidFill>
                  <a:schemeClr val="tx1"/>
                </a:solidFill>
              </a:rPr>
              <a:t>”</a:t>
            </a:r>
            <a:r>
              <a:rPr lang="ko-KR" altLang="en-US" sz="1200" b="1">
                <a:solidFill>
                  <a:schemeClr val="tx1"/>
                </a:solidFill>
              </a:rPr>
              <a:t> 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0746998A-824D-4BB2-BA13-94D8FC3BD379}"/>
              </a:ext>
            </a:extLst>
          </p:cNvPr>
          <p:cNvSpPr/>
          <p:nvPr/>
        </p:nvSpPr>
        <p:spPr>
          <a:xfrm>
            <a:off x="5847060" y="4571796"/>
            <a:ext cx="1996714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“a</a:t>
            </a:r>
            <a:r>
              <a:rPr lang="ko-KR" altLang="en-US" sz="1200" b="1">
                <a:solidFill>
                  <a:schemeClr val="tx1"/>
                </a:solidFill>
              </a:rPr>
              <a:t>는 음수이다</a:t>
            </a:r>
            <a:r>
              <a:rPr lang="en-US" altLang="ko-KR" sz="1200" b="1">
                <a:solidFill>
                  <a:schemeClr val="tx1"/>
                </a:solidFill>
              </a:rPr>
              <a:t>”</a:t>
            </a:r>
            <a:r>
              <a:rPr lang="ko-KR" altLang="en-US" sz="1200" b="1">
                <a:solidFill>
                  <a:schemeClr val="tx1"/>
                </a:solidFill>
              </a:rPr>
              <a:t> 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FA5851-A428-48BD-AAA0-039B8EF24E9C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4284790" y="2978734"/>
            <a:ext cx="675090" cy="44461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498B59A-D467-4963-A02C-9D9CB42BC8B8}"/>
              </a:ext>
            </a:extLst>
          </p:cNvPr>
          <p:cNvCxnSpPr>
            <a:cxnSpLocks/>
            <a:stCxn id="27" idx="3"/>
            <a:endCxn id="34" idx="0"/>
          </p:cNvCxnSpPr>
          <p:nvPr/>
        </p:nvCxnSpPr>
        <p:spPr>
          <a:xfrm>
            <a:off x="5328864" y="3890233"/>
            <a:ext cx="1516553" cy="68156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50948C-A21C-4BAC-86CE-B846C287AC49}"/>
              </a:ext>
            </a:extLst>
          </p:cNvPr>
          <p:cNvSpPr txBox="1"/>
          <p:nvPr/>
        </p:nvSpPr>
        <p:spPr>
          <a:xfrm>
            <a:off x="604007" y="335560"/>
            <a:ext cx="3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983637" y="1282054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</a:t>
            </a:r>
          </a:p>
          <a:p>
            <a:r>
              <a:rPr lang="en-US" altLang="ko-KR"/>
              <a:t>a=</a:t>
            </a:r>
            <a:r>
              <a:rPr lang="ko-KR" altLang="en-US"/>
              <a:t>숫자입력</a:t>
            </a:r>
          </a:p>
          <a:p>
            <a:r>
              <a:rPr lang="en-US" altLang="ko-KR"/>
              <a:t>b=a%2</a:t>
            </a:r>
          </a:p>
          <a:p>
            <a:r>
              <a:rPr lang="en-US" altLang="ko-KR"/>
              <a:t>if(b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인가</a:t>
            </a:r>
            <a:r>
              <a:rPr lang="en-US" altLang="ko-KR"/>
              <a:t>?){</a:t>
            </a:r>
          </a:p>
          <a:p>
            <a:r>
              <a:rPr lang="en-US" altLang="ko-KR"/>
              <a:t>    "a</a:t>
            </a:r>
            <a:r>
              <a:rPr lang="ko-KR" altLang="en-US"/>
              <a:t>는 짝수이다</a:t>
            </a:r>
            <a:r>
              <a:rPr lang="en-US" altLang="ko-KR"/>
              <a:t>"</a:t>
            </a:r>
            <a:r>
              <a:rPr lang="ko-KR" altLang="en-US"/>
              <a:t>출력</a:t>
            </a:r>
          </a:p>
          <a:p>
            <a:r>
              <a:rPr lang="en-US" altLang="ko-KR"/>
              <a:t>}else{</a:t>
            </a:r>
          </a:p>
          <a:p>
            <a:r>
              <a:rPr lang="en-US" altLang="ko-KR"/>
              <a:t>    "a</a:t>
            </a:r>
            <a:r>
              <a:rPr lang="ko-KR" altLang="en-US"/>
              <a:t>는 홀수이다</a:t>
            </a:r>
            <a:r>
              <a:rPr lang="en-US" altLang="ko-KR"/>
              <a:t>"</a:t>
            </a:r>
            <a:r>
              <a:rPr lang="ko-KR" altLang="en-US"/>
              <a:t>출력</a:t>
            </a:r>
          </a:p>
          <a:p>
            <a:r>
              <a:rPr lang="en-US" altLang="ko-KR"/>
              <a:t>}</a:t>
            </a:r>
          </a:p>
          <a:p>
            <a:r>
              <a:rPr lang="ko-KR" altLang="en-US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1204400" y="363323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2142877" y="738315"/>
            <a:ext cx="0" cy="7651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1649130" y="1503494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a=</a:t>
            </a:r>
            <a:r>
              <a:rPr lang="ko-KR" altLang="en-US" sz="1200" b="1">
                <a:solidFill>
                  <a:schemeClr val="tx1"/>
                </a:solidFill>
              </a:rPr>
              <a:t>숫자입력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>
            <a:off x="2142877" y="1795969"/>
            <a:ext cx="0" cy="5036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1204400" y="6217953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60561346-EED3-49D3-9B5E-7F0C288EE29A}"/>
              </a:ext>
            </a:extLst>
          </p:cNvPr>
          <p:cNvSpPr/>
          <p:nvPr/>
        </p:nvSpPr>
        <p:spPr>
          <a:xfrm>
            <a:off x="1144520" y="4695072"/>
            <a:ext cx="1996714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“a</a:t>
            </a:r>
            <a:r>
              <a:rPr lang="ko-KR" altLang="en-US" sz="1200" b="1">
                <a:solidFill>
                  <a:schemeClr val="tx1"/>
                </a:solidFill>
              </a:rPr>
              <a:t>는 짝수이다</a:t>
            </a:r>
            <a:r>
              <a:rPr lang="en-US" altLang="ko-KR" sz="1200" b="1">
                <a:solidFill>
                  <a:schemeClr val="tx1"/>
                </a:solidFill>
              </a:rPr>
              <a:t>”</a:t>
            </a:r>
            <a:r>
              <a:rPr lang="ko-KR" altLang="en-US" sz="1200" b="1">
                <a:solidFill>
                  <a:schemeClr val="tx1"/>
                </a:solidFill>
              </a:rPr>
              <a:t> 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770588-87F4-41F3-A53A-35E5669BCEC9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>
            <a:off x="2142877" y="4987547"/>
            <a:ext cx="0" cy="1230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1394965" y="393425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2795446" y="334028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144519" y="3388296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if(b</a:t>
            </a:r>
            <a:r>
              <a:rPr lang="ko-KR" altLang="en-US" sz="1200" b="1">
                <a:solidFill>
                  <a:schemeClr val="tx1"/>
                </a:solidFill>
                <a:latin typeface="Consolas" pitchFamily="49" charset="0"/>
              </a:rPr>
              <a:t>는 </a:t>
            </a:r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0</a:t>
            </a:r>
            <a:r>
              <a:rPr lang="ko-KR" altLang="en-US" sz="1200" b="1">
                <a:solidFill>
                  <a:schemeClr val="tx1"/>
                </a:solidFill>
                <a:latin typeface="Consolas" pitchFamily="49" charset="0"/>
              </a:rPr>
              <a:t>인가</a:t>
            </a:r>
            <a:r>
              <a:rPr lang="en-US" altLang="ko-KR" sz="1200" b="1">
                <a:solidFill>
                  <a:schemeClr val="tx1"/>
                </a:solidFill>
                <a:latin typeface="Consolas" pitchFamily="49" charset="0"/>
              </a:rPr>
              <a:t>?)</a:t>
            </a:r>
            <a:endParaRPr lang="ko-KR" altLang="en-US" sz="1200" b="1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038EB4-B32E-4C3F-B8E7-2CF70753D34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2142876" y="4080401"/>
            <a:ext cx="1" cy="6146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4652D64-7D99-48AB-8D3D-DC3822A677BD}"/>
              </a:ext>
            </a:extLst>
          </p:cNvPr>
          <p:cNvCxnSpPr>
            <a:cxnSpLocks/>
            <a:stCxn id="20" idx="3"/>
            <a:endCxn id="40" idx="0"/>
          </p:cNvCxnSpPr>
          <p:nvPr/>
        </p:nvCxnSpPr>
        <p:spPr>
          <a:xfrm>
            <a:off x="3141233" y="3734349"/>
            <a:ext cx="1189274" cy="9607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50948C-A21C-4BAC-86CE-B846C287AC49}"/>
              </a:ext>
            </a:extLst>
          </p:cNvPr>
          <p:cNvSpPr txBox="1"/>
          <p:nvPr/>
        </p:nvSpPr>
        <p:spPr>
          <a:xfrm>
            <a:off x="604007" y="335560"/>
            <a:ext cx="3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67963644-B6C4-416B-B755-D98C900275D0}"/>
              </a:ext>
            </a:extLst>
          </p:cNvPr>
          <p:cNvSpPr/>
          <p:nvPr/>
        </p:nvSpPr>
        <p:spPr>
          <a:xfrm>
            <a:off x="1649130" y="2299657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b=a%2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5FDD56-6532-4D8B-BF50-EE1C9501450C}"/>
              </a:ext>
            </a:extLst>
          </p:cNvPr>
          <p:cNvCxnSpPr>
            <a:cxnSpLocks/>
            <a:stCxn id="38" idx="2"/>
            <a:endCxn id="20" idx="0"/>
          </p:cNvCxnSpPr>
          <p:nvPr/>
        </p:nvCxnSpPr>
        <p:spPr>
          <a:xfrm flipH="1">
            <a:off x="2142876" y="2592132"/>
            <a:ext cx="1" cy="796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6F64C7D-F397-4A2B-A446-4F3A6B86536C}"/>
              </a:ext>
            </a:extLst>
          </p:cNvPr>
          <p:cNvSpPr/>
          <p:nvPr/>
        </p:nvSpPr>
        <p:spPr>
          <a:xfrm>
            <a:off x="3332150" y="4695072"/>
            <a:ext cx="1996714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“a</a:t>
            </a:r>
            <a:r>
              <a:rPr lang="ko-KR" altLang="en-US" sz="1200" b="1">
                <a:solidFill>
                  <a:schemeClr val="tx1"/>
                </a:solidFill>
              </a:rPr>
              <a:t>는 홀수이다</a:t>
            </a:r>
            <a:r>
              <a:rPr lang="en-US" altLang="ko-KR" sz="1200" b="1">
                <a:solidFill>
                  <a:schemeClr val="tx1"/>
                </a:solidFill>
              </a:rPr>
              <a:t>”</a:t>
            </a:r>
            <a:r>
              <a:rPr lang="ko-KR" altLang="en-US" sz="1200" b="1">
                <a:solidFill>
                  <a:schemeClr val="tx1"/>
                </a:solidFill>
              </a:rPr>
              <a:t> 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0D6A0A1-30BC-48E4-9890-D4AF785A5F0B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2888950" y="4372014"/>
            <a:ext cx="826024" cy="205709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9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472908" y="1674674"/>
            <a:ext cx="3576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</a:t>
            </a:r>
          </a:p>
          <a:p>
            <a:r>
              <a:rPr lang="en-US" altLang="ko-KR"/>
              <a:t>a=</a:t>
            </a:r>
            <a:r>
              <a:rPr lang="ko-KR" altLang="en-US"/>
              <a:t>숫자입력</a:t>
            </a:r>
          </a:p>
          <a:p>
            <a:r>
              <a:rPr lang="en-US" altLang="ko-KR"/>
              <a:t>b=a/100</a:t>
            </a:r>
          </a:p>
          <a:p>
            <a:r>
              <a:rPr lang="en-US" altLang="ko-KR"/>
              <a:t>c=a%100</a:t>
            </a:r>
          </a:p>
          <a:p>
            <a:r>
              <a:rPr lang="en-US" altLang="ko-KR"/>
              <a:t>print(a</a:t>
            </a:r>
            <a:r>
              <a:rPr lang="ko-KR" altLang="en-US"/>
              <a:t>는 </a:t>
            </a:r>
            <a:r>
              <a:rPr lang="en-US" altLang="ko-KR"/>
              <a:t>b</a:t>
            </a:r>
            <a:r>
              <a:rPr lang="ko-KR" altLang="en-US"/>
              <a:t>미터 </a:t>
            </a:r>
            <a:r>
              <a:rPr lang="en-US" altLang="ko-KR"/>
              <a:t>c</a:t>
            </a:r>
            <a:r>
              <a:rPr lang="ko-KR" altLang="en-US"/>
              <a:t>센티이다</a:t>
            </a:r>
            <a:r>
              <a:rPr lang="en-US" altLang="ko-KR"/>
              <a:t>)</a:t>
            </a:r>
          </a:p>
          <a:p>
            <a:r>
              <a:rPr lang="ko-KR" altLang="en-US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1204400" y="363323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2142877" y="738315"/>
            <a:ext cx="0" cy="7651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1649130" y="1503494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a=</a:t>
            </a:r>
            <a:r>
              <a:rPr lang="ko-KR" altLang="en-US" sz="1200" b="1">
                <a:solidFill>
                  <a:schemeClr val="tx1"/>
                </a:solidFill>
              </a:rPr>
              <a:t>숫자입력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2142877" y="1795969"/>
            <a:ext cx="0" cy="7396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1204400" y="564132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60561346-EED3-49D3-9B5E-7F0C288EE29A}"/>
              </a:ext>
            </a:extLst>
          </p:cNvPr>
          <p:cNvSpPr/>
          <p:nvPr/>
        </p:nvSpPr>
        <p:spPr>
          <a:xfrm>
            <a:off x="1144519" y="4599775"/>
            <a:ext cx="1996714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“a</a:t>
            </a:r>
            <a:r>
              <a:rPr lang="ko-KR" altLang="en-US" sz="1200" b="1">
                <a:solidFill>
                  <a:schemeClr val="tx1"/>
                </a:solidFill>
              </a:rPr>
              <a:t>는 </a:t>
            </a:r>
            <a:r>
              <a:rPr lang="en-US" altLang="ko-KR" sz="1200" b="1">
                <a:solidFill>
                  <a:schemeClr val="tx1"/>
                </a:solidFill>
              </a:rPr>
              <a:t>b</a:t>
            </a:r>
            <a:r>
              <a:rPr lang="ko-KR" altLang="en-US" sz="1200" b="1">
                <a:solidFill>
                  <a:schemeClr val="tx1"/>
                </a:solidFill>
              </a:rPr>
              <a:t>미터 </a:t>
            </a:r>
            <a:r>
              <a:rPr lang="en-US" altLang="ko-KR" sz="1200" b="1">
                <a:solidFill>
                  <a:schemeClr val="tx1"/>
                </a:solidFill>
              </a:rPr>
              <a:t>c</a:t>
            </a:r>
            <a:r>
              <a:rPr lang="ko-KR" altLang="en-US" sz="1200" b="1">
                <a:solidFill>
                  <a:schemeClr val="tx1"/>
                </a:solidFill>
              </a:rPr>
              <a:t>센티</a:t>
            </a:r>
            <a:r>
              <a:rPr lang="en-US" altLang="ko-KR" sz="1200" b="1">
                <a:solidFill>
                  <a:schemeClr val="tx1"/>
                </a:solidFill>
              </a:rPr>
              <a:t>”</a:t>
            </a:r>
            <a:r>
              <a:rPr lang="ko-KR" altLang="en-US" sz="1200" b="1">
                <a:solidFill>
                  <a:schemeClr val="tx1"/>
                </a:solidFill>
              </a:rPr>
              <a:t> 출력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770588-87F4-41F3-A53A-35E5669BCEC9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>
            <a:off x="2142876" y="4892250"/>
            <a:ext cx="1" cy="7490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50948C-A21C-4BAC-86CE-B846C287AC49}"/>
              </a:ext>
            </a:extLst>
          </p:cNvPr>
          <p:cNvSpPr txBox="1"/>
          <p:nvPr/>
        </p:nvSpPr>
        <p:spPr>
          <a:xfrm>
            <a:off x="604007" y="335560"/>
            <a:ext cx="3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5CE2A7A-2B64-4373-843D-CD034F1899DA}"/>
              </a:ext>
            </a:extLst>
          </p:cNvPr>
          <p:cNvSpPr/>
          <p:nvPr/>
        </p:nvSpPr>
        <p:spPr>
          <a:xfrm>
            <a:off x="1649130" y="2535587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b=a/100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0D7FB5-3925-4020-87DF-AB9BABE6578E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2142877" y="2828062"/>
            <a:ext cx="0" cy="739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F14C9474-B91A-4ACF-9644-294D1BC04A18}"/>
              </a:ext>
            </a:extLst>
          </p:cNvPr>
          <p:cNvSpPr/>
          <p:nvPr/>
        </p:nvSpPr>
        <p:spPr>
          <a:xfrm>
            <a:off x="1649130" y="3567681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c=a%100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80ECCC-CAF7-4594-9EB3-A4F78C71EE81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2142876" y="3860156"/>
            <a:ext cx="1" cy="739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472908" y="1674674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a=</a:t>
            </a:r>
            <a:r>
              <a:rPr lang="ko-KR" altLang="en-US" dirty="0"/>
              <a:t>가격</a:t>
            </a:r>
          </a:p>
          <a:p>
            <a:r>
              <a:rPr lang="en-US" altLang="ko-KR" dirty="0"/>
              <a:t>b=</a:t>
            </a:r>
            <a:r>
              <a:rPr lang="ko-KR" altLang="en-US" dirty="0"/>
              <a:t>윗변입력</a:t>
            </a:r>
          </a:p>
          <a:p>
            <a:r>
              <a:rPr lang="en-US" altLang="ko-KR" dirty="0"/>
              <a:t>c=</a:t>
            </a:r>
            <a:r>
              <a:rPr lang="ko-KR" altLang="en-US" dirty="0" err="1"/>
              <a:t>아랫변입력</a:t>
            </a:r>
            <a:endParaRPr lang="ko-KR" altLang="en-US" dirty="0"/>
          </a:p>
          <a:p>
            <a:r>
              <a:rPr lang="en-US" altLang="ko-KR" dirty="0"/>
              <a:t>d=</a:t>
            </a:r>
            <a:r>
              <a:rPr lang="ko-KR" altLang="en-US" dirty="0"/>
              <a:t>높이입력</a:t>
            </a:r>
          </a:p>
          <a:p>
            <a:r>
              <a:rPr lang="en-US" altLang="ko-KR" dirty="0"/>
              <a:t>a=(</a:t>
            </a:r>
            <a:r>
              <a:rPr lang="en-US" altLang="ko-KR" dirty="0" err="1"/>
              <a:t>b+c</a:t>
            </a:r>
            <a:r>
              <a:rPr lang="en-US" altLang="ko-KR" dirty="0"/>
              <a:t>)*d/2*a</a:t>
            </a:r>
          </a:p>
          <a:p>
            <a:r>
              <a:rPr lang="en-US" altLang="ko-KR" dirty="0"/>
              <a:t>print(a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076853" y="85619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015330" y="1231186"/>
            <a:ext cx="2" cy="356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1585" y="1587384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a=</a:t>
            </a:r>
            <a:r>
              <a:rPr lang="ko-KR" altLang="en-US" sz="1200" b="1">
                <a:solidFill>
                  <a:schemeClr val="tx1"/>
                </a:solidFill>
              </a:rPr>
              <a:t>가격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flipH="1">
            <a:off x="3015330" y="1879859"/>
            <a:ext cx="2" cy="2023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076855" y="504234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60561346-EED3-49D3-9B5E-7F0C288EE29A}"/>
              </a:ext>
            </a:extLst>
          </p:cNvPr>
          <p:cNvSpPr/>
          <p:nvPr/>
        </p:nvSpPr>
        <p:spPr>
          <a:xfrm>
            <a:off x="2016973" y="4289417"/>
            <a:ext cx="1996714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</a:t>
            </a:r>
            <a:r>
              <a:rPr lang="ko-KR" altLang="en-US" sz="1200" b="1" dirty="0">
                <a:solidFill>
                  <a:schemeClr val="tx1"/>
                </a:solidFill>
              </a:rPr>
              <a:t> 출력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770588-87F4-41F3-A53A-35E5669BCEC9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>
            <a:off x="3015330" y="4581892"/>
            <a:ext cx="2" cy="4604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50948C-A21C-4BAC-86CE-B846C287AC49}"/>
              </a:ext>
            </a:extLst>
          </p:cNvPr>
          <p:cNvSpPr txBox="1"/>
          <p:nvPr/>
        </p:nvSpPr>
        <p:spPr>
          <a:xfrm>
            <a:off x="604007" y="335560"/>
            <a:ext cx="3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5CE2A7A-2B64-4373-843D-CD034F1899DA}"/>
              </a:ext>
            </a:extLst>
          </p:cNvPr>
          <p:cNvSpPr/>
          <p:nvPr/>
        </p:nvSpPr>
        <p:spPr>
          <a:xfrm>
            <a:off x="2464659" y="2082170"/>
            <a:ext cx="1101341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</a:t>
            </a:r>
            <a:r>
              <a:rPr lang="en-US" altLang="ko-KR" sz="1200" b="1">
                <a:solidFill>
                  <a:schemeClr val="tx1"/>
                </a:solidFill>
              </a:rPr>
              <a:t>=</a:t>
            </a:r>
            <a:r>
              <a:rPr lang="ko-KR" altLang="en-US" sz="1200" b="1" dirty="0">
                <a:solidFill>
                  <a:schemeClr val="tx1"/>
                </a:solidFill>
              </a:rPr>
              <a:t>윗변입력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0D7FB5-3925-4020-87DF-AB9BABE6578E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015330" y="2374645"/>
            <a:ext cx="1" cy="2169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F14C9474-B91A-4ACF-9644-294D1BC04A18}"/>
              </a:ext>
            </a:extLst>
          </p:cNvPr>
          <p:cNvSpPr/>
          <p:nvPr/>
        </p:nvSpPr>
        <p:spPr>
          <a:xfrm>
            <a:off x="2407736" y="2591548"/>
            <a:ext cx="1215190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en-US" altLang="ko-KR" sz="1200" b="1">
                <a:solidFill>
                  <a:schemeClr val="tx1"/>
                </a:solidFill>
              </a:rPr>
              <a:t>=</a:t>
            </a:r>
            <a:r>
              <a:rPr lang="ko-KR" altLang="en-US" sz="1200" b="1" dirty="0" err="1">
                <a:solidFill>
                  <a:schemeClr val="tx1"/>
                </a:solidFill>
              </a:rPr>
              <a:t>아랫변입력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80ECCC-CAF7-4594-9EB3-A4F78C71EE81}"/>
              </a:ext>
            </a:extLst>
          </p:cNvPr>
          <p:cNvCxnSpPr>
            <a:cxnSpLocks/>
            <a:stCxn id="33" idx="2"/>
            <a:endCxn id="16" idx="0"/>
          </p:cNvCxnSpPr>
          <p:nvPr/>
        </p:nvCxnSpPr>
        <p:spPr>
          <a:xfrm flipH="1">
            <a:off x="3015329" y="2884023"/>
            <a:ext cx="2" cy="2658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EC166890-3280-478F-876A-01BB0478F203}"/>
              </a:ext>
            </a:extLst>
          </p:cNvPr>
          <p:cNvSpPr/>
          <p:nvPr/>
        </p:nvSpPr>
        <p:spPr>
          <a:xfrm>
            <a:off x="2407734" y="3149832"/>
            <a:ext cx="1215190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</a:t>
            </a:r>
            <a:r>
              <a:rPr lang="en-US" altLang="ko-KR" sz="1200" b="1">
                <a:solidFill>
                  <a:schemeClr val="tx1"/>
                </a:solidFill>
              </a:rPr>
              <a:t>=</a:t>
            </a:r>
            <a:r>
              <a:rPr lang="ko-KR" altLang="en-US" sz="1200" b="1" dirty="0">
                <a:solidFill>
                  <a:schemeClr val="tx1"/>
                </a:solidFill>
              </a:rPr>
              <a:t>높이입력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0B84EC-C34A-48EE-B2B6-12CBC7FE66E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3013506" y="3442307"/>
            <a:ext cx="1823" cy="274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544EEF99-4075-4861-A4C7-2BDF810526E3}"/>
              </a:ext>
            </a:extLst>
          </p:cNvPr>
          <p:cNvSpPr/>
          <p:nvPr/>
        </p:nvSpPr>
        <p:spPr>
          <a:xfrm>
            <a:off x="2350823" y="3716427"/>
            <a:ext cx="132536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a=(</a:t>
            </a:r>
            <a:r>
              <a:rPr lang="en-US" altLang="ko-KR" sz="1200" b="1" dirty="0" err="1">
                <a:solidFill>
                  <a:schemeClr val="tx1"/>
                </a:solidFill>
              </a:rPr>
              <a:t>b+c</a:t>
            </a:r>
            <a:r>
              <a:rPr lang="en-US" altLang="ko-KR" sz="1200" b="1" dirty="0">
                <a:solidFill>
                  <a:schemeClr val="tx1"/>
                </a:solidFill>
              </a:rPr>
              <a:t>)*d/2*a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6C8E87-078D-4E16-BA1B-96E106AB2875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3013506" y="4008902"/>
            <a:ext cx="1824" cy="28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9DDB06-23A0-4CA0-91E1-3CC77E247152}"/>
              </a:ext>
            </a:extLst>
          </p:cNvPr>
          <p:cNvSpPr txBox="1"/>
          <p:nvPr/>
        </p:nvSpPr>
        <p:spPr>
          <a:xfrm>
            <a:off x="246307" y="2408635"/>
            <a:ext cx="20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 단위는 미터</a:t>
            </a:r>
          </a:p>
        </p:txBody>
      </p:sp>
    </p:spTree>
    <p:extLst>
      <p:ext uri="{BB962C8B-B14F-4D97-AF65-F5344CB8AC3E}">
        <p14:creationId xmlns:p14="http://schemas.microsoft.com/office/powerpoint/2010/main" val="279487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417</Words>
  <Application>Microsoft Office PowerPoint</Application>
  <PresentationFormat>와이드스크린</PresentationFormat>
  <Paragraphs>120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80</cp:revision>
  <dcterms:created xsi:type="dcterms:W3CDTF">2020-09-15T01:43:58Z</dcterms:created>
  <dcterms:modified xsi:type="dcterms:W3CDTF">2020-09-17T01:04:09Z</dcterms:modified>
</cp:coreProperties>
</file>