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3" r:id="rId2"/>
    <p:sldId id="273" r:id="rId3"/>
    <p:sldId id="274" r:id="rId4"/>
    <p:sldId id="310" r:id="rId5"/>
    <p:sldId id="302" r:id="rId6"/>
    <p:sldId id="275" r:id="rId7"/>
    <p:sldId id="276" r:id="rId8"/>
    <p:sldId id="303" r:id="rId9"/>
    <p:sldId id="277" r:id="rId10"/>
    <p:sldId id="278" r:id="rId11"/>
    <p:sldId id="279" r:id="rId12"/>
    <p:sldId id="297" r:id="rId13"/>
    <p:sldId id="298" r:id="rId14"/>
    <p:sldId id="299" r:id="rId15"/>
    <p:sldId id="282" r:id="rId16"/>
    <p:sldId id="294" r:id="rId17"/>
    <p:sldId id="284" r:id="rId18"/>
    <p:sldId id="285" r:id="rId19"/>
    <p:sldId id="304" r:id="rId20"/>
    <p:sldId id="305" r:id="rId21"/>
    <p:sldId id="306" r:id="rId22"/>
    <p:sldId id="307" r:id="rId23"/>
    <p:sldId id="308" r:id="rId24"/>
    <p:sldId id="309" r:id="rId25"/>
    <p:sldId id="286" r:id="rId26"/>
    <p:sldId id="287" r:id="rId27"/>
    <p:sldId id="288" r:id="rId28"/>
    <p:sldId id="289" r:id="rId29"/>
    <p:sldId id="290" r:id="rId30"/>
    <p:sldId id="291" r:id="rId31"/>
    <p:sldId id="300" r:id="rId32"/>
    <p:sldId id="301" r:id="rId33"/>
    <p:sldId id="295" r:id="rId34"/>
    <p:sldId id="293" r:id="rId35"/>
    <p:sldId id="296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9" autoAdjust="0"/>
    <p:restoredTop sz="94660"/>
  </p:normalViewPr>
  <p:slideViewPr>
    <p:cSldViewPr>
      <p:cViewPr>
        <p:scale>
          <a:sx n="75" d="100"/>
          <a:sy n="75" d="100"/>
        </p:scale>
        <p:origin x="-31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2117C-18C4-4AE5-AC2C-119F7AD60377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17673-6E62-4DA4-907E-B1A145C2BC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1A0-0D7F-49CB-BE77-6C06D573DB07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A71-28FC-4F02-9512-D697F96FC4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1A0-0D7F-49CB-BE77-6C06D573DB07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A71-28FC-4F02-9512-D697F96FC4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1A0-0D7F-49CB-BE77-6C06D573DB07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A71-28FC-4F02-9512-D697F96FC4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1A0-0D7F-49CB-BE77-6C06D573DB07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A71-28FC-4F02-9512-D697F96FC4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1A0-0D7F-49CB-BE77-6C06D573DB07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A71-28FC-4F02-9512-D697F96FC4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1A0-0D7F-49CB-BE77-6C06D573DB07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A71-28FC-4F02-9512-D697F96FC4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1A0-0D7F-49CB-BE77-6C06D573DB07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A71-28FC-4F02-9512-D697F96FC4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1A0-0D7F-49CB-BE77-6C06D573DB07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A71-28FC-4F02-9512-D697F96FC4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1A0-0D7F-49CB-BE77-6C06D573DB07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A71-28FC-4F02-9512-D697F96FC4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1A0-0D7F-49CB-BE77-6C06D573DB07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A71-28FC-4F02-9512-D697F96FC4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1A0-0D7F-49CB-BE77-6C06D573DB07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A71-28FC-4F02-9512-D697F96FC4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C1A0-0D7F-49CB-BE77-6C06D573DB07}" type="datetimeFigureOut">
              <a:rPr lang="ko-KR" altLang="en-US" smtClean="0"/>
              <a:pPr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7A71-28FC-4F02-9512-D697F96FC4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500034" y="1857364"/>
            <a:ext cx="1914576" cy="3176342"/>
            <a:chOff x="497184" y="1124744"/>
            <a:chExt cx="1698552" cy="3003087"/>
          </a:xfrm>
        </p:grpSpPr>
        <p:sp>
          <p:nvSpPr>
            <p:cNvPr id="5" name="타원 4"/>
            <p:cNvSpPr/>
            <p:nvPr/>
          </p:nvSpPr>
          <p:spPr>
            <a:xfrm>
              <a:off x="833000" y="1124744"/>
              <a:ext cx="103233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Consolas" pitchFamily="49" charset="0"/>
                </a:rPr>
                <a:t>시작</a:t>
              </a:r>
              <a:endParaRPr lang="ko-KR" altLang="en-US" b="1" dirty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97184" y="1916832"/>
              <a:ext cx="1698552" cy="50405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onsolas" pitchFamily="49" charset="0"/>
                </a:rPr>
                <a:t>input=</a:t>
              </a:r>
              <a:r>
                <a:rPr lang="ko-KR" altLang="en-US" b="1" dirty="0" smtClean="0">
                  <a:solidFill>
                    <a:schemeClr val="tx1"/>
                  </a:solidFill>
                  <a:latin typeface="Consolas" pitchFamily="49" charset="0"/>
                </a:rPr>
                <a:t>숫자입력</a:t>
              </a:r>
              <a:endParaRPr lang="ko-KR" altLang="en-US" b="1" dirty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cxnSp>
          <p:nvCxnSpPr>
            <p:cNvPr id="7" name="직선 화살표 연결선 6"/>
            <p:cNvCxnSpPr>
              <a:stCxn id="5" idx="4"/>
              <a:endCxn id="6" idx="0"/>
            </p:cNvCxnSpPr>
            <p:nvPr/>
          </p:nvCxnSpPr>
          <p:spPr>
            <a:xfrm flipH="1">
              <a:off x="1346460" y="1628800"/>
              <a:ext cx="2708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497184" y="2780512"/>
              <a:ext cx="1698552" cy="50447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Consolas" pitchFamily="49" charset="0"/>
                </a:rPr>
                <a:t>p( input )</a:t>
              </a:r>
              <a:endParaRPr lang="ko-KR" altLang="en-US" b="1" dirty="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cxnSp>
          <p:nvCxnSpPr>
            <p:cNvPr id="10" name="직선 화살표 연결선 9"/>
            <p:cNvCxnSpPr>
              <a:stCxn id="6" idx="2"/>
              <a:endCxn id="9" idx="0"/>
            </p:cNvCxnSpPr>
            <p:nvPr/>
          </p:nvCxnSpPr>
          <p:spPr>
            <a:xfrm>
              <a:off x="1346460" y="2420888"/>
              <a:ext cx="0" cy="359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>
              <a:off x="1346460" y="3284984"/>
              <a:ext cx="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814072" y="3623775"/>
              <a:ext cx="1052961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Consolas" pitchFamily="49" charset="0"/>
                </a:rPr>
                <a:t>종료</a:t>
              </a: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419872" y="1124744"/>
            <a:ext cx="4857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itchFamily="49" charset="0"/>
              </a:rPr>
              <a:t> </a:t>
            </a:r>
            <a:r>
              <a:rPr lang="en-US" altLang="ko-KR" dirty="0">
                <a:latin typeface="Consolas" pitchFamily="49" charset="0"/>
              </a:rPr>
              <a:t>1. </a:t>
            </a:r>
            <a:r>
              <a:rPr lang="ko-KR" altLang="en-US" dirty="0">
                <a:latin typeface="Consolas" pitchFamily="49" charset="0"/>
              </a:rPr>
              <a:t>숫자를 입력 받아 입력한 숫자를 출력하는 순서도와 프로그램을 만들어 보자</a:t>
            </a:r>
            <a:r>
              <a:rPr lang="en-US" altLang="ko-KR" dirty="0">
                <a:latin typeface="Consolas" pitchFamily="49" charset="0"/>
              </a:rPr>
              <a:t>. 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8FDA1F6-31E4-446F-9823-F14D1D43E099}"/>
              </a:ext>
            </a:extLst>
          </p:cNvPr>
          <p:cNvSpPr/>
          <p:nvPr/>
        </p:nvSpPr>
        <p:spPr>
          <a:xfrm>
            <a:off x="3707904" y="24223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nsolas" pitchFamily="49" charset="0"/>
              </a:rPr>
              <a:t>Input=</a:t>
            </a:r>
            <a:r>
              <a:rPr lang="ko-KR" altLang="en-US" dirty="0" smtClean="0">
                <a:solidFill>
                  <a:srgbClr val="000000"/>
                </a:solidFill>
                <a:latin typeface="Consolas" pitchFamily="49" charset="0"/>
              </a:rPr>
              <a:t>숫자입력</a:t>
            </a:r>
            <a:endParaRPr lang="en-US" altLang="ko-KR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</a:rPr>
              <a:t>P( input )</a:t>
            </a:r>
            <a:endParaRPr lang="ko-KR" alt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635896" y="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7-1 </a:t>
            </a:r>
            <a:r>
              <a:rPr lang="ko-KR" altLang="en-US" sz="1400" dirty="0"/>
              <a:t>초기값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반환값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변환값</a:t>
            </a:r>
            <a:r>
              <a:rPr lang="ko-KR" altLang="en-US" sz="1400" dirty="0"/>
              <a:t> 을 이용해서 무한 루프를 돌지 않고 안녕을 </a:t>
            </a:r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번 찍는 순서도를 만들어 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9DF0164-DC6E-4557-9FC8-8B3D509BDE71}"/>
              </a:ext>
            </a:extLst>
          </p:cNvPr>
          <p:cNvSpPr/>
          <p:nvPr/>
        </p:nvSpPr>
        <p:spPr>
          <a:xfrm>
            <a:off x="4211960" y="7647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r>
              <a:rPr lang="en-US" altLang="ko-KR" sz="12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&lt;3 ;</a:t>
            </a:r>
            <a:r>
              <a:rPr lang="en-US" altLang="ko-KR" sz="12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안녕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" name="타원 39"/>
          <p:cNvSpPr/>
          <p:nvPr/>
        </p:nvSpPr>
        <p:spPr>
          <a:xfrm>
            <a:off x="1185229" y="1700808"/>
            <a:ext cx="963301" cy="473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0" idx="4"/>
            <a:endCxn id="43" idx="0"/>
          </p:cNvCxnSpPr>
          <p:nvPr/>
        </p:nvCxnSpPr>
        <p:spPr>
          <a:xfrm>
            <a:off x="1666879" y="2174706"/>
            <a:ext cx="4400" cy="13333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899592" y="3508086"/>
            <a:ext cx="1543374" cy="62726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&lt; 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7417" y="3991317"/>
            <a:ext cx="739713" cy="30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197146" y="3489558"/>
            <a:ext cx="728641" cy="30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55" name="타원 54"/>
          <p:cNvSpPr/>
          <p:nvPr/>
        </p:nvSpPr>
        <p:spPr>
          <a:xfrm>
            <a:off x="1218310" y="4482850"/>
            <a:ext cx="901191" cy="479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23" name="직선 화살표 연결선 22"/>
          <p:cNvCxnSpPr>
            <a:stCxn id="43" idx="2"/>
            <a:endCxn id="55" idx="0"/>
          </p:cNvCxnSpPr>
          <p:nvPr/>
        </p:nvCxnSpPr>
        <p:spPr>
          <a:xfrm flipH="1">
            <a:off x="1668905" y="4135353"/>
            <a:ext cx="2374" cy="3474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/>
          <p:cNvSpPr/>
          <p:nvPr/>
        </p:nvSpPr>
        <p:spPr>
          <a:xfrm>
            <a:off x="2718742" y="3584473"/>
            <a:ext cx="1056805" cy="49056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안녕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3" idx="3"/>
            <a:endCxn id="36" idx="1"/>
          </p:cNvCxnSpPr>
          <p:nvPr/>
        </p:nvCxnSpPr>
        <p:spPr>
          <a:xfrm>
            <a:off x="2442966" y="3821720"/>
            <a:ext cx="275776" cy="80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56"/>
          <p:cNvCxnSpPr>
            <a:stCxn id="36" idx="0"/>
          </p:cNvCxnSpPr>
          <p:nvPr/>
        </p:nvCxnSpPr>
        <p:spPr>
          <a:xfrm rot="16200000" flipV="1">
            <a:off x="2212710" y="2550040"/>
            <a:ext cx="461970" cy="160689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/>
          <p:cNvSpPr/>
          <p:nvPr/>
        </p:nvSpPr>
        <p:spPr>
          <a:xfrm>
            <a:off x="2710079" y="2885554"/>
            <a:ext cx="1069833" cy="4738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1093210" y="2411656"/>
            <a:ext cx="1113376" cy="47389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 = 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92080" y="234888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=0</a:t>
            </a:r>
          </a:p>
          <a:p>
            <a:r>
              <a:rPr lang="en-US" altLang="ko-KR" dirty="0" smtClean="0"/>
              <a:t>while(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&lt;3){</a:t>
            </a:r>
          </a:p>
          <a:p>
            <a:r>
              <a:rPr lang="en-US" altLang="ko-KR" dirty="0" smtClean="0"/>
              <a:t>	p(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1635340" y="1700808"/>
            <a:ext cx="882336" cy="324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8" idx="2"/>
            <a:endCxn id="43" idx="0"/>
          </p:cNvCxnSpPr>
          <p:nvPr/>
        </p:nvCxnSpPr>
        <p:spPr>
          <a:xfrm flipH="1">
            <a:off x="2070708" y="2732291"/>
            <a:ext cx="5866" cy="10236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954584" y="3755902"/>
            <a:ext cx="2232248" cy="51179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count&lt;input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43808" y="3715365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659162" y="4278729"/>
            <a:ext cx="637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55" name="타원 54"/>
          <p:cNvSpPr/>
          <p:nvPr/>
        </p:nvSpPr>
        <p:spPr>
          <a:xfrm>
            <a:off x="1725588" y="4784452"/>
            <a:ext cx="694680" cy="359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23" name="직선 화살표 연결선 22"/>
          <p:cNvCxnSpPr>
            <a:stCxn id="43" idx="2"/>
          </p:cNvCxnSpPr>
          <p:nvPr/>
        </p:nvCxnSpPr>
        <p:spPr>
          <a:xfrm>
            <a:off x="2070708" y="4267696"/>
            <a:ext cx="4382" cy="5137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/>
          <p:cNvSpPr/>
          <p:nvPr/>
        </p:nvSpPr>
        <p:spPr>
          <a:xfrm>
            <a:off x="3347864" y="3781302"/>
            <a:ext cx="1224136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 count )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3" idx="3"/>
            <a:endCxn id="36" idx="1"/>
          </p:cNvCxnSpPr>
          <p:nvPr/>
        </p:nvCxnSpPr>
        <p:spPr>
          <a:xfrm flipV="1">
            <a:off x="3186832" y="4004922"/>
            <a:ext cx="161032" cy="68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56"/>
          <p:cNvCxnSpPr>
            <a:stCxn id="36" idx="0"/>
          </p:cNvCxnSpPr>
          <p:nvPr/>
        </p:nvCxnSpPr>
        <p:spPr>
          <a:xfrm rot="16200000" flipV="1">
            <a:off x="2829675" y="2651045"/>
            <a:ext cx="352302" cy="190821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63888" y="62068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7. </a:t>
            </a:r>
            <a:r>
              <a:rPr lang="ko-KR" altLang="en-US" sz="1600" dirty="0"/>
              <a:t>숫자를 하나 입력 받아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입력한 수까지 순서대로 화면에 출력되도록 순서도를 만들어 보자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8" name="순서도: 처리 37"/>
          <p:cNvSpPr/>
          <p:nvPr/>
        </p:nvSpPr>
        <p:spPr>
          <a:xfrm>
            <a:off x="1334740" y="2285052"/>
            <a:ext cx="1483668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input 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숫자입력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>
            <a:off x="2076508" y="2025572"/>
            <a:ext cx="66" cy="259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/>
          <p:cNvSpPr/>
          <p:nvPr/>
        </p:nvSpPr>
        <p:spPr>
          <a:xfrm>
            <a:off x="1334740" y="2837745"/>
            <a:ext cx="1483668" cy="4472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count = 1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043608" y="332656"/>
            <a:ext cx="1483668" cy="4472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input =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입력한수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70" name="순서도: 처리 69"/>
          <p:cNvSpPr/>
          <p:nvPr/>
        </p:nvSpPr>
        <p:spPr>
          <a:xfrm>
            <a:off x="3347864" y="3212976"/>
            <a:ext cx="1224136" cy="4472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count++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1635340" y="1700808"/>
            <a:ext cx="882336" cy="324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8" idx="2"/>
            <a:endCxn id="43" idx="0"/>
          </p:cNvCxnSpPr>
          <p:nvPr/>
        </p:nvCxnSpPr>
        <p:spPr>
          <a:xfrm flipH="1">
            <a:off x="2072928" y="2732291"/>
            <a:ext cx="3646" cy="10871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1073324" y="3819402"/>
            <a:ext cx="1999208" cy="51179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count &lt; 11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43808" y="3715365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659162" y="4278729"/>
            <a:ext cx="637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55" name="타원 54"/>
          <p:cNvSpPr/>
          <p:nvPr/>
        </p:nvSpPr>
        <p:spPr>
          <a:xfrm>
            <a:off x="1725588" y="5475064"/>
            <a:ext cx="694680" cy="359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23" name="직선 화살표 연결선 22"/>
          <p:cNvCxnSpPr>
            <a:stCxn id="43" idx="2"/>
            <a:endCxn id="24" idx="0"/>
          </p:cNvCxnSpPr>
          <p:nvPr/>
        </p:nvCxnSpPr>
        <p:spPr>
          <a:xfrm>
            <a:off x="2072928" y="4331196"/>
            <a:ext cx="2162" cy="450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/>
          <p:cNvSpPr/>
          <p:nvPr/>
        </p:nvSpPr>
        <p:spPr>
          <a:xfrm>
            <a:off x="3347864" y="3781302"/>
            <a:ext cx="1224136" cy="5838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sum=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sum+count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3" idx="3"/>
            <a:endCxn id="36" idx="1"/>
          </p:cNvCxnSpPr>
          <p:nvPr/>
        </p:nvCxnSpPr>
        <p:spPr>
          <a:xfrm flipV="1">
            <a:off x="3072532" y="4073203"/>
            <a:ext cx="275332" cy="2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56"/>
          <p:cNvCxnSpPr>
            <a:stCxn id="36" idx="0"/>
          </p:cNvCxnSpPr>
          <p:nvPr/>
        </p:nvCxnSpPr>
        <p:spPr>
          <a:xfrm rot="16200000" flipV="1">
            <a:off x="2829675" y="2651045"/>
            <a:ext cx="352302" cy="190821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63888" y="62068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/>
              <a:t>7. </a:t>
            </a:r>
            <a:r>
              <a:rPr lang="ko-KR" altLang="en-US" sz="2000" dirty="0"/>
              <a:t>숫자를 하나 입력 받아 </a:t>
            </a: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까지 합을 출력</a:t>
            </a:r>
            <a:endParaRPr lang="ko-KR" altLang="en-US" sz="2000" dirty="0"/>
          </a:p>
        </p:txBody>
      </p:sp>
      <p:sp>
        <p:nvSpPr>
          <p:cNvPr id="24" name="순서도: 처리 23"/>
          <p:cNvSpPr/>
          <p:nvPr/>
        </p:nvSpPr>
        <p:spPr>
          <a:xfrm>
            <a:off x="1432148" y="478143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25" name="직선 화살표 연결선 24"/>
          <p:cNvCxnSpPr>
            <a:stCxn id="24" idx="2"/>
            <a:endCxn id="55" idx="0"/>
          </p:cNvCxnSpPr>
          <p:nvPr/>
        </p:nvCxnSpPr>
        <p:spPr>
          <a:xfrm flipH="1">
            <a:off x="2072928" y="5228673"/>
            <a:ext cx="2162" cy="2463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1334740" y="2285052"/>
            <a:ext cx="1483668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sum = 0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>
            <a:off x="2076508" y="2025572"/>
            <a:ext cx="66" cy="259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/>
          <p:cNvSpPr/>
          <p:nvPr/>
        </p:nvSpPr>
        <p:spPr>
          <a:xfrm>
            <a:off x="1334740" y="2837745"/>
            <a:ext cx="1483668" cy="4472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count = 1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70" name="순서도: 처리 69"/>
          <p:cNvSpPr/>
          <p:nvPr/>
        </p:nvSpPr>
        <p:spPr>
          <a:xfrm>
            <a:off x="3347864" y="3212976"/>
            <a:ext cx="1224136" cy="4472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count++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1635340" y="214412"/>
            <a:ext cx="882336" cy="324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8" idx="2"/>
            <a:endCxn id="43" idx="0"/>
          </p:cNvCxnSpPr>
          <p:nvPr/>
        </p:nvCxnSpPr>
        <p:spPr>
          <a:xfrm flipH="1">
            <a:off x="2072990" y="1268760"/>
            <a:ext cx="1488" cy="25414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798116" y="3810248"/>
            <a:ext cx="2549748" cy="51179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count &lt; 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29508" y="3715365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659162" y="4278729"/>
            <a:ext cx="637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55" name="타원 54"/>
          <p:cNvSpPr/>
          <p:nvPr/>
        </p:nvSpPr>
        <p:spPr>
          <a:xfrm>
            <a:off x="1725588" y="5475064"/>
            <a:ext cx="694680" cy="359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23" name="직선 화살표 연결선 22"/>
          <p:cNvCxnSpPr>
            <a:stCxn id="43" idx="2"/>
            <a:endCxn id="24" idx="0"/>
          </p:cNvCxnSpPr>
          <p:nvPr/>
        </p:nvCxnSpPr>
        <p:spPr>
          <a:xfrm>
            <a:off x="2072990" y="4322042"/>
            <a:ext cx="2100" cy="459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/>
          <p:cNvSpPr/>
          <p:nvPr/>
        </p:nvSpPr>
        <p:spPr>
          <a:xfrm>
            <a:off x="3521596" y="3856856"/>
            <a:ext cx="1224136" cy="4320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p(a[count])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endCxn id="36" idx="1"/>
          </p:cNvCxnSpPr>
          <p:nvPr/>
        </p:nvCxnSpPr>
        <p:spPr>
          <a:xfrm>
            <a:off x="3356248" y="4066145"/>
            <a:ext cx="165348" cy="67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56"/>
          <p:cNvCxnSpPr>
            <a:stCxn id="36" idx="0"/>
          </p:cNvCxnSpPr>
          <p:nvPr/>
        </p:nvCxnSpPr>
        <p:spPr>
          <a:xfrm rot="16200000" flipV="1">
            <a:off x="2878764" y="2601956"/>
            <a:ext cx="427856" cy="208194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228184" y="83671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7. </a:t>
            </a:r>
            <a:r>
              <a:rPr lang="ko-KR" altLang="en-US" sz="1600" dirty="0" err="1" smtClean="0"/>
              <a:t>작은수와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큰수를</a:t>
            </a:r>
            <a:r>
              <a:rPr lang="ko-KR" altLang="en-US" sz="1600" dirty="0" smtClean="0"/>
              <a:t> 순서대로 </a:t>
            </a:r>
            <a:r>
              <a:rPr lang="ko-KR" altLang="en-US" sz="1600" dirty="0" err="1" smtClean="0"/>
              <a:t>입력받은다음에</a:t>
            </a:r>
            <a:r>
              <a:rPr lang="ko-KR" altLang="en-US" sz="1600" dirty="0" smtClean="0"/>
              <a:t> 화면에 사이 숫자를 더하는 프로그램 </a:t>
            </a:r>
            <a:endParaRPr lang="ko-KR" altLang="en-US" sz="1600" dirty="0"/>
          </a:p>
        </p:txBody>
      </p:sp>
      <p:sp>
        <p:nvSpPr>
          <p:cNvPr id="24" name="순서도: 처리 23"/>
          <p:cNvSpPr/>
          <p:nvPr/>
        </p:nvSpPr>
        <p:spPr>
          <a:xfrm>
            <a:off x="1432148" y="478143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25" name="직선 화살표 연결선 24"/>
          <p:cNvCxnSpPr>
            <a:stCxn id="24" idx="2"/>
            <a:endCxn id="55" idx="0"/>
          </p:cNvCxnSpPr>
          <p:nvPr/>
        </p:nvCxnSpPr>
        <p:spPr>
          <a:xfrm flipH="1">
            <a:off x="2072928" y="5228673"/>
            <a:ext cx="2162" cy="2463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1283940" y="821521"/>
            <a:ext cx="1581076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a[]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count=0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40" idx="4"/>
          </p:cNvCxnSpPr>
          <p:nvPr/>
        </p:nvCxnSpPr>
        <p:spPr>
          <a:xfrm flipH="1">
            <a:off x="2074478" y="539176"/>
            <a:ext cx="2030" cy="259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처리 69"/>
          <p:cNvSpPr/>
          <p:nvPr/>
        </p:nvSpPr>
        <p:spPr>
          <a:xfrm>
            <a:off x="3508896" y="3212976"/>
            <a:ext cx="1224136" cy="4472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count++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33700" y="1699141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63354" y="2262505"/>
            <a:ext cx="637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29" name="순서도: 처리 28"/>
          <p:cNvSpPr/>
          <p:nvPr/>
        </p:nvSpPr>
        <p:spPr>
          <a:xfrm>
            <a:off x="3525788" y="1840632"/>
            <a:ext cx="1224136" cy="4320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a[count]=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a[count]+2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endCxn id="29" idx="1"/>
          </p:cNvCxnSpPr>
          <p:nvPr/>
        </p:nvCxnSpPr>
        <p:spPr>
          <a:xfrm>
            <a:off x="3360440" y="2049921"/>
            <a:ext cx="165348" cy="67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56"/>
          <p:cNvCxnSpPr>
            <a:stCxn id="29" idx="0"/>
          </p:cNvCxnSpPr>
          <p:nvPr/>
        </p:nvCxnSpPr>
        <p:spPr>
          <a:xfrm rot="16200000" flipV="1">
            <a:off x="2882956" y="585732"/>
            <a:ext cx="427856" cy="208194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3513088" y="1196752"/>
            <a:ext cx="1224136" cy="4472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count++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802308" y="1794024"/>
            <a:ext cx="2549748" cy="5117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count &lt; 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1479848" y="2577605"/>
            <a:ext cx="1173336" cy="2880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count=0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865684" y="620564"/>
            <a:ext cx="1090656" cy="383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0" idx="4"/>
            <a:endCxn id="51" idx="0"/>
          </p:cNvCxnSpPr>
          <p:nvPr/>
        </p:nvCxnSpPr>
        <p:spPr>
          <a:xfrm>
            <a:off x="1411012" y="1004026"/>
            <a:ext cx="20098" cy="8331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323528" y="2499056"/>
            <a:ext cx="2232248" cy="71391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 &gt; 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95736" y="2420888"/>
            <a:ext cx="64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79512" y="2420888"/>
            <a:ext cx="637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51" name="순서도: 처리 50"/>
          <p:cNvSpPr/>
          <p:nvPr/>
        </p:nvSpPr>
        <p:spPr>
          <a:xfrm>
            <a:off x="609573" y="1837153"/>
            <a:ext cx="1643073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 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숫자입력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51" idx="2"/>
            <a:endCxn id="43" idx="0"/>
          </p:cNvCxnSpPr>
          <p:nvPr/>
        </p:nvCxnSpPr>
        <p:spPr>
          <a:xfrm>
            <a:off x="1431110" y="2284392"/>
            <a:ext cx="8542" cy="2146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/>
          <p:cNvSpPr/>
          <p:nvPr/>
        </p:nvSpPr>
        <p:spPr>
          <a:xfrm>
            <a:off x="323528" y="3501008"/>
            <a:ext cx="1008112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a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93322" y="4429702"/>
            <a:ext cx="1052961" cy="447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76" name="순서도: 처리 75"/>
          <p:cNvSpPr/>
          <p:nvPr/>
        </p:nvSpPr>
        <p:spPr>
          <a:xfrm>
            <a:off x="1823156" y="3501008"/>
            <a:ext cx="94864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  b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2" name="꺾인 연결선 56"/>
          <p:cNvCxnSpPr>
            <a:stCxn id="43" idx="3"/>
            <a:endCxn id="76" idx="0"/>
          </p:cNvCxnSpPr>
          <p:nvPr/>
        </p:nvCxnSpPr>
        <p:spPr>
          <a:xfrm flipH="1">
            <a:off x="2297478" y="2856016"/>
            <a:ext cx="258298" cy="644992"/>
          </a:xfrm>
          <a:prstGeom prst="bentConnector4">
            <a:avLst>
              <a:gd name="adj1" fmla="val -88502"/>
              <a:gd name="adj2" fmla="val 7767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56"/>
          <p:cNvCxnSpPr>
            <a:stCxn id="76" idx="2"/>
            <a:endCxn id="55" idx="0"/>
          </p:cNvCxnSpPr>
          <p:nvPr/>
        </p:nvCxnSpPr>
        <p:spPr>
          <a:xfrm rot="5400000">
            <a:off x="1617914" y="3750137"/>
            <a:ext cx="481455" cy="8776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56"/>
          <p:cNvCxnSpPr>
            <a:stCxn id="53" idx="2"/>
            <a:endCxn id="55" idx="0"/>
          </p:cNvCxnSpPr>
          <p:nvPr/>
        </p:nvCxnSpPr>
        <p:spPr>
          <a:xfrm rot="16200000" flipH="1">
            <a:off x="882966" y="3892864"/>
            <a:ext cx="481455" cy="5922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964645" y="548680"/>
            <a:ext cx="5857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 </a:t>
            </a:r>
            <a:r>
              <a:rPr lang="en-US" altLang="ko-KR" sz="1000" dirty="0"/>
              <a:t>6. </a:t>
            </a:r>
            <a:r>
              <a:rPr lang="ko-KR" altLang="en-US" sz="1000" dirty="0"/>
              <a:t>입력 받은 숫자가 홀수인지 짝수인지 판단하는 순서도와 프로그램을 만들어 보자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4C085C6-0149-4BF6-8E09-A40712B51891}"/>
              </a:ext>
            </a:extLst>
          </p:cNvPr>
          <p:cNvSpPr/>
          <p:nvPr/>
        </p:nvSpPr>
        <p:spPr>
          <a:xfrm>
            <a:off x="3857652" y="152313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수를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%2 ==0) 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짝수입니다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홀수입니다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cxnSp>
        <p:nvCxnSpPr>
          <p:cNvPr id="19" name="꺾인 연결선 56"/>
          <p:cNvCxnSpPr>
            <a:stCxn id="43" idx="1"/>
            <a:endCxn id="53" idx="0"/>
          </p:cNvCxnSpPr>
          <p:nvPr/>
        </p:nvCxnSpPr>
        <p:spPr>
          <a:xfrm rot="10800000" flipH="1" flipV="1">
            <a:off x="323528" y="2856016"/>
            <a:ext cx="504056" cy="644992"/>
          </a:xfrm>
          <a:prstGeom prst="bentConnector4">
            <a:avLst>
              <a:gd name="adj1" fmla="val -45352"/>
              <a:gd name="adj2" fmla="val 7767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/>
          <p:cNvSpPr/>
          <p:nvPr/>
        </p:nvSpPr>
        <p:spPr>
          <a:xfrm>
            <a:off x="624260" y="1196752"/>
            <a:ext cx="1622276" cy="4472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 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숫자입력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80971" y="169137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원하는 색의 전구와 밝기를 입력 받아 처리하는 순서도와 프로그램을 만들어 보자</a:t>
            </a:r>
            <a:r>
              <a:rPr lang="en-US" altLang="ko-KR" sz="1000" dirty="0"/>
              <a:t>. </a:t>
            </a:r>
            <a:r>
              <a:rPr lang="ko-KR" altLang="en-US" sz="1000" dirty="0"/>
              <a:t>아래 내용들이 순서도에 들어가 있어야 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dirty="0"/>
              <a:t>초기 </a:t>
            </a:r>
            <a:r>
              <a:rPr lang="ko-KR" altLang="en-US" sz="1000" dirty="0" err="1"/>
              <a:t>변수값</a:t>
            </a:r>
            <a:r>
              <a:rPr lang="ko-KR" altLang="en-US" sz="1000" dirty="0"/>
              <a:t> </a:t>
            </a:r>
            <a:r>
              <a:rPr lang="en-US" altLang="ko-KR" sz="1000" dirty="0"/>
              <a:t>: color=”</a:t>
            </a:r>
            <a:r>
              <a:rPr lang="ko-KR" altLang="en-US" sz="1000" dirty="0"/>
              <a:t>빨강”  </a:t>
            </a:r>
            <a:r>
              <a:rPr lang="en-US" altLang="ko-KR" sz="1000" dirty="0"/>
              <a:t>brightness =50</a:t>
            </a:r>
            <a:endParaRPr lang="ko-KR" altLang="en-US" sz="1000" dirty="0"/>
          </a:p>
          <a:p>
            <a:r>
              <a:rPr lang="ko-KR" altLang="en-US" sz="1000" dirty="0"/>
              <a:t>제안사항 </a:t>
            </a:r>
            <a:r>
              <a:rPr lang="en-US" altLang="ko-KR" sz="1000" dirty="0"/>
              <a:t>: brightness</a:t>
            </a:r>
            <a:r>
              <a:rPr lang="ko-KR" altLang="en-US" sz="1000" dirty="0"/>
              <a:t>의 숫자 변경은 </a:t>
            </a:r>
            <a:r>
              <a:rPr lang="en-US" altLang="ko-KR" sz="1000" dirty="0"/>
              <a:t>1</a:t>
            </a:r>
            <a:r>
              <a:rPr lang="ko-KR" altLang="en-US" sz="1000" dirty="0"/>
              <a:t>씩 가능하다</a:t>
            </a:r>
            <a:r>
              <a:rPr lang="en-US" altLang="ko-KR" sz="1000" dirty="0"/>
              <a:t>. brightness</a:t>
            </a:r>
            <a:r>
              <a:rPr lang="ko-KR" altLang="en-US" sz="1000" dirty="0"/>
              <a:t>값이 </a:t>
            </a:r>
            <a:r>
              <a:rPr lang="en-US" altLang="ko-KR" sz="1000" dirty="0"/>
              <a:t>10</a:t>
            </a:r>
            <a:r>
              <a:rPr lang="ko-KR" altLang="en-US" sz="1000" dirty="0"/>
              <a:t>이라면 다음 </a:t>
            </a:r>
            <a:r>
              <a:rPr lang="en-US" altLang="ko-KR" sz="1000" dirty="0"/>
              <a:t>brightness</a:t>
            </a:r>
            <a:r>
              <a:rPr lang="ko-KR" altLang="en-US" sz="1000" dirty="0"/>
              <a:t>값은 </a:t>
            </a:r>
            <a:r>
              <a:rPr lang="en-US" altLang="ko-KR" sz="1000" dirty="0"/>
              <a:t>11 </a:t>
            </a:r>
            <a:r>
              <a:rPr lang="ko-KR" altLang="en-US" sz="1000" dirty="0"/>
              <a:t>이나 </a:t>
            </a:r>
            <a:r>
              <a:rPr lang="en-US" altLang="ko-KR" sz="1000" dirty="0"/>
              <a:t>9 </a:t>
            </a:r>
            <a:r>
              <a:rPr lang="ko-KR" altLang="en-US" sz="1000" dirty="0"/>
              <a:t>만 가능하다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dirty="0"/>
              <a:t>사용자입력변수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colorInput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brightnessInput</a:t>
            </a:r>
            <a:endParaRPr lang="ko-KR" altLang="en-US" sz="1000" dirty="0"/>
          </a:p>
          <a:p>
            <a:r>
              <a:rPr lang="ko-KR" altLang="en-US" sz="1000" dirty="0"/>
              <a:t>최종결과값출력 </a:t>
            </a:r>
            <a:r>
              <a:rPr lang="en-US" altLang="ko-KR" sz="1000" dirty="0"/>
              <a:t>: p(“</a:t>
            </a:r>
            <a:r>
              <a:rPr lang="ko-KR" altLang="en-US" sz="1000" dirty="0"/>
              <a:t>현재 색상은”</a:t>
            </a:r>
            <a:r>
              <a:rPr lang="en-US" altLang="ko-KR" sz="1000" dirty="0"/>
              <a:t>+color+”</a:t>
            </a:r>
            <a:r>
              <a:rPr lang="ko-KR" altLang="en-US" sz="1000" dirty="0"/>
              <a:t>밝기는”</a:t>
            </a:r>
            <a:r>
              <a:rPr lang="en-US" altLang="ko-KR" sz="1000" dirty="0"/>
              <a:t>+brightness+”</a:t>
            </a:r>
            <a:r>
              <a:rPr lang="ko-KR" altLang="en-US" sz="1000" dirty="0"/>
              <a:t>이다”</a:t>
            </a:r>
            <a:r>
              <a:rPr lang="en-US" altLang="ko-KR" sz="1000" dirty="0"/>
              <a:t>);</a:t>
            </a:r>
            <a:endParaRPr lang="ko-KR" altLang="en-US" sz="1000" dirty="0"/>
          </a:p>
        </p:txBody>
      </p:sp>
      <p:grpSp>
        <p:nvGrpSpPr>
          <p:cNvPr id="20" name="그룹 112"/>
          <p:cNvGrpSpPr/>
          <p:nvPr/>
        </p:nvGrpSpPr>
        <p:grpSpPr>
          <a:xfrm>
            <a:off x="428596" y="1357298"/>
            <a:ext cx="6143668" cy="4162014"/>
            <a:chOff x="5939582" y="692980"/>
            <a:chExt cx="6143668" cy="4690749"/>
          </a:xfrm>
        </p:grpSpPr>
        <p:sp>
          <p:nvSpPr>
            <p:cNvPr id="21" name="타원 20"/>
            <p:cNvSpPr/>
            <p:nvPr/>
          </p:nvSpPr>
          <p:spPr>
            <a:xfrm>
              <a:off x="6368210" y="692980"/>
              <a:ext cx="1285884" cy="512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컬러 밝기 조절 시작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>
              <a:endCxn id="27" idx="0"/>
            </p:cNvCxnSpPr>
            <p:nvPr/>
          </p:nvCxnSpPr>
          <p:spPr>
            <a:xfrm rot="5400000">
              <a:off x="6890383" y="2826686"/>
              <a:ext cx="24153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판단 26"/>
            <p:cNvSpPr/>
            <p:nvPr/>
          </p:nvSpPr>
          <p:spPr>
            <a:xfrm>
              <a:off x="5939582" y="2947354"/>
              <a:ext cx="2143140" cy="51310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brightness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== 1 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1218" y="3269407"/>
              <a:ext cx="647249" cy="27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no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11086" y="3349920"/>
              <a:ext cx="637561" cy="27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yes</a:t>
              </a:r>
              <a:endParaRPr lang="ko-KR" altLang="en-US" sz="1000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10797366" y="4879674"/>
              <a:ext cx="1285884" cy="504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종료</a:t>
              </a:r>
            </a:p>
          </p:txBody>
        </p:sp>
      </p:grpSp>
      <p:cxnSp>
        <p:nvCxnSpPr>
          <p:cNvPr id="31" name="직선 화살표 연결선 30"/>
          <p:cNvCxnSpPr>
            <a:stCxn id="27" idx="2"/>
            <a:endCxn id="33" idx="0"/>
          </p:cNvCxnSpPr>
          <p:nvPr/>
        </p:nvCxnSpPr>
        <p:spPr>
          <a:xfrm rot="5400000">
            <a:off x="1334893" y="3978107"/>
            <a:ext cx="33054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3357554" y="4143380"/>
            <a:ext cx="1285884" cy="42862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sum = </a:t>
            </a:r>
            <a:r>
              <a:rPr lang="en-US" altLang="ko-KR" sz="1000" dirty="0" err="1">
                <a:solidFill>
                  <a:schemeClr val="tx1"/>
                </a:solidFill>
              </a:rPr>
              <a:t>a+sum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a++</a:t>
            </a:r>
          </a:p>
        </p:txBody>
      </p:sp>
      <p:sp>
        <p:nvSpPr>
          <p:cNvPr id="33" name="순서도: 처리 32"/>
          <p:cNvSpPr/>
          <p:nvPr/>
        </p:nvSpPr>
        <p:spPr>
          <a:xfrm>
            <a:off x="857224" y="4143380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brightness++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857224" y="2071678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Color </a:t>
            </a:r>
            <a:r>
              <a:rPr lang="ko-KR" altLang="en-US" sz="900" dirty="0">
                <a:solidFill>
                  <a:schemeClr val="tx1"/>
                </a:solidFill>
              </a:rPr>
              <a:t>에 컬러를 입력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21" idx="4"/>
            <a:endCxn id="35" idx="0"/>
          </p:cNvCxnSpPr>
          <p:nvPr/>
        </p:nvCxnSpPr>
        <p:spPr>
          <a:xfrm rot="5400000">
            <a:off x="1370426" y="1941938"/>
            <a:ext cx="2594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56"/>
          <p:cNvCxnSpPr>
            <a:stCxn id="57" idx="3"/>
            <a:endCxn id="67" idx="0"/>
          </p:cNvCxnSpPr>
          <p:nvPr/>
        </p:nvCxnSpPr>
        <p:spPr>
          <a:xfrm>
            <a:off x="5072066" y="3585198"/>
            <a:ext cx="857256" cy="55818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판단 56"/>
          <p:cNvSpPr/>
          <p:nvPr/>
        </p:nvSpPr>
        <p:spPr>
          <a:xfrm>
            <a:off x="2928926" y="3357562"/>
            <a:ext cx="2143140" cy="4552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brightness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== 2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57" idx="2"/>
            <a:endCxn id="32" idx="0"/>
          </p:cNvCxnSpPr>
          <p:nvPr/>
        </p:nvCxnSpPr>
        <p:spPr>
          <a:xfrm rot="5400000">
            <a:off x="3835223" y="3978107"/>
            <a:ext cx="33054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7" idx="3"/>
            <a:endCxn id="57" idx="1"/>
          </p:cNvCxnSpPr>
          <p:nvPr/>
        </p:nvCxnSpPr>
        <p:spPr>
          <a:xfrm>
            <a:off x="2571736" y="3585198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처리 66"/>
          <p:cNvSpPr/>
          <p:nvPr/>
        </p:nvSpPr>
        <p:spPr>
          <a:xfrm>
            <a:off x="5286380" y="4143380"/>
            <a:ext cx="1285884" cy="42862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color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brightness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꺾인 연결선 56"/>
          <p:cNvCxnSpPr>
            <a:stCxn id="33" idx="1"/>
            <a:endCxn id="84" idx="1"/>
          </p:cNvCxnSpPr>
          <p:nvPr/>
        </p:nvCxnSpPr>
        <p:spPr>
          <a:xfrm rot="10800000">
            <a:off x="857224" y="2938240"/>
            <a:ext cx="1588" cy="1428760"/>
          </a:xfrm>
          <a:prstGeom prst="bentConnector3">
            <a:avLst>
              <a:gd name="adj1" fmla="val 412670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처리 83"/>
          <p:cNvSpPr/>
          <p:nvPr/>
        </p:nvSpPr>
        <p:spPr>
          <a:xfrm>
            <a:off x="857224" y="2714620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brightness</a:t>
            </a:r>
            <a:r>
              <a:rPr lang="ko-KR" altLang="en-US" sz="800" dirty="0">
                <a:solidFill>
                  <a:schemeClr val="tx1"/>
                </a:solidFill>
              </a:rPr>
              <a:t> 에 밝기입력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stCxn id="35" idx="2"/>
            <a:endCxn id="84" idx="0"/>
          </p:cNvCxnSpPr>
          <p:nvPr/>
        </p:nvCxnSpPr>
        <p:spPr>
          <a:xfrm rot="5400000">
            <a:off x="1402315" y="2616768"/>
            <a:ext cx="19570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56"/>
          <p:cNvCxnSpPr>
            <a:stCxn id="32" idx="2"/>
            <a:endCxn id="84" idx="1"/>
          </p:cNvCxnSpPr>
          <p:nvPr/>
        </p:nvCxnSpPr>
        <p:spPr>
          <a:xfrm rot="5400000" flipH="1">
            <a:off x="1611976" y="2183488"/>
            <a:ext cx="1633768" cy="3143272"/>
          </a:xfrm>
          <a:prstGeom prst="bentConnector4">
            <a:avLst>
              <a:gd name="adj1" fmla="val -13992"/>
              <a:gd name="adj2" fmla="val 12084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56"/>
          <p:cNvCxnSpPr>
            <a:stCxn id="67" idx="2"/>
            <a:endCxn id="30" idx="0"/>
          </p:cNvCxnSpPr>
          <p:nvPr/>
        </p:nvCxnSpPr>
        <p:spPr>
          <a:xfrm rot="5400000">
            <a:off x="5679289" y="4822041"/>
            <a:ext cx="500066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C4E457B-081D-4C23-A3E5-279FA7784FB6}"/>
              </a:ext>
            </a:extLst>
          </p:cNvPr>
          <p:cNvSpPr/>
          <p:nvPr/>
        </p:nvSpPr>
        <p:spPr>
          <a:xfrm>
            <a:off x="467544" y="548680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brightness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50;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빨강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색상을 입력하세요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(;;) 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밝기를 올리려면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번 낮추려면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번 끝내려면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아무키나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눌러주세요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1:{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brightness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2:{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brightness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현재 색상은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밝기는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brightness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현재 밝기</a:t>
            </a:r>
            <a:r>
              <a:rPr lang="en-US" altLang="ko-KR" sz="1200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brightness</a:t>
            </a:r>
            <a:r>
              <a:rPr lang="en-US" altLang="ko-KR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0780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1286992" y="1196752"/>
            <a:ext cx="1285884" cy="454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endCxn id="43" idx="0"/>
          </p:cNvCxnSpPr>
          <p:nvPr/>
        </p:nvCxnSpPr>
        <p:spPr>
          <a:xfrm rot="5400000">
            <a:off x="1787058" y="3214686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858364" y="3357562"/>
            <a:ext cx="2143140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</a:t>
            </a:r>
            <a:r>
              <a:rPr lang="ko-KR" altLang="en-US" sz="1200" b="1" dirty="0">
                <a:solidFill>
                  <a:schemeClr val="tx1"/>
                </a:solidFill>
              </a:rPr>
              <a:t>가 </a:t>
            </a:r>
            <a:r>
              <a:rPr lang="en-US" altLang="ko-KR" sz="1200" b="1" dirty="0">
                <a:solidFill>
                  <a:schemeClr val="tx1"/>
                </a:solidFill>
              </a:rPr>
              <a:t>b </a:t>
            </a:r>
            <a:r>
              <a:rPr lang="ko-KR" altLang="en-US" sz="1200" b="1" dirty="0">
                <a:solidFill>
                  <a:schemeClr val="tx1"/>
                </a:solidFill>
              </a:rPr>
              <a:t>보다 큰가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01438" y="3643314"/>
            <a:ext cx="64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6992" y="3643314"/>
            <a:ext cx="637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5" name="타원 54"/>
          <p:cNvSpPr/>
          <p:nvPr/>
        </p:nvSpPr>
        <p:spPr>
          <a:xfrm>
            <a:off x="1286992" y="4581128"/>
            <a:ext cx="1285884" cy="447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23" name="직선 화살표 연결선 22"/>
          <p:cNvCxnSpPr>
            <a:stCxn id="45" idx="3"/>
            <a:endCxn id="24" idx="0"/>
          </p:cNvCxnSpPr>
          <p:nvPr/>
        </p:nvCxnSpPr>
        <p:spPr>
          <a:xfrm>
            <a:off x="1924553" y="3781814"/>
            <a:ext cx="5381" cy="2232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/>
          <p:cNvSpPr/>
          <p:nvPr/>
        </p:nvSpPr>
        <p:spPr>
          <a:xfrm>
            <a:off x="2915816" y="3933056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80" name="꺾인 연결선 56"/>
          <p:cNvCxnSpPr>
            <a:stCxn id="43" idx="3"/>
            <a:endCxn id="36" idx="0"/>
          </p:cNvCxnSpPr>
          <p:nvPr/>
        </p:nvCxnSpPr>
        <p:spPr>
          <a:xfrm>
            <a:off x="3001504" y="3571876"/>
            <a:ext cx="557254" cy="36118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1215554" y="4005064"/>
            <a:ext cx="1428760" cy="3758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25" name="직선 화살표 연결선 24"/>
          <p:cNvCxnSpPr>
            <a:stCxn id="24" idx="2"/>
            <a:endCxn id="55" idx="0"/>
          </p:cNvCxnSpPr>
          <p:nvPr/>
        </p:nvCxnSpPr>
        <p:spPr>
          <a:xfrm>
            <a:off x="1929934" y="4380865"/>
            <a:ext cx="0" cy="2002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1286992" y="182829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</a:t>
            </a:r>
            <a:r>
              <a:rPr lang="ko-KR" altLang="en-US" sz="1200" b="1" dirty="0">
                <a:solidFill>
                  <a:schemeClr val="tx1"/>
                </a:solidFill>
              </a:rPr>
              <a:t> 입력</a:t>
            </a:r>
            <a:r>
              <a:rPr lang="en-US" altLang="ko-KR" sz="1200" b="1" dirty="0">
                <a:solidFill>
                  <a:schemeClr val="tx1"/>
                </a:solidFill>
              </a:rPr>
              <a:t>, b</a:t>
            </a:r>
            <a:r>
              <a:rPr lang="ko-KR" altLang="en-US" sz="1200" b="1" dirty="0">
                <a:solidFill>
                  <a:schemeClr val="tx1"/>
                </a:solidFill>
              </a:rPr>
              <a:t>입력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>
            <a:off x="1929934" y="1651652"/>
            <a:ext cx="0" cy="176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56"/>
          <p:cNvCxnSpPr>
            <a:stCxn id="36" idx="2"/>
            <a:endCxn id="55" idx="6"/>
          </p:cNvCxnSpPr>
          <p:nvPr/>
        </p:nvCxnSpPr>
        <p:spPr>
          <a:xfrm rot="5400000">
            <a:off x="2853591" y="4099580"/>
            <a:ext cx="424453" cy="98588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851920" y="33265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12. a b </a:t>
            </a:r>
            <a:r>
              <a:rPr lang="ko-KR" altLang="en-US" sz="1000" dirty="0"/>
              <a:t>의 수를 교환해서 큰수를 출력하는 순서도와 프로그램을 작성해 보자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6" name="순서도: 처리 55"/>
          <p:cNvSpPr/>
          <p:nvPr/>
        </p:nvSpPr>
        <p:spPr>
          <a:xfrm>
            <a:off x="1286992" y="2492896"/>
            <a:ext cx="1285884" cy="597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 = a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 = b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 = 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38" idx="2"/>
            <a:endCxn id="56" idx="0"/>
          </p:cNvCxnSpPr>
          <p:nvPr/>
        </p:nvCxnSpPr>
        <p:spPr>
          <a:xfrm>
            <a:off x="1929934" y="2275533"/>
            <a:ext cx="0" cy="2173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1073818" y="1214422"/>
            <a:ext cx="833886" cy="454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</a:rPr>
              <a:t>시작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2" name="직선 화살표 연결선 41"/>
          <p:cNvCxnSpPr>
            <a:stCxn id="38" idx="2"/>
          </p:cNvCxnSpPr>
          <p:nvPr/>
        </p:nvCxnSpPr>
        <p:spPr>
          <a:xfrm rot="5400000">
            <a:off x="1366595" y="2438174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119856" y="4581128"/>
            <a:ext cx="762448" cy="447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종료</a:t>
            </a:r>
          </a:p>
        </p:txBody>
      </p:sp>
      <p:cxnSp>
        <p:nvCxnSpPr>
          <p:cNvPr id="80" name="꺾인 연결선 56"/>
          <p:cNvCxnSpPr>
            <a:stCxn id="37" idx="2"/>
          </p:cNvCxnSpPr>
          <p:nvPr/>
        </p:nvCxnSpPr>
        <p:spPr>
          <a:xfrm rot="5400000">
            <a:off x="1357735" y="3142803"/>
            <a:ext cx="285752" cy="8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857224" y="18573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=1</a:t>
            </a: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>
            <a:off x="1490761" y="1669322"/>
            <a:ext cx="9405" cy="1880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56"/>
          <p:cNvCxnSpPr/>
          <p:nvPr/>
        </p:nvCxnSpPr>
        <p:spPr>
          <a:xfrm rot="16200000" flipH="1">
            <a:off x="1367949" y="3865580"/>
            <a:ext cx="267141" cy="270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51920" y="54868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13. 1~100</a:t>
            </a:r>
            <a:r>
              <a:rPr lang="ko-KR" altLang="en-US" sz="1000" dirty="0"/>
              <a:t>사이의 </a:t>
            </a:r>
            <a:r>
              <a:rPr lang="en-US" altLang="ko-KR" sz="1000" dirty="0"/>
              <a:t>7</a:t>
            </a:r>
            <a:r>
              <a:rPr lang="ko-KR" altLang="en-US" sz="1000" dirty="0"/>
              <a:t>의 배수를 출력하는 순서도와 프로그램을 작성해 보자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37" name="순서도: 판단 36"/>
          <p:cNvSpPr/>
          <p:nvPr/>
        </p:nvSpPr>
        <p:spPr>
          <a:xfrm>
            <a:off x="759768" y="2571744"/>
            <a:ext cx="1482576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&lt;=100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5" name="꺾인 연결선 56"/>
          <p:cNvCxnSpPr>
            <a:stCxn id="57" idx="3"/>
            <a:endCxn id="37" idx="3"/>
          </p:cNvCxnSpPr>
          <p:nvPr/>
        </p:nvCxnSpPr>
        <p:spPr>
          <a:xfrm flipV="1">
            <a:off x="2113468" y="2786058"/>
            <a:ext cx="128876" cy="1442626"/>
          </a:xfrm>
          <a:prstGeom prst="bentConnector3">
            <a:avLst>
              <a:gd name="adj1" fmla="val 57301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2996952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49" name="꺾인 연결선 56"/>
          <p:cNvCxnSpPr>
            <a:stCxn id="37" idx="1"/>
            <a:endCxn id="55" idx="2"/>
          </p:cNvCxnSpPr>
          <p:nvPr/>
        </p:nvCxnSpPr>
        <p:spPr>
          <a:xfrm rot="10800000" flipH="1" flipV="1">
            <a:off x="759768" y="2786058"/>
            <a:ext cx="360088" cy="2018690"/>
          </a:xfrm>
          <a:prstGeom prst="bentConnector3">
            <a:avLst>
              <a:gd name="adj1" fmla="val -6348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처리 56"/>
          <p:cNvSpPr/>
          <p:nvPr/>
        </p:nvSpPr>
        <p:spPr>
          <a:xfrm>
            <a:off x="827584" y="40050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를 출력</a:t>
            </a:r>
          </a:p>
        </p:txBody>
      </p:sp>
      <p:sp>
        <p:nvSpPr>
          <p:cNvPr id="58" name="순서도: 판단 57"/>
          <p:cNvSpPr/>
          <p:nvPr/>
        </p:nvSpPr>
        <p:spPr>
          <a:xfrm>
            <a:off x="738808" y="3297684"/>
            <a:ext cx="1528128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i%7==0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3717032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63" name="꺾인 연결선 56"/>
          <p:cNvCxnSpPr/>
          <p:nvPr/>
        </p:nvCxnSpPr>
        <p:spPr>
          <a:xfrm flipV="1">
            <a:off x="2208436" y="3501008"/>
            <a:ext cx="635372" cy="211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/>
          <p:cNvSpPr/>
          <p:nvPr/>
        </p:nvSpPr>
        <p:spPr>
          <a:xfrm>
            <a:off x="2483768" y="2636912"/>
            <a:ext cx="576064" cy="3032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++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1073818" y="1214422"/>
            <a:ext cx="833886" cy="454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</a:rPr>
              <a:t>시작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2" name="직선 화살표 연결선 41"/>
          <p:cNvCxnSpPr>
            <a:stCxn id="38" idx="2"/>
          </p:cNvCxnSpPr>
          <p:nvPr/>
        </p:nvCxnSpPr>
        <p:spPr>
          <a:xfrm rot="5400000">
            <a:off x="1366595" y="2438174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119856" y="4581128"/>
            <a:ext cx="762448" cy="447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종료</a:t>
            </a:r>
          </a:p>
        </p:txBody>
      </p:sp>
      <p:cxnSp>
        <p:nvCxnSpPr>
          <p:cNvPr id="80" name="꺾인 연결선 56"/>
          <p:cNvCxnSpPr>
            <a:stCxn id="37" idx="2"/>
          </p:cNvCxnSpPr>
          <p:nvPr/>
        </p:nvCxnSpPr>
        <p:spPr>
          <a:xfrm rot="5400000">
            <a:off x="1357735" y="3142803"/>
            <a:ext cx="285752" cy="8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857224" y="18573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=1</a:t>
            </a: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>
            <a:off x="1490761" y="1669322"/>
            <a:ext cx="9405" cy="1880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56"/>
          <p:cNvCxnSpPr/>
          <p:nvPr/>
        </p:nvCxnSpPr>
        <p:spPr>
          <a:xfrm rot="16200000" flipH="1">
            <a:off x="1367949" y="3865580"/>
            <a:ext cx="267141" cy="270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51920" y="54868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13. 1~100</a:t>
            </a:r>
            <a:r>
              <a:rPr lang="ko-KR" altLang="en-US" sz="1000" dirty="0"/>
              <a:t>사이의 </a:t>
            </a:r>
            <a:r>
              <a:rPr lang="en-US" altLang="ko-KR" sz="1000" dirty="0"/>
              <a:t>7</a:t>
            </a:r>
            <a:r>
              <a:rPr lang="ko-KR" altLang="en-US" sz="1000" dirty="0"/>
              <a:t>의 배수를 출력하는 순서도와 프로그램을 작성해 보자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37" name="순서도: 판단 36"/>
          <p:cNvSpPr/>
          <p:nvPr/>
        </p:nvSpPr>
        <p:spPr>
          <a:xfrm>
            <a:off x="759768" y="2571744"/>
            <a:ext cx="1482576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&lt;=100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5" name="꺾인 연결선 56"/>
          <p:cNvCxnSpPr>
            <a:stCxn id="57" idx="3"/>
            <a:endCxn id="37" idx="3"/>
          </p:cNvCxnSpPr>
          <p:nvPr/>
        </p:nvCxnSpPr>
        <p:spPr>
          <a:xfrm flipV="1">
            <a:off x="2113468" y="2786058"/>
            <a:ext cx="128876" cy="1442626"/>
          </a:xfrm>
          <a:prstGeom prst="bentConnector3">
            <a:avLst>
              <a:gd name="adj1" fmla="val 57301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2996952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49" name="꺾인 연결선 56"/>
          <p:cNvCxnSpPr>
            <a:stCxn id="37" idx="1"/>
            <a:endCxn id="55" idx="2"/>
          </p:cNvCxnSpPr>
          <p:nvPr/>
        </p:nvCxnSpPr>
        <p:spPr>
          <a:xfrm rot="10800000" flipH="1" flipV="1">
            <a:off x="759768" y="2786058"/>
            <a:ext cx="360088" cy="2018690"/>
          </a:xfrm>
          <a:prstGeom prst="bentConnector3">
            <a:avLst>
              <a:gd name="adj1" fmla="val -6348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처리 56"/>
          <p:cNvSpPr/>
          <p:nvPr/>
        </p:nvSpPr>
        <p:spPr>
          <a:xfrm>
            <a:off x="827584" y="40050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를 출력</a:t>
            </a:r>
          </a:p>
        </p:txBody>
      </p:sp>
      <p:sp>
        <p:nvSpPr>
          <p:cNvPr id="58" name="순서도: 판단 57"/>
          <p:cNvSpPr/>
          <p:nvPr/>
        </p:nvSpPr>
        <p:spPr>
          <a:xfrm>
            <a:off x="738808" y="3297684"/>
            <a:ext cx="1528128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i%4!=0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3717032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63" name="꺾인 연결선 56"/>
          <p:cNvCxnSpPr/>
          <p:nvPr/>
        </p:nvCxnSpPr>
        <p:spPr>
          <a:xfrm flipV="1">
            <a:off x="2208436" y="3501008"/>
            <a:ext cx="635372" cy="211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/>
          <p:cNvSpPr/>
          <p:nvPr/>
        </p:nvSpPr>
        <p:spPr>
          <a:xfrm>
            <a:off x="2483768" y="2636912"/>
            <a:ext cx="576064" cy="3032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++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857488" y="1500174"/>
            <a:ext cx="47863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세로와 가로를 입력 받아 사각형의 넓이를 만드는  순서도와 프로그램을 보자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12" name="그룹 113"/>
          <p:cNvGrpSpPr/>
          <p:nvPr/>
        </p:nvGrpSpPr>
        <p:grpSpPr>
          <a:xfrm>
            <a:off x="683568" y="1844824"/>
            <a:ext cx="1551686" cy="3223830"/>
            <a:chOff x="497184" y="1124744"/>
            <a:chExt cx="1698552" cy="3744416"/>
          </a:xfrm>
        </p:grpSpPr>
        <p:sp>
          <p:nvSpPr>
            <p:cNvPr id="14" name="타원 13"/>
            <p:cNvSpPr/>
            <p:nvPr/>
          </p:nvSpPr>
          <p:spPr>
            <a:xfrm>
              <a:off x="833000" y="1124744"/>
              <a:ext cx="103233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시작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처리 14"/>
            <p:cNvSpPr/>
            <p:nvPr/>
          </p:nvSpPr>
          <p:spPr>
            <a:xfrm>
              <a:off x="497184" y="1916832"/>
              <a:ext cx="1698552" cy="50405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width =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가로입력 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4" idx="4"/>
              <a:endCxn id="15" idx="0"/>
            </p:cNvCxnSpPr>
            <p:nvPr/>
          </p:nvCxnSpPr>
          <p:spPr>
            <a:xfrm flipH="1">
              <a:off x="1346460" y="1628800"/>
              <a:ext cx="2708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처리 16"/>
            <p:cNvSpPr/>
            <p:nvPr/>
          </p:nvSpPr>
          <p:spPr>
            <a:xfrm>
              <a:off x="497184" y="3645024"/>
              <a:ext cx="1698552" cy="50405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p( width * length)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497184" y="2780512"/>
              <a:ext cx="1698552" cy="50447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length=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세로입력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5" idx="2"/>
              <a:endCxn id="18" idx="0"/>
            </p:cNvCxnSpPr>
            <p:nvPr/>
          </p:nvCxnSpPr>
          <p:spPr>
            <a:xfrm>
              <a:off x="1346460" y="2420888"/>
              <a:ext cx="0" cy="359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8" idx="2"/>
              <a:endCxn id="17" idx="0"/>
            </p:cNvCxnSpPr>
            <p:nvPr/>
          </p:nvCxnSpPr>
          <p:spPr>
            <a:xfrm>
              <a:off x="1346460" y="3284984"/>
              <a:ext cx="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rot="5400000">
              <a:off x="1253329" y="4255443"/>
              <a:ext cx="214314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830065" y="4365104"/>
              <a:ext cx="1052961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종료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530DF31-4785-45C2-BDB9-CC5200D733A7}"/>
              </a:ext>
            </a:extLst>
          </p:cNvPr>
          <p:cNvSpPr/>
          <p:nvPr/>
        </p:nvSpPr>
        <p:spPr>
          <a:xfrm>
            <a:off x="3371898" y="204275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width=</a:t>
            </a:r>
            <a:r>
              <a:rPr lang="ko-KR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가로입력</a:t>
            </a:r>
            <a:endParaRPr lang="en-US" altLang="ko-K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length=</a:t>
            </a:r>
            <a:r>
              <a:rPr lang="ko-KR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세로입력</a:t>
            </a:r>
            <a:endParaRPr lang="en-US" altLang="ko-K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/>
              <a:t>p(width*length)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1073818" y="1214422"/>
            <a:ext cx="833886" cy="454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</a:rPr>
              <a:t>시작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2" name="직선 화살표 연결선 41"/>
          <p:cNvCxnSpPr>
            <a:stCxn id="38" idx="2"/>
          </p:cNvCxnSpPr>
          <p:nvPr/>
        </p:nvCxnSpPr>
        <p:spPr>
          <a:xfrm rot="5400000">
            <a:off x="1366595" y="2438174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094456" y="5360516"/>
            <a:ext cx="762448" cy="447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종료</a:t>
            </a:r>
          </a:p>
        </p:txBody>
      </p:sp>
      <p:cxnSp>
        <p:nvCxnSpPr>
          <p:cNvPr id="80" name="꺾인 연결선 56"/>
          <p:cNvCxnSpPr>
            <a:stCxn id="37" idx="2"/>
          </p:cNvCxnSpPr>
          <p:nvPr/>
        </p:nvCxnSpPr>
        <p:spPr>
          <a:xfrm rot="5400000">
            <a:off x="1357735" y="3142803"/>
            <a:ext cx="285752" cy="8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857224" y="18573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sum = 0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>
            <a:off x="1490761" y="1669322"/>
            <a:ext cx="9405" cy="1880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56"/>
          <p:cNvCxnSpPr/>
          <p:nvPr/>
        </p:nvCxnSpPr>
        <p:spPr>
          <a:xfrm rot="16200000" flipH="1">
            <a:off x="1367949" y="3865580"/>
            <a:ext cx="267141" cy="270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51920" y="54868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13. 1~100</a:t>
            </a:r>
            <a:r>
              <a:rPr lang="ko-KR" altLang="en-US" sz="1000" dirty="0"/>
              <a:t>사이의 </a:t>
            </a:r>
            <a:r>
              <a:rPr lang="en-US" altLang="ko-KR" sz="1000" dirty="0"/>
              <a:t>7</a:t>
            </a:r>
            <a:r>
              <a:rPr lang="ko-KR" altLang="en-US" sz="1000" dirty="0"/>
              <a:t>의 배수를 출력하는 순서도와 프로그램을 작성해 보자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37" name="순서도: 판단 36"/>
          <p:cNvSpPr/>
          <p:nvPr/>
        </p:nvSpPr>
        <p:spPr>
          <a:xfrm>
            <a:off x="759768" y="2571744"/>
            <a:ext cx="1482576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&lt;=100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5" name="꺾인 연결선 56"/>
          <p:cNvCxnSpPr>
            <a:stCxn id="57" idx="3"/>
            <a:endCxn id="37" idx="3"/>
          </p:cNvCxnSpPr>
          <p:nvPr/>
        </p:nvCxnSpPr>
        <p:spPr>
          <a:xfrm flipV="1">
            <a:off x="2113468" y="2786058"/>
            <a:ext cx="128876" cy="1442626"/>
          </a:xfrm>
          <a:prstGeom prst="bentConnector3">
            <a:avLst>
              <a:gd name="adj1" fmla="val 57301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2996952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49" name="꺾인 연결선 56"/>
          <p:cNvCxnSpPr>
            <a:stCxn id="37" idx="1"/>
            <a:endCxn id="21" idx="1"/>
          </p:cNvCxnSpPr>
          <p:nvPr/>
        </p:nvCxnSpPr>
        <p:spPr>
          <a:xfrm rot="10800000" flipH="1" flipV="1">
            <a:off x="759768" y="2786058"/>
            <a:ext cx="67816" cy="2095602"/>
          </a:xfrm>
          <a:prstGeom prst="bentConnector3">
            <a:avLst>
              <a:gd name="adj1" fmla="val -3370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처리 56"/>
          <p:cNvSpPr/>
          <p:nvPr/>
        </p:nvSpPr>
        <p:spPr>
          <a:xfrm>
            <a:off x="827584" y="40050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sum=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sum+i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8" name="순서도: 판단 57"/>
          <p:cNvSpPr/>
          <p:nvPr/>
        </p:nvSpPr>
        <p:spPr>
          <a:xfrm>
            <a:off x="738808" y="3297684"/>
            <a:ext cx="1528128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i%2==0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3717032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63" name="꺾인 연결선 56"/>
          <p:cNvCxnSpPr/>
          <p:nvPr/>
        </p:nvCxnSpPr>
        <p:spPr>
          <a:xfrm flipV="1">
            <a:off x="2208436" y="3501008"/>
            <a:ext cx="635372" cy="211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/>
          <p:cNvSpPr/>
          <p:nvPr/>
        </p:nvSpPr>
        <p:spPr>
          <a:xfrm>
            <a:off x="2483768" y="2636912"/>
            <a:ext cx="576064" cy="3032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++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9" name="직선 화살표 연결선 18"/>
          <p:cNvCxnSpPr>
            <a:stCxn id="21" idx="2"/>
          </p:cNvCxnSpPr>
          <p:nvPr/>
        </p:nvCxnSpPr>
        <p:spPr>
          <a:xfrm rot="5400000">
            <a:off x="1336955" y="5238850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827584" y="4658040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p( sum )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1073818" y="1214422"/>
            <a:ext cx="833886" cy="454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</a:rPr>
              <a:t>시작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2" name="직선 화살표 연결선 41"/>
          <p:cNvCxnSpPr>
            <a:stCxn id="38" idx="2"/>
          </p:cNvCxnSpPr>
          <p:nvPr/>
        </p:nvCxnSpPr>
        <p:spPr>
          <a:xfrm rot="5400000">
            <a:off x="1366595" y="2438174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094456" y="5360516"/>
            <a:ext cx="762448" cy="447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종료</a:t>
            </a:r>
          </a:p>
        </p:txBody>
      </p:sp>
      <p:cxnSp>
        <p:nvCxnSpPr>
          <p:cNvPr id="80" name="꺾인 연결선 56"/>
          <p:cNvCxnSpPr>
            <a:stCxn id="37" idx="2"/>
          </p:cNvCxnSpPr>
          <p:nvPr/>
        </p:nvCxnSpPr>
        <p:spPr>
          <a:xfrm rot="5400000">
            <a:off x="1357735" y="3142803"/>
            <a:ext cx="285752" cy="8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857224" y="18573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sum = 0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>
            <a:off x="1490761" y="1669322"/>
            <a:ext cx="9405" cy="1880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56"/>
          <p:cNvCxnSpPr/>
          <p:nvPr/>
        </p:nvCxnSpPr>
        <p:spPr>
          <a:xfrm rot="16200000" flipH="1">
            <a:off x="1367949" y="3865580"/>
            <a:ext cx="267141" cy="270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51920" y="54868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13. 1~100</a:t>
            </a:r>
            <a:r>
              <a:rPr lang="ko-KR" altLang="en-US" sz="1000" dirty="0"/>
              <a:t>사이의 </a:t>
            </a:r>
            <a:r>
              <a:rPr lang="en-US" altLang="ko-KR" sz="1000" dirty="0"/>
              <a:t>7</a:t>
            </a:r>
            <a:r>
              <a:rPr lang="ko-KR" altLang="en-US" sz="1000" dirty="0"/>
              <a:t>의 배수를 출력하는 순서도와 프로그램을 작성해 보자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37" name="순서도: 판단 36"/>
          <p:cNvSpPr/>
          <p:nvPr/>
        </p:nvSpPr>
        <p:spPr>
          <a:xfrm>
            <a:off x="759768" y="2571744"/>
            <a:ext cx="1482576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&lt;=100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5" name="꺾인 연결선 56"/>
          <p:cNvCxnSpPr>
            <a:stCxn id="57" idx="3"/>
            <a:endCxn id="37" idx="3"/>
          </p:cNvCxnSpPr>
          <p:nvPr/>
        </p:nvCxnSpPr>
        <p:spPr>
          <a:xfrm flipV="1">
            <a:off x="2113468" y="2786058"/>
            <a:ext cx="128876" cy="1442626"/>
          </a:xfrm>
          <a:prstGeom prst="bentConnector3">
            <a:avLst>
              <a:gd name="adj1" fmla="val 120369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2996952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49" name="꺾인 연결선 56"/>
          <p:cNvCxnSpPr>
            <a:stCxn id="37" idx="1"/>
            <a:endCxn id="21" idx="1"/>
          </p:cNvCxnSpPr>
          <p:nvPr/>
        </p:nvCxnSpPr>
        <p:spPr>
          <a:xfrm rot="10800000" flipH="1" flipV="1">
            <a:off x="759768" y="2786058"/>
            <a:ext cx="67816" cy="2095602"/>
          </a:xfrm>
          <a:prstGeom prst="bentConnector3">
            <a:avLst>
              <a:gd name="adj1" fmla="val -3370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처리 56"/>
          <p:cNvSpPr/>
          <p:nvPr/>
        </p:nvSpPr>
        <p:spPr>
          <a:xfrm>
            <a:off x="827584" y="40050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sum=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sum+i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8" name="순서도: 판단 57"/>
          <p:cNvSpPr/>
          <p:nvPr/>
        </p:nvSpPr>
        <p:spPr>
          <a:xfrm>
            <a:off x="738808" y="3297684"/>
            <a:ext cx="1528128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i%2==0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3717032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63" name="꺾인 연결선 56"/>
          <p:cNvCxnSpPr/>
          <p:nvPr/>
        </p:nvCxnSpPr>
        <p:spPr>
          <a:xfrm flipV="1">
            <a:off x="2208436" y="3501008"/>
            <a:ext cx="1427460" cy="211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/>
          <p:cNvSpPr/>
          <p:nvPr/>
        </p:nvSpPr>
        <p:spPr>
          <a:xfrm>
            <a:off x="2483768" y="2636912"/>
            <a:ext cx="576064" cy="3032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++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9" name="직선 화살표 연결선 18"/>
          <p:cNvCxnSpPr>
            <a:stCxn id="21" idx="2"/>
          </p:cNvCxnSpPr>
          <p:nvPr/>
        </p:nvCxnSpPr>
        <p:spPr>
          <a:xfrm rot="5400000">
            <a:off x="1336955" y="5238850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827584" y="4658040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p( sum )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2422020" y="3284984"/>
            <a:ext cx="997852" cy="4472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sum=sum-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1073818" y="1214422"/>
            <a:ext cx="833886" cy="454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</a:rPr>
              <a:t>시작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2" name="직선 화살표 연결선 41"/>
          <p:cNvCxnSpPr>
            <a:stCxn id="38" idx="2"/>
          </p:cNvCxnSpPr>
          <p:nvPr/>
        </p:nvCxnSpPr>
        <p:spPr>
          <a:xfrm rot="5400000">
            <a:off x="1366595" y="2438174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094456" y="5360516"/>
            <a:ext cx="762448" cy="447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종료</a:t>
            </a:r>
          </a:p>
        </p:txBody>
      </p:sp>
      <p:cxnSp>
        <p:nvCxnSpPr>
          <p:cNvPr id="80" name="꺾인 연결선 56"/>
          <p:cNvCxnSpPr>
            <a:stCxn id="37" idx="2"/>
          </p:cNvCxnSpPr>
          <p:nvPr/>
        </p:nvCxnSpPr>
        <p:spPr>
          <a:xfrm rot="5400000">
            <a:off x="1357735" y="3142803"/>
            <a:ext cx="285752" cy="8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857224" y="18573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sum = 0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>
            <a:off x="1490761" y="1669322"/>
            <a:ext cx="9405" cy="1880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56"/>
          <p:cNvCxnSpPr/>
          <p:nvPr/>
        </p:nvCxnSpPr>
        <p:spPr>
          <a:xfrm rot="16200000" flipH="1">
            <a:off x="1367949" y="3865580"/>
            <a:ext cx="267141" cy="270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51920" y="54868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13. 1~100</a:t>
            </a:r>
            <a:r>
              <a:rPr lang="ko-KR" altLang="en-US" sz="1000" dirty="0"/>
              <a:t>사이의 </a:t>
            </a:r>
            <a:r>
              <a:rPr lang="en-US" altLang="ko-KR" sz="1000" dirty="0"/>
              <a:t>7</a:t>
            </a:r>
            <a:r>
              <a:rPr lang="ko-KR" altLang="en-US" sz="1000" dirty="0"/>
              <a:t>의 배수를 출력하는 순서도와 프로그램을 작성해 보자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37" name="순서도: 판단 36"/>
          <p:cNvSpPr/>
          <p:nvPr/>
        </p:nvSpPr>
        <p:spPr>
          <a:xfrm>
            <a:off x="759768" y="2571744"/>
            <a:ext cx="1482576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&lt;=100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5" name="꺾인 연결선 56"/>
          <p:cNvCxnSpPr>
            <a:stCxn id="57" idx="3"/>
            <a:endCxn id="37" idx="3"/>
          </p:cNvCxnSpPr>
          <p:nvPr/>
        </p:nvCxnSpPr>
        <p:spPr>
          <a:xfrm flipV="1">
            <a:off x="2113468" y="2786058"/>
            <a:ext cx="128876" cy="1442626"/>
          </a:xfrm>
          <a:prstGeom prst="bentConnector3">
            <a:avLst>
              <a:gd name="adj1" fmla="val 120369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2996952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49" name="꺾인 연결선 56"/>
          <p:cNvCxnSpPr>
            <a:stCxn id="37" idx="1"/>
            <a:endCxn id="21" idx="1"/>
          </p:cNvCxnSpPr>
          <p:nvPr/>
        </p:nvCxnSpPr>
        <p:spPr>
          <a:xfrm rot="10800000" flipH="1" flipV="1">
            <a:off x="759768" y="2786058"/>
            <a:ext cx="67816" cy="2095602"/>
          </a:xfrm>
          <a:prstGeom prst="bentConnector3">
            <a:avLst>
              <a:gd name="adj1" fmla="val -3370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처리 56"/>
          <p:cNvSpPr/>
          <p:nvPr/>
        </p:nvSpPr>
        <p:spPr>
          <a:xfrm>
            <a:off x="827584" y="40050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sum=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sum+i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8" name="순서도: 판단 57"/>
          <p:cNvSpPr/>
          <p:nvPr/>
        </p:nvSpPr>
        <p:spPr>
          <a:xfrm>
            <a:off x="738808" y="3297684"/>
            <a:ext cx="1528128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i%2==0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3717032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63" name="꺾인 연결선 56"/>
          <p:cNvCxnSpPr/>
          <p:nvPr/>
        </p:nvCxnSpPr>
        <p:spPr>
          <a:xfrm flipV="1">
            <a:off x="2208436" y="3501008"/>
            <a:ext cx="1427460" cy="211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/>
          <p:cNvSpPr/>
          <p:nvPr/>
        </p:nvSpPr>
        <p:spPr>
          <a:xfrm>
            <a:off x="2483768" y="2636912"/>
            <a:ext cx="576064" cy="3032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++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9" name="직선 화살표 연결선 18"/>
          <p:cNvCxnSpPr>
            <a:stCxn id="21" idx="2"/>
          </p:cNvCxnSpPr>
          <p:nvPr/>
        </p:nvCxnSpPr>
        <p:spPr>
          <a:xfrm rot="5400000">
            <a:off x="1336955" y="5238850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827584" y="4658040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p( sum )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2422020" y="3284984"/>
            <a:ext cx="997852" cy="4472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sum=sum-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1073818" y="1214422"/>
            <a:ext cx="833886" cy="454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</a:rPr>
              <a:t>시작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2" name="직선 화살표 연결선 41"/>
          <p:cNvCxnSpPr>
            <a:stCxn id="38" idx="2"/>
          </p:cNvCxnSpPr>
          <p:nvPr/>
        </p:nvCxnSpPr>
        <p:spPr>
          <a:xfrm rot="5400000">
            <a:off x="1366595" y="2438174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119856" y="4637945"/>
            <a:ext cx="762448" cy="447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종료</a:t>
            </a:r>
          </a:p>
        </p:txBody>
      </p:sp>
      <p:cxnSp>
        <p:nvCxnSpPr>
          <p:cNvPr id="80" name="꺾인 연결선 56"/>
          <p:cNvCxnSpPr>
            <a:stCxn id="37" idx="2"/>
          </p:cNvCxnSpPr>
          <p:nvPr/>
        </p:nvCxnSpPr>
        <p:spPr>
          <a:xfrm rot="5400000">
            <a:off x="1357735" y="3142803"/>
            <a:ext cx="285752" cy="8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857224" y="18573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sum = 0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>
            <a:off x="1490761" y="1669322"/>
            <a:ext cx="9405" cy="1880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51920" y="54868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13. 1~100</a:t>
            </a:r>
            <a:r>
              <a:rPr lang="ko-KR" altLang="en-US" sz="1000" dirty="0"/>
              <a:t>사이의 </a:t>
            </a:r>
            <a:r>
              <a:rPr lang="en-US" altLang="ko-KR" sz="1000" dirty="0"/>
              <a:t>7</a:t>
            </a:r>
            <a:r>
              <a:rPr lang="ko-KR" altLang="en-US" sz="1000" dirty="0"/>
              <a:t>의 배수를 출력하는 순서도와 프로그램을 작성해 보자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37" name="순서도: 판단 36"/>
          <p:cNvSpPr/>
          <p:nvPr/>
        </p:nvSpPr>
        <p:spPr>
          <a:xfrm>
            <a:off x="759768" y="2571744"/>
            <a:ext cx="1482576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&lt;100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5" name="꺾인 연결선 56"/>
          <p:cNvCxnSpPr>
            <a:stCxn id="57" idx="3"/>
            <a:endCxn id="37" idx="3"/>
          </p:cNvCxnSpPr>
          <p:nvPr/>
        </p:nvCxnSpPr>
        <p:spPr>
          <a:xfrm flipV="1">
            <a:off x="2151568" y="2786058"/>
            <a:ext cx="90776" cy="722546"/>
          </a:xfrm>
          <a:prstGeom prst="bentConnector3">
            <a:avLst>
              <a:gd name="adj1" fmla="val 61764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2996952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49" name="꺾인 연결선 56"/>
          <p:cNvCxnSpPr>
            <a:stCxn id="37" idx="1"/>
            <a:endCxn id="21" idx="1"/>
          </p:cNvCxnSpPr>
          <p:nvPr/>
        </p:nvCxnSpPr>
        <p:spPr>
          <a:xfrm rot="10800000" flipH="1" flipV="1">
            <a:off x="759768" y="2786058"/>
            <a:ext cx="93216" cy="1332518"/>
          </a:xfrm>
          <a:prstGeom prst="bentConnector3">
            <a:avLst>
              <a:gd name="adj1" fmla="val -24523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처리 56"/>
          <p:cNvSpPr/>
          <p:nvPr/>
        </p:nvSpPr>
        <p:spPr>
          <a:xfrm>
            <a:off x="865684" y="328498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sum=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/(i+1)</a:t>
            </a:r>
          </a:p>
        </p:txBody>
      </p:sp>
      <p:sp>
        <p:nvSpPr>
          <p:cNvPr id="87" name="순서도: 처리 86"/>
          <p:cNvSpPr/>
          <p:nvPr/>
        </p:nvSpPr>
        <p:spPr>
          <a:xfrm>
            <a:off x="2411760" y="2963044"/>
            <a:ext cx="576064" cy="3032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++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9" name="직선 화살표 연결선 18"/>
          <p:cNvCxnSpPr>
            <a:stCxn id="21" idx="2"/>
          </p:cNvCxnSpPr>
          <p:nvPr/>
        </p:nvCxnSpPr>
        <p:spPr>
          <a:xfrm rot="5400000">
            <a:off x="1362355" y="4475766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852984" y="3894956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p( sum )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1073818" y="1214422"/>
            <a:ext cx="833886" cy="454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</a:rPr>
              <a:t>시작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rot="5400000">
            <a:off x="1366595" y="2798214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119856" y="5286017"/>
            <a:ext cx="762448" cy="447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종료</a:t>
            </a:r>
          </a:p>
        </p:txBody>
      </p:sp>
      <p:cxnSp>
        <p:nvCxnSpPr>
          <p:cNvPr id="80" name="꺾인 연결선 56"/>
          <p:cNvCxnSpPr>
            <a:stCxn id="37" idx="2"/>
          </p:cNvCxnSpPr>
          <p:nvPr/>
        </p:nvCxnSpPr>
        <p:spPr>
          <a:xfrm rot="5400000">
            <a:off x="1357735" y="3502843"/>
            <a:ext cx="285752" cy="8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857224" y="1857364"/>
            <a:ext cx="1285884" cy="7795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num1 = 1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num2 = 1</a:t>
            </a:r>
          </a:p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 = 1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P(num1)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>
            <a:off x="1490761" y="1669322"/>
            <a:ext cx="9405" cy="1880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51920" y="54868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13. 1~100</a:t>
            </a:r>
            <a:r>
              <a:rPr lang="ko-KR" altLang="en-US" sz="1000" dirty="0"/>
              <a:t>사이의 </a:t>
            </a:r>
            <a:r>
              <a:rPr lang="en-US" altLang="ko-KR" sz="1000" dirty="0"/>
              <a:t>7</a:t>
            </a:r>
            <a:r>
              <a:rPr lang="ko-KR" altLang="en-US" sz="1000" dirty="0"/>
              <a:t>의 배수를 출력하는 순서도와 프로그램을 작성해 보자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37" name="순서도: 판단 36"/>
          <p:cNvSpPr/>
          <p:nvPr/>
        </p:nvSpPr>
        <p:spPr>
          <a:xfrm>
            <a:off x="759768" y="2931784"/>
            <a:ext cx="1482576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&lt;10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5" name="꺾인 연결선 56"/>
          <p:cNvCxnSpPr>
            <a:stCxn id="57" idx="3"/>
            <a:endCxn id="37" idx="3"/>
          </p:cNvCxnSpPr>
          <p:nvPr/>
        </p:nvCxnSpPr>
        <p:spPr>
          <a:xfrm flipV="1">
            <a:off x="2195736" y="3146098"/>
            <a:ext cx="46608" cy="894970"/>
          </a:xfrm>
          <a:prstGeom prst="bentConnector3">
            <a:avLst>
              <a:gd name="adj1" fmla="val 5904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3356992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49" name="꺾인 연결선 56"/>
          <p:cNvCxnSpPr>
            <a:stCxn id="37" idx="1"/>
            <a:endCxn id="21" idx="1"/>
          </p:cNvCxnSpPr>
          <p:nvPr/>
        </p:nvCxnSpPr>
        <p:spPr>
          <a:xfrm rot="10800000" flipH="1" flipV="1">
            <a:off x="759768" y="3146098"/>
            <a:ext cx="93216" cy="1620550"/>
          </a:xfrm>
          <a:prstGeom prst="bentConnector3">
            <a:avLst>
              <a:gd name="adj1" fmla="val -24523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처리 56"/>
          <p:cNvSpPr/>
          <p:nvPr/>
        </p:nvSpPr>
        <p:spPr>
          <a:xfrm>
            <a:off x="827584" y="3645024"/>
            <a:ext cx="1368152" cy="79208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p(num2)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temp=num1+num2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num1=num2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Num2=temp</a:t>
            </a:r>
          </a:p>
        </p:txBody>
      </p:sp>
      <p:sp>
        <p:nvSpPr>
          <p:cNvPr id="87" name="순서도: 처리 86"/>
          <p:cNvSpPr/>
          <p:nvPr/>
        </p:nvSpPr>
        <p:spPr>
          <a:xfrm>
            <a:off x="2411760" y="3323084"/>
            <a:ext cx="576064" cy="3032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++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9" name="직선 화살표 연결선 18"/>
          <p:cNvCxnSpPr>
            <a:stCxn id="21" idx="2"/>
          </p:cNvCxnSpPr>
          <p:nvPr/>
        </p:nvCxnSpPr>
        <p:spPr>
          <a:xfrm rot="5400000">
            <a:off x="1362355" y="5123838"/>
            <a:ext cx="26714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852984" y="4543028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p( sum )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2"/>
          <p:cNvGrpSpPr/>
          <p:nvPr/>
        </p:nvGrpSpPr>
        <p:grpSpPr>
          <a:xfrm>
            <a:off x="428596" y="1214422"/>
            <a:ext cx="2147447" cy="4233452"/>
            <a:chOff x="5939582" y="531953"/>
            <a:chExt cx="2147447" cy="4771262"/>
          </a:xfrm>
        </p:grpSpPr>
        <p:sp>
          <p:nvSpPr>
            <p:cNvPr id="40" name="타원 39"/>
            <p:cNvSpPr/>
            <p:nvPr/>
          </p:nvSpPr>
          <p:spPr>
            <a:xfrm>
              <a:off x="6296772" y="531953"/>
              <a:ext cx="1428760" cy="512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</a:rPr>
                <a:t>배수 제외 출력 시작</a:t>
              </a:r>
            </a:p>
          </p:txBody>
        </p:sp>
        <p:cxnSp>
          <p:nvCxnSpPr>
            <p:cNvPr id="42" name="직선 화살표 연결선 41"/>
            <p:cNvCxnSpPr>
              <a:stCxn id="38" idx="2"/>
            </p:cNvCxnSpPr>
            <p:nvPr/>
          </p:nvCxnSpPr>
          <p:spPr>
            <a:xfrm rot="5400000">
              <a:off x="6860612" y="1911269"/>
              <a:ext cx="30108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판단 42"/>
            <p:cNvSpPr/>
            <p:nvPr/>
          </p:nvSpPr>
          <p:spPr>
            <a:xfrm>
              <a:off x="5939582" y="3671974"/>
              <a:ext cx="2143140" cy="48308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dirty="0">
                  <a:solidFill>
                    <a:schemeClr val="tx1"/>
                  </a:solidFill>
                </a:rPr>
                <a:t> &gt; 100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39780" y="4074541"/>
              <a:ext cx="647249" cy="27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no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96772" y="2464273"/>
              <a:ext cx="637561" cy="27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yes</a:t>
              </a:r>
              <a:endParaRPr lang="ko-KR" altLang="en-US" sz="1000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368210" y="4799160"/>
              <a:ext cx="1285884" cy="504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종료</a:t>
              </a:r>
            </a:p>
          </p:txBody>
        </p:sp>
      </p:grpSp>
      <p:sp>
        <p:nvSpPr>
          <p:cNvPr id="36" name="순서도: 처리 35"/>
          <p:cNvSpPr/>
          <p:nvPr/>
        </p:nvSpPr>
        <p:spPr>
          <a:xfrm>
            <a:off x="857224" y="328612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를 출력</a:t>
            </a:r>
          </a:p>
        </p:txBody>
      </p:sp>
      <p:cxnSp>
        <p:nvCxnSpPr>
          <p:cNvPr id="80" name="꺾인 연결선 56"/>
          <p:cNvCxnSpPr>
            <a:stCxn id="37" idx="2"/>
            <a:endCxn id="36" idx="0"/>
          </p:cNvCxnSpPr>
          <p:nvPr/>
        </p:nvCxnSpPr>
        <p:spPr>
          <a:xfrm rot="5400000">
            <a:off x="1357290" y="3143248"/>
            <a:ext cx="285752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55" idx="0"/>
          </p:cNvCxnSpPr>
          <p:nvPr/>
        </p:nvCxnSpPr>
        <p:spPr>
          <a:xfrm rot="5400000">
            <a:off x="1223720" y="4724189"/>
            <a:ext cx="55289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857224" y="18573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=1</a:t>
            </a: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 rot="5400000">
            <a:off x="1406145" y="1763343"/>
            <a:ext cx="1880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56"/>
          <p:cNvCxnSpPr>
            <a:stCxn id="36" idx="2"/>
            <a:endCxn id="43" idx="0"/>
          </p:cNvCxnSpPr>
          <p:nvPr/>
        </p:nvCxnSpPr>
        <p:spPr>
          <a:xfrm rot="5400000">
            <a:off x="1366596" y="3866933"/>
            <a:ext cx="267141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707904" y="47667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14. 1~100</a:t>
            </a:r>
            <a:r>
              <a:rPr lang="ko-KR" altLang="en-US" sz="1000" dirty="0"/>
              <a:t>사이의 수중 </a:t>
            </a:r>
            <a:r>
              <a:rPr lang="en-US" altLang="ko-KR" sz="1000" dirty="0"/>
              <a:t>4</a:t>
            </a:r>
            <a:r>
              <a:rPr lang="ko-KR" altLang="en-US" sz="1000" dirty="0"/>
              <a:t>의 배수를 제외한 모든 배수를 출력하는 순서도와 프로그램을 작성해 보자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7" name="순서도: 판단 36"/>
          <p:cNvSpPr/>
          <p:nvPr/>
        </p:nvSpPr>
        <p:spPr>
          <a:xfrm>
            <a:off x="428596" y="2571744"/>
            <a:ext cx="2143140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</a:t>
            </a:r>
            <a:r>
              <a:rPr lang="en-US" altLang="ko-KR" sz="800" dirty="0">
                <a:solidFill>
                  <a:schemeClr val="tx1"/>
                </a:solidFill>
              </a:rPr>
              <a:t> %4 != 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28662" y="4357694"/>
            <a:ext cx="63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69" name="꺾인 연결선 56"/>
          <p:cNvCxnSpPr>
            <a:stCxn id="37" idx="3"/>
            <a:endCxn id="43" idx="0"/>
          </p:cNvCxnSpPr>
          <p:nvPr/>
        </p:nvCxnSpPr>
        <p:spPr>
          <a:xfrm flipH="1">
            <a:off x="1500166" y="2786058"/>
            <a:ext cx="1071570" cy="1214446"/>
          </a:xfrm>
          <a:prstGeom prst="bentConnector4">
            <a:avLst>
              <a:gd name="adj1" fmla="val -21333"/>
              <a:gd name="adj2" fmla="val 8956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56"/>
          <p:cNvCxnSpPr>
            <a:stCxn id="43" idx="3"/>
          </p:cNvCxnSpPr>
          <p:nvPr/>
        </p:nvCxnSpPr>
        <p:spPr>
          <a:xfrm>
            <a:off x="2571736" y="4214818"/>
            <a:ext cx="78581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처리 73"/>
          <p:cNvSpPr/>
          <p:nvPr/>
        </p:nvSpPr>
        <p:spPr>
          <a:xfrm>
            <a:off x="3357554" y="3929066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56"/>
          <p:cNvCxnSpPr>
            <a:stCxn id="74" idx="0"/>
          </p:cNvCxnSpPr>
          <p:nvPr/>
        </p:nvCxnSpPr>
        <p:spPr>
          <a:xfrm rot="16200000" flipV="1">
            <a:off x="1964513" y="1893083"/>
            <a:ext cx="1571636" cy="25003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57356" y="2928934"/>
            <a:ext cx="647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2AA1320-D6E1-4DEA-B7AC-A7AF6B1FD8D5}"/>
              </a:ext>
            </a:extLst>
          </p:cNvPr>
          <p:cNvSpPr/>
          <p:nvPr/>
        </p:nvSpPr>
        <p:spPr>
          <a:xfrm>
            <a:off x="4122693" y="137141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(int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&lt;=100;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%4==0)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2"/>
          <p:cNvGrpSpPr/>
          <p:nvPr/>
        </p:nvGrpSpPr>
        <p:grpSpPr>
          <a:xfrm>
            <a:off x="428596" y="1214422"/>
            <a:ext cx="2147447" cy="4519205"/>
            <a:chOff x="5939582" y="531953"/>
            <a:chExt cx="2147447" cy="5093316"/>
          </a:xfrm>
        </p:grpSpPr>
        <p:sp>
          <p:nvSpPr>
            <p:cNvPr id="40" name="타원 39"/>
            <p:cNvSpPr/>
            <p:nvPr/>
          </p:nvSpPr>
          <p:spPr>
            <a:xfrm>
              <a:off x="6368210" y="531953"/>
              <a:ext cx="1285884" cy="512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짝수 합 시작</a:t>
              </a:r>
            </a:p>
          </p:txBody>
        </p:sp>
        <p:cxnSp>
          <p:nvCxnSpPr>
            <p:cNvPr id="42" name="직선 화살표 연결선 41"/>
            <p:cNvCxnSpPr>
              <a:stCxn id="38" idx="2"/>
            </p:cNvCxnSpPr>
            <p:nvPr/>
          </p:nvCxnSpPr>
          <p:spPr>
            <a:xfrm rot="5400000">
              <a:off x="6860612" y="1911269"/>
              <a:ext cx="30108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판단 42"/>
            <p:cNvSpPr/>
            <p:nvPr/>
          </p:nvSpPr>
          <p:spPr>
            <a:xfrm>
              <a:off x="5939582" y="3671974"/>
              <a:ext cx="2143140" cy="48308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dirty="0">
                  <a:solidFill>
                    <a:schemeClr val="tx1"/>
                  </a:solidFill>
                </a:rPr>
                <a:t> &gt; 100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39780" y="4074541"/>
              <a:ext cx="647249" cy="27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no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96772" y="2464273"/>
              <a:ext cx="637561" cy="27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yes</a:t>
              </a:r>
              <a:endParaRPr lang="ko-KR" altLang="en-US" sz="1000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368210" y="5121214"/>
              <a:ext cx="1285884" cy="504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종료</a:t>
              </a:r>
            </a:p>
          </p:txBody>
        </p:sp>
      </p:grpSp>
      <p:sp>
        <p:nvSpPr>
          <p:cNvPr id="36" name="순서도: 처리 35"/>
          <p:cNvSpPr/>
          <p:nvPr/>
        </p:nvSpPr>
        <p:spPr>
          <a:xfrm>
            <a:off x="857224" y="328612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sum = </a:t>
            </a:r>
            <a:r>
              <a:rPr lang="en-US" altLang="ko-KR" sz="1000" dirty="0" err="1">
                <a:solidFill>
                  <a:schemeClr val="tx1"/>
                </a:solidFill>
              </a:rPr>
              <a:t>sum+i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56"/>
          <p:cNvCxnSpPr>
            <a:stCxn id="37" idx="2"/>
            <a:endCxn id="36" idx="0"/>
          </p:cNvCxnSpPr>
          <p:nvPr/>
        </p:nvCxnSpPr>
        <p:spPr>
          <a:xfrm rot="5400000">
            <a:off x="1357290" y="3143248"/>
            <a:ext cx="285752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>
            <a:off x="1403109" y="4545594"/>
            <a:ext cx="194909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857224" y="18573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=1</a:t>
            </a: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 rot="5400000">
            <a:off x="1406145" y="1763343"/>
            <a:ext cx="1880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56"/>
          <p:cNvCxnSpPr>
            <a:stCxn id="36" idx="2"/>
            <a:endCxn id="43" idx="0"/>
          </p:cNvCxnSpPr>
          <p:nvPr/>
        </p:nvCxnSpPr>
        <p:spPr>
          <a:xfrm rot="5400000">
            <a:off x="1366596" y="3866933"/>
            <a:ext cx="267141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563888" y="40466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15. 1~100</a:t>
            </a:r>
            <a:r>
              <a:rPr lang="ko-KR" altLang="en-US" sz="1000" dirty="0"/>
              <a:t>사이의 짝수의 합을 출력하는 순서도와 프로그램을 작성해 보자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7" name="순서도: 판단 36"/>
          <p:cNvSpPr/>
          <p:nvPr/>
        </p:nvSpPr>
        <p:spPr>
          <a:xfrm>
            <a:off x="428596" y="2571744"/>
            <a:ext cx="2143140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</a:t>
            </a:r>
            <a:r>
              <a:rPr lang="en-US" altLang="ko-KR" sz="800" dirty="0">
                <a:solidFill>
                  <a:schemeClr val="tx1"/>
                </a:solidFill>
              </a:rPr>
              <a:t> %2 == 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28662" y="4357694"/>
            <a:ext cx="63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69" name="꺾인 연결선 56"/>
          <p:cNvCxnSpPr>
            <a:stCxn id="37" idx="3"/>
            <a:endCxn id="43" idx="0"/>
          </p:cNvCxnSpPr>
          <p:nvPr/>
        </p:nvCxnSpPr>
        <p:spPr>
          <a:xfrm flipH="1">
            <a:off x="1500166" y="2786058"/>
            <a:ext cx="1071570" cy="1214446"/>
          </a:xfrm>
          <a:prstGeom prst="bentConnector4">
            <a:avLst>
              <a:gd name="adj1" fmla="val -21333"/>
              <a:gd name="adj2" fmla="val 8956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56"/>
          <p:cNvCxnSpPr>
            <a:stCxn id="43" idx="3"/>
          </p:cNvCxnSpPr>
          <p:nvPr/>
        </p:nvCxnSpPr>
        <p:spPr>
          <a:xfrm>
            <a:off x="2571736" y="4214818"/>
            <a:ext cx="78581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처리 73"/>
          <p:cNvSpPr/>
          <p:nvPr/>
        </p:nvSpPr>
        <p:spPr>
          <a:xfrm>
            <a:off x="3357554" y="3929066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56"/>
          <p:cNvCxnSpPr>
            <a:stCxn id="74" idx="0"/>
          </p:cNvCxnSpPr>
          <p:nvPr/>
        </p:nvCxnSpPr>
        <p:spPr>
          <a:xfrm rot="16200000" flipV="1">
            <a:off x="1964513" y="1893083"/>
            <a:ext cx="1571636" cy="25003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57356" y="2928934"/>
            <a:ext cx="647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24" name="순서도: 처리 23"/>
          <p:cNvSpPr/>
          <p:nvPr/>
        </p:nvSpPr>
        <p:spPr>
          <a:xfrm>
            <a:off x="857224" y="4643446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sum</a:t>
            </a:r>
            <a:r>
              <a:rPr lang="ko-KR" altLang="en-US" sz="1000" dirty="0">
                <a:solidFill>
                  <a:schemeClr val="tx1"/>
                </a:solidFill>
              </a:rPr>
              <a:t>을 출력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8EC77CB-2A20-4A51-98E5-58F25C9C08A3}"/>
              </a:ext>
            </a:extLst>
          </p:cNvPr>
          <p:cNvSpPr/>
          <p:nvPr/>
        </p:nvSpPr>
        <p:spPr>
          <a:xfrm>
            <a:off x="4355976" y="103173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 sum = 0;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(int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&lt;=100;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%2 ==0) {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짝수의 합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2"/>
          <p:cNvGrpSpPr/>
          <p:nvPr/>
        </p:nvGrpSpPr>
        <p:grpSpPr>
          <a:xfrm>
            <a:off x="428596" y="1214422"/>
            <a:ext cx="2147447" cy="4519205"/>
            <a:chOff x="5939582" y="531953"/>
            <a:chExt cx="2147447" cy="5093316"/>
          </a:xfrm>
        </p:grpSpPr>
        <p:sp>
          <p:nvSpPr>
            <p:cNvPr id="40" name="타원 39"/>
            <p:cNvSpPr/>
            <p:nvPr/>
          </p:nvSpPr>
          <p:spPr>
            <a:xfrm>
              <a:off x="6368210" y="531953"/>
              <a:ext cx="1285884" cy="512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결과 출력 시작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/>
            <p:cNvCxnSpPr>
              <a:stCxn id="38" idx="2"/>
            </p:cNvCxnSpPr>
            <p:nvPr/>
          </p:nvCxnSpPr>
          <p:spPr>
            <a:xfrm rot="5400000">
              <a:off x="6860612" y="1911269"/>
              <a:ext cx="30108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판단 42"/>
            <p:cNvSpPr/>
            <p:nvPr/>
          </p:nvSpPr>
          <p:spPr>
            <a:xfrm>
              <a:off x="5939582" y="3671974"/>
              <a:ext cx="2143140" cy="48308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dirty="0">
                  <a:solidFill>
                    <a:schemeClr val="tx1"/>
                  </a:solidFill>
                </a:rPr>
                <a:t>  &gt; 100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39780" y="4074541"/>
              <a:ext cx="647249" cy="27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no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96772" y="2464273"/>
              <a:ext cx="637561" cy="27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yes</a:t>
              </a:r>
              <a:endParaRPr lang="ko-KR" altLang="en-US" sz="1000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368210" y="5121214"/>
              <a:ext cx="1285884" cy="504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종료</a:t>
              </a:r>
            </a:p>
          </p:txBody>
        </p:sp>
      </p:grpSp>
      <p:sp>
        <p:nvSpPr>
          <p:cNvPr id="36" name="순서도: 처리 35"/>
          <p:cNvSpPr/>
          <p:nvPr/>
        </p:nvSpPr>
        <p:spPr>
          <a:xfrm>
            <a:off x="857224" y="328612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sum = sum + 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56"/>
          <p:cNvCxnSpPr>
            <a:stCxn id="37" idx="2"/>
            <a:endCxn id="36" idx="0"/>
          </p:cNvCxnSpPr>
          <p:nvPr/>
        </p:nvCxnSpPr>
        <p:spPr>
          <a:xfrm rot="5400000">
            <a:off x="1357290" y="3143248"/>
            <a:ext cx="285752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>
            <a:off x="1403109" y="4545594"/>
            <a:ext cx="194909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857224" y="18573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=1</a:t>
            </a: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 rot="5400000">
            <a:off x="1406145" y="1763343"/>
            <a:ext cx="1880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56"/>
          <p:cNvCxnSpPr>
            <a:stCxn id="36" idx="2"/>
            <a:endCxn id="43" idx="0"/>
          </p:cNvCxnSpPr>
          <p:nvPr/>
        </p:nvCxnSpPr>
        <p:spPr>
          <a:xfrm rot="5400000">
            <a:off x="1366596" y="3866933"/>
            <a:ext cx="267141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779912" y="47667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16. 1-2+3-4+5-6……+99-100</a:t>
            </a:r>
            <a:r>
              <a:rPr lang="ko-KR" altLang="en-US" sz="1000" dirty="0"/>
              <a:t>의 결과를 구하는 순서도와 프로그램을 작성해 보자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7" name="순서도: 판단 36"/>
          <p:cNvSpPr/>
          <p:nvPr/>
        </p:nvSpPr>
        <p:spPr>
          <a:xfrm>
            <a:off x="428596" y="2571744"/>
            <a:ext cx="2143140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</a:t>
            </a:r>
            <a:r>
              <a:rPr lang="en-US" altLang="ko-KR" sz="800" dirty="0">
                <a:solidFill>
                  <a:schemeClr val="tx1"/>
                </a:solidFill>
              </a:rPr>
              <a:t> % 2 == 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28662" y="4357694"/>
            <a:ext cx="63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69" name="꺾인 연결선 56"/>
          <p:cNvCxnSpPr>
            <a:stCxn id="37" idx="3"/>
            <a:endCxn id="30" idx="0"/>
          </p:cNvCxnSpPr>
          <p:nvPr/>
        </p:nvCxnSpPr>
        <p:spPr>
          <a:xfrm>
            <a:off x="2571736" y="2786058"/>
            <a:ext cx="357190" cy="50006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56"/>
          <p:cNvCxnSpPr>
            <a:stCxn id="43" idx="3"/>
          </p:cNvCxnSpPr>
          <p:nvPr/>
        </p:nvCxnSpPr>
        <p:spPr>
          <a:xfrm>
            <a:off x="2571736" y="4214818"/>
            <a:ext cx="78581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처리 73"/>
          <p:cNvSpPr/>
          <p:nvPr/>
        </p:nvSpPr>
        <p:spPr>
          <a:xfrm>
            <a:off x="3357554" y="3929066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56"/>
          <p:cNvCxnSpPr>
            <a:stCxn id="74" idx="0"/>
          </p:cNvCxnSpPr>
          <p:nvPr/>
        </p:nvCxnSpPr>
        <p:spPr>
          <a:xfrm rot="16200000" flipV="1">
            <a:off x="1964513" y="1893083"/>
            <a:ext cx="1571636" cy="25003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57356" y="2928934"/>
            <a:ext cx="647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24" name="순서도: 처리 23"/>
          <p:cNvSpPr/>
          <p:nvPr/>
        </p:nvSpPr>
        <p:spPr>
          <a:xfrm>
            <a:off x="857224" y="4643446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sum </a:t>
            </a:r>
            <a:r>
              <a:rPr lang="ko-KR" altLang="en-US" sz="1000" dirty="0">
                <a:solidFill>
                  <a:schemeClr val="tx1"/>
                </a:solidFill>
              </a:rPr>
              <a:t>을 출력</a:t>
            </a:r>
          </a:p>
        </p:txBody>
      </p:sp>
      <p:sp>
        <p:nvSpPr>
          <p:cNvPr id="30" name="순서도: 처리 29"/>
          <p:cNvSpPr/>
          <p:nvPr/>
        </p:nvSpPr>
        <p:spPr>
          <a:xfrm>
            <a:off x="2285984" y="328612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sum = sum - 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꺾인 연결선 56"/>
          <p:cNvCxnSpPr>
            <a:stCxn id="30" idx="2"/>
            <a:endCxn id="43" idx="0"/>
          </p:cNvCxnSpPr>
          <p:nvPr/>
        </p:nvCxnSpPr>
        <p:spPr>
          <a:xfrm rot="5400000">
            <a:off x="2080975" y="3152554"/>
            <a:ext cx="267142" cy="142876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5400000">
            <a:off x="1403108" y="5169132"/>
            <a:ext cx="194909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542F600-B4E9-4E20-A528-96FE3F048A22}"/>
              </a:ext>
            </a:extLst>
          </p:cNvPr>
          <p:cNvSpPr/>
          <p:nvPr/>
        </p:nvSpPr>
        <p:spPr>
          <a:xfrm>
            <a:off x="4299075" y="115804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int 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(int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&lt;=100;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%2==0) {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2"/>
          <p:cNvGrpSpPr/>
          <p:nvPr/>
        </p:nvGrpSpPr>
        <p:grpSpPr>
          <a:xfrm>
            <a:off x="785786" y="1214422"/>
            <a:ext cx="1357322" cy="4519205"/>
            <a:chOff x="6296772" y="531953"/>
            <a:chExt cx="1357322" cy="5093316"/>
          </a:xfrm>
        </p:grpSpPr>
        <p:sp>
          <p:nvSpPr>
            <p:cNvPr id="40" name="타원 39"/>
            <p:cNvSpPr/>
            <p:nvPr/>
          </p:nvSpPr>
          <p:spPr>
            <a:xfrm>
              <a:off x="6368210" y="531953"/>
              <a:ext cx="1285884" cy="512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결과 출력 시작</a:t>
              </a:r>
            </a:p>
          </p:txBody>
        </p:sp>
        <p:cxnSp>
          <p:nvCxnSpPr>
            <p:cNvPr id="42" name="직선 화살표 연결선 41"/>
            <p:cNvCxnSpPr>
              <a:stCxn id="38" idx="2"/>
            </p:cNvCxnSpPr>
            <p:nvPr/>
          </p:nvCxnSpPr>
          <p:spPr>
            <a:xfrm rot="5400000">
              <a:off x="6860612" y="1911269"/>
              <a:ext cx="30108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96772" y="2464273"/>
              <a:ext cx="637561" cy="27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yes</a:t>
              </a:r>
              <a:endParaRPr lang="ko-KR" altLang="en-US" sz="1000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368210" y="5121214"/>
              <a:ext cx="1285884" cy="504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종료</a:t>
              </a:r>
            </a:p>
          </p:txBody>
        </p:sp>
      </p:grpSp>
      <p:cxnSp>
        <p:nvCxnSpPr>
          <p:cNvPr id="80" name="꺾인 연결선 56"/>
          <p:cNvCxnSpPr>
            <a:stCxn id="37" idx="2"/>
            <a:endCxn id="24" idx="0"/>
          </p:cNvCxnSpPr>
          <p:nvPr/>
        </p:nvCxnSpPr>
        <p:spPr>
          <a:xfrm rot="5400000">
            <a:off x="678629" y="3821909"/>
            <a:ext cx="1643074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857224" y="18573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=1</a:t>
            </a: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 rot="5400000">
            <a:off x="1406145" y="1763343"/>
            <a:ext cx="1880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995936" y="26064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17. 1/2+2/3+3/4+4/5+5/6+6/7+....+99/100</a:t>
            </a:r>
            <a:r>
              <a:rPr lang="ko-KR" altLang="en-US" sz="1000" dirty="0"/>
              <a:t>의 결과를 구하는 순서도와 프로그램을 작성해 보자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7" name="순서도: 판단 36"/>
          <p:cNvSpPr/>
          <p:nvPr/>
        </p:nvSpPr>
        <p:spPr>
          <a:xfrm>
            <a:off x="428596" y="2571744"/>
            <a:ext cx="2143140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</a:t>
            </a:r>
            <a:r>
              <a:rPr lang="en-US" altLang="ko-KR" sz="800" dirty="0">
                <a:solidFill>
                  <a:schemeClr val="tx1"/>
                </a:solidFill>
              </a:rPr>
              <a:t>  &gt; 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857224" y="4643446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sum </a:t>
            </a:r>
            <a:r>
              <a:rPr lang="ko-KR" altLang="en-US" sz="1000" dirty="0">
                <a:solidFill>
                  <a:schemeClr val="tx1"/>
                </a:solidFill>
              </a:rPr>
              <a:t>을 출력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rot="5400000">
            <a:off x="1403108" y="5169132"/>
            <a:ext cx="194909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28794" y="2928934"/>
            <a:ext cx="63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28" name="순서도: 처리 27"/>
          <p:cNvSpPr/>
          <p:nvPr/>
        </p:nvSpPr>
        <p:spPr>
          <a:xfrm>
            <a:off x="3000364" y="2571745"/>
            <a:ext cx="1285884" cy="42862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sum = 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/(i+1)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56"/>
          <p:cNvCxnSpPr>
            <a:stCxn id="37" idx="3"/>
            <a:endCxn id="28" idx="1"/>
          </p:cNvCxnSpPr>
          <p:nvPr/>
        </p:nvCxnSpPr>
        <p:spPr>
          <a:xfrm>
            <a:off x="2571736" y="2786058"/>
            <a:ext cx="4286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56"/>
          <p:cNvCxnSpPr>
            <a:stCxn id="28" idx="0"/>
          </p:cNvCxnSpPr>
          <p:nvPr/>
        </p:nvCxnSpPr>
        <p:spPr>
          <a:xfrm rot="16200000" flipV="1">
            <a:off x="2500298" y="1428737"/>
            <a:ext cx="142877" cy="214314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DA1BCA4-B63B-40FB-A958-B3E5E3C79A06}"/>
              </a:ext>
            </a:extLst>
          </p:cNvPr>
          <p:cNvSpPr/>
          <p:nvPr/>
        </p:nvSpPr>
        <p:spPr>
          <a:xfrm>
            <a:off x="4572000" y="177321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int 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(int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&lt;100;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+1);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2"/>
          <p:cNvGrpSpPr/>
          <p:nvPr/>
        </p:nvGrpSpPr>
        <p:grpSpPr>
          <a:xfrm>
            <a:off x="714348" y="1214422"/>
            <a:ext cx="1571636" cy="4519205"/>
            <a:chOff x="6225334" y="531953"/>
            <a:chExt cx="1571636" cy="5093316"/>
          </a:xfrm>
        </p:grpSpPr>
        <p:sp>
          <p:nvSpPr>
            <p:cNvPr id="40" name="타원 39"/>
            <p:cNvSpPr/>
            <p:nvPr/>
          </p:nvSpPr>
          <p:spPr>
            <a:xfrm>
              <a:off x="6225334" y="531953"/>
              <a:ext cx="1571636" cy="512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피보나치 수열 시작</a:t>
              </a:r>
            </a:p>
          </p:txBody>
        </p:sp>
        <p:cxnSp>
          <p:nvCxnSpPr>
            <p:cNvPr id="42" name="직선 화살표 연결선 41"/>
            <p:cNvCxnSpPr>
              <a:stCxn id="38" idx="2"/>
              <a:endCxn id="37" idx="0"/>
            </p:cNvCxnSpPr>
            <p:nvPr/>
          </p:nvCxnSpPr>
          <p:spPr>
            <a:xfrm rot="5400000">
              <a:off x="6780100" y="1991781"/>
              <a:ext cx="462105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96772" y="2625300"/>
              <a:ext cx="637561" cy="27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yes</a:t>
              </a:r>
              <a:endParaRPr lang="ko-KR" altLang="en-US" sz="1000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368210" y="5121214"/>
              <a:ext cx="1285884" cy="504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종료</a:t>
              </a:r>
            </a:p>
          </p:txBody>
        </p:sp>
      </p:grpSp>
      <p:sp>
        <p:nvSpPr>
          <p:cNvPr id="38" name="순서도: 처리 37"/>
          <p:cNvSpPr/>
          <p:nvPr/>
        </p:nvSpPr>
        <p:spPr>
          <a:xfrm>
            <a:off x="857224" y="18573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=1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sum =1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Sum1 = 1</a:t>
            </a: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 rot="5400000">
            <a:off x="1406145" y="1763343"/>
            <a:ext cx="1880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571868" y="150017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18. </a:t>
            </a:r>
            <a:r>
              <a:rPr lang="ko-KR" altLang="en-US" sz="1000" dirty="0"/>
              <a:t>피보나치 수열을 구하는 순서도와 프로그램을 작성해 보자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7" name="순서도: 판단 36"/>
          <p:cNvSpPr/>
          <p:nvPr/>
        </p:nvSpPr>
        <p:spPr>
          <a:xfrm>
            <a:off x="428596" y="2714620"/>
            <a:ext cx="2143140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</a:t>
            </a:r>
            <a:r>
              <a:rPr lang="en-US" altLang="ko-KR" sz="800" dirty="0">
                <a:solidFill>
                  <a:schemeClr val="tx1"/>
                </a:solidFill>
              </a:rPr>
              <a:t>  &gt;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37" idx="2"/>
          </p:cNvCxnSpPr>
          <p:nvPr/>
        </p:nvCxnSpPr>
        <p:spPr>
          <a:xfrm rot="5400000">
            <a:off x="437506" y="4205116"/>
            <a:ext cx="2124528" cy="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28794" y="3071810"/>
            <a:ext cx="63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cxnSp>
        <p:nvCxnSpPr>
          <p:cNvPr id="29" name="꺾인 연결선 56"/>
          <p:cNvCxnSpPr>
            <a:stCxn id="37" idx="3"/>
          </p:cNvCxnSpPr>
          <p:nvPr/>
        </p:nvCxnSpPr>
        <p:spPr>
          <a:xfrm>
            <a:off x="2571736" y="2928934"/>
            <a:ext cx="4286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56"/>
          <p:cNvCxnSpPr>
            <a:stCxn id="19" idx="0"/>
          </p:cNvCxnSpPr>
          <p:nvPr/>
        </p:nvCxnSpPr>
        <p:spPr>
          <a:xfrm rot="16200000" flipV="1">
            <a:off x="3339695" y="660778"/>
            <a:ext cx="214314" cy="389337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4786314" y="2714620"/>
            <a:ext cx="1214446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sum </a:t>
            </a:r>
            <a:r>
              <a:rPr lang="ko-KR" altLang="en-US" sz="1000" dirty="0">
                <a:solidFill>
                  <a:schemeClr val="tx1"/>
                </a:solidFill>
              </a:rPr>
              <a:t>을 출력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sum1 </a:t>
            </a:r>
            <a:r>
              <a:rPr lang="ko-KR" altLang="en-US" sz="1000" dirty="0">
                <a:solidFill>
                  <a:schemeClr val="tx1"/>
                </a:solidFill>
              </a:rPr>
              <a:t>을 출력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3000364" y="2714620"/>
            <a:ext cx="1357322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sum = sum+sum1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sum1 = sum1+sum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꺾인 연결선 56"/>
          <p:cNvCxnSpPr/>
          <p:nvPr/>
        </p:nvCxnSpPr>
        <p:spPr>
          <a:xfrm>
            <a:off x="4357686" y="2928934"/>
            <a:ext cx="4286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67CF0AA-2B5A-4438-A603-2E484213C764}"/>
              </a:ext>
            </a:extLst>
          </p:cNvPr>
          <p:cNvSpPr/>
          <p:nvPr/>
        </p:nvSpPr>
        <p:spPr>
          <a:xfrm>
            <a:off x="3446851" y="378904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int 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=1, i1 = 0, int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 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&lt;=10;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786050" y="1571612"/>
            <a:ext cx="5929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세로 가로 높이를 입력 받아 사각기둥의 넓이를 만드는  순서도와 프로그램을 보자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11560" y="404664"/>
            <a:ext cx="1695702" cy="3654737"/>
            <a:chOff x="500034" y="1214422"/>
            <a:chExt cx="1914576" cy="4624786"/>
          </a:xfrm>
        </p:grpSpPr>
        <p:grpSp>
          <p:nvGrpSpPr>
            <p:cNvPr id="2" name="그룹 113"/>
            <p:cNvGrpSpPr/>
            <p:nvPr/>
          </p:nvGrpSpPr>
          <p:grpSpPr>
            <a:xfrm>
              <a:off x="500034" y="1214422"/>
              <a:ext cx="1914576" cy="4624786"/>
              <a:chOff x="497184" y="1124744"/>
              <a:chExt cx="1698552" cy="4372524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833000" y="1124744"/>
                <a:ext cx="103233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시작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처리 14"/>
              <p:cNvSpPr/>
              <p:nvPr/>
            </p:nvSpPr>
            <p:spPr>
              <a:xfrm>
                <a:off x="497184" y="1916832"/>
                <a:ext cx="1698552" cy="504056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width =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가로입력 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4" idx="4"/>
                <a:endCxn id="15" idx="0"/>
              </p:cNvCxnSpPr>
              <p:nvPr/>
            </p:nvCxnSpPr>
            <p:spPr>
              <a:xfrm flipH="1">
                <a:off x="1346460" y="1628800"/>
                <a:ext cx="2708" cy="2880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순서도: 처리 17"/>
              <p:cNvSpPr/>
              <p:nvPr/>
            </p:nvSpPr>
            <p:spPr>
              <a:xfrm>
                <a:off x="497184" y="2678195"/>
                <a:ext cx="1698552" cy="504472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length=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세로입력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화살표 연결선 18"/>
              <p:cNvCxnSpPr>
                <a:stCxn id="15" idx="2"/>
                <a:endCxn id="18" idx="0"/>
              </p:cNvCxnSpPr>
              <p:nvPr/>
            </p:nvCxnSpPr>
            <p:spPr>
              <a:xfrm rot="5400000">
                <a:off x="1217806" y="2549587"/>
                <a:ext cx="257308" cy="14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18" idx="2"/>
                <a:endCxn id="25" idx="0"/>
              </p:cNvCxnSpPr>
              <p:nvPr/>
            </p:nvCxnSpPr>
            <p:spPr>
              <a:xfrm rot="5400000">
                <a:off x="1193448" y="3335726"/>
                <a:ext cx="306025" cy="14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>
                <a:stCxn id="25" idx="2"/>
              </p:cNvCxnSpPr>
              <p:nvPr/>
            </p:nvCxnSpPr>
            <p:spPr>
              <a:xfrm rot="5400000">
                <a:off x="1227218" y="4112452"/>
                <a:ext cx="238483" cy="14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/>
              <p:cNvSpPr/>
              <p:nvPr/>
            </p:nvSpPr>
            <p:spPr>
              <a:xfrm>
                <a:off x="814072" y="4980366"/>
                <a:ext cx="1052961" cy="5169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종료</a:t>
                </a:r>
              </a:p>
            </p:txBody>
          </p:sp>
        </p:grpSp>
        <p:sp>
          <p:nvSpPr>
            <p:cNvPr id="25" name="순서도: 처리 24"/>
            <p:cNvSpPr/>
            <p:nvPr/>
          </p:nvSpPr>
          <p:spPr>
            <a:xfrm>
              <a:off x="500034" y="3714752"/>
              <a:ext cx="1914576" cy="5335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height=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높이입력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>
              <a:endCxn id="22" idx="0"/>
            </p:cNvCxnSpPr>
            <p:nvPr/>
          </p:nvCxnSpPr>
          <p:spPr>
            <a:xfrm flipH="1">
              <a:off x="1450663" y="5034148"/>
              <a:ext cx="6659" cy="2583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처리 40"/>
            <p:cNvSpPr/>
            <p:nvPr/>
          </p:nvSpPr>
          <p:spPr>
            <a:xfrm>
              <a:off x="500034" y="4500570"/>
              <a:ext cx="1914576" cy="5335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p( width * length * height)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1C6CEC7-B69D-473F-A20A-9CA9DD043A0B}"/>
              </a:ext>
            </a:extLst>
          </p:cNvPr>
          <p:cNvSpPr/>
          <p:nvPr/>
        </p:nvSpPr>
        <p:spPr>
          <a:xfrm>
            <a:off x="3365239" y="19742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width=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가로입력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length=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세로입력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height=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높이입력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/>
              <a:t>p(width*length*height)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2"/>
          <p:cNvGrpSpPr/>
          <p:nvPr/>
        </p:nvGrpSpPr>
        <p:grpSpPr>
          <a:xfrm>
            <a:off x="785786" y="1214422"/>
            <a:ext cx="1357322" cy="4519205"/>
            <a:chOff x="6296772" y="531953"/>
            <a:chExt cx="1357322" cy="5093316"/>
          </a:xfrm>
        </p:grpSpPr>
        <p:sp>
          <p:nvSpPr>
            <p:cNvPr id="40" name="타원 39"/>
            <p:cNvSpPr/>
            <p:nvPr/>
          </p:nvSpPr>
          <p:spPr>
            <a:xfrm>
              <a:off x="6368210" y="531953"/>
              <a:ext cx="1285884" cy="512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자판기 시작</a:t>
              </a:r>
            </a:p>
          </p:txBody>
        </p:sp>
        <p:cxnSp>
          <p:nvCxnSpPr>
            <p:cNvPr id="42" name="직선 화살표 연결선 41"/>
            <p:cNvCxnSpPr>
              <a:stCxn id="38" idx="2"/>
              <a:endCxn id="37" idx="0"/>
            </p:cNvCxnSpPr>
            <p:nvPr/>
          </p:nvCxnSpPr>
          <p:spPr>
            <a:xfrm rot="5400000">
              <a:off x="6780100" y="1991781"/>
              <a:ext cx="462105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96772" y="2625300"/>
              <a:ext cx="637561" cy="27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yes</a:t>
              </a:r>
              <a:endParaRPr lang="ko-KR" altLang="en-US" sz="1000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368210" y="5121214"/>
              <a:ext cx="1285884" cy="504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종료</a:t>
              </a:r>
            </a:p>
          </p:txBody>
        </p:sp>
      </p:grpSp>
      <p:sp>
        <p:nvSpPr>
          <p:cNvPr id="38" name="순서도: 처리 37"/>
          <p:cNvSpPr/>
          <p:nvPr/>
        </p:nvSpPr>
        <p:spPr>
          <a:xfrm>
            <a:off x="857224" y="1857364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i1</a:t>
            </a:r>
            <a:r>
              <a:rPr lang="ko-KR" altLang="en-US" sz="1000" dirty="0">
                <a:solidFill>
                  <a:schemeClr val="tx1"/>
                </a:solidFill>
              </a:rPr>
              <a:t>을 입력받음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 rot="5400000">
            <a:off x="1406145" y="1763343"/>
            <a:ext cx="1880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43306" y="150017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19. </a:t>
            </a:r>
            <a:r>
              <a:rPr lang="ko-KR" altLang="en-US" sz="1000" dirty="0"/>
              <a:t>자판기 기능이 가능한 순서도를 만들어 보자</a:t>
            </a:r>
            <a:r>
              <a:rPr lang="en-US" altLang="ko-KR" sz="1000" dirty="0"/>
              <a:t>. </a:t>
            </a:r>
            <a:r>
              <a:rPr lang="ko-KR" altLang="en-US" sz="1000" dirty="0"/>
              <a:t>잔돈과 선택한 음료가 최종 결과로 출력 되도록 만들어 보자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7" name="순서도: 판단 36"/>
          <p:cNvSpPr/>
          <p:nvPr/>
        </p:nvSpPr>
        <p:spPr>
          <a:xfrm>
            <a:off x="428596" y="2714620"/>
            <a:ext cx="2143140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</a:t>
            </a:r>
            <a:r>
              <a:rPr lang="en-US" altLang="ko-KR" sz="800" dirty="0">
                <a:solidFill>
                  <a:schemeClr val="tx1"/>
                </a:solidFill>
              </a:rPr>
              <a:t>  == 1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28" idx="2"/>
          </p:cNvCxnSpPr>
          <p:nvPr/>
        </p:nvCxnSpPr>
        <p:spPr>
          <a:xfrm rot="5400000">
            <a:off x="839722" y="4607333"/>
            <a:ext cx="1320100" cy="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28794" y="3071810"/>
            <a:ext cx="63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cxnSp>
        <p:nvCxnSpPr>
          <p:cNvPr id="29" name="꺾인 연결선 56"/>
          <p:cNvCxnSpPr>
            <a:stCxn id="37" idx="3"/>
          </p:cNvCxnSpPr>
          <p:nvPr/>
        </p:nvCxnSpPr>
        <p:spPr>
          <a:xfrm>
            <a:off x="2571736" y="2928934"/>
            <a:ext cx="4286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5500694" y="3500438"/>
            <a:ext cx="1214446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물</a:t>
            </a:r>
            <a:r>
              <a:rPr lang="en-US" altLang="ko-KR" sz="1000" dirty="0">
                <a:solidFill>
                  <a:schemeClr val="tx1"/>
                </a:solidFill>
              </a:rPr>
              <a:t>”</a:t>
            </a:r>
            <a:r>
              <a:rPr lang="ko-KR" altLang="en-US" sz="1000" dirty="0">
                <a:solidFill>
                  <a:schemeClr val="tx1"/>
                </a:solidFill>
              </a:rPr>
              <a:t>  출력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i1 – 1000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8" name="순서도: 판단 17"/>
          <p:cNvSpPr/>
          <p:nvPr/>
        </p:nvSpPr>
        <p:spPr>
          <a:xfrm>
            <a:off x="2928926" y="2714620"/>
            <a:ext cx="2143140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</a:t>
            </a:r>
            <a:r>
              <a:rPr lang="en-US" altLang="ko-KR" sz="800" dirty="0">
                <a:solidFill>
                  <a:schemeClr val="tx1"/>
                </a:solidFill>
              </a:rPr>
              <a:t>  == 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7686" y="3071810"/>
            <a:ext cx="63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26" name="순서도: 처리 25"/>
          <p:cNvSpPr/>
          <p:nvPr/>
        </p:nvSpPr>
        <p:spPr>
          <a:xfrm>
            <a:off x="3357554" y="3500438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사이다</a:t>
            </a:r>
            <a:r>
              <a:rPr lang="en-US" altLang="ko-KR" sz="1000" dirty="0">
                <a:solidFill>
                  <a:schemeClr val="tx1"/>
                </a:solidFill>
              </a:rPr>
              <a:t>”</a:t>
            </a:r>
            <a:r>
              <a:rPr lang="ko-KR" altLang="en-US" sz="1000" dirty="0">
                <a:solidFill>
                  <a:schemeClr val="tx1"/>
                </a:solidFill>
              </a:rPr>
              <a:t>  출력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i1 -2500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57224" y="3500438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콜라</a:t>
            </a:r>
            <a:r>
              <a:rPr lang="en-US" altLang="ko-KR" sz="1000" dirty="0">
                <a:solidFill>
                  <a:schemeClr val="tx1"/>
                </a:solidFill>
              </a:rPr>
              <a:t>”</a:t>
            </a:r>
            <a:r>
              <a:rPr lang="ko-KR" altLang="en-US" sz="1000" dirty="0">
                <a:solidFill>
                  <a:schemeClr val="tx1"/>
                </a:solidFill>
              </a:rPr>
              <a:t>  출력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i1 – 3000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37" idx="2"/>
            <a:endCxn id="28" idx="0"/>
          </p:cNvCxnSpPr>
          <p:nvPr/>
        </p:nvCxnSpPr>
        <p:spPr>
          <a:xfrm rot="5400000">
            <a:off x="1321571" y="3321843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2"/>
            <a:endCxn id="26" idx="0"/>
          </p:cNvCxnSpPr>
          <p:nvPr/>
        </p:nvCxnSpPr>
        <p:spPr>
          <a:xfrm rot="5400000">
            <a:off x="3821901" y="3321843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6"/>
          <p:cNvCxnSpPr>
            <a:stCxn id="18" idx="3"/>
            <a:endCxn id="19" idx="0"/>
          </p:cNvCxnSpPr>
          <p:nvPr/>
        </p:nvCxnSpPr>
        <p:spPr>
          <a:xfrm>
            <a:off x="5072066" y="2928934"/>
            <a:ext cx="1035851" cy="57150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86116" y="3143248"/>
            <a:ext cx="63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70" name="꺾인 연결선 56"/>
          <p:cNvCxnSpPr>
            <a:stCxn id="26" idx="2"/>
            <a:endCxn id="55" idx="0"/>
          </p:cNvCxnSpPr>
          <p:nvPr/>
        </p:nvCxnSpPr>
        <p:spPr>
          <a:xfrm rot="5400000">
            <a:off x="2080976" y="3366867"/>
            <a:ext cx="1338711" cy="25003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56"/>
          <p:cNvCxnSpPr>
            <a:stCxn id="19" idx="2"/>
            <a:endCxn id="55" idx="0"/>
          </p:cNvCxnSpPr>
          <p:nvPr/>
        </p:nvCxnSpPr>
        <p:spPr>
          <a:xfrm rot="5400000">
            <a:off x="3134687" y="2313157"/>
            <a:ext cx="1338711" cy="460775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786050" y="1571612"/>
            <a:ext cx="5929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세로 가로 높이를 입력 받아 사각기둥의 넓이를 만드는  순서도와 프로그램을 보자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835287" y="1214423"/>
            <a:ext cx="1030604" cy="421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500034" y="1876483"/>
            <a:ext cx="1695702" cy="4213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 =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숫자입력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4" idx="4"/>
            <a:endCxn id="15" idx="0"/>
          </p:cNvCxnSpPr>
          <p:nvPr/>
        </p:nvCxnSpPr>
        <p:spPr>
          <a:xfrm flipH="1">
            <a:off x="1347885" y="1635734"/>
            <a:ext cx="2703" cy="2407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500034" y="2512862"/>
            <a:ext cx="1695702" cy="4216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b=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숫자입력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5" idx="2"/>
            <a:endCxn id="18" idx="0"/>
          </p:cNvCxnSpPr>
          <p:nvPr/>
        </p:nvCxnSpPr>
        <p:spPr>
          <a:xfrm rot="5400000">
            <a:off x="1240351" y="2405251"/>
            <a:ext cx="215069" cy="14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2"/>
            <a:endCxn id="25" idx="0"/>
          </p:cNvCxnSpPr>
          <p:nvPr/>
        </p:nvCxnSpPr>
        <p:spPr>
          <a:xfrm rot="5400000">
            <a:off x="1219991" y="3062339"/>
            <a:ext cx="255788" cy="14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5" idx="2"/>
          </p:cNvCxnSpPr>
          <p:nvPr/>
        </p:nvCxnSpPr>
        <p:spPr>
          <a:xfrm rot="5400000">
            <a:off x="1248218" y="3711559"/>
            <a:ext cx="199334" cy="14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816390" y="5055592"/>
            <a:ext cx="1051194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500034" y="3190309"/>
            <a:ext cx="1695702" cy="42165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Temp=a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endCxn id="22" idx="0"/>
          </p:cNvCxnSpPr>
          <p:nvPr/>
        </p:nvCxnSpPr>
        <p:spPr>
          <a:xfrm flipH="1">
            <a:off x="1341987" y="4851441"/>
            <a:ext cx="5898" cy="2041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500034" y="3811301"/>
            <a:ext cx="1695702" cy="42165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a=b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1C6CEC7-B69D-473F-A20A-9CA9DD043A0B}"/>
              </a:ext>
            </a:extLst>
          </p:cNvPr>
          <p:cNvSpPr/>
          <p:nvPr/>
        </p:nvSpPr>
        <p:spPr>
          <a:xfrm>
            <a:off x="3365239" y="197426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0, i1 = 0, i2 = 0; 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세로를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가로를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높이를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넓이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)+(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)+(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))*2);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5400000">
            <a:off x="1248218" y="4322360"/>
            <a:ext cx="199334" cy="14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처리 25"/>
          <p:cNvSpPr/>
          <p:nvPr/>
        </p:nvSpPr>
        <p:spPr>
          <a:xfrm>
            <a:off x="500034" y="4422102"/>
            <a:ext cx="1695702" cy="42165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b=temp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491D728-1E50-4FA1-8994-F1EF40795E0A}"/>
              </a:ext>
            </a:extLst>
          </p:cNvPr>
          <p:cNvSpPr/>
          <p:nvPr/>
        </p:nvSpPr>
        <p:spPr>
          <a:xfrm>
            <a:off x="539552" y="908720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0, i2 = 0; 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음료를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선택하시오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\n 1.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콜라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(3000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)  2.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사이다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(2500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)  3.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물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(1000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돈을 넣어주세요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1:{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콜라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- 3000;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2:{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사이다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- 2500;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3:{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물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- 1000;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잔돈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7529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2"/>
          <p:cNvGrpSpPr/>
          <p:nvPr/>
        </p:nvGrpSpPr>
        <p:grpSpPr>
          <a:xfrm>
            <a:off x="785786" y="1214422"/>
            <a:ext cx="1357322" cy="4519205"/>
            <a:chOff x="6296772" y="531953"/>
            <a:chExt cx="1357322" cy="5093316"/>
          </a:xfrm>
        </p:grpSpPr>
        <p:sp>
          <p:nvSpPr>
            <p:cNvPr id="40" name="타원 39"/>
            <p:cNvSpPr/>
            <p:nvPr/>
          </p:nvSpPr>
          <p:spPr>
            <a:xfrm>
              <a:off x="6368210" y="531953"/>
              <a:ext cx="1285884" cy="512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교환 후 비교 시작</a:t>
              </a:r>
            </a:p>
          </p:txBody>
        </p:sp>
        <p:cxnSp>
          <p:nvCxnSpPr>
            <p:cNvPr id="42" name="직선 화살표 연결선 41"/>
            <p:cNvCxnSpPr>
              <a:stCxn id="38" idx="2"/>
              <a:endCxn id="37" idx="0"/>
            </p:cNvCxnSpPr>
            <p:nvPr/>
          </p:nvCxnSpPr>
          <p:spPr>
            <a:xfrm rot="5400000">
              <a:off x="6890382" y="2102064"/>
              <a:ext cx="24154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96772" y="2625300"/>
              <a:ext cx="637561" cy="277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yes</a:t>
              </a:r>
              <a:endParaRPr lang="ko-KR" altLang="en-US" sz="1000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368210" y="5121214"/>
              <a:ext cx="1285884" cy="504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종료</a:t>
              </a:r>
            </a:p>
          </p:txBody>
        </p:sp>
      </p:grpSp>
      <p:sp>
        <p:nvSpPr>
          <p:cNvPr id="38" name="순서도: 처리 37"/>
          <p:cNvSpPr/>
          <p:nvPr/>
        </p:nvSpPr>
        <p:spPr>
          <a:xfrm>
            <a:off x="857224" y="1857364"/>
            <a:ext cx="1285884" cy="642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수를 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ko-KR" altLang="en-US" sz="1000" dirty="0">
                <a:solidFill>
                  <a:schemeClr val="tx1"/>
                </a:solidFill>
              </a:rPr>
              <a:t>에 입력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수를 </a:t>
            </a:r>
            <a:r>
              <a:rPr lang="en-US" altLang="ko-KR" sz="1000" dirty="0">
                <a:solidFill>
                  <a:schemeClr val="tx1"/>
                </a:solidFill>
              </a:rPr>
              <a:t>i1</a:t>
            </a:r>
            <a:r>
              <a:rPr lang="ko-KR" altLang="en-US" sz="1000" dirty="0">
                <a:solidFill>
                  <a:schemeClr val="tx1"/>
                </a:solidFill>
              </a:rPr>
              <a:t>에 입력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연산을 </a:t>
            </a:r>
            <a:r>
              <a:rPr lang="en-US" altLang="ko-KR" sz="1000" dirty="0">
                <a:solidFill>
                  <a:schemeClr val="tx1"/>
                </a:solidFill>
              </a:rPr>
              <a:t>op</a:t>
            </a:r>
            <a:r>
              <a:rPr lang="ko-KR" altLang="en-US" sz="1000" dirty="0">
                <a:solidFill>
                  <a:schemeClr val="tx1"/>
                </a:solidFill>
              </a:rPr>
              <a:t>에 입력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40" idx="4"/>
            <a:endCxn id="38" idx="0"/>
          </p:cNvCxnSpPr>
          <p:nvPr/>
        </p:nvCxnSpPr>
        <p:spPr>
          <a:xfrm rot="5400000">
            <a:off x="1406145" y="1763343"/>
            <a:ext cx="1880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43306" y="150017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20. </a:t>
            </a:r>
            <a:r>
              <a:rPr lang="ko-KR" altLang="en-US" sz="1000" dirty="0"/>
              <a:t>계산기</a:t>
            </a:r>
          </a:p>
        </p:txBody>
      </p:sp>
      <p:sp>
        <p:nvSpPr>
          <p:cNvPr id="37" name="순서도: 판단 36"/>
          <p:cNvSpPr/>
          <p:nvPr/>
        </p:nvSpPr>
        <p:spPr>
          <a:xfrm>
            <a:off x="428596" y="2714620"/>
            <a:ext cx="2143140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Op == *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28" idx="2"/>
          </p:cNvCxnSpPr>
          <p:nvPr/>
        </p:nvCxnSpPr>
        <p:spPr>
          <a:xfrm rot="5400000">
            <a:off x="839722" y="4607333"/>
            <a:ext cx="1320100" cy="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28794" y="3071810"/>
            <a:ext cx="63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cxnSp>
        <p:nvCxnSpPr>
          <p:cNvPr id="29" name="꺾인 연결선 56"/>
          <p:cNvCxnSpPr>
            <a:stCxn id="37" idx="3"/>
            <a:endCxn id="18" idx="1"/>
          </p:cNvCxnSpPr>
          <p:nvPr/>
        </p:nvCxnSpPr>
        <p:spPr>
          <a:xfrm>
            <a:off x="2571736" y="2928934"/>
            <a:ext cx="285752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7786710" y="3500438"/>
            <a:ext cx="1214446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– i1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순서도: 판단 17"/>
          <p:cNvSpPr/>
          <p:nvPr/>
        </p:nvSpPr>
        <p:spPr>
          <a:xfrm>
            <a:off x="2857488" y="2714620"/>
            <a:ext cx="2143140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Op == 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7686" y="3071810"/>
            <a:ext cx="63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26" name="순서도: 처리 25"/>
          <p:cNvSpPr/>
          <p:nvPr/>
        </p:nvSpPr>
        <p:spPr>
          <a:xfrm>
            <a:off x="3286116" y="3500438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/ i1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57224" y="3500438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* i1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37" idx="2"/>
            <a:endCxn id="28" idx="0"/>
          </p:cNvCxnSpPr>
          <p:nvPr/>
        </p:nvCxnSpPr>
        <p:spPr>
          <a:xfrm rot="5400000">
            <a:off x="1321571" y="3321843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2"/>
            <a:endCxn id="26" idx="0"/>
          </p:cNvCxnSpPr>
          <p:nvPr/>
        </p:nvCxnSpPr>
        <p:spPr>
          <a:xfrm rot="5400000">
            <a:off x="3750463" y="3321843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6"/>
          <p:cNvCxnSpPr>
            <a:endCxn id="19" idx="0"/>
          </p:cNvCxnSpPr>
          <p:nvPr/>
        </p:nvCxnSpPr>
        <p:spPr>
          <a:xfrm>
            <a:off x="7429520" y="2928934"/>
            <a:ext cx="964413" cy="57150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57554" y="3071810"/>
            <a:ext cx="63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70" name="꺾인 연결선 56"/>
          <p:cNvCxnSpPr>
            <a:stCxn id="26" idx="2"/>
            <a:endCxn id="55" idx="0"/>
          </p:cNvCxnSpPr>
          <p:nvPr/>
        </p:nvCxnSpPr>
        <p:spPr>
          <a:xfrm rot="5400000">
            <a:off x="2045257" y="3402586"/>
            <a:ext cx="1338711" cy="24288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56"/>
          <p:cNvCxnSpPr>
            <a:stCxn id="19" idx="2"/>
            <a:endCxn id="55" idx="0"/>
          </p:cNvCxnSpPr>
          <p:nvPr/>
        </p:nvCxnSpPr>
        <p:spPr>
          <a:xfrm rot="5400000">
            <a:off x="4277695" y="1170149"/>
            <a:ext cx="1338711" cy="689376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처리 43"/>
          <p:cNvSpPr/>
          <p:nvPr/>
        </p:nvSpPr>
        <p:spPr>
          <a:xfrm>
            <a:off x="5715008" y="3500438"/>
            <a:ext cx="128588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+ i1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순서도: 판단 46"/>
          <p:cNvSpPr/>
          <p:nvPr/>
        </p:nvSpPr>
        <p:spPr>
          <a:xfrm>
            <a:off x="5286380" y="2714620"/>
            <a:ext cx="2143140" cy="428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Op == 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1" name="꺾인 연결선 56"/>
          <p:cNvCxnSpPr/>
          <p:nvPr/>
        </p:nvCxnSpPr>
        <p:spPr>
          <a:xfrm>
            <a:off x="4929190" y="2928934"/>
            <a:ext cx="4286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5400000">
            <a:off x="6180149" y="3321049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29322" y="3071810"/>
            <a:ext cx="63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357950" y="3071810"/>
            <a:ext cx="63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A5C9B8-AA16-4DAD-B496-C2199399C28F}"/>
              </a:ext>
            </a:extLst>
          </p:cNvPr>
          <p:cNvSpPr/>
          <p:nvPr/>
        </p:nvSpPr>
        <p:spPr>
          <a:xfrm>
            <a:off x="395536" y="548680"/>
            <a:ext cx="770485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두수와 연산을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입력하시오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(ex 20 * 10)"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 %s %d = %d"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op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599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251520" y="1598543"/>
            <a:ext cx="1512168" cy="50120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01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를 화면에 출력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2332147" y="1491984"/>
            <a:ext cx="1911950" cy="592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왼쪽으로 이동할 것인가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6211" y="1474487"/>
            <a:ext cx="707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NO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1456150"/>
            <a:ext cx="697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YES</a:t>
            </a:r>
            <a:endParaRPr lang="ko-KR" altLang="en-US" sz="1100" b="1" dirty="0"/>
          </a:p>
        </p:txBody>
      </p:sp>
      <p:cxnSp>
        <p:nvCxnSpPr>
          <p:cNvPr id="8" name="직선 화살표 연결선 7"/>
          <p:cNvCxnSpPr>
            <a:endCxn id="5" idx="0"/>
          </p:cNvCxnSpPr>
          <p:nvPr/>
        </p:nvCxnSpPr>
        <p:spPr>
          <a:xfrm>
            <a:off x="3273559" y="1268760"/>
            <a:ext cx="14563" cy="223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56"/>
          <p:cNvCxnSpPr>
            <a:stCxn id="5" idx="3"/>
          </p:cNvCxnSpPr>
          <p:nvPr/>
        </p:nvCxnSpPr>
        <p:spPr>
          <a:xfrm>
            <a:off x="4244097" y="1788297"/>
            <a:ext cx="99609" cy="5958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56"/>
          <p:cNvCxnSpPr>
            <a:stCxn id="5" idx="1"/>
          </p:cNvCxnSpPr>
          <p:nvPr/>
        </p:nvCxnSpPr>
        <p:spPr>
          <a:xfrm rot="10800000" flipV="1">
            <a:off x="2217479" y="1788297"/>
            <a:ext cx="114668" cy="5958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0" idx="0"/>
          </p:cNvCxnSpPr>
          <p:nvPr/>
        </p:nvCxnSpPr>
        <p:spPr>
          <a:xfrm>
            <a:off x="5529436" y="764704"/>
            <a:ext cx="15603" cy="757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/>
          <p:cNvSpPr/>
          <p:nvPr/>
        </p:nvSpPr>
        <p:spPr>
          <a:xfrm>
            <a:off x="4665340" y="1522020"/>
            <a:ext cx="1759398" cy="62726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한번더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돌것인가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7388" y="2276872"/>
            <a:ext cx="739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NO</a:t>
            </a:r>
            <a:endParaRPr lang="ko-KR" alt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78918" y="1503492"/>
            <a:ext cx="728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YES</a:t>
            </a:r>
            <a:endParaRPr lang="ko-KR" altLang="en-US" sz="1100" b="1" dirty="0"/>
          </a:p>
        </p:txBody>
      </p:sp>
      <p:sp>
        <p:nvSpPr>
          <p:cNvPr id="24" name="순서도: 처리 23"/>
          <p:cNvSpPr/>
          <p:nvPr/>
        </p:nvSpPr>
        <p:spPr>
          <a:xfrm>
            <a:off x="6700515" y="1598407"/>
            <a:ext cx="773138" cy="49056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03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출력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0" idx="3"/>
            <a:endCxn id="24" idx="1"/>
          </p:cNvCxnSpPr>
          <p:nvPr/>
        </p:nvCxnSpPr>
        <p:spPr>
          <a:xfrm>
            <a:off x="6424738" y="1835653"/>
            <a:ext cx="275777" cy="80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56"/>
          <p:cNvCxnSpPr>
            <a:stCxn id="24" idx="0"/>
          </p:cNvCxnSpPr>
          <p:nvPr/>
        </p:nvCxnSpPr>
        <p:spPr>
          <a:xfrm rot="16200000" flipV="1">
            <a:off x="6071430" y="582753"/>
            <a:ext cx="473662" cy="155764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6691851" y="899488"/>
            <a:ext cx="781801" cy="4738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01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출력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537944" y="2167628"/>
            <a:ext cx="15603" cy="7573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1465864" y="404664"/>
            <a:ext cx="1030604" cy="421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611560" y="1066724"/>
            <a:ext cx="2736304" cy="9941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change1000=0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change500=0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change100=0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change50=0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4" idx="4"/>
            <a:endCxn id="15" idx="0"/>
          </p:cNvCxnSpPr>
          <p:nvPr/>
        </p:nvCxnSpPr>
        <p:spPr>
          <a:xfrm flipH="1">
            <a:off x="1979712" y="825975"/>
            <a:ext cx="1454" cy="2407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611560" y="2275290"/>
            <a:ext cx="2736304" cy="4216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moneyInput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금액입력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5" idx="2"/>
            <a:endCxn id="18" idx="0"/>
          </p:cNvCxnSpPr>
          <p:nvPr/>
        </p:nvCxnSpPr>
        <p:spPr>
          <a:xfrm>
            <a:off x="1979712" y="2060848"/>
            <a:ext cx="0" cy="2144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2"/>
            <a:endCxn id="25" idx="0"/>
          </p:cNvCxnSpPr>
          <p:nvPr/>
        </p:nvCxnSpPr>
        <p:spPr>
          <a:xfrm>
            <a:off x="1979712" y="2696949"/>
            <a:ext cx="0" cy="3115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5" idx="2"/>
            <a:endCxn id="41" idx="0"/>
          </p:cNvCxnSpPr>
          <p:nvPr/>
        </p:nvCxnSpPr>
        <p:spPr>
          <a:xfrm>
            <a:off x="1979712" y="3827140"/>
            <a:ext cx="0" cy="3219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432574" y="5119140"/>
            <a:ext cx="1051194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611560" y="3008508"/>
            <a:ext cx="2736304" cy="81863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change1000= 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moneyInput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/1000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change500= 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moneyInput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%1000/500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change100= 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moneyInput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%500/100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change50= 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moneyInput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%100/50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958171" y="4932660"/>
            <a:ext cx="5898" cy="2041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611560" y="4149080"/>
            <a:ext cx="2736304" cy="79208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p(change1000,change500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,change100,change50)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355976" y="404664"/>
            <a:ext cx="5715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입력한 숫자가 </a:t>
            </a:r>
            <a:r>
              <a:rPr lang="en-US" altLang="ko-KR" sz="2800" dirty="0"/>
              <a:t>10</a:t>
            </a:r>
            <a:r>
              <a:rPr lang="ko-KR" altLang="en-US" sz="2800" dirty="0"/>
              <a:t>보다 큰 수인지 작은 수인지 출력하는  순서도와 프로그램을 만들어 보자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0" name="타원 39"/>
          <p:cNvSpPr/>
          <p:nvPr/>
        </p:nvSpPr>
        <p:spPr>
          <a:xfrm>
            <a:off x="1034899" y="1257284"/>
            <a:ext cx="1192759" cy="398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0" idx="4"/>
            <a:endCxn id="51" idx="0"/>
          </p:cNvCxnSpPr>
          <p:nvPr/>
        </p:nvCxnSpPr>
        <p:spPr>
          <a:xfrm flipH="1">
            <a:off x="1629339" y="1656036"/>
            <a:ext cx="1940" cy="2042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687927" y="2548568"/>
            <a:ext cx="1911950" cy="59262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input &gt;10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51991" y="2531071"/>
            <a:ext cx="707842" cy="28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79508" y="2512734"/>
            <a:ext cx="697247" cy="28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51" name="순서도: 처리 50"/>
          <p:cNvSpPr/>
          <p:nvPr/>
        </p:nvSpPr>
        <p:spPr>
          <a:xfrm>
            <a:off x="700557" y="1860273"/>
            <a:ext cx="1857564" cy="465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input 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숫자입력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51" idx="2"/>
            <a:endCxn id="43" idx="0"/>
          </p:cNvCxnSpPr>
          <p:nvPr/>
        </p:nvCxnSpPr>
        <p:spPr>
          <a:xfrm>
            <a:off x="1629339" y="2325344"/>
            <a:ext cx="14563" cy="223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/>
          <p:cNvSpPr/>
          <p:nvPr/>
        </p:nvSpPr>
        <p:spPr>
          <a:xfrm>
            <a:off x="179512" y="3440712"/>
            <a:ext cx="1224136" cy="465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p(10</a:t>
            </a:r>
            <a:r>
              <a:rPr lang="ko-KR" altLang="en-US" sz="1200" b="1" dirty="0">
                <a:solidFill>
                  <a:schemeClr val="tx1"/>
                </a:solidFill>
              </a:rPr>
              <a:t>보다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크다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103669" y="4583710"/>
            <a:ext cx="1102488" cy="429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76" name="순서도: 처리 75"/>
          <p:cNvSpPr/>
          <p:nvPr/>
        </p:nvSpPr>
        <p:spPr>
          <a:xfrm>
            <a:off x="1763688" y="3440712"/>
            <a:ext cx="1296144" cy="465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p(10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보다 작다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2" name="꺾인 연결선 56"/>
          <p:cNvCxnSpPr>
            <a:stCxn id="43" idx="3"/>
          </p:cNvCxnSpPr>
          <p:nvPr/>
        </p:nvCxnSpPr>
        <p:spPr>
          <a:xfrm>
            <a:off x="2599877" y="2844881"/>
            <a:ext cx="99609" cy="5958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56"/>
          <p:cNvCxnSpPr/>
          <p:nvPr/>
        </p:nvCxnSpPr>
        <p:spPr>
          <a:xfrm rot="16200000" flipH="1">
            <a:off x="992544" y="3911946"/>
            <a:ext cx="673912" cy="62999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56"/>
          <p:cNvCxnSpPr>
            <a:stCxn id="43" idx="1"/>
          </p:cNvCxnSpPr>
          <p:nvPr/>
        </p:nvCxnSpPr>
        <p:spPr>
          <a:xfrm rot="10800000" flipV="1">
            <a:off x="573259" y="2844881"/>
            <a:ext cx="114668" cy="5958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56"/>
          <p:cNvCxnSpPr/>
          <p:nvPr/>
        </p:nvCxnSpPr>
        <p:spPr>
          <a:xfrm rot="5400000">
            <a:off x="1618179" y="3916308"/>
            <a:ext cx="682630" cy="6299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타원 87"/>
          <p:cNvSpPr/>
          <p:nvPr/>
        </p:nvSpPr>
        <p:spPr>
          <a:xfrm>
            <a:off x="911967" y="980728"/>
            <a:ext cx="1259936" cy="4297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8" idx="4"/>
            <a:endCxn id="98" idx="0"/>
          </p:cNvCxnSpPr>
          <p:nvPr/>
        </p:nvCxnSpPr>
        <p:spPr>
          <a:xfrm flipH="1">
            <a:off x="1539886" y="1410461"/>
            <a:ext cx="2049" cy="1880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판단 90"/>
          <p:cNvSpPr/>
          <p:nvPr/>
        </p:nvSpPr>
        <p:spPr>
          <a:xfrm>
            <a:off x="545453" y="2340314"/>
            <a:ext cx="2019632" cy="5102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input&gt;0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55776" y="2276872"/>
            <a:ext cx="747708" cy="31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99592" y="2852936"/>
            <a:ext cx="736517" cy="31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97" name="꺾인 연결선 56"/>
          <p:cNvCxnSpPr>
            <a:stCxn id="104" idx="3"/>
            <a:endCxn id="106" idx="0"/>
          </p:cNvCxnSpPr>
          <p:nvPr/>
        </p:nvCxnSpPr>
        <p:spPr>
          <a:xfrm>
            <a:off x="4005796" y="3324064"/>
            <a:ext cx="131307" cy="96903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처리 97"/>
          <p:cNvSpPr/>
          <p:nvPr/>
        </p:nvSpPr>
        <p:spPr>
          <a:xfrm>
            <a:off x="558794" y="1598543"/>
            <a:ext cx="1962184" cy="50120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input 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숫자입력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8" idx="2"/>
            <a:endCxn id="91" idx="0"/>
          </p:cNvCxnSpPr>
          <p:nvPr/>
        </p:nvCxnSpPr>
        <p:spPr>
          <a:xfrm>
            <a:off x="1539886" y="2099748"/>
            <a:ext cx="15383" cy="240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순서도: 처리 100"/>
          <p:cNvSpPr/>
          <p:nvPr/>
        </p:nvSpPr>
        <p:spPr>
          <a:xfrm>
            <a:off x="611559" y="4183048"/>
            <a:ext cx="1224137" cy="50120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2194903" y="5303860"/>
            <a:ext cx="1216391" cy="5012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04" name="순서도: 판단 103"/>
          <p:cNvSpPr/>
          <p:nvPr/>
        </p:nvSpPr>
        <p:spPr>
          <a:xfrm>
            <a:off x="1916212" y="3068960"/>
            <a:ext cx="2089584" cy="5102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Input==0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순서도: 처리 104"/>
          <p:cNvSpPr/>
          <p:nvPr/>
        </p:nvSpPr>
        <p:spPr>
          <a:xfrm>
            <a:off x="2123728" y="4293096"/>
            <a:ext cx="1177528" cy="50120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p(0</a:t>
            </a:r>
            <a:r>
              <a:rPr lang="ko-KR" altLang="en-US" sz="1200" b="1" dirty="0">
                <a:solidFill>
                  <a:schemeClr val="tx1"/>
                </a:solidFill>
              </a:rPr>
              <a:t>과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같다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순서도: 처리 105"/>
          <p:cNvSpPr/>
          <p:nvPr/>
        </p:nvSpPr>
        <p:spPr>
          <a:xfrm>
            <a:off x="3563888" y="4293096"/>
            <a:ext cx="1146429" cy="50120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음수 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7" name="꺾인 연결선 56"/>
          <p:cNvCxnSpPr>
            <a:stCxn id="104" idx="2"/>
            <a:endCxn id="105" idx="0"/>
          </p:cNvCxnSpPr>
          <p:nvPr/>
        </p:nvCxnSpPr>
        <p:spPr>
          <a:xfrm rot="5400000">
            <a:off x="2479784" y="3811875"/>
            <a:ext cx="713929" cy="24851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56"/>
          <p:cNvCxnSpPr>
            <a:stCxn id="91" idx="3"/>
            <a:endCxn id="104" idx="0"/>
          </p:cNvCxnSpPr>
          <p:nvPr/>
        </p:nvCxnSpPr>
        <p:spPr>
          <a:xfrm>
            <a:off x="2565085" y="2595418"/>
            <a:ext cx="395919" cy="47354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56"/>
          <p:cNvCxnSpPr>
            <a:stCxn id="105" idx="2"/>
            <a:endCxn id="102" idx="0"/>
          </p:cNvCxnSpPr>
          <p:nvPr/>
        </p:nvCxnSpPr>
        <p:spPr>
          <a:xfrm rot="16200000" flipH="1">
            <a:off x="2503016" y="5003776"/>
            <a:ext cx="509559" cy="9060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56"/>
          <p:cNvCxnSpPr>
            <a:stCxn id="106" idx="2"/>
            <a:endCxn id="102" idx="0"/>
          </p:cNvCxnSpPr>
          <p:nvPr/>
        </p:nvCxnSpPr>
        <p:spPr>
          <a:xfrm rot="5400000">
            <a:off x="3215322" y="4382078"/>
            <a:ext cx="509559" cy="13340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56"/>
          <p:cNvCxnSpPr>
            <a:stCxn id="101" idx="2"/>
            <a:endCxn id="102" idx="0"/>
          </p:cNvCxnSpPr>
          <p:nvPr/>
        </p:nvCxnSpPr>
        <p:spPr>
          <a:xfrm rot="16200000" flipH="1">
            <a:off x="1703560" y="4204320"/>
            <a:ext cx="619607" cy="1579471"/>
          </a:xfrm>
          <a:prstGeom prst="bentConnector3">
            <a:avLst>
              <a:gd name="adj1" fmla="val 6024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798394" y="2996952"/>
            <a:ext cx="773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2987824" y="3645024"/>
            <a:ext cx="762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134" name="꺾인 연결선 56"/>
          <p:cNvCxnSpPr>
            <a:stCxn id="91" idx="2"/>
            <a:endCxn id="101" idx="0"/>
          </p:cNvCxnSpPr>
          <p:nvPr/>
        </p:nvCxnSpPr>
        <p:spPr>
          <a:xfrm rot="5400000">
            <a:off x="723186" y="3350964"/>
            <a:ext cx="1332527" cy="33164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85913" y="4293096"/>
            <a:ext cx="12497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/>
              <a:t>p( </a:t>
            </a:r>
            <a:r>
              <a:rPr lang="ko-KR" altLang="en-US" sz="1200" b="1" dirty="0" smtClean="0"/>
              <a:t>양수 이다 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67536" y="2204864"/>
            <a:ext cx="4176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input=</a:t>
            </a:r>
            <a:r>
              <a:rPr lang="ko-KR" altLang="en-US" dirty="0" smtClean="0"/>
              <a:t>숫자입력</a:t>
            </a:r>
          </a:p>
          <a:p>
            <a:r>
              <a:rPr lang="en-US" altLang="ko-KR" dirty="0" smtClean="0"/>
              <a:t>if(input&gt;0){</a:t>
            </a:r>
          </a:p>
          <a:p>
            <a:r>
              <a:rPr lang="en-US" altLang="ko-KR" dirty="0" smtClean="0"/>
              <a:t>	p(</a:t>
            </a:r>
            <a:r>
              <a:rPr lang="ko-KR" altLang="en-US" dirty="0" smtClean="0"/>
              <a:t>양수 이다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}else{</a:t>
            </a:r>
          </a:p>
          <a:p>
            <a:r>
              <a:rPr lang="en-US" altLang="ko-KR" dirty="0" smtClean="0"/>
              <a:t>	if(input==0){</a:t>
            </a:r>
          </a:p>
          <a:p>
            <a:r>
              <a:rPr lang="en-US" altLang="ko-KR" dirty="0" smtClean="0"/>
              <a:t>		p(0</a:t>
            </a:r>
            <a:r>
              <a:rPr lang="ko-KR" altLang="en-US" dirty="0" smtClean="0"/>
              <a:t>과 같다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}else{</a:t>
            </a:r>
          </a:p>
          <a:p>
            <a:r>
              <a:rPr lang="en-US" altLang="ko-KR" dirty="0" smtClean="0"/>
              <a:t>		p(</a:t>
            </a:r>
            <a:r>
              <a:rPr lang="ko-KR" altLang="en-US" dirty="0" smtClean="0"/>
              <a:t>음수 이다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395426" y="476672"/>
            <a:ext cx="55007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5. </a:t>
            </a:r>
            <a:r>
              <a:rPr lang="ko-KR" altLang="en-US" sz="1600" dirty="0"/>
              <a:t>입력 받은 숫자가 </a:t>
            </a:r>
            <a:r>
              <a:rPr lang="ko-KR" altLang="en-US" sz="1600" dirty="0" smtClean="0"/>
              <a:t>양수인지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인지 음수인지 </a:t>
            </a:r>
            <a:r>
              <a:rPr lang="ko-KR" altLang="en-US" sz="1600" dirty="0"/>
              <a:t>판단하는 순서도와 프로그램을 만들어 보자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input=</a:t>
            </a:r>
            <a:r>
              <a:rPr lang="ko-KR" altLang="en-US" sz="1600" dirty="0" smtClean="0"/>
              <a:t>숫자입력</a:t>
            </a:r>
            <a:endParaRPr lang="en-US" altLang="ko-KR" sz="1600" dirty="0" smtClean="0"/>
          </a:p>
          <a:p>
            <a:r>
              <a:rPr lang="en-US" altLang="ko-KR" sz="1600" dirty="0" smtClean="0"/>
              <a:t>if(</a:t>
            </a:r>
            <a:endParaRPr lang="ko-KR" altLang="en-US" sz="1600" dirty="0"/>
          </a:p>
        </p:txBody>
      </p:sp>
      <p:sp>
        <p:nvSpPr>
          <p:cNvPr id="88" name="타원 87"/>
          <p:cNvSpPr/>
          <p:nvPr/>
        </p:nvSpPr>
        <p:spPr>
          <a:xfrm>
            <a:off x="911967" y="980728"/>
            <a:ext cx="1259936" cy="4297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8" idx="4"/>
            <a:endCxn id="98" idx="0"/>
          </p:cNvCxnSpPr>
          <p:nvPr/>
        </p:nvCxnSpPr>
        <p:spPr>
          <a:xfrm flipH="1">
            <a:off x="1539886" y="1410461"/>
            <a:ext cx="2049" cy="1880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판단 90"/>
          <p:cNvSpPr/>
          <p:nvPr/>
        </p:nvSpPr>
        <p:spPr>
          <a:xfrm>
            <a:off x="545453" y="2340314"/>
            <a:ext cx="2019632" cy="5102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input&gt;0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55776" y="2276872"/>
            <a:ext cx="747708" cy="31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99592" y="2852936"/>
            <a:ext cx="736517" cy="31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97" name="꺾인 연결선 56"/>
          <p:cNvCxnSpPr>
            <a:stCxn id="104" idx="3"/>
            <a:endCxn id="106" idx="0"/>
          </p:cNvCxnSpPr>
          <p:nvPr/>
        </p:nvCxnSpPr>
        <p:spPr>
          <a:xfrm>
            <a:off x="4005796" y="3324064"/>
            <a:ext cx="131307" cy="96903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처리 97"/>
          <p:cNvSpPr/>
          <p:nvPr/>
        </p:nvSpPr>
        <p:spPr>
          <a:xfrm>
            <a:off x="558794" y="1598543"/>
            <a:ext cx="1962184" cy="50120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input 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숫자입력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8" idx="2"/>
            <a:endCxn id="91" idx="0"/>
          </p:cNvCxnSpPr>
          <p:nvPr/>
        </p:nvCxnSpPr>
        <p:spPr>
          <a:xfrm>
            <a:off x="1539886" y="2099748"/>
            <a:ext cx="15383" cy="240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순서도: 처리 100"/>
          <p:cNvSpPr/>
          <p:nvPr/>
        </p:nvSpPr>
        <p:spPr>
          <a:xfrm>
            <a:off x="611559" y="4183048"/>
            <a:ext cx="1224137" cy="50120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2194903" y="5303860"/>
            <a:ext cx="1216391" cy="5012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04" name="순서도: 판단 103"/>
          <p:cNvSpPr/>
          <p:nvPr/>
        </p:nvSpPr>
        <p:spPr>
          <a:xfrm>
            <a:off x="1916212" y="3068960"/>
            <a:ext cx="2089584" cy="51020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Input==0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순서도: 처리 104"/>
          <p:cNvSpPr/>
          <p:nvPr/>
        </p:nvSpPr>
        <p:spPr>
          <a:xfrm>
            <a:off x="2123728" y="4293096"/>
            <a:ext cx="1177528" cy="50120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p(0</a:t>
            </a:r>
            <a:r>
              <a:rPr lang="ko-KR" altLang="en-US" sz="1200" b="1" dirty="0">
                <a:solidFill>
                  <a:schemeClr val="tx1"/>
                </a:solidFill>
              </a:rPr>
              <a:t>과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같다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순서도: 처리 105"/>
          <p:cNvSpPr/>
          <p:nvPr/>
        </p:nvSpPr>
        <p:spPr>
          <a:xfrm>
            <a:off x="3563888" y="4293096"/>
            <a:ext cx="1146429" cy="50120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음수 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7" name="꺾인 연결선 56"/>
          <p:cNvCxnSpPr>
            <a:stCxn id="104" idx="2"/>
            <a:endCxn id="105" idx="0"/>
          </p:cNvCxnSpPr>
          <p:nvPr/>
        </p:nvCxnSpPr>
        <p:spPr>
          <a:xfrm rot="5400000">
            <a:off x="2479784" y="3811875"/>
            <a:ext cx="713929" cy="24851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56"/>
          <p:cNvCxnSpPr>
            <a:stCxn id="91" idx="3"/>
            <a:endCxn id="104" idx="0"/>
          </p:cNvCxnSpPr>
          <p:nvPr/>
        </p:nvCxnSpPr>
        <p:spPr>
          <a:xfrm>
            <a:off x="2565085" y="2595418"/>
            <a:ext cx="395919" cy="47354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56"/>
          <p:cNvCxnSpPr>
            <a:stCxn id="105" idx="2"/>
            <a:endCxn id="102" idx="0"/>
          </p:cNvCxnSpPr>
          <p:nvPr/>
        </p:nvCxnSpPr>
        <p:spPr>
          <a:xfrm rot="16200000" flipH="1">
            <a:off x="2503016" y="5003776"/>
            <a:ext cx="509559" cy="9060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56"/>
          <p:cNvCxnSpPr>
            <a:stCxn id="106" idx="2"/>
            <a:endCxn id="102" idx="0"/>
          </p:cNvCxnSpPr>
          <p:nvPr/>
        </p:nvCxnSpPr>
        <p:spPr>
          <a:xfrm rot="5400000">
            <a:off x="3215322" y="4382078"/>
            <a:ext cx="509559" cy="13340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56"/>
          <p:cNvCxnSpPr>
            <a:stCxn id="101" idx="2"/>
            <a:endCxn id="102" idx="0"/>
          </p:cNvCxnSpPr>
          <p:nvPr/>
        </p:nvCxnSpPr>
        <p:spPr>
          <a:xfrm rot="16200000" flipH="1">
            <a:off x="1703560" y="4204320"/>
            <a:ext cx="619607" cy="1579471"/>
          </a:xfrm>
          <a:prstGeom prst="bentConnector3">
            <a:avLst>
              <a:gd name="adj1" fmla="val 6024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798394" y="2996952"/>
            <a:ext cx="773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2987824" y="3645024"/>
            <a:ext cx="762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134" name="꺾인 연결선 56"/>
          <p:cNvCxnSpPr>
            <a:stCxn id="91" idx="2"/>
            <a:endCxn id="101" idx="0"/>
          </p:cNvCxnSpPr>
          <p:nvPr/>
        </p:nvCxnSpPr>
        <p:spPr>
          <a:xfrm rot="5400000">
            <a:off x="723186" y="3350964"/>
            <a:ext cx="1332527" cy="33164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85913" y="4293096"/>
            <a:ext cx="12497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/>
              <a:t>p( </a:t>
            </a:r>
            <a:r>
              <a:rPr lang="ko-KR" altLang="en-US" sz="1200" b="1" dirty="0" smtClean="0"/>
              <a:t>양수 이다 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67536" y="2204864"/>
            <a:ext cx="4176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input=</a:t>
            </a:r>
            <a:r>
              <a:rPr lang="ko-KR" altLang="en-US" dirty="0" smtClean="0"/>
              <a:t>숫자입력</a:t>
            </a:r>
          </a:p>
          <a:p>
            <a:r>
              <a:rPr lang="en-US" altLang="ko-KR" dirty="0" smtClean="0"/>
              <a:t>if(input&gt;0){</a:t>
            </a:r>
          </a:p>
          <a:p>
            <a:r>
              <a:rPr lang="en-US" altLang="ko-KR" dirty="0" smtClean="0"/>
              <a:t>	p(</a:t>
            </a:r>
            <a:r>
              <a:rPr lang="ko-KR" altLang="en-US" dirty="0" smtClean="0"/>
              <a:t>양수 이다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}else{</a:t>
            </a:r>
          </a:p>
          <a:p>
            <a:r>
              <a:rPr lang="en-US" altLang="ko-KR" dirty="0" smtClean="0"/>
              <a:t>	if(input==0){</a:t>
            </a:r>
          </a:p>
          <a:p>
            <a:r>
              <a:rPr lang="en-US" altLang="ko-KR" dirty="0" smtClean="0"/>
              <a:t>		p(0</a:t>
            </a:r>
            <a:r>
              <a:rPr lang="ko-KR" altLang="en-US" dirty="0" smtClean="0"/>
              <a:t>과 같다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}else{</a:t>
            </a:r>
          </a:p>
          <a:p>
            <a:r>
              <a:rPr lang="en-US" altLang="ko-KR" dirty="0" smtClean="0"/>
              <a:t>		p(</a:t>
            </a:r>
            <a:r>
              <a:rPr lang="ko-KR" altLang="en-US" dirty="0" smtClean="0"/>
              <a:t>음수 이다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897722" y="1285860"/>
            <a:ext cx="1090656" cy="383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0" idx="4"/>
            <a:endCxn id="51" idx="0"/>
          </p:cNvCxnSpPr>
          <p:nvPr/>
        </p:nvCxnSpPr>
        <p:spPr>
          <a:xfrm flipH="1">
            <a:off x="1433508" y="1669322"/>
            <a:ext cx="9542" cy="1678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323528" y="2499056"/>
            <a:ext cx="2232248" cy="71391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input%2==0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95736" y="2420888"/>
            <a:ext cx="64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79512" y="2420888"/>
            <a:ext cx="637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51" name="순서도: 처리 50"/>
          <p:cNvSpPr/>
          <p:nvPr/>
        </p:nvSpPr>
        <p:spPr>
          <a:xfrm>
            <a:off x="611971" y="1837153"/>
            <a:ext cx="1643073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input =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숫자입력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51" idx="2"/>
            <a:endCxn id="43" idx="0"/>
          </p:cNvCxnSpPr>
          <p:nvPr/>
        </p:nvCxnSpPr>
        <p:spPr>
          <a:xfrm>
            <a:off x="1433508" y="2284392"/>
            <a:ext cx="6144" cy="2146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/>
          <p:cNvSpPr/>
          <p:nvPr/>
        </p:nvSpPr>
        <p:spPr>
          <a:xfrm>
            <a:off x="323528" y="3501008"/>
            <a:ext cx="1008112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짝수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93322" y="4429702"/>
            <a:ext cx="1052961" cy="447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76" name="순서도: 처리 75"/>
          <p:cNvSpPr/>
          <p:nvPr/>
        </p:nvSpPr>
        <p:spPr>
          <a:xfrm>
            <a:off x="1823156" y="3501008"/>
            <a:ext cx="948644" cy="44723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홀수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2" name="꺾인 연결선 56"/>
          <p:cNvCxnSpPr>
            <a:stCxn id="43" idx="3"/>
            <a:endCxn id="76" idx="0"/>
          </p:cNvCxnSpPr>
          <p:nvPr/>
        </p:nvCxnSpPr>
        <p:spPr>
          <a:xfrm flipH="1">
            <a:off x="2297478" y="2856016"/>
            <a:ext cx="258298" cy="644992"/>
          </a:xfrm>
          <a:prstGeom prst="bentConnector4">
            <a:avLst>
              <a:gd name="adj1" fmla="val -88502"/>
              <a:gd name="adj2" fmla="val 7767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56"/>
          <p:cNvCxnSpPr>
            <a:stCxn id="76" idx="2"/>
            <a:endCxn id="55" idx="0"/>
          </p:cNvCxnSpPr>
          <p:nvPr/>
        </p:nvCxnSpPr>
        <p:spPr>
          <a:xfrm rot="5400000">
            <a:off x="1617914" y="3750137"/>
            <a:ext cx="481455" cy="8776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56"/>
          <p:cNvCxnSpPr>
            <a:stCxn id="53" idx="2"/>
            <a:endCxn id="55" idx="0"/>
          </p:cNvCxnSpPr>
          <p:nvPr/>
        </p:nvCxnSpPr>
        <p:spPr>
          <a:xfrm rot="16200000" flipH="1">
            <a:off x="882966" y="3892864"/>
            <a:ext cx="481455" cy="5922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964645" y="548680"/>
            <a:ext cx="5857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 </a:t>
            </a:r>
            <a:r>
              <a:rPr lang="en-US" altLang="ko-KR" sz="1000" dirty="0"/>
              <a:t>6. </a:t>
            </a:r>
            <a:r>
              <a:rPr lang="ko-KR" altLang="en-US" sz="1000" dirty="0"/>
              <a:t>입력 받은 숫자가 홀수인지 짝수인지 판단하는 순서도와 프로그램을 만들어 보자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4C085C6-0149-4BF6-8E09-A40712B51891}"/>
              </a:ext>
            </a:extLst>
          </p:cNvPr>
          <p:cNvSpPr/>
          <p:nvPr/>
        </p:nvSpPr>
        <p:spPr>
          <a:xfrm>
            <a:off x="3857652" y="152313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 = 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숫자입력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 input%2==0){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p(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짝수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else{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p(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꺾인 연결선 56"/>
          <p:cNvCxnSpPr>
            <a:stCxn id="43" idx="1"/>
            <a:endCxn id="53" idx="0"/>
          </p:cNvCxnSpPr>
          <p:nvPr/>
        </p:nvCxnSpPr>
        <p:spPr>
          <a:xfrm rot="10800000" flipH="1" flipV="1">
            <a:off x="323528" y="2856016"/>
            <a:ext cx="504056" cy="644992"/>
          </a:xfrm>
          <a:prstGeom prst="bentConnector4">
            <a:avLst>
              <a:gd name="adj1" fmla="val -25195"/>
              <a:gd name="adj2" fmla="val 7767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1663</Words>
  <Application>Microsoft Office PowerPoint</Application>
  <PresentationFormat>화면 슬라이드 쇼(4:3)</PresentationFormat>
  <Paragraphs>547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cloud2019</cp:lastModifiedBy>
  <cp:revision>248</cp:revision>
  <dcterms:created xsi:type="dcterms:W3CDTF">2020-02-24T01:17:38Z</dcterms:created>
  <dcterms:modified xsi:type="dcterms:W3CDTF">2020-08-30T11:04:31Z</dcterms:modified>
</cp:coreProperties>
</file>