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09" r:id="rId3"/>
    <p:sldId id="256" r:id="rId4"/>
    <p:sldId id="259" r:id="rId5"/>
    <p:sldId id="262" r:id="rId6"/>
    <p:sldId id="261" r:id="rId7"/>
    <p:sldId id="311" r:id="rId8"/>
    <p:sldId id="312" r:id="rId9"/>
    <p:sldId id="310" r:id="rId10"/>
    <p:sldId id="270" r:id="rId11"/>
    <p:sldId id="313" r:id="rId12"/>
    <p:sldId id="263" r:id="rId13"/>
    <p:sldId id="267" r:id="rId14"/>
    <p:sldId id="265" r:id="rId15"/>
    <p:sldId id="264" r:id="rId16"/>
    <p:sldId id="258" r:id="rId17"/>
    <p:sldId id="260" r:id="rId18"/>
    <p:sldId id="268" r:id="rId19"/>
    <p:sldId id="269" r:id="rId20"/>
    <p:sldId id="272" r:id="rId21"/>
    <p:sldId id="271" r:id="rId22"/>
    <p:sldId id="274" r:id="rId23"/>
    <p:sldId id="273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8" r:id="rId45"/>
    <p:sldId id="295" r:id="rId46"/>
    <p:sldId id="299" r:id="rId47"/>
    <p:sldId id="296" r:id="rId48"/>
    <p:sldId id="297" r:id="rId49"/>
    <p:sldId id="300" r:id="rId50"/>
    <p:sldId id="306" r:id="rId51"/>
    <p:sldId id="302" r:id="rId52"/>
    <p:sldId id="308" r:id="rId53"/>
    <p:sldId id="307" r:id="rId54"/>
    <p:sldId id="303" r:id="rId55"/>
    <p:sldId id="301" r:id="rId56"/>
    <p:sldId id="304" r:id="rId57"/>
  </p:sldIdLst>
  <p:sldSz cx="6858000" cy="9144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2022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7EB6-6F6E-47EE-8C2C-2AE0EE0FEBBE}" type="datetimeFigureOut">
              <a:rPr lang="ko-KR" altLang="en-US" smtClean="0"/>
              <a:pPr/>
              <a:t>2020-09-04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3F99B-178A-445E-8E7C-833054317E3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7EB6-6F6E-47EE-8C2C-2AE0EE0FEBBE}" type="datetimeFigureOut">
              <a:rPr lang="ko-KR" altLang="en-US" smtClean="0"/>
              <a:pPr/>
              <a:t>2020-09-04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3F99B-178A-445E-8E7C-833054317E3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7EB6-6F6E-47EE-8C2C-2AE0EE0FEBBE}" type="datetimeFigureOut">
              <a:rPr lang="ko-KR" altLang="en-US" smtClean="0"/>
              <a:pPr/>
              <a:t>2020-09-04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3F99B-178A-445E-8E7C-833054317E3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7EB6-6F6E-47EE-8C2C-2AE0EE0FEBBE}" type="datetimeFigureOut">
              <a:rPr lang="ko-KR" altLang="en-US" smtClean="0"/>
              <a:pPr/>
              <a:t>2020-09-04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3F99B-178A-445E-8E7C-833054317E3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7EB6-6F6E-47EE-8C2C-2AE0EE0FEBBE}" type="datetimeFigureOut">
              <a:rPr lang="ko-KR" altLang="en-US" smtClean="0"/>
              <a:pPr/>
              <a:t>2020-09-04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3F99B-178A-445E-8E7C-833054317E3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7EB6-6F6E-47EE-8C2C-2AE0EE0FEBBE}" type="datetimeFigureOut">
              <a:rPr lang="ko-KR" altLang="en-US" smtClean="0"/>
              <a:pPr/>
              <a:t>2020-09-04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3F99B-178A-445E-8E7C-833054317E3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7EB6-6F6E-47EE-8C2C-2AE0EE0FEBBE}" type="datetimeFigureOut">
              <a:rPr lang="ko-KR" altLang="en-US" smtClean="0"/>
              <a:pPr/>
              <a:t>2020-09-04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3F99B-178A-445E-8E7C-833054317E3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7EB6-6F6E-47EE-8C2C-2AE0EE0FEBBE}" type="datetimeFigureOut">
              <a:rPr lang="ko-KR" altLang="en-US" smtClean="0"/>
              <a:pPr/>
              <a:t>2020-09-04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3F99B-178A-445E-8E7C-833054317E3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7EB6-6F6E-47EE-8C2C-2AE0EE0FEBBE}" type="datetimeFigureOut">
              <a:rPr lang="ko-KR" altLang="en-US" smtClean="0"/>
              <a:pPr/>
              <a:t>2020-09-04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3F99B-178A-445E-8E7C-833054317E3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7EB6-6F6E-47EE-8C2C-2AE0EE0FEBBE}" type="datetimeFigureOut">
              <a:rPr lang="ko-KR" altLang="en-US" smtClean="0"/>
              <a:pPr/>
              <a:t>2020-09-04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3F99B-178A-445E-8E7C-833054317E3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7EB6-6F6E-47EE-8C2C-2AE0EE0FEBBE}" type="datetimeFigureOut">
              <a:rPr lang="ko-KR" altLang="en-US" smtClean="0"/>
              <a:pPr/>
              <a:t>2020-09-04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3F99B-178A-445E-8E7C-833054317E3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D7EB6-6F6E-47EE-8C2C-2AE0EE0FEBBE}" type="datetimeFigureOut">
              <a:rPr lang="ko-KR" altLang="en-US" smtClean="0"/>
              <a:pPr/>
              <a:t>2020-09-04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3F99B-178A-445E-8E7C-833054317E3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0648" y="1403648"/>
            <a:ext cx="5781675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6712" y="2010893"/>
            <a:ext cx="5112568" cy="4937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모서리가 둥근 직사각형 4"/>
          <p:cNvSpPr/>
          <p:nvPr/>
        </p:nvSpPr>
        <p:spPr>
          <a:xfrm>
            <a:off x="3645024" y="5220072"/>
            <a:ext cx="432048" cy="288032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01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340768" y="5220072"/>
            <a:ext cx="432048" cy="288032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02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340768" y="2555776"/>
            <a:ext cx="432048" cy="288032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03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3645024" y="2568476"/>
            <a:ext cx="432048" cy="288032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04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4784452" y="3911228"/>
            <a:ext cx="432048" cy="288032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05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68760" y="6300192"/>
            <a:ext cx="4152900" cy="362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8720" y="2195736"/>
            <a:ext cx="4752528" cy="4153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모서리가 둥근 직사각형 4"/>
          <p:cNvSpPr/>
          <p:nvPr/>
        </p:nvSpPr>
        <p:spPr>
          <a:xfrm>
            <a:off x="3717032" y="4932040"/>
            <a:ext cx="432048" cy="288032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01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340768" y="4932040"/>
            <a:ext cx="432048" cy="288032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02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340768" y="2555776"/>
            <a:ext cx="432048" cy="288032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03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3645024" y="2568476"/>
            <a:ext cx="432048" cy="288032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04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4784452" y="3911228"/>
            <a:ext cx="432048" cy="288032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05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모서리가 둥근 직사각형 26"/>
          <p:cNvSpPr/>
          <p:nvPr/>
        </p:nvSpPr>
        <p:spPr>
          <a:xfrm>
            <a:off x="188640" y="251520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F1(){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2" name="모서리가 둥근 직사각형 91"/>
          <p:cNvSpPr/>
          <p:nvPr/>
        </p:nvSpPr>
        <p:spPr>
          <a:xfrm>
            <a:off x="1124744" y="251520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T++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0" name="모서리가 둥근 직사각형 99"/>
          <p:cNvSpPr/>
          <p:nvPr/>
        </p:nvSpPr>
        <p:spPr>
          <a:xfrm>
            <a:off x="2060848" y="251520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T++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2996952" y="251520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T++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6" name="모서리가 둥근 직사각형 115"/>
          <p:cNvSpPr/>
          <p:nvPr/>
        </p:nvSpPr>
        <p:spPr>
          <a:xfrm>
            <a:off x="3933056" y="251520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T++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4" name="모서리가 둥근 직사각형 123"/>
          <p:cNvSpPr/>
          <p:nvPr/>
        </p:nvSpPr>
        <p:spPr>
          <a:xfrm>
            <a:off x="4869160" y="251520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T++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2" name="모서리가 둥근 직사각형 131"/>
          <p:cNvSpPr/>
          <p:nvPr/>
        </p:nvSpPr>
        <p:spPr>
          <a:xfrm>
            <a:off x="5805264" y="251520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return;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}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54" name="모서리가 둥근 직사각형 153"/>
          <p:cNvSpPr/>
          <p:nvPr/>
        </p:nvSpPr>
        <p:spPr>
          <a:xfrm>
            <a:off x="188640" y="1835696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F2(Y){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55" name="모서리가 둥근 직사각형 154"/>
          <p:cNvSpPr/>
          <p:nvPr/>
        </p:nvSpPr>
        <p:spPr>
          <a:xfrm>
            <a:off x="1124744" y="1835696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Y++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56" name="모서리가 둥근 직사각형 155"/>
          <p:cNvSpPr/>
          <p:nvPr/>
        </p:nvSpPr>
        <p:spPr>
          <a:xfrm>
            <a:off x="2060848" y="1835696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T++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61" name="모서리가 둥근 직사각형 160"/>
          <p:cNvSpPr/>
          <p:nvPr/>
        </p:nvSpPr>
        <p:spPr>
          <a:xfrm>
            <a:off x="2996952" y="1835696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F1()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67" name="모서리가 둥근 직사각형 166"/>
          <p:cNvSpPr/>
          <p:nvPr/>
        </p:nvSpPr>
        <p:spPr>
          <a:xfrm>
            <a:off x="3933056" y="1835696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T++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86" name="모서리가 둥근 직사각형 185"/>
          <p:cNvSpPr/>
          <p:nvPr/>
        </p:nvSpPr>
        <p:spPr>
          <a:xfrm>
            <a:off x="4869160" y="1835696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Y++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88" name="모서리가 둥근 직사각형 187"/>
          <p:cNvSpPr/>
          <p:nvPr/>
        </p:nvSpPr>
        <p:spPr>
          <a:xfrm>
            <a:off x="5805264" y="1835696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return ;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}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2" name="오른쪽 화살표 161"/>
          <p:cNvSpPr/>
          <p:nvPr/>
        </p:nvSpPr>
        <p:spPr>
          <a:xfrm>
            <a:off x="980728" y="683568"/>
            <a:ext cx="216024" cy="216024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오른쪽 화살표 164"/>
          <p:cNvSpPr/>
          <p:nvPr/>
        </p:nvSpPr>
        <p:spPr>
          <a:xfrm rot="10800000">
            <a:off x="-2035224" y="2780184"/>
            <a:ext cx="216024" cy="216024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오른쪽 화살표 167"/>
          <p:cNvSpPr/>
          <p:nvPr/>
        </p:nvSpPr>
        <p:spPr>
          <a:xfrm rot="16200000">
            <a:off x="-1903784" y="975792"/>
            <a:ext cx="216024" cy="2076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오른쪽 화살표 168"/>
          <p:cNvSpPr/>
          <p:nvPr/>
        </p:nvSpPr>
        <p:spPr>
          <a:xfrm rot="10800000">
            <a:off x="-1531168" y="2780184"/>
            <a:ext cx="216024" cy="2160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오른쪽 화살표 172"/>
          <p:cNvSpPr/>
          <p:nvPr/>
        </p:nvSpPr>
        <p:spPr>
          <a:xfrm rot="10800000">
            <a:off x="-1882824" y="2932584"/>
            <a:ext cx="216024" cy="216024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오른쪽 화살표 179"/>
          <p:cNvSpPr/>
          <p:nvPr/>
        </p:nvSpPr>
        <p:spPr>
          <a:xfrm rot="16200000">
            <a:off x="-2151620" y="1079612"/>
            <a:ext cx="216024" cy="144016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오른쪽 화살표 180"/>
          <p:cNvSpPr/>
          <p:nvPr/>
        </p:nvSpPr>
        <p:spPr>
          <a:xfrm rot="10800000">
            <a:off x="-1467544" y="3779912"/>
            <a:ext cx="216024" cy="216024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5" name="오른쪽 화살표 234"/>
          <p:cNvSpPr/>
          <p:nvPr/>
        </p:nvSpPr>
        <p:spPr>
          <a:xfrm>
            <a:off x="980728" y="2195736"/>
            <a:ext cx="216024" cy="216024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모서리가 둥근 직사각형 79"/>
          <p:cNvSpPr/>
          <p:nvPr/>
        </p:nvSpPr>
        <p:spPr>
          <a:xfrm>
            <a:off x="404664" y="251520"/>
            <a:ext cx="432048" cy="288032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01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1" name="모서리가 둥근 직사각형 80"/>
          <p:cNvSpPr/>
          <p:nvPr/>
        </p:nvSpPr>
        <p:spPr>
          <a:xfrm>
            <a:off x="6021288" y="251520"/>
            <a:ext cx="432048" cy="288032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02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3" name="모서리가 둥근 직사각형 82"/>
          <p:cNvSpPr/>
          <p:nvPr/>
        </p:nvSpPr>
        <p:spPr>
          <a:xfrm>
            <a:off x="6021288" y="1835696"/>
            <a:ext cx="432048" cy="288032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04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4" name="모서리가 둥근 직사각형 83"/>
          <p:cNvSpPr/>
          <p:nvPr/>
        </p:nvSpPr>
        <p:spPr>
          <a:xfrm>
            <a:off x="404664" y="1835696"/>
            <a:ext cx="432048" cy="288032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03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5" name="모서리가 둥근 직사각형 84"/>
          <p:cNvSpPr/>
          <p:nvPr/>
        </p:nvSpPr>
        <p:spPr>
          <a:xfrm>
            <a:off x="188640" y="3347864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F3(Y){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6" name="모서리가 둥근 직사각형 85"/>
          <p:cNvSpPr/>
          <p:nvPr/>
        </p:nvSpPr>
        <p:spPr>
          <a:xfrm>
            <a:off x="1124744" y="3347864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Y++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7" name="모서리가 둥근 직사각형 86"/>
          <p:cNvSpPr/>
          <p:nvPr/>
        </p:nvSpPr>
        <p:spPr>
          <a:xfrm>
            <a:off x="2060848" y="3347864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T++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8" name="모서리가 둥근 직사각형 87"/>
          <p:cNvSpPr/>
          <p:nvPr/>
        </p:nvSpPr>
        <p:spPr>
          <a:xfrm>
            <a:off x="2996952" y="3347864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Y++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9" name="모서리가 둥근 직사각형 88"/>
          <p:cNvSpPr/>
          <p:nvPr/>
        </p:nvSpPr>
        <p:spPr>
          <a:xfrm>
            <a:off x="3933056" y="3347864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T++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0" name="모서리가 둥근 직사각형 89"/>
          <p:cNvSpPr/>
          <p:nvPr/>
        </p:nvSpPr>
        <p:spPr>
          <a:xfrm>
            <a:off x="4869160" y="3347864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Y++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1" name="모서리가 둥근 직사각형 90"/>
          <p:cNvSpPr/>
          <p:nvPr/>
        </p:nvSpPr>
        <p:spPr>
          <a:xfrm>
            <a:off x="5805264" y="3347864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return Y;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}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3" name="오른쪽 화살표 92"/>
          <p:cNvSpPr/>
          <p:nvPr/>
        </p:nvSpPr>
        <p:spPr>
          <a:xfrm>
            <a:off x="980728" y="3707904"/>
            <a:ext cx="216024" cy="216024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모서리가 둥근 직사각형 93"/>
          <p:cNvSpPr/>
          <p:nvPr/>
        </p:nvSpPr>
        <p:spPr>
          <a:xfrm>
            <a:off x="6021288" y="3347864"/>
            <a:ext cx="432048" cy="288032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06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404664" y="3347864"/>
            <a:ext cx="432048" cy="288032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05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7" name="모서리가 둥근 직사각형 96"/>
          <p:cNvSpPr/>
          <p:nvPr/>
        </p:nvSpPr>
        <p:spPr>
          <a:xfrm>
            <a:off x="3212976" y="1907704"/>
            <a:ext cx="432048" cy="288032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07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0648" y="5292081"/>
            <a:ext cx="901165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12776" y="5364088"/>
            <a:ext cx="5094183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1" name="구부러진 연결선 100"/>
          <p:cNvCxnSpPr/>
          <p:nvPr/>
        </p:nvCxnSpPr>
        <p:spPr>
          <a:xfrm flipV="1">
            <a:off x="980728" y="5508104"/>
            <a:ext cx="648072" cy="144016"/>
          </a:xfrm>
          <a:prstGeom prst="curvedConnector3">
            <a:avLst>
              <a:gd name="adj1" fmla="val 50000"/>
            </a:avLst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아래쪽 화살표 108"/>
          <p:cNvSpPr/>
          <p:nvPr/>
        </p:nvSpPr>
        <p:spPr>
          <a:xfrm rot="10800000">
            <a:off x="867192" y="5950312"/>
            <a:ext cx="216024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TextBox 109"/>
          <p:cNvSpPr txBox="1"/>
          <p:nvPr/>
        </p:nvSpPr>
        <p:spPr>
          <a:xfrm>
            <a:off x="1484784" y="6588224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2) Y=T  Y=3  T=3</a:t>
            </a:r>
            <a:endParaRPr lang="ko-KR" altLang="en-US" sz="1400" dirty="0"/>
          </a:p>
        </p:txBody>
      </p:sp>
      <p:sp>
        <p:nvSpPr>
          <p:cNvPr id="111" name="아래쪽 화살표 110"/>
          <p:cNvSpPr/>
          <p:nvPr/>
        </p:nvSpPr>
        <p:spPr>
          <a:xfrm rot="10800000">
            <a:off x="1772816" y="6084168"/>
            <a:ext cx="216024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3" name="구부러진 연결선 102"/>
          <p:cNvCxnSpPr/>
          <p:nvPr/>
        </p:nvCxnSpPr>
        <p:spPr>
          <a:xfrm rot="10800000">
            <a:off x="980728" y="6012160"/>
            <a:ext cx="5112568" cy="73596"/>
          </a:xfrm>
          <a:prstGeom prst="curvedConnector3">
            <a:avLst>
              <a:gd name="adj1" fmla="val 50000"/>
            </a:avLst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692696" y="6588224"/>
            <a:ext cx="7837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1) T=3</a:t>
            </a:r>
            <a:endParaRPr lang="ko-KR" altLang="en-US" sz="1400" dirty="0"/>
          </a:p>
        </p:txBody>
      </p:sp>
      <p:sp>
        <p:nvSpPr>
          <p:cNvPr id="113" name="TextBox 112"/>
          <p:cNvSpPr txBox="1"/>
          <p:nvPr/>
        </p:nvSpPr>
        <p:spPr>
          <a:xfrm>
            <a:off x="4221088" y="6496471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3) T=3 Y=4</a:t>
            </a:r>
            <a:endParaRPr lang="ko-KR" altLang="en-US" sz="1400" dirty="0"/>
          </a:p>
        </p:txBody>
      </p:sp>
      <p:sp>
        <p:nvSpPr>
          <p:cNvPr id="114" name="TextBox 113"/>
          <p:cNvSpPr txBox="1"/>
          <p:nvPr/>
        </p:nvSpPr>
        <p:spPr>
          <a:xfrm>
            <a:off x="197024" y="6372200"/>
            <a:ext cx="7837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4) T=4</a:t>
            </a:r>
            <a:endParaRPr lang="ko-KR" altLang="en-US" sz="1400" dirty="0"/>
          </a:p>
        </p:txBody>
      </p:sp>
      <p:sp>
        <p:nvSpPr>
          <p:cNvPr id="115" name="아래쪽 화살표 114"/>
          <p:cNvSpPr/>
          <p:nvPr/>
        </p:nvSpPr>
        <p:spPr>
          <a:xfrm rot="10800000">
            <a:off x="569888" y="5950312"/>
            <a:ext cx="216024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아래쪽 화살표 116"/>
          <p:cNvSpPr/>
          <p:nvPr/>
        </p:nvSpPr>
        <p:spPr>
          <a:xfrm rot="10800000">
            <a:off x="4581128" y="6208439"/>
            <a:ext cx="216024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모서리가 둥근 직사각형 26"/>
          <p:cNvSpPr/>
          <p:nvPr/>
        </p:nvSpPr>
        <p:spPr>
          <a:xfrm>
            <a:off x="260648" y="107504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F1(){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2" name="모서리가 둥근 직사각형 91"/>
          <p:cNvSpPr/>
          <p:nvPr/>
        </p:nvSpPr>
        <p:spPr>
          <a:xfrm>
            <a:off x="1196752" y="107504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T++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0" name="모서리가 둥근 직사각형 99"/>
          <p:cNvSpPr/>
          <p:nvPr/>
        </p:nvSpPr>
        <p:spPr>
          <a:xfrm>
            <a:off x="2132856" y="107504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T++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3068960" y="107504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T++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6" name="모서리가 둥근 직사각형 115"/>
          <p:cNvSpPr/>
          <p:nvPr/>
        </p:nvSpPr>
        <p:spPr>
          <a:xfrm>
            <a:off x="4005064" y="107504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T++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4" name="모서리가 둥근 직사각형 123"/>
          <p:cNvSpPr/>
          <p:nvPr/>
        </p:nvSpPr>
        <p:spPr>
          <a:xfrm>
            <a:off x="4941168" y="107504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T++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2" name="모서리가 둥근 직사각형 131"/>
          <p:cNvSpPr/>
          <p:nvPr/>
        </p:nvSpPr>
        <p:spPr>
          <a:xfrm>
            <a:off x="5877272" y="107504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return;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}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54" name="모서리가 둥근 직사각형 153"/>
          <p:cNvSpPr/>
          <p:nvPr/>
        </p:nvSpPr>
        <p:spPr>
          <a:xfrm>
            <a:off x="260648" y="1187624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F2(Y){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55" name="모서리가 둥근 직사각형 154"/>
          <p:cNvSpPr/>
          <p:nvPr/>
        </p:nvSpPr>
        <p:spPr>
          <a:xfrm>
            <a:off x="1196752" y="1187624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Y++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56" name="모서리가 둥근 직사각형 155"/>
          <p:cNvSpPr/>
          <p:nvPr/>
        </p:nvSpPr>
        <p:spPr>
          <a:xfrm>
            <a:off x="2132856" y="1187624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T++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61" name="모서리가 둥근 직사각형 160"/>
          <p:cNvSpPr/>
          <p:nvPr/>
        </p:nvSpPr>
        <p:spPr>
          <a:xfrm>
            <a:off x="3068960" y="1187624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F1()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67" name="모서리가 둥근 직사각형 166"/>
          <p:cNvSpPr/>
          <p:nvPr/>
        </p:nvSpPr>
        <p:spPr>
          <a:xfrm>
            <a:off x="4005064" y="1187624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T++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86" name="모서리가 둥근 직사각형 185"/>
          <p:cNvSpPr/>
          <p:nvPr/>
        </p:nvSpPr>
        <p:spPr>
          <a:xfrm>
            <a:off x="4941168" y="1187624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Y++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88" name="모서리가 둥근 직사각형 187"/>
          <p:cNvSpPr/>
          <p:nvPr/>
        </p:nvSpPr>
        <p:spPr>
          <a:xfrm>
            <a:off x="5877272" y="1187624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Return ;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}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89" name="모서리가 둥근 직사각형 188"/>
          <p:cNvSpPr/>
          <p:nvPr/>
        </p:nvSpPr>
        <p:spPr>
          <a:xfrm>
            <a:off x="260648" y="3779912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switch(T)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90" name="모서리가 둥근 직사각형 189"/>
          <p:cNvSpPr/>
          <p:nvPr/>
        </p:nvSpPr>
        <p:spPr>
          <a:xfrm>
            <a:off x="1196752" y="3779912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case 1 :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1" name="모서리가 둥근 직사각형 190"/>
          <p:cNvSpPr/>
          <p:nvPr/>
        </p:nvSpPr>
        <p:spPr>
          <a:xfrm>
            <a:off x="2132856" y="3779912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R1*R2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92" name="모서리가 둥근 직사각형 191"/>
          <p:cNvSpPr/>
          <p:nvPr/>
        </p:nvSpPr>
        <p:spPr>
          <a:xfrm>
            <a:off x="3068960" y="3779912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R1+R2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3" name="모서리가 둥근 직사각형 192"/>
          <p:cNvSpPr/>
          <p:nvPr/>
        </p:nvSpPr>
        <p:spPr>
          <a:xfrm>
            <a:off x="4005064" y="3779912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F1()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94" name="모서리가 둥근 직사각형 193"/>
          <p:cNvSpPr/>
          <p:nvPr/>
        </p:nvSpPr>
        <p:spPr>
          <a:xfrm>
            <a:off x="4941168" y="3779912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95" name="모서리가 둥근 직사각형 194"/>
          <p:cNvSpPr/>
          <p:nvPr/>
        </p:nvSpPr>
        <p:spPr>
          <a:xfrm>
            <a:off x="5877272" y="3779912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Not </a:t>
            </a:r>
            <a:r>
              <a:rPr lang="en-US" altLang="ko-KR" sz="1100" dirty="0" err="1" smtClean="0">
                <a:solidFill>
                  <a:schemeClr val="tx1"/>
                </a:solidFill>
              </a:rPr>
              <a:t>goto</a:t>
            </a:r>
            <a:r>
              <a:rPr lang="en-US" altLang="ko-KR" sz="1100" dirty="0" smtClean="0">
                <a:solidFill>
                  <a:schemeClr val="tx1"/>
                </a:solidFill>
              </a:rPr>
              <a:t> next case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96" name="모서리가 둥근 직사각형 195"/>
          <p:cNvSpPr/>
          <p:nvPr/>
        </p:nvSpPr>
        <p:spPr>
          <a:xfrm>
            <a:off x="260648" y="4860032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chemeClr val="tx1"/>
                </a:solidFill>
              </a:rPr>
              <a:t>comeHere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Break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97" name="모서리가 둥근 직사각형 196"/>
          <p:cNvSpPr/>
          <p:nvPr/>
        </p:nvSpPr>
        <p:spPr>
          <a:xfrm>
            <a:off x="1196752" y="4860032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case 2 :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8" name="모서리가 둥근 직사각형 197"/>
          <p:cNvSpPr/>
          <p:nvPr/>
        </p:nvSpPr>
        <p:spPr>
          <a:xfrm>
            <a:off x="2132856" y="4860032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Here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next case</a:t>
            </a:r>
          </a:p>
        </p:txBody>
      </p:sp>
      <p:sp>
        <p:nvSpPr>
          <p:cNvPr id="199" name="모서리가 둥근 직사각형 198"/>
          <p:cNvSpPr/>
          <p:nvPr/>
        </p:nvSpPr>
        <p:spPr>
          <a:xfrm>
            <a:off x="3068960" y="4860032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F3(T)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00" name="모서리가 둥근 직사각형 199"/>
          <p:cNvSpPr/>
          <p:nvPr/>
        </p:nvSpPr>
        <p:spPr>
          <a:xfrm>
            <a:off x="4005064" y="4860032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R1+R2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1" name="모서리가 둥근 직사각형 200"/>
          <p:cNvSpPr/>
          <p:nvPr/>
        </p:nvSpPr>
        <p:spPr>
          <a:xfrm>
            <a:off x="4941168" y="4860032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F2()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02" name="모서리가 둥근 직사각형 201"/>
          <p:cNvSpPr/>
          <p:nvPr/>
        </p:nvSpPr>
        <p:spPr>
          <a:xfrm>
            <a:off x="5877272" y="4860032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break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03" name="모서리가 둥근 직사각형 202"/>
          <p:cNvSpPr/>
          <p:nvPr/>
        </p:nvSpPr>
        <p:spPr>
          <a:xfrm>
            <a:off x="260648" y="5940152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04" name="모서리가 둥근 직사각형 203"/>
          <p:cNvSpPr/>
          <p:nvPr/>
        </p:nvSpPr>
        <p:spPr>
          <a:xfrm>
            <a:off x="1196752" y="5940152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case 3 :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5" name="모서리가 둥근 직사각형 204"/>
          <p:cNvSpPr/>
          <p:nvPr/>
        </p:nvSpPr>
        <p:spPr>
          <a:xfrm>
            <a:off x="2132856" y="5940152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06" name="모서리가 둥근 직사각형 205"/>
          <p:cNvSpPr/>
          <p:nvPr/>
        </p:nvSpPr>
        <p:spPr>
          <a:xfrm>
            <a:off x="3068960" y="5940152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F3(T)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07" name="모서리가 둥근 직사각형 206"/>
          <p:cNvSpPr/>
          <p:nvPr/>
        </p:nvSpPr>
        <p:spPr>
          <a:xfrm>
            <a:off x="4005064" y="5940152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R1*R2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08" name="모서리가 둥근 직사각형 207"/>
          <p:cNvSpPr/>
          <p:nvPr/>
        </p:nvSpPr>
        <p:spPr>
          <a:xfrm>
            <a:off x="4941168" y="5940152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09" name="모서리가 둥근 직사각형 208"/>
          <p:cNvSpPr/>
          <p:nvPr/>
        </p:nvSpPr>
        <p:spPr>
          <a:xfrm>
            <a:off x="5877272" y="5940152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return;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10" name="모서리가 둥근 직사각형 209"/>
          <p:cNvSpPr/>
          <p:nvPr/>
        </p:nvSpPr>
        <p:spPr>
          <a:xfrm>
            <a:off x="260648" y="6948264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11" name="모서리가 둥근 직사각형 210"/>
          <p:cNvSpPr/>
          <p:nvPr/>
        </p:nvSpPr>
        <p:spPr>
          <a:xfrm>
            <a:off x="1196752" y="6948264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case 4 :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2" name="모서리가 둥근 직사각형 211"/>
          <p:cNvSpPr/>
          <p:nvPr/>
        </p:nvSpPr>
        <p:spPr>
          <a:xfrm>
            <a:off x="2132856" y="6948264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R1+R2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3" name="모서리가 둥근 직사각형 212"/>
          <p:cNvSpPr/>
          <p:nvPr/>
        </p:nvSpPr>
        <p:spPr>
          <a:xfrm>
            <a:off x="3068960" y="6948264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R1*R2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14" name="모서리가 둥근 직사각형 213"/>
          <p:cNvSpPr/>
          <p:nvPr/>
        </p:nvSpPr>
        <p:spPr>
          <a:xfrm>
            <a:off x="4005064" y="6948264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15" name="모서리가 둥근 직사각형 214"/>
          <p:cNvSpPr/>
          <p:nvPr/>
        </p:nvSpPr>
        <p:spPr>
          <a:xfrm>
            <a:off x="4941168" y="6948264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16" name="모서리가 둥근 직사각형 215"/>
          <p:cNvSpPr/>
          <p:nvPr/>
        </p:nvSpPr>
        <p:spPr>
          <a:xfrm>
            <a:off x="5877272" y="6948264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break;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17" name="모서리가 둥근 직사각형 216"/>
          <p:cNvSpPr/>
          <p:nvPr/>
        </p:nvSpPr>
        <p:spPr>
          <a:xfrm>
            <a:off x="260648" y="8028384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return;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18" name="모서리가 둥근 직사각형 217"/>
          <p:cNvSpPr/>
          <p:nvPr/>
        </p:nvSpPr>
        <p:spPr>
          <a:xfrm>
            <a:off x="1196752" y="8028384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default: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9" name="모서리가 둥근 직사각형 218"/>
          <p:cNvSpPr/>
          <p:nvPr/>
        </p:nvSpPr>
        <p:spPr>
          <a:xfrm>
            <a:off x="2132856" y="8028384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20" name="모서리가 둥근 직사각형 219"/>
          <p:cNvSpPr/>
          <p:nvPr/>
        </p:nvSpPr>
        <p:spPr>
          <a:xfrm>
            <a:off x="3068960" y="8028384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R1*R2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21" name="모서리가 둥근 직사각형 220"/>
          <p:cNvSpPr/>
          <p:nvPr/>
        </p:nvSpPr>
        <p:spPr>
          <a:xfrm>
            <a:off x="4005064" y="8028384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F3(T)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22" name="모서리가 둥근 직사각형 221"/>
          <p:cNvSpPr/>
          <p:nvPr/>
        </p:nvSpPr>
        <p:spPr>
          <a:xfrm>
            <a:off x="4941168" y="8028384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R1+R2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23" name="모서리가 둥근 직사각형 222"/>
          <p:cNvSpPr/>
          <p:nvPr/>
        </p:nvSpPr>
        <p:spPr>
          <a:xfrm>
            <a:off x="5877272" y="8028384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break;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24" name="직사각형 223"/>
          <p:cNvSpPr/>
          <p:nvPr/>
        </p:nvSpPr>
        <p:spPr>
          <a:xfrm>
            <a:off x="0" y="3419872"/>
            <a:ext cx="19888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/>
              <a:t>FUNCTION F4(){</a:t>
            </a:r>
            <a:endParaRPr lang="ko-KR" altLang="en-US" dirty="0"/>
          </a:p>
        </p:txBody>
      </p:sp>
      <p:sp>
        <p:nvSpPr>
          <p:cNvPr id="148" name="오른쪽 화살표 147"/>
          <p:cNvSpPr/>
          <p:nvPr/>
        </p:nvSpPr>
        <p:spPr>
          <a:xfrm>
            <a:off x="1052736" y="4211960"/>
            <a:ext cx="216024" cy="216024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오른쪽 화살표 161"/>
          <p:cNvSpPr/>
          <p:nvPr/>
        </p:nvSpPr>
        <p:spPr>
          <a:xfrm>
            <a:off x="1052736" y="539552"/>
            <a:ext cx="216024" cy="216024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오른쪽 화살표 164"/>
          <p:cNvSpPr/>
          <p:nvPr/>
        </p:nvSpPr>
        <p:spPr>
          <a:xfrm rot="10800000">
            <a:off x="-2035224" y="2780184"/>
            <a:ext cx="216024" cy="216024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오른쪽 화살표 167"/>
          <p:cNvSpPr/>
          <p:nvPr/>
        </p:nvSpPr>
        <p:spPr>
          <a:xfrm rot="16200000">
            <a:off x="-1903784" y="975792"/>
            <a:ext cx="216024" cy="2076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오른쪽 화살표 168"/>
          <p:cNvSpPr/>
          <p:nvPr/>
        </p:nvSpPr>
        <p:spPr>
          <a:xfrm rot="10800000">
            <a:off x="-1531168" y="2780184"/>
            <a:ext cx="216024" cy="2160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오른쪽 화살표 170"/>
          <p:cNvSpPr/>
          <p:nvPr/>
        </p:nvSpPr>
        <p:spPr>
          <a:xfrm rot="5400000">
            <a:off x="602686" y="5814138"/>
            <a:ext cx="216024" cy="180020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오른쪽 화살표 172"/>
          <p:cNvSpPr/>
          <p:nvPr/>
        </p:nvSpPr>
        <p:spPr>
          <a:xfrm rot="10800000">
            <a:off x="-1882824" y="2932584"/>
            <a:ext cx="216024" cy="216024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오른쪽 화살표 179"/>
          <p:cNvSpPr/>
          <p:nvPr/>
        </p:nvSpPr>
        <p:spPr>
          <a:xfrm rot="16200000">
            <a:off x="-2151620" y="1079612"/>
            <a:ext cx="216024" cy="144016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오른쪽 화살표 180"/>
          <p:cNvSpPr/>
          <p:nvPr/>
        </p:nvSpPr>
        <p:spPr>
          <a:xfrm rot="10800000">
            <a:off x="-1467544" y="3779912"/>
            <a:ext cx="216024" cy="216024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" name="오른쪽 화살표 225"/>
          <p:cNvSpPr/>
          <p:nvPr/>
        </p:nvSpPr>
        <p:spPr>
          <a:xfrm>
            <a:off x="1988840" y="4139952"/>
            <a:ext cx="216024" cy="2160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7" name="오른쪽 화살표 226"/>
          <p:cNvSpPr/>
          <p:nvPr/>
        </p:nvSpPr>
        <p:spPr>
          <a:xfrm>
            <a:off x="1988840" y="5220072"/>
            <a:ext cx="216024" cy="2160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8" name="오른쪽 화살표 227"/>
          <p:cNvSpPr/>
          <p:nvPr/>
        </p:nvSpPr>
        <p:spPr>
          <a:xfrm>
            <a:off x="1988840" y="6300192"/>
            <a:ext cx="216024" cy="2160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9" name="오른쪽 화살표 228"/>
          <p:cNvSpPr/>
          <p:nvPr/>
        </p:nvSpPr>
        <p:spPr>
          <a:xfrm>
            <a:off x="1988840" y="7308304"/>
            <a:ext cx="216024" cy="2160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0" name="오른쪽 화살표 229"/>
          <p:cNvSpPr/>
          <p:nvPr/>
        </p:nvSpPr>
        <p:spPr>
          <a:xfrm>
            <a:off x="1988840" y="8460432"/>
            <a:ext cx="216024" cy="2160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1" name="오른쪽 화살표 230"/>
          <p:cNvSpPr/>
          <p:nvPr/>
        </p:nvSpPr>
        <p:spPr>
          <a:xfrm rot="5400000">
            <a:off x="1538790" y="4734018"/>
            <a:ext cx="216024" cy="180020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2" name="오른쪽 화살표 231"/>
          <p:cNvSpPr/>
          <p:nvPr/>
        </p:nvSpPr>
        <p:spPr>
          <a:xfrm rot="5400000">
            <a:off x="1538790" y="5814138"/>
            <a:ext cx="216024" cy="180020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3" name="오른쪽 화살표 232"/>
          <p:cNvSpPr/>
          <p:nvPr/>
        </p:nvSpPr>
        <p:spPr>
          <a:xfrm rot="5400000">
            <a:off x="1538790" y="6822250"/>
            <a:ext cx="216024" cy="180020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4" name="오른쪽 화살표 233"/>
          <p:cNvSpPr/>
          <p:nvPr/>
        </p:nvSpPr>
        <p:spPr>
          <a:xfrm rot="5400000">
            <a:off x="1502786" y="7902370"/>
            <a:ext cx="216024" cy="180020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5" name="오른쪽 화살표 234"/>
          <p:cNvSpPr/>
          <p:nvPr/>
        </p:nvSpPr>
        <p:spPr>
          <a:xfrm>
            <a:off x="1052736" y="1547664"/>
            <a:ext cx="216024" cy="216024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모서리가 둥근 직사각형 70"/>
          <p:cNvSpPr/>
          <p:nvPr/>
        </p:nvSpPr>
        <p:spPr>
          <a:xfrm>
            <a:off x="476672" y="3851920"/>
            <a:ext cx="432048" cy="288032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01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1412776" y="3851920"/>
            <a:ext cx="432048" cy="288032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02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6093296" y="3851920"/>
            <a:ext cx="432048" cy="288032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03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6093296" y="4932040"/>
            <a:ext cx="432048" cy="288032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04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6093296" y="6012160"/>
            <a:ext cx="432048" cy="288032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05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1412776" y="8100392"/>
            <a:ext cx="432048" cy="288032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06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7" name="모서리가 둥근 직사각형 76"/>
          <p:cNvSpPr/>
          <p:nvPr/>
        </p:nvSpPr>
        <p:spPr>
          <a:xfrm>
            <a:off x="6021288" y="8100392"/>
            <a:ext cx="432048" cy="288032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07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8" name="모서리가 둥근 직사각형 77"/>
          <p:cNvSpPr/>
          <p:nvPr/>
        </p:nvSpPr>
        <p:spPr>
          <a:xfrm>
            <a:off x="476672" y="4932040"/>
            <a:ext cx="432048" cy="288032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08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9" name="모서리가 둥근 직사각형 78"/>
          <p:cNvSpPr/>
          <p:nvPr/>
        </p:nvSpPr>
        <p:spPr>
          <a:xfrm>
            <a:off x="476672" y="8100392"/>
            <a:ext cx="432048" cy="288032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09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476672" y="107504"/>
            <a:ext cx="432048" cy="288032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01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1" name="모서리가 둥근 직사각형 80"/>
          <p:cNvSpPr/>
          <p:nvPr/>
        </p:nvSpPr>
        <p:spPr>
          <a:xfrm>
            <a:off x="6093296" y="107504"/>
            <a:ext cx="432048" cy="288032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02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3" name="모서리가 둥근 직사각형 82"/>
          <p:cNvSpPr/>
          <p:nvPr/>
        </p:nvSpPr>
        <p:spPr>
          <a:xfrm>
            <a:off x="6093296" y="1187624"/>
            <a:ext cx="432048" cy="288032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04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4" name="모서리가 둥근 직사각형 83"/>
          <p:cNvSpPr/>
          <p:nvPr/>
        </p:nvSpPr>
        <p:spPr>
          <a:xfrm>
            <a:off x="476672" y="1187624"/>
            <a:ext cx="432048" cy="288032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03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5" name="모서리가 둥근 직사각형 84"/>
          <p:cNvSpPr/>
          <p:nvPr/>
        </p:nvSpPr>
        <p:spPr>
          <a:xfrm>
            <a:off x="260648" y="2267744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F3(Y){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6" name="모서리가 둥근 직사각형 85"/>
          <p:cNvSpPr/>
          <p:nvPr/>
        </p:nvSpPr>
        <p:spPr>
          <a:xfrm>
            <a:off x="1196752" y="2267744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Y++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7" name="모서리가 둥근 직사각형 86"/>
          <p:cNvSpPr/>
          <p:nvPr/>
        </p:nvSpPr>
        <p:spPr>
          <a:xfrm>
            <a:off x="2132856" y="2267744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Y++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8" name="모서리가 둥근 직사각형 87"/>
          <p:cNvSpPr/>
          <p:nvPr/>
        </p:nvSpPr>
        <p:spPr>
          <a:xfrm>
            <a:off x="3068960" y="2267744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Y++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9" name="모서리가 둥근 직사각형 88"/>
          <p:cNvSpPr/>
          <p:nvPr/>
        </p:nvSpPr>
        <p:spPr>
          <a:xfrm>
            <a:off x="4005064" y="2267744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Y++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0" name="모서리가 둥근 직사각형 89"/>
          <p:cNvSpPr/>
          <p:nvPr/>
        </p:nvSpPr>
        <p:spPr>
          <a:xfrm>
            <a:off x="4941168" y="2267744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Y++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1" name="모서리가 둥근 직사각형 90"/>
          <p:cNvSpPr/>
          <p:nvPr/>
        </p:nvSpPr>
        <p:spPr>
          <a:xfrm>
            <a:off x="5877272" y="2267744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return Y;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}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3" name="오른쪽 화살표 92"/>
          <p:cNvSpPr/>
          <p:nvPr/>
        </p:nvSpPr>
        <p:spPr>
          <a:xfrm>
            <a:off x="1052736" y="2627784"/>
            <a:ext cx="216024" cy="216024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모서리가 둥근 직사각형 93"/>
          <p:cNvSpPr/>
          <p:nvPr/>
        </p:nvSpPr>
        <p:spPr>
          <a:xfrm>
            <a:off x="6093296" y="2267744"/>
            <a:ext cx="432048" cy="288032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06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476672" y="2267744"/>
            <a:ext cx="432048" cy="288032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05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7" name="모서리가 둥근 직사각형 96"/>
          <p:cNvSpPr/>
          <p:nvPr/>
        </p:nvSpPr>
        <p:spPr>
          <a:xfrm>
            <a:off x="3284984" y="1259632"/>
            <a:ext cx="432048" cy="288032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07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모서리가 둥근 직사각형 26"/>
          <p:cNvSpPr/>
          <p:nvPr/>
        </p:nvSpPr>
        <p:spPr>
          <a:xfrm>
            <a:off x="260648" y="395536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F1(){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2" name="모서리가 둥근 직사각형 91"/>
          <p:cNvSpPr/>
          <p:nvPr/>
        </p:nvSpPr>
        <p:spPr>
          <a:xfrm>
            <a:off x="1196752" y="395536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T++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0" name="모서리가 둥근 직사각형 99"/>
          <p:cNvSpPr/>
          <p:nvPr/>
        </p:nvSpPr>
        <p:spPr>
          <a:xfrm>
            <a:off x="2132856" y="395536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T++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3068960" y="395536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T++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6" name="모서리가 둥근 직사각형 115"/>
          <p:cNvSpPr/>
          <p:nvPr/>
        </p:nvSpPr>
        <p:spPr>
          <a:xfrm>
            <a:off x="4005064" y="395536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T++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4" name="모서리가 둥근 직사각형 123"/>
          <p:cNvSpPr/>
          <p:nvPr/>
        </p:nvSpPr>
        <p:spPr>
          <a:xfrm>
            <a:off x="4941168" y="395536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T++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2" name="모서리가 둥근 직사각형 131"/>
          <p:cNvSpPr/>
          <p:nvPr/>
        </p:nvSpPr>
        <p:spPr>
          <a:xfrm>
            <a:off x="5877272" y="395536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return;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}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54" name="모서리가 둥근 직사각형 153"/>
          <p:cNvSpPr/>
          <p:nvPr/>
        </p:nvSpPr>
        <p:spPr>
          <a:xfrm>
            <a:off x="260648" y="1619672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F2(Y){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55" name="모서리가 둥근 직사각형 154"/>
          <p:cNvSpPr/>
          <p:nvPr/>
        </p:nvSpPr>
        <p:spPr>
          <a:xfrm>
            <a:off x="1196752" y="1619672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Y++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56" name="모서리가 둥근 직사각형 155"/>
          <p:cNvSpPr/>
          <p:nvPr/>
        </p:nvSpPr>
        <p:spPr>
          <a:xfrm>
            <a:off x="2132856" y="1619672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Y++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61" name="모서리가 둥근 직사각형 160"/>
          <p:cNvSpPr/>
          <p:nvPr/>
        </p:nvSpPr>
        <p:spPr>
          <a:xfrm>
            <a:off x="3068960" y="1619672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Y++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67" name="모서리가 둥근 직사각형 166"/>
          <p:cNvSpPr/>
          <p:nvPr/>
        </p:nvSpPr>
        <p:spPr>
          <a:xfrm>
            <a:off x="4005064" y="1619672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Y++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86" name="모서리가 둥근 직사각형 185"/>
          <p:cNvSpPr/>
          <p:nvPr/>
        </p:nvSpPr>
        <p:spPr>
          <a:xfrm>
            <a:off x="4941168" y="1619672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Y++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88" name="모서리가 둥근 직사각형 187"/>
          <p:cNvSpPr/>
          <p:nvPr/>
        </p:nvSpPr>
        <p:spPr>
          <a:xfrm>
            <a:off x="5877272" y="1619672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return Y;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}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89" name="모서리가 둥근 직사각형 188"/>
          <p:cNvSpPr/>
          <p:nvPr/>
        </p:nvSpPr>
        <p:spPr>
          <a:xfrm>
            <a:off x="260648" y="3347864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Switch(T)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90" name="모서리가 둥근 직사각형 189"/>
          <p:cNvSpPr/>
          <p:nvPr/>
        </p:nvSpPr>
        <p:spPr>
          <a:xfrm>
            <a:off x="1196752" y="3347864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case 1 :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1" name="모서리가 둥근 직사각형 190"/>
          <p:cNvSpPr/>
          <p:nvPr/>
        </p:nvSpPr>
        <p:spPr>
          <a:xfrm>
            <a:off x="2132856" y="3347864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R1*R2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92" name="모서리가 둥근 직사각형 191"/>
          <p:cNvSpPr/>
          <p:nvPr/>
        </p:nvSpPr>
        <p:spPr>
          <a:xfrm>
            <a:off x="3068960" y="3347864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R1+R2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3" name="모서리가 둥근 직사각형 192"/>
          <p:cNvSpPr/>
          <p:nvPr/>
        </p:nvSpPr>
        <p:spPr>
          <a:xfrm>
            <a:off x="4005064" y="3347864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94" name="모서리가 둥근 직사각형 193"/>
          <p:cNvSpPr/>
          <p:nvPr/>
        </p:nvSpPr>
        <p:spPr>
          <a:xfrm>
            <a:off x="4941168" y="3347864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95" name="모서리가 둥근 직사각형 194"/>
          <p:cNvSpPr/>
          <p:nvPr/>
        </p:nvSpPr>
        <p:spPr>
          <a:xfrm>
            <a:off x="5877272" y="3347864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Not break </a:t>
            </a:r>
            <a:r>
              <a:rPr lang="en-US" altLang="ko-KR" sz="1100" dirty="0" err="1" smtClean="0">
                <a:solidFill>
                  <a:schemeClr val="tx1"/>
                </a:solidFill>
              </a:rPr>
              <a:t>goto</a:t>
            </a:r>
            <a:r>
              <a:rPr lang="en-US" altLang="ko-KR" sz="1100" dirty="0" smtClean="0">
                <a:solidFill>
                  <a:schemeClr val="tx1"/>
                </a:solidFill>
              </a:rPr>
              <a:t> next case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96" name="모서리가 둥근 직사각형 195"/>
          <p:cNvSpPr/>
          <p:nvPr/>
        </p:nvSpPr>
        <p:spPr>
          <a:xfrm>
            <a:off x="260648" y="4427984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chemeClr val="tx1"/>
                </a:solidFill>
              </a:rPr>
              <a:t>ComeHere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Break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97" name="모서리가 둥근 직사각형 196"/>
          <p:cNvSpPr/>
          <p:nvPr/>
        </p:nvSpPr>
        <p:spPr>
          <a:xfrm>
            <a:off x="1196752" y="4427984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case 2 :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8" name="모서리가 둥근 직사각형 197"/>
          <p:cNvSpPr/>
          <p:nvPr/>
        </p:nvSpPr>
        <p:spPr>
          <a:xfrm>
            <a:off x="2132856" y="4427984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next case state: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99" name="모서리가 둥근 직사각형 198"/>
          <p:cNvSpPr/>
          <p:nvPr/>
        </p:nvSpPr>
        <p:spPr>
          <a:xfrm>
            <a:off x="3068960" y="4427984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R1*R2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00" name="모서리가 둥근 직사각형 199"/>
          <p:cNvSpPr/>
          <p:nvPr/>
        </p:nvSpPr>
        <p:spPr>
          <a:xfrm>
            <a:off x="4005064" y="4427984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R1+R2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1" name="모서리가 둥근 직사각형 200"/>
          <p:cNvSpPr/>
          <p:nvPr/>
        </p:nvSpPr>
        <p:spPr>
          <a:xfrm>
            <a:off x="4941168" y="4427984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02" name="모서리가 둥근 직사각형 201"/>
          <p:cNvSpPr/>
          <p:nvPr/>
        </p:nvSpPr>
        <p:spPr>
          <a:xfrm>
            <a:off x="5877272" y="4427984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break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03" name="모서리가 둥근 직사각형 202"/>
          <p:cNvSpPr/>
          <p:nvPr/>
        </p:nvSpPr>
        <p:spPr>
          <a:xfrm>
            <a:off x="260648" y="5508104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04" name="모서리가 둥근 직사각형 203"/>
          <p:cNvSpPr/>
          <p:nvPr/>
        </p:nvSpPr>
        <p:spPr>
          <a:xfrm>
            <a:off x="1196752" y="5508104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case 3 :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5" name="모서리가 둥근 직사각형 204"/>
          <p:cNvSpPr/>
          <p:nvPr/>
        </p:nvSpPr>
        <p:spPr>
          <a:xfrm>
            <a:off x="2132856" y="5508104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06" name="모서리가 둥근 직사각형 205"/>
          <p:cNvSpPr/>
          <p:nvPr/>
        </p:nvSpPr>
        <p:spPr>
          <a:xfrm>
            <a:off x="3068960" y="5508104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07" name="모서리가 둥근 직사각형 206"/>
          <p:cNvSpPr/>
          <p:nvPr/>
        </p:nvSpPr>
        <p:spPr>
          <a:xfrm>
            <a:off x="4005064" y="5508104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R1*R2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08" name="모서리가 둥근 직사각형 207"/>
          <p:cNvSpPr/>
          <p:nvPr/>
        </p:nvSpPr>
        <p:spPr>
          <a:xfrm>
            <a:off x="4941168" y="5508104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09" name="모서리가 둥근 직사각형 208"/>
          <p:cNvSpPr/>
          <p:nvPr/>
        </p:nvSpPr>
        <p:spPr>
          <a:xfrm>
            <a:off x="5877272" y="5508104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return;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10" name="모서리가 둥근 직사각형 209"/>
          <p:cNvSpPr/>
          <p:nvPr/>
        </p:nvSpPr>
        <p:spPr>
          <a:xfrm>
            <a:off x="260648" y="6516216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11" name="모서리가 둥근 직사각형 210"/>
          <p:cNvSpPr/>
          <p:nvPr/>
        </p:nvSpPr>
        <p:spPr>
          <a:xfrm>
            <a:off x="1196752" y="6516216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case 4 :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2" name="모서리가 둥근 직사각형 211"/>
          <p:cNvSpPr/>
          <p:nvPr/>
        </p:nvSpPr>
        <p:spPr>
          <a:xfrm>
            <a:off x="2132856" y="6516216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R1+R2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3" name="모서리가 둥근 직사각형 212"/>
          <p:cNvSpPr/>
          <p:nvPr/>
        </p:nvSpPr>
        <p:spPr>
          <a:xfrm>
            <a:off x="3068960" y="6516216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R1*R2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14" name="모서리가 둥근 직사각형 213"/>
          <p:cNvSpPr/>
          <p:nvPr/>
        </p:nvSpPr>
        <p:spPr>
          <a:xfrm>
            <a:off x="4005064" y="6516216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15" name="모서리가 둥근 직사각형 214"/>
          <p:cNvSpPr/>
          <p:nvPr/>
        </p:nvSpPr>
        <p:spPr>
          <a:xfrm>
            <a:off x="4941168" y="6516216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16" name="모서리가 둥근 직사각형 215"/>
          <p:cNvSpPr/>
          <p:nvPr/>
        </p:nvSpPr>
        <p:spPr>
          <a:xfrm>
            <a:off x="5877272" y="6516216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break;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17" name="모서리가 둥근 직사각형 216"/>
          <p:cNvSpPr/>
          <p:nvPr/>
        </p:nvSpPr>
        <p:spPr>
          <a:xfrm>
            <a:off x="260648" y="7596336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return;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18" name="모서리가 둥근 직사각형 217"/>
          <p:cNvSpPr/>
          <p:nvPr/>
        </p:nvSpPr>
        <p:spPr>
          <a:xfrm>
            <a:off x="1196752" y="7596336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default: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9" name="모서리가 둥근 직사각형 218"/>
          <p:cNvSpPr/>
          <p:nvPr/>
        </p:nvSpPr>
        <p:spPr>
          <a:xfrm>
            <a:off x="2132856" y="7596336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20" name="모서리가 둥근 직사각형 219"/>
          <p:cNvSpPr/>
          <p:nvPr/>
        </p:nvSpPr>
        <p:spPr>
          <a:xfrm>
            <a:off x="3068960" y="7596336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R1*R2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21" name="모서리가 둥근 직사각형 220"/>
          <p:cNvSpPr/>
          <p:nvPr/>
        </p:nvSpPr>
        <p:spPr>
          <a:xfrm>
            <a:off x="4005064" y="7596336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22" name="모서리가 둥근 직사각형 221"/>
          <p:cNvSpPr/>
          <p:nvPr/>
        </p:nvSpPr>
        <p:spPr>
          <a:xfrm>
            <a:off x="4941168" y="7596336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R1+R2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23" name="모서리가 둥근 직사각형 222"/>
          <p:cNvSpPr/>
          <p:nvPr/>
        </p:nvSpPr>
        <p:spPr>
          <a:xfrm>
            <a:off x="5877272" y="7596336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break;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24" name="직사각형 223"/>
          <p:cNvSpPr/>
          <p:nvPr/>
        </p:nvSpPr>
        <p:spPr>
          <a:xfrm>
            <a:off x="72008" y="2834516"/>
            <a:ext cx="19888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/>
              <a:t>FUNCTION F3(){</a:t>
            </a:r>
            <a:endParaRPr lang="ko-KR" altLang="en-US" dirty="0"/>
          </a:p>
        </p:txBody>
      </p:sp>
      <p:sp>
        <p:nvSpPr>
          <p:cNvPr id="148" name="오른쪽 화살표 147"/>
          <p:cNvSpPr/>
          <p:nvPr/>
        </p:nvSpPr>
        <p:spPr>
          <a:xfrm>
            <a:off x="1052736" y="3779912"/>
            <a:ext cx="216024" cy="216024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오른쪽 화살표 161"/>
          <p:cNvSpPr/>
          <p:nvPr/>
        </p:nvSpPr>
        <p:spPr>
          <a:xfrm>
            <a:off x="1052736" y="827584"/>
            <a:ext cx="216024" cy="216024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오른쪽 화살표 164"/>
          <p:cNvSpPr/>
          <p:nvPr/>
        </p:nvSpPr>
        <p:spPr>
          <a:xfrm rot="10800000">
            <a:off x="-2035224" y="2780184"/>
            <a:ext cx="216024" cy="216024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오른쪽 화살표 167"/>
          <p:cNvSpPr/>
          <p:nvPr/>
        </p:nvSpPr>
        <p:spPr>
          <a:xfrm rot="16200000">
            <a:off x="-1903784" y="975792"/>
            <a:ext cx="216024" cy="2076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오른쪽 화살표 168"/>
          <p:cNvSpPr/>
          <p:nvPr/>
        </p:nvSpPr>
        <p:spPr>
          <a:xfrm rot="10800000">
            <a:off x="-1531168" y="2780184"/>
            <a:ext cx="216024" cy="2160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오른쪽 화살표 170"/>
          <p:cNvSpPr/>
          <p:nvPr/>
        </p:nvSpPr>
        <p:spPr>
          <a:xfrm rot="5400000">
            <a:off x="602686" y="5382090"/>
            <a:ext cx="216024" cy="180020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오른쪽 화살표 172"/>
          <p:cNvSpPr/>
          <p:nvPr/>
        </p:nvSpPr>
        <p:spPr>
          <a:xfrm rot="10800000">
            <a:off x="-1882824" y="2932584"/>
            <a:ext cx="216024" cy="216024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오른쪽 화살표 179"/>
          <p:cNvSpPr/>
          <p:nvPr/>
        </p:nvSpPr>
        <p:spPr>
          <a:xfrm rot="16200000">
            <a:off x="-2151620" y="1079612"/>
            <a:ext cx="216024" cy="144016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오른쪽 화살표 180"/>
          <p:cNvSpPr/>
          <p:nvPr/>
        </p:nvSpPr>
        <p:spPr>
          <a:xfrm rot="10800000">
            <a:off x="-1467544" y="3779912"/>
            <a:ext cx="216024" cy="216024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" name="오른쪽 화살표 225"/>
          <p:cNvSpPr/>
          <p:nvPr/>
        </p:nvSpPr>
        <p:spPr>
          <a:xfrm>
            <a:off x="1988840" y="3707904"/>
            <a:ext cx="216024" cy="2160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7" name="오른쪽 화살표 226"/>
          <p:cNvSpPr/>
          <p:nvPr/>
        </p:nvSpPr>
        <p:spPr>
          <a:xfrm>
            <a:off x="1988840" y="4788024"/>
            <a:ext cx="216024" cy="2160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8" name="오른쪽 화살표 227"/>
          <p:cNvSpPr/>
          <p:nvPr/>
        </p:nvSpPr>
        <p:spPr>
          <a:xfrm>
            <a:off x="1988840" y="5868144"/>
            <a:ext cx="216024" cy="2160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9" name="오른쪽 화살표 228"/>
          <p:cNvSpPr/>
          <p:nvPr/>
        </p:nvSpPr>
        <p:spPr>
          <a:xfrm>
            <a:off x="1988840" y="6876256"/>
            <a:ext cx="216024" cy="2160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0" name="오른쪽 화살표 229"/>
          <p:cNvSpPr/>
          <p:nvPr/>
        </p:nvSpPr>
        <p:spPr>
          <a:xfrm>
            <a:off x="1988840" y="8028384"/>
            <a:ext cx="216024" cy="2160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1" name="오른쪽 화살표 230"/>
          <p:cNvSpPr/>
          <p:nvPr/>
        </p:nvSpPr>
        <p:spPr>
          <a:xfrm rot="5400000">
            <a:off x="1538790" y="4301970"/>
            <a:ext cx="216024" cy="180020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2" name="오른쪽 화살표 231"/>
          <p:cNvSpPr/>
          <p:nvPr/>
        </p:nvSpPr>
        <p:spPr>
          <a:xfrm rot="5400000">
            <a:off x="1538790" y="5382090"/>
            <a:ext cx="216024" cy="180020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3" name="오른쪽 화살표 232"/>
          <p:cNvSpPr/>
          <p:nvPr/>
        </p:nvSpPr>
        <p:spPr>
          <a:xfrm rot="5400000">
            <a:off x="1538790" y="6390202"/>
            <a:ext cx="216024" cy="180020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4" name="오른쪽 화살표 233"/>
          <p:cNvSpPr/>
          <p:nvPr/>
        </p:nvSpPr>
        <p:spPr>
          <a:xfrm rot="5400000">
            <a:off x="1502786" y="7470322"/>
            <a:ext cx="216024" cy="180020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5" name="오른쪽 화살표 234"/>
          <p:cNvSpPr/>
          <p:nvPr/>
        </p:nvSpPr>
        <p:spPr>
          <a:xfrm>
            <a:off x="1052736" y="1979712"/>
            <a:ext cx="216024" cy="216024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모서리가 둥근 직사각형 26"/>
          <p:cNvSpPr/>
          <p:nvPr/>
        </p:nvSpPr>
        <p:spPr>
          <a:xfrm>
            <a:off x="260648" y="32352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시작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T=R1-R2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260648" y="140364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T&lt;3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260648" y="248376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T=R1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260648" y="356388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R1+R2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260648" y="464400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T=T+3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260648" y="572412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T++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260648" y="680424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T&gt;3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260648" y="788436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2" name="모서리가 둥근 직사각형 91"/>
          <p:cNvSpPr/>
          <p:nvPr/>
        </p:nvSpPr>
        <p:spPr>
          <a:xfrm>
            <a:off x="1196752" y="32352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3" name="모서리가 둥근 직사각형 92"/>
          <p:cNvSpPr/>
          <p:nvPr/>
        </p:nvSpPr>
        <p:spPr>
          <a:xfrm>
            <a:off x="1196752" y="140364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T++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4" name="모서리가 둥근 직사각형 93"/>
          <p:cNvSpPr/>
          <p:nvPr/>
        </p:nvSpPr>
        <p:spPr>
          <a:xfrm>
            <a:off x="1196752" y="248376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1196752" y="356388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6" name="모서리가 둥근 직사각형 95"/>
          <p:cNvSpPr/>
          <p:nvPr/>
        </p:nvSpPr>
        <p:spPr>
          <a:xfrm>
            <a:off x="1196752" y="464400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7" name="모서리가 둥근 직사각형 96"/>
          <p:cNvSpPr/>
          <p:nvPr/>
        </p:nvSpPr>
        <p:spPr>
          <a:xfrm>
            <a:off x="1196752" y="572412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1196752" y="680424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9" name="모서리가 둥근 직사각형 98"/>
          <p:cNvSpPr/>
          <p:nvPr/>
        </p:nvSpPr>
        <p:spPr>
          <a:xfrm>
            <a:off x="1196752" y="788436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0" name="모서리가 둥근 직사각형 99"/>
          <p:cNvSpPr/>
          <p:nvPr/>
        </p:nvSpPr>
        <p:spPr>
          <a:xfrm>
            <a:off x="2132856" y="32352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2132856" y="140364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T--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2132856" y="248376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2132856" y="356388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2132856" y="4644008"/>
            <a:ext cx="864096" cy="1008112"/>
          </a:xfrm>
          <a:prstGeom prst="roundRect">
            <a:avLst/>
          </a:prstGeom>
          <a:solidFill>
            <a:schemeClr val="tx1"/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2132856" y="572412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2132856" y="680424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2132856" y="788436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3068960" y="32352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3068960" y="140364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T++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0" name="모서리가 둥근 직사각형 109"/>
          <p:cNvSpPr/>
          <p:nvPr/>
        </p:nvSpPr>
        <p:spPr>
          <a:xfrm>
            <a:off x="3068960" y="248376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3068960" y="356388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3068960" y="464400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T==1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3068960" y="572412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4" name="모서리가 둥근 직사각형 113"/>
          <p:cNvSpPr/>
          <p:nvPr/>
        </p:nvSpPr>
        <p:spPr>
          <a:xfrm>
            <a:off x="3068960" y="680424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5" name="모서리가 둥근 직사각형 114"/>
          <p:cNvSpPr/>
          <p:nvPr/>
        </p:nvSpPr>
        <p:spPr>
          <a:xfrm>
            <a:off x="3068960" y="788436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6" name="모서리가 둥근 직사각형 115"/>
          <p:cNvSpPr/>
          <p:nvPr/>
        </p:nvSpPr>
        <p:spPr>
          <a:xfrm>
            <a:off x="4005064" y="32352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7" name="모서리가 둥근 직사각형 116"/>
          <p:cNvSpPr/>
          <p:nvPr/>
        </p:nvSpPr>
        <p:spPr>
          <a:xfrm>
            <a:off x="4005064" y="140364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T--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8" name="모서리가 둥근 직사각형 117"/>
          <p:cNvSpPr/>
          <p:nvPr/>
        </p:nvSpPr>
        <p:spPr>
          <a:xfrm>
            <a:off x="4005064" y="248376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9" name="모서리가 둥근 직사각형 118"/>
          <p:cNvSpPr/>
          <p:nvPr/>
        </p:nvSpPr>
        <p:spPr>
          <a:xfrm>
            <a:off x="4005064" y="356388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0" name="모서리가 둥근 직사각형 119"/>
          <p:cNvSpPr/>
          <p:nvPr/>
        </p:nvSpPr>
        <p:spPr>
          <a:xfrm>
            <a:off x="4005064" y="464400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1" name="모서리가 둥근 직사각형 120"/>
          <p:cNvSpPr/>
          <p:nvPr/>
        </p:nvSpPr>
        <p:spPr>
          <a:xfrm>
            <a:off x="4005064" y="572412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2" name="모서리가 둥근 직사각형 121"/>
          <p:cNvSpPr/>
          <p:nvPr/>
        </p:nvSpPr>
        <p:spPr>
          <a:xfrm>
            <a:off x="4005064" y="680424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3" name="모서리가 둥근 직사각형 122"/>
          <p:cNvSpPr/>
          <p:nvPr/>
        </p:nvSpPr>
        <p:spPr>
          <a:xfrm>
            <a:off x="4005064" y="788436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4" name="모서리가 둥근 직사각형 123"/>
          <p:cNvSpPr/>
          <p:nvPr/>
        </p:nvSpPr>
        <p:spPr>
          <a:xfrm>
            <a:off x="4941168" y="32352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5" name="모서리가 둥근 직사각형 124"/>
          <p:cNvSpPr/>
          <p:nvPr/>
        </p:nvSpPr>
        <p:spPr>
          <a:xfrm>
            <a:off x="4941168" y="140364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T&gt;3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6" name="모서리가 둥근 직사각형 125"/>
          <p:cNvSpPr/>
          <p:nvPr/>
        </p:nvSpPr>
        <p:spPr>
          <a:xfrm>
            <a:off x="4941168" y="248376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7" name="모서리가 둥근 직사각형 126"/>
          <p:cNvSpPr/>
          <p:nvPr/>
        </p:nvSpPr>
        <p:spPr>
          <a:xfrm>
            <a:off x="4941168" y="356388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8" name="모서리가 둥근 직사각형 127"/>
          <p:cNvSpPr/>
          <p:nvPr/>
        </p:nvSpPr>
        <p:spPr>
          <a:xfrm>
            <a:off x="4941168" y="464400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9" name="모서리가 둥근 직사각형 128"/>
          <p:cNvSpPr/>
          <p:nvPr/>
        </p:nvSpPr>
        <p:spPr>
          <a:xfrm>
            <a:off x="4941168" y="572412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0" name="모서리가 둥근 직사각형 129"/>
          <p:cNvSpPr/>
          <p:nvPr/>
        </p:nvSpPr>
        <p:spPr>
          <a:xfrm>
            <a:off x="4941168" y="680424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1" name="모서리가 둥근 직사각형 130"/>
          <p:cNvSpPr/>
          <p:nvPr/>
        </p:nvSpPr>
        <p:spPr>
          <a:xfrm>
            <a:off x="4941168" y="788436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2" name="모서리가 둥근 직사각형 131"/>
          <p:cNvSpPr/>
          <p:nvPr/>
        </p:nvSpPr>
        <p:spPr>
          <a:xfrm>
            <a:off x="5877272" y="32352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3" name="모서리가 둥근 직사각형 132"/>
          <p:cNvSpPr/>
          <p:nvPr/>
        </p:nvSpPr>
        <p:spPr>
          <a:xfrm>
            <a:off x="5877272" y="140364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4" name="모서리가 둥근 직사각형 133"/>
          <p:cNvSpPr/>
          <p:nvPr/>
        </p:nvSpPr>
        <p:spPr>
          <a:xfrm>
            <a:off x="5877272" y="248376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5877272" y="356388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6" name="모서리가 둥근 직사각형 135"/>
          <p:cNvSpPr/>
          <p:nvPr/>
        </p:nvSpPr>
        <p:spPr>
          <a:xfrm>
            <a:off x="5877272" y="464400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7" name="모서리가 둥근 직사각형 136"/>
          <p:cNvSpPr/>
          <p:nvPr/>
        </p:nvSpPr>
        <p:spPr>
          <a:xfrm>
            <a:off x="5877272" y="572412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8" name="모서리가 둥근 직사각형 137"/>
          <p:cNvSpPr/>
          <p:nvPr/>
        </p:nvSpPr>
        <p:spPr>
          <a:xfrm>
            <a:off x="5877272" y="680424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9" name="모서리가 둥근 직사각형 138"/>
          <p:cNvSpPr/>
          <p:nvPr/>
        </p:nvSpPr>
        <p:spPr>
          <a:xfrm>
            <a:off x="5877272" y="788436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48" name="오른쪽 화살표 147"/>
          <p:cNvSpPr/>
          <p:nvPr/>
        </p:nvSpPr>
        <p:spPr>
          <a:xfrm>
            <a:off x="-2187624" y="1403648"/>
            <a:ext cx="216024" cy="216024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오른쪽 화살표 161"/>
          <p:cNvSpPr/>
          <p:nvPr/>
        </p:nvSpPr>
        <p:spPr>
          <a:xfrm>
            <a:off x="-2259632" y="1907704"/>
            <a:ext cx="216024" cy="216024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오른쪽 화살표 164"/>
          <p:cNvSpPr/>
          <p:nvPr/>
        </p:nvSpPr>
        <p:spPr>
          <a:xfrm rot="10800000">
            <a:off x="-2035224" y="2780184"/>
            <a:ext cx="216024" cy="216024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오른쪽 화살표 167"/>
          <p:cNvSpPr/>
          <p:nvPr/>
        </p:nvSpPr>
        <p:spPr>
          <a:xfrm rot="16200000">
            <a:off x="-1903784" y="975792"/>
            <a:ext cx="216024" cy="2076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오른쪽 화살표 168"/>
          <p:cNvSpPr/>
          <p:nvPr/>
        </p:nvSpPr>
        <p:spPr>
          <a:xfrm rot="10800000">
            <a:off x="-1531168" y="2780184"/>
            <a:ext cx="216024" cy="2160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오른쪽 화살표 170"/>
          <p:cNvSpPr/>
          <p:nvPr/>
        </p:nvSpPr>
        <p:spPr>
          <a:xfrm rot="5400000">
            <a:off x="-2709682" y="4085946"/>
            <a:ext cx="216024" cy="180020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오른쪽 화살표 172"/>
          <p:cNvSpPr/>
          <p:nvPr/>
        </p:nvSpPr>
        <p:spPr>
          <a:xfrm rot="10800000">
            <a:off x="-1882824" y="2932584"/>
            <a:ext cx="216024" cy="216024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오른쪽 화살표 179"/>
          <p:cNvSpPr/>
          <p:nvPr/>
        </p:nvSpPr>
        <p:spPr>
          <a:xfrm rot="16200000">
            <a:off x="-2151620" y="1079612"/>
            <a:ext cx="216024" cy="144016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오른쪽 화살표 180"/>
          <p:cNvSpPr/>
          <p:nvPr/>
        </p:nvSpPr>
        <p:spPr>
          <a:xfrm rot="10800000">
            <a:off x="-1467544" y="3779912"/>
            <a:ext cx="216024" cy="216024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980728" y="1475656"/>
            <a:ext cx="504056" cy="57606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01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556792" y="1475656"/>
            <a:ext cx="504056" cy="57606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01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132856" y="1475656"/>
            <a:ext cx="504056" cy="57606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01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708920" y="1475656"/>
            <a:ext cx="504056" cy="57606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01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980728" y="2123728"/>
            <a:ext cx="504056" cy="57606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01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556792" y="2123728"/>
            <a:ext cx="504056" cy="57606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01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2132856" y="2123728"/>
            <a:ext cx="504056" cy="57606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01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2708920" y="2123728"/>
            <a:ext cx="504056" cy="57606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01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980728" y="2771800"/>
            <a:ext cx="504056" cy="57606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01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556792" y="2771800"/>
            <a:ext cx="504056" cy="57606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01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2132856" y="2771800"/>
            <a:ext cx="504056" cy="57606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01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2708920" y="2771800"/>
            <a:ext cx="504056" cy="57606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01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980728" y="3419872"/>
            <a:ext cx="504056" cy="57606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01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1556792" y="3419872"/>
            <a:ext cx="504056" cy="57606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01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2132856" y="3419872"/>
            <a:ext cx="504056" cy="57606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01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2708920" y="3419872"/>
            <a:ext cx="504056" cy="57606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01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1988840" y="323528"/>
            <a:ext cx="576064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2924944" y="467544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789040" y="611560"/>
            <a:ext cx="4320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4077072" y="1475656"/>
            <a:ext cx="432048" cy="360040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813" y="1557338"/>
            <a:ext cx="5286375" cy="6029325"/>
          </a:xfrm>
          <a:prstGeom prst="rect">
            <a:avLst/>
          </a:prstGeom>
          <a:noFill/>
          <a:ln w="349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1547664"/>
            <a:ext cx="7202293" cy="815584"/>
          </a:xfrm>
          <a:prstGeom prst="rect">
            <a:avLst/>
          </a:prstGeom>
          <a:solidFill>
            <a:srgbClr val="F5F5F5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50" charset="-127"/>
                <a:ea typeface="Monaco"/>
                <a:cs typeface="굴림" pitchFamily="50" charset="-127"/>
              </a:rPr>
              <a:t>Public   static   </a:t>
            </a:r>
            <a:r>
              <a:rPr kumimoji="1" lang="ko-KR" altLang="en-US" sz="1600" dirty="0" err="1" smtClean="0">
                <a:solidFill>
                  <a:srgbClr val="000000"/>
                </a:solidFill>
                <a:latin typeface="Arial Unicode MS" pitchFamily="50" charset="-127"/>
                <a:ea typeface="Monaco"/>
                <a:cs typeface="굴림" pitchFamily="50" charset="-127"/>
              </a:rPr>
              <a:t>리턴될</a:t>
            </a:r>
            <a:r>
              <a:rPr kumimoji="1" 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50" charset="-127"/>
                <a:ea typeface="Monaco"/>
                <a:cs typeface="굴림" pitchFamily="50" charset="-127"/>
              </a:rPr>
              <a:t>자료형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50" charset="-127"/>
                <a:ea typeface="Monaco"/>
                <a:cs typeface="굴림" pitchFamily="50" charset="-127"/>
              </a:rPr>
              <a:t>  </a:t>
            </a:r>
            <a:r>
              <a:rPr kumimoji="1" lang="ko-KR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itchFamily="50" charset="-127"/>
                <a:ea typeface="Monaco"/>
                <a:cs typeface="굴림" pitchFamily="50" charset="-127"/>
              </a:rPr>
              <a:t> </a:t>
            </a:r>
            <a:r>
              <a:rPr kumimoji="1" 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50" charset="-127"/>
                <a:ea typeface="Monaco"/>
                <a:cs typeface="굴림" pitchFamily="50" charset="-127"/>
              </a:rPr>
              <a:t>함수이름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itchFamily="50" charset="-127"/>
                <a:ea typeface="Monaco"/>
                <a:cs typeface="굴림" pitchFamily="50" charset="-127"/>
              </a:rPr>
              <a:t>(</a:t>
            </a:r>
            <a:r>
              <a:rPr kumimoji="1" 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50" charset="-127"/>
                <a:ea typeface="Monaco"/>
                <a:cs typeface="굴림" pitchFamily="50" charset="-127"/>
              </a:rPr>
              <a:t>자료형</a:t>
            </a:r>
            <a:r>
              <a:rPr kumimoji="1" lang="ko-KR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itchFamily="50" charset="-127"/>
                <a:ea typeface="Monaco"/>
                <a:cs typeface="굴림" pitchFamily="50" charset="-127"/>
              </a:rPr>
              <a:t> </a:t>
            </a:r>
            <a:r>
              <a:rPr kumimoji="1" 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50" charset="-127"/>
                <a:ea typeface="Monaco"/>
                <a:cs typeface="굴림" pitchFamily="50" charset="-127"/>
              </a:rPr>
              <a:t>매개변수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50" charset="-127"/>
                <a:ea typeface="Monaco"/>
                <a:cs typeface="굴림" pitchFamily="50" charset="-127"/>
              </a:rPr>
              <a:t>1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itchFamily="50" charset="-127"/>
                <a:ea typeface="Monaco"/>
                <a:cs typeface="굴림" pitchFamily="50" charset="-127"/>
              </a:rPr>
              <a:t>, </a:t>
            </a:r>
            <a:r>
              <a:rPr kumimoji="1" 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50" charset="-127"/>
                <a:ea typeface="Monaco"/>
                <a:cs typeface="굴림" pitchFamily="50" charset="-127"/>
              </a:rPr>
              <a:t>자료형</a:t>
            </a:r>
            <a:r>
              <a:rPr kumimoji="1" lang="ko-KR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itchFamily="50" charset="-127"/>
                <a:ea typeface="Monaco"/>
                <a:cs typeface="굴림" pitchFamily="50" charset="-127"/>
              </a:rPr>
              <a:t> </a:t>
            </a:r>
            <a:r>
              <a:rPr kumimoji="1" 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50" charset="-127"/>
                <a:ea typeface="Monaco"/>
                <a:cs typeface="굴림" pitchFamily="50" charset="-127"/>
              </a:rPr>
              <a:t>매개변수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50" charset="-127"/>
                <a:ea typeface="Monaco"/>
                <a:cs typeface="굴림" pitchFamily="50" charset="-127"/>
              </a:rPr>
              <a:t>2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itchFamily="50" charset="-127"/>
                <a:ea typeface="Monaco"/>
                <a:cs typeface="굴림" pitchFamily="50" charset="-127"/>
              </a:rPr>
              <a:t>) {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 Unicode MS" pitchFamily="50" charset="-127"/>
              <a:ea typeface="Monaco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dirty="0" smtClean="0">
                <a:solidFill>
                  <a:srgbClr val="333333"/>
                </a:solidFill>
                <a:latin typeface="Arial Unicode MS" pitchFamily="50" charset="-127"/>
                <a:ea typeface="Monaco"/>
                <a:cs typeface="굴림" pitchFamily="50" charset="-127"/>
              </a:rPr>
              <a:t>     return </a:t>
            </a:r>
            <a:r>
              <a:rPr kumimoji="1" lang="ko-KR" altLang="en-US" sz="1600" dirty="0" err="1" smtClean="0">
                <a:solidFill>
                  <a:srgbClr val="333333"/>
                </a:solidFill>
                <a:latin typeface="Arial Unicode MS" pitchFamily="50" charset="-127"/>
                <a:ea typeface="Monaco"/>
                <a:cs typeface="굴림" pitchFamily="50" charset="-127"/>
              </a:rPr>
              <a:t>리턴될자료형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 Unicode MS" pitchFamily="50" charset="-127"/>
              <a:ea typeface="Monaco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itchFamily="50" charset="-127"/>
                <a:ea typeface="Monaco"/>
                <a:cs typeface="굴림" pitchFamily="50" charset="-127"/>
              </a:rPr>
              <a:t> }</a:t>
            </a:r>
            <a: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</a:t>
            </a:r>
            <a:endParaRPr kumimoji="1" lang="ko-KR" altLang="ko-KR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8640" y="323528"/>
            <a:ext cx="6538229" cy="4108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모서리가 둥근 직사각형 4"/>
          <p:cNvSpPr/>
          <p:nvPr/>
        </p:nvSpPr>
        <p:spPr>
          <a:xfrm>
            <a:off x="6021288" y="3995936"/>
            <a:ext cx="432048" cy="288032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01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60648" y="2267744"/>
            <a:ext cx="432048" cy="288032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02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4293096" y="2627784"/>
            <a:ext cx="432048" cy="288032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03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252" y="3275857"/>
            <a:ext cx="6521912" cy="2548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직사각형 4"/>
          <p:cNvSpPr/>
          <p:nvPr/>
        </p:nvSpPr>
        <p:spPr>
          <a:xfrm>
            <a:off x="764704" y="3779912"/>
            <a:ext cx="201622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492896" y="4572000"/>
            <a:ext cx="230425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24744" y="971600"/>
            <a:ext cx="12192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2492896" y="971600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사용자 폴더는 </a:t>
            </a:r>
            <a:r>
              <a:rPr lang="en-US" altLang="ko-KR" sz="1200" dirty="0" smtClean="0"/>
              <a:t>users</a:t>
            </a:r>
            <a:r>
              <a:rPr lang="ko-KR" altLang="en-US" sz="1200" dirty="0" smtClean="0"/>
              <a:t>폴더와 같은 의미임</a:t>
            </a:r>
            <a:endParaRPr lang="ko-KR" altLang="en-US" sz="1200" dirty="0"/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2060848" y="1101664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H="1">
            <a:off x="2060848" y="1763688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64904" y="1547664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공용 폴더는 </a:t>
            </a:r>
            <a:r>
              <a:rPr lang="en-US" altLang="ko-KR" sz="1200" dirty="0" smtClean="0"/>
              <a:t>Public</a:t>
            </a:r>
            <a:r>
              <a:rPr lang="ko-KR" altLang="en-US" sz="1200" dirty="0" smtClean="0"/>
              <a:t>폴더와 같은 의미임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372" y="1115616"/>
            <a:ext cx="6535988" cy="485353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5" name="직사각형 4"/>
          <p:cNvSpPr/>
          <p:nvPr/>
        </p:nvSpPr>
        <p:spPr>
          <a:xfrm>
            <a:off x="5949280" y="2483768"/>
            <a:ext cx="720080" cy="33843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268760" y="2195736"/>
            <a:ext cx="720080" cy="28803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6672" y="2483767"/>
            <a:ext cx="5184576" cy="489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2636912" y="6660232"/>
            <a:ext cx="129614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7607" y="2483768"/>
            <a:ext cx="141922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1050" y="3524250"/>
            <a:ext cx="5295900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6752" y="5436096"/>
            <a:ext cx="6191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2856" y="3203848"/>
            <a:ext cx="141922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모서리가 둥근 직사각형 26"/>
          <p:cNvSpPr/>
          <p:nvPr/>
        </p:nvSpPr>
        <p:spPr>
          <a:xfrm>
            <a:off x="260648" y="32352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시작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T=R1-R2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260648" y="140364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T&lt;3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260648" y="248376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T=R1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260648" y="356388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R1+R2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260648" y="464400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T=T+3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260648" y="572412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T++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260648" y="680424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T&gt;3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260648" y="788436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R1+R2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2" name="모서리가 둥근 직사각형 91"/>
          <p:cNvSpPr/>
          <p:nvPr/>
        </p:nvSpPr>
        <p:spPr>
          <a:xfrm>
            <a:off x="1196752" y="32352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3" name="모서리가 둥근 직사각형 92"/>
          <p:cNvSpPr/>
          <p:nvPr/>
        </p:nvSpPr>
        <p:spPr>
          <a:xfrm>
            <a:off x="1196752" y="140364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T=T+2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4" name="모서리가 둥근 직사각형 93"/>
          <p:cNvSpPr/>
          <p:nvPr/>
        </p:nvSpPr>
        <p:spPr>
          <a:xfrm>
            <a:off x="1196752" y="248376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R1+R2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1196752" y="356388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T+=1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6" name="모서리가 둥근 직사각형 95"/>
          <p:cNvSpPr/>
          <p:nvPr/>
        </p:nvSpPr>
        <p:spPr>
          <a:xfrm>
            <a:off x="1196752" y="464400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T=R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7" name="모서리가 둥근 직사각형 96"/>
          <p:cNvSpPr/>
          <p:nvPr/>
        </p:nvSpPr>
        <p:spPr>
          <a:xfrm>
            <a:off x="1196752" y="572412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continue;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1196752" y="680424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R1*R2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9" name="모서리가 둥근 직사각형 98"/>
          <p:cNvSpPr/>
          <p:nvPr/>
        </p:nvSpPr>
        <p:spPr>
          <a:xfrm>
            <a:off x="1196752" y="788436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T=R+3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0" name="모서리가 둥근 직사각형 99"/>
          <p:cNvSpPr/>
          <p:nvPr/>
        </p:nvSpPr>
        <p:spPr>
          <a:xfrm>
            <a:off x="2132856" y="32352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T&gt;4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2132856" y="140364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T--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2132856" y="248376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R1*R2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2132856" y="356388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T-=2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2132856" y="4644008"/>
            <a:ext cx="864096" cy="1008112"/>
          </a:xfrm>
          <a:prstGeom prst="roundRect">
            <a:avLst/>
          </a:prstGeom>
          <a:solidFill>
            <a:schemeClr val="bg1"/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2132856" y="572412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R1+R2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2132856" y="680424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T=R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2132856" y="788436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T+=2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3068960" y="32352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F4()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3068960" y="140364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T+=1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0" name="모서리가 둥근 직사각형 109"/>
          <p:cNvSpPr/>
          <p:nvPr/>
        </p:nvSpPr>
        <p:spPr>
          <a:xfrm>
            <a:off x="3068960" y="248376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R1+R2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3068960" y="356388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break;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3068960" y="464400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R1*R2</a:t>
            </a:r>
            <a:endParaRPr lang="ko-KR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3068960" y="572412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continue: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T==1</a:t>
            </a:r>
            <a:endParaRPr lang="en-US" altLang="ko-KR" sz="1100" dirty="0" smtClean="0">
              <a:solidFill>
                <a:schemeClr val="tx1"/>
              </a:solidFill>
            </a:endParaRPr>
          </a:p>
        </p:txBody>
      </p:sp>
      <p:sp>
        <p:nvSpPr>
          <p:cNvPr id="114" name="모서리가 둥근 직사각형 113"/>
          <p:cNvSpPr/>
          <p:nvPr/>
        </p:nvSpPr>
        <p:spPr>
          <a:xfrm>
            <a:off x="3068960" y="680424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5" name="모서리가 둥근 직사각형 114"/>
          <p:cNvSpPr/>
          <p:nvPr/>
        </p:nvSpPr>
        <p:spPr>
          <a:xfrm>
            <a:off x="3068960" y="788436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T=R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6" name="모서리가 둥근 직사각형 115"/>
          <p:cNvSpPr/>
          <p:nvPr/>
        </p:nvSpPr>
        <p:spPr>
          <a:xfrm>
            <a:off x="4005064" y="32352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T=R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7" name="모서리가 둥근 직사각형 116"/>
          <p:cNvSpPr/>
          <p:nvPr/>
        </p:nvSpPr>
        <p:spPr>
          <a:xfrm>
            <a:off x="4005064" y="140364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T--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8" name="모서리가 둥근 직사각형 117"/>
          <p:cNvSpPr/>
          <p:nvPr/>
        </p:nvSpPr>
        <p:spPr>
          <a:xfrm>
            <a:off x="4005064" y="248376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R1*R2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9" name="모서리가 둥근 직사각형 118"/>
          <p:cNvSpPr/>
          <p:nvPr/>
        </p:nvSpPr>
        <p:spPr>
          <a:xfrm>
            <a:off x="4005064" y="356388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T=R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0" name="모서리가 둥근 직사각형 119"/>
          <p:cNvSpPr/>
          <p:nvPr/>
        </p:nvSpPr>
        <p:spPr>
          <a:xfrm>
            <a:off x="4005064" y="464400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break: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T+=1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1" name="모서리가 둥근 직사각형 120"/>
          <p:cNvSpPr/>
          <p:nvPr/>
        </p:nvSpPr>
        <p:spPr>
          <a:xfrm>
            <a:off x="4005064" y="572412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T=R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2" name="모서리가 둥근 직사각형 121"/>
          <p:cNvSpPr/>
          <p:nvPr/>
        </p:nvSpPr>
        <p:spPr>
          <a:xfrm>
            <a:off x="4005064" y="680424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T=R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3" name="모서리가 둥근 직사각형 122"/>
          <p:cNvSpPr/>
          <p:nvPr/>
        </p:nvSpPr>
        <p:spPr>
          <a:xfrm>
            <a:off x="4005064" y="788436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T+=3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4" name="모서리가 둥근 직사각형 123"/>
          <p:cNvSpPr/>
          <p:nvPr/>
        </p:nvSpPr>
        <p:spPr>
          <a:xfrm>
            <a:off x="4941168" y="32352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T=R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5" name="모서리가 둥근 직사각형 124"/>
          <p:cNvSpPr/>
          <p:nvPr/>
        </p:nvSpPr>
        <p:spPr>
          <a:xfrm>
            <a:off x="4941168" y="140364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T&gt;3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6" name="모서리가 둥근 직사각형 125"/>
          <p:cNvSpPr/>
          <p:nvPr/>
        </p:nvSpPr>
        <p:spPr>
          <a:xfrm>
            <a:off x="4941168" y="248376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T=R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7" name="모서리가 둥근 직사각형 126"/>
          <p:cNvSpPr/>
          <p:nvPr/>
        </p:nvSpPr>
        <p:spPr>
          <a:xfrm>
            <a:off x="4941168" y="356388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R1%R2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8" name="모서리가 둥근 직사각형 127"/>
          <p:cNvSpPr/>
          <p:nvPr/>
        </p:nvSpPr>
        <p:spPr>
          <a:xfrm>
            <a:off x="4941168" y="464400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R1/R2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9" name="모서리가 둥근 직사각형 128"/>
          <p:cNvSpPr/>
          <p:nvPr/>
        </p:nvSpPr>
        <p:spPr>
          <a:xfrm>
            <a:off x="4941168" y="572412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T=R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0" name="모서리가 둥근 직사각형 129"/>
          <p:cNvSpPr/>
          <p:nvPr/>
        </p:nvSpPr>
        <p:spPr>
          <a:xfrm>
            <a:off x="4941168" y="680424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T=R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1" name="모서리가 둥근 직사각형 130"/>
          <p:cNvSpPr/>
          <p:nvPr/>
        </p:nvSpPr>
        <p:spPr>
          <a:xfrm>
            <a:off x="4941168" y="788436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T==6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2" name="모서리가 둥근 직사각형 131"/>
          <p:cNvSpPr/>
          <p:nvPr/>
        </p:nvSpPr>
        <p:spPr>
          <a:xfrm>
            <a:off x="5877272" y="32352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</a:rPr>
              <a:t>T=R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3" name="모서리가 둥근 직사각형 132"/>
          <p:cNvSpPr/>
          <p:nvPr/>
        </p:nvSpPr>
        <p:spPr>
          <a:xfrm>
            <a:off x="5877272" y="140364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4" name="모서리가 둥근 직사각형 133"/>
          <p:cNvSpPr/>
          <p:nvPr/>
        </p:nvSpPr>
        <p:spPr>
          <a:xfrm>
            <a:off x="5877272" y="248376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T&lt;2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5877272" y="356388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T=F3(T)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6" name="모서리가 둥근 직사각형 135"/>
          <p:cNvSpPr/>
          <p:nvPr/>
        </p:nvSpPr>
        <p:spPr>
          <a:xfrm>
            <a:off x="5877272" y="464400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T=R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7" name="모서리가 둥근 직사각형 136"/>
          <p:cNvSpPr/>
          <p:nvPr/>
        </p:nvSpPr>
        <p:spPr>
          <a:xfrm>
            <a:off x="5877272" y="572412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F1()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8" name="모서리가 둥근 직사각형 137"/>
          <p:cNvSpPr/>
          <p:nvPr/>
        </p:nvSpPr>
        <p:spPr>
          <a:xfrm>
            <a:off x="5877272" y="680424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F2(T)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9" name="모서리가 둥근 직사각형 138"/>
          <p:cNvSpPr/>
          <p:nvPr/>
        </p:nvSpPr>
        <p:spPr>
          <a:xfrm>
            <a:off x="5877272" y="788436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R1+R2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8" name="오른쪽 화살표 147"/>
          <p:cNvSpPr/>
          <p:nvPr/>
        </p:nvSpPr>
        <p:spPr>
          <a:xfrm>
            <a:off x="2924944" y="683568"/>
            <a:ext cx="216024" cy="216024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오른쪽 화살표 149"/>
          <p:cNvSpPr/>
          <p:nvPr/>
        </p:nvSpPr>
        <p:spPr>
          <a:xfrm rot="5400000">
            <a:off x="602686" y="7758354"/>
            <a:ext cx="216024" cy="180020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오른쪽 화살표 151"/>
          <p:cNvSpPr/>
          <p:nvPr/>
        </p:nvSpPr>
        <p:spPr>
          <a:xfrm rot="10800000">
            <a:off x="5733256" y="683568"/>
            <a:ext cx="216024" cy="216024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오른쪽 화살표 156"/>
          <p:cNvSpPr/>
          <p:nvPr/>
        </p:nvSpPr>
        <p:spPr>
          <a:xfrm>
            <a:off x="2017306" y="3952394"/>
            <a:ext cx="216024" cy="2160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오른쪽 화살표 158"/>
          <p:cNvSpPr/>
          <p:nvPr/>
        </p:nvSpPr>
        <p:spPr>
          <a:xfrm rot="16200000">
            <a:off x="4288904" y="4504184"/>
            <a:ext cx="216024" cy="2076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오른쪽 화살표 159"/>
          <p:cNvSpPr/>
          <p:nvPr/>
        </p:nvSpPr>
        <p:spPr>
          <a:xfrm rot="10800000">
            <a:off x="3861048" y="2915816"/>
            <a:ext cx="216024" cy="2160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오른쪽 화살표 161"/>
          <p:cNvSpPr/>
          <p:nvPr/>
        </p:nvSpPr>
        <p:spPr>
          <a:xfrm>
            <a:off x="-2259632" y="1907704"/>
            <a:ext cx="216024" cy="216024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오른쪽 화살표 162"/>
          <p:cNvSpPr/>
          <p:nvPr/>
        </p:nvSpPr>
        <p:spPr>
          <a:xfrm rot="5400000">
            <a:off x="5268692" y="2372268"/>
            <a:ext cx="216024" cy="180020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오른쪽 화살표 163"/>
          <p:cNvSpPr/>
          <p:nvPr/>
        </p:nvSpPr>
        <p:spPr>
          <a:xfrm rot="16200000">
            <a:off x="5265204" y="7776356"/>
            <a:ext cx="216024" cy="144016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오른쪽 화살표 164"/>
          <p:cNvSpPr/>
          <p:nvPr/>
        </p:nvSpPr>
        <p:spPr>
          <a:xfrm rot="10800000">
            <a:off x="-1611560" y="1979712"/>
            <a:ext cx="216024" cy="216024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오른쪽 화살표 165"/>
          <p:cNvSpPr/>
          <p:nvPr/>
        </p:nvSpPr>
        <p:spPr>
          <a:xfrm>
            <a:off x="1052736" y="7164288"/>
            <a:ext cx="216024" cy="2160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오른쪽 화살표 167"/>
          <p:cNvSpPr/>
          <p:nvPr/>
        </p:nvSpPr>
        <p:spPr>
          <a:xfrm rot="16200000">
            <a:off x="6233120" y="2343944"/>
            <a:ext cx="216024" cy="2076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오른쪽 화살표 168"/>
          <p:cNvSpPr/>
          <p:nvPr/>
        </p:nvSpPr>
        <p:spPr>
          <a:xfrm rot="10800000">
            <a:off x="1988840" y="683568"/>
            <a:ext cx="216024" cy="2160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오른쪽 화살표 169"/>
          <p:cNvSpPr/>
          <p:nvPr/>
        </p:nvSpPr>
        <p:spPr>
          <a:xfrm rot="19091634">
            <a:off x="3834878" y="5559615"/>
            <a:ext cx="360040" cy="216024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오른쪽 화살표 170"/>
          <p:cNvSpPr/>
          <p:nvPr/>
        </p:nvSpPr>
        <p:spPr>
          <a:xfrm rot="5400000">
            <a:off x="6219310" y="3437874"/>
            <a:ext cx="216024" cy="180020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오른쪽 화살표 171"/>
          <p:cNvSpPr/>
          <p:nvPr/>
        </p:nvSpPr>
        <p:spPr>
          <a:xfrm rot="16200000">
            <a:off x="6201308" y="7776356"/>
            <a:ext cx="216024" cy="144016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오른쪽 화살표 172"/>
          <p:cNvSpPr/>
          <p:nvPr/>
        </p:nvSpPr>
        <p:spPr>
          <a:xfrm rot="10800000">
            <a:off x="-1882824" y="2932584"/>
            <a:ext cx="216024" cy="216024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오른쪽 화살표 173"/>
          <p:cNvSpPr/>
          <p:nvPr/>
        </p:nvSpPr>
        <p:spPr>
          <a:xfrm>
            <a:off x="5805264" y="8316416"/>
            <a:ext cx="216024" cy="2160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오른쪽 화살표 174"/>
          <p:cNvSpPr/>
          <p:nvPr/>
        </p:nvSpPr>
        <p:spPr>
          <a:xfrm rot="5400000">
            <a:off x="566682" y="3437874"/>
            <a:ext cx="216024" cy="18002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오른쪽 화살표 175"/>
          <p:cNvSpPr/>
          <p:nvPr/>
        </p:nvSpPr>
        <p:spPr>
          <a:xfrm rot="16200000">
            <a:off x="1560984" y="5584304"/>
            <a:ext cx="216024" cy="2076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" name="오른쪽 화살표 176"/>
          <p:cNvSpPr/>
          <p:nvPr/>
        </p:nvSpPr>
        <p:spPr>
          <a:xfrm rot="10800000">
            <a:off x="3861048" y="6084168"/>
            <a:ext cx="216024" cy="2160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오른쪽 화살표 177"/>
          <p:cNvSpPr/>
          <p:nvPr/>
        </p:nvSpPr>
        <p:spPr>
          <a:xfrm>
            <a:off x="1124744" y="1763688"/>
            <a:ext cx="216024" cy="216024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오른쪽 화살표 178"/>
          <p:cNvSpPr/>
          <p:nvPr/>
        </p:nvSpPr>
        <p:spPr>
          <a:xfrm rot="5400000">
            <a:off x="602686" y="1277634"/>
            <a:ext cx="216024" cy="180020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오른쪽 화살표 179"/>
          <p:cNvSpPr/>
          <p:nvPr/>
        </p:nvSpPr>
        <p:spPr>
          <a:xfrm rot="16200000">
            <a:off x="-2151620" y="1079612"/>
            <a:ext cx="216024" cy="144016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오른쪽 화살표 180"/>
          <p:cNvSpPr/>
          <p:nvPr/>
        </p:nvSpPr>
        <p:spPr>
          <a:xfrm rot="10800000">
            <a:off x="-1467544" y="3779912"/>
            <a:ext cx="216024" cy="216024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오른쪽 화살표 181"/>
          <p:cNvSpPr/>
          <p:nvPr/>
        </p:nvSpPr>
        <p:spPr>
          <a:xfrm>
            <a:off x="1124744" y="8316416"/>
            <a:ext cx="216024" cy="2160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오른쪽 화살표 182"/>
          <p:cNvSpPr/>
          <p:nvPr/>
        </p:nvSpPr>
        <p:spPr>
          <a:xfrm rot="5400000">
            <a:off x="581196" y="2372268"/>
            <a:ext cx="216024" cy="18002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오른쪽 화살표 183"/>
          <p:cNvSpPr/>
          <p:nvPr/>
        </p:nvSpPr>
        <p:spPr>
          <a:xfrm rot="16200000">
            <a:off x="4288904" y="6664424"/>
            <a:ext cx="216024" cy="2076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오른쪽 화살표 184"/>
          <p:cNvSpPr/>
          <p:nvPr/>
        </p:nvSpPr>
        <p:spPr>
          <a:xfrm rot="10800000">
            <a:off x="4797152" y="1835696"/>
            <a:ext cx="216024" cy="2160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" name="오른쪽 화살표 186"/>
          <p:cNvSpPr/>
          <p:nvPr/>
        </p:nvSpPr>
        <p:spPr>
          <a:xfrm rot="5400000">
            <a:off x="3410998" y="4517994"/>
            <a:ext cx="216024" cy="18002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0" name="꺾인 연결선 89"/>
          <p:cNvCxnSpPr/>
          <p:nvPr/>
        </p:nvCxnSpPr>
        <p:spPr>
          <a:xfrm>
            <a:off x="-2187624" y="7092280"/>
            <a:ext cx="914400" cy="9144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오른쪽 화살표 90"/>
          <p:cNvSpPr/>
          <p:nvPr/>
        </p:nvSpPr>
        <p:spPr>
          <a:xfrm rot="10800000">
            <a:off x="2924944" y="6156176"/>
            <a:ext cx="216024" cy="2160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모서리가 둥근 직사각형 26"/>
          <p:cNvSpPr/>
          <p:nvPr/>
        </p:nvSpPr>
        <p:spPr>
          <a:xfrm>
            <a:off x="260648" y="107504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F1(){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2" name="모서리가 둥근 직사각형 91"/>
          <p:cNvSpPr/>
          <p:nvPr/>
        </p:nvSpPr>
        <p:spPr>
          <a:xfrm>
            <a:off x="1196752" y="107504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T++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0" name="모서리가 둥근 직사각형 99"/>
          <p:cNvSpPr/>
          <p:nvPr/>
        </p:nvSpPr>
        <p:spPr>
          <a:xfrm>
            <a:off x="2132856" y="107504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T++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3068960" y="107504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T++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6" name="모서리가 둥근 직사각형 115"/>
          <p:cNvSpPr/>
          <p:nvPr/>
        </p:nvSpPr>
        <p:spPr>
          <a:xfrm>
            <a:off x="4005064" y="107504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T++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4" name="모서리가 둥근 직사각형 123"/>
          <p:cNvSpPr/>
          <p:nvPr/>
        </p:nvSpPr>
        <p:spPr>
          <a:xfrm>
            <a:off x="4941168" y="107504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T++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2" name="모서리가 둥근 직사각형 131"/>
          <p:cNvSpPr/>
          <p:nvPr/>
        </p:nvSpPr>
        <p:spPr>
          <a:xfrm>
            <a:off x="5877272" y="107504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return;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}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54" name="모서리가 둥근 직사각형 153"/>
          <p:cNvSpPr/>
          <p:nvPr/>
        </p:nvSpPr>
        <p:spPr>
          <a:xfrm>
            <a:off x="260648" y="1187624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F2(Y){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55" name="모서리가 둥근 직사각형 154"/>
          <p:cNvSpPr/>
          <p:nvPr/>
        </p:nvSpPr>
        <p:spPr>
          <a:xfrm>
            <a:off x="1196752" y="1187624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Y++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56" name="모서리가 둥근 직사각형 155"/>
          <p:cNvSpPr/>
          <p:nvPr/>
        </p:nvSpPr>
        <p:spPr>
          <a:xfrm>
            <a:off x="2132856" y="1187624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T++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61" name="모서리가 둥근 직사각형 160"/>
          <p:cNvSpPr/>
          <p:nvPr/>
        </p:nvSpPr>
        <p:spPr>
          <a:xfrm>
            <a:off x="3068960" y="1187624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F1()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67" name="모서리가 둥근 직사각형 166"/>
          <p:cNvSpPr/>
          <p:nvPr/>
        </p:nvSpPr>
        <p:spPr>
          <a:xfrm>
            <a:off x="4005064" y="1187624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T++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86" name="모서리가 둥근 직사각형 185"/>
          <p:cNvSpPr/>
          <p:nvPr/>
        </p:nvSpPr>
        <p:spPr>
          <a:xfrm>
            <a:off x="4941168" y="1187624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Y++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88" name="모서리가 둥근 직사각형 187"/>
          <p:cNvSpPr/>
          <p:nvPr/>
        </p:nvSpPr>
        <p:spPr>
          <a:xfrm>
            <a:off x="5877272" y="1187624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Return ;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}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89" name="모서리가 둥근 직사각형 188"/>
          <p:cNvSpPr/>
          <p:nvPr/>
        </p:nvSpPr>
        <p:spPr>
          <a:xfrm>
            <a:off x="260648" y="3779912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switch(T)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90" name="모서리가 둥근 직사각형 189"/>
          <p:cNvSpPr/>
          <p:nvPr/>
        </p:nvSpPr>
        <p:spPr>
          <a:xfrm>
            <a:off x="1196752" y="3779912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case 1 :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1" name="모서리가 둥근 직사각형 190"/>
          <p:cNvSpPr/>
          <p:nvPr/>
        </p:nvSpPr>
        <p:spPr>
          <a:xfrm>
            <a:off x="2132856" y="3779912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R1*R2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92" name="모서리가 둥근 직사각형 191"/>
          <p:cNvSpPr/>
          <p:nvPr/>
        </p:nvSpPr>
        <p:spPr>
          <a:xfrm>
            <a:off x="3068960" y="3779912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R1+R2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3" name="모서리가 둥근 직사각형 192"/>
          <p:cNvSpPr/>
          <p:nvPr/>
        </p:nvSpPr>
        <p:spPr>
          <a:xfrm>
            <a:off x="4005064" y="3779912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F1()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94" name="모서리가 둥근 직사각형 193"/>
          <p:cNvSpPr/>
          <p:nvPr/>
        </p:nvSpPr>
        <p:spPr>
          <a:xfrm>
            <a:off x="4941168" y="3779912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95" name="모서리가 둥근 직사각형 194"/>
          <p:cNvSpPr/>
          <p:nvPr/>
        </p:nvSpPr>
        <p:spPr>
          <a:xfrm>
            <a:off x="5877272" y="3779912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>
                <a:solidFill>
                  <a:schemeClr val="tx1"/>
                </a:solidFill>
              </a:rPr>
              <a:t>goto</a:t>
            </a:r>
            <a:r>
              <a:rPr lang="en-US" altLang="ko-KR" sz="1100" dirty="0" smtClean="0">
                <a:solidFill>
                  <a:schemeClr val="tx1"/>
                </a:solidFill>
              </a:rPr>
              <a:t> next case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96" name="모서리가 둥근 직사각형 195"/>
          <p:cNvSpPr/>
          <p:nvPr/>
        </p:nvSpPr>
        <p:spPr>
          <a:xfrm>
            <a:off x="260648" y="4860032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chemeClr val="tx1"/>
                </a:solidFill>
              </a:rPr>
              <a:t>comeHere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Break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97" name="모서리가 둥근 직사각형 196"/>
          <p:cNvSpPr/>
          <p:nvPr/>
        </p:nvSpPr>
        <p:spPr>
          <a:xfrm>
            <a:off x="1196752" y="4860032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case 2 :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8" name="모서리가 둥근 직사각형 197"/>
          <p:cNvSpPr/>
          <p:nvPr/>
        </p:nvSpPr>
        <p:spPr>
          <a:xfrm>
            <a:off x="2132856" y="4860032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next case start::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F3(T)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99" name="모서리가 둥근 직사각형 198"/>
          <p:cNvSpPr/>
          <p:nvPr/>
        </p:nvSpPr>
        <p:spPr>
          <a:xfrm>
            <a:off x="3068960" y="4860032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R1*R2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00" name="모서리가 둥근 직사각형 199"/>
          <p:cNvSpPr/>
          <p:nvPr/>
        </p:nvSpPr>
        <p:spPr>
          <a:xfrm>
            <a:off x="4005064" y="4860032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R1+R2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1" name="모서리가 둥근 직사각형 200"/>
          <p:cNvSpPr/>
          <p:nvPr/>
        </p:nvSpPr>
        <p:spPr>
          <a:xfrm>
            <a:off x="4941168" y="4860032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F2()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02" name="모서리가 둥근 직사각형 201"/>
          <p:cNvSpPr/>
          <p:nvPr/>
        </p:nvSpPr>
        <p:spPr>
          <a:xfrm>
            <a:off x="5877272" y="4860032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break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03" name="모서리가 둥근 직사각형 202"/>
          <p:cNvSpPr/>
          <p:nvPr/>
        </p:nvSpPr>
        <p:spPr>
          <a:xfrm>
            <a:off x="260648" y="5940152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04" name="모서리가 둥근 직사각형 203"/>
          <p:cNvSpPr/>
          <p:nvPr/>
        </p:nvSpPr>
        <p:spPr>
          <a:xfrm>
            <a:off x="1196752" y="5940152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case 3 :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5" name="모서리가 둥근 직사각형 204"/>
          <p:cNvSpPr/>
          <p:nvPr/>
        </p:nvSpPr>
        <p:spPr>
          <a:xfrm>
            <a:off x="2132856" y="5940152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06" name="모서리가 둥근 직사각형 205"/>
          <p:cNvSpPr/>
          <p:nvPr/>
        </p:nvSpPr>
        <p:spPr>
          <a:xfrm>
            <a:off x="3068960" y="5940152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F3(T)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07" name="모서리가 둥근 직사각형 206"/>
          <p:cNvSpPr/>
          <p:nvPr/>
        </p:nvSpPr>
        <p:spPr>
          <a:xfrm>
            <a:off x="4005064" y="5940152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R1*R2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08" name="모서리가 둥근 직사각형 207"/>
          <p:cNvSpPr/>
          <p:nvPr/>
        </p:nvSpPr>
        <p:spPr>
          <a:xfrm>
            <a:off x="4941168" y="5940152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09" name="모서리가 둥근 직사각형 208"/>
          <p:cNvSpPr/>
          <p:nvPr/>
        </p:nvSpPr>
        <p:spPr>
          <a:xfrm>
            <a:off x="5877272" y="5940152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return;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10" name="모서리가 둥근 직사각형 209"/>
          <p:cNvSpPr/>
          <p:nvPr/>
        </p:nvSpPr>
        <p:spPr>
          <a:xfrm>
            <a:off x="260648" y="6948264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11" name="모서리가 둥근 직사각형 210"/>
          <p:cNvSpPr/>
          <p:nvPr/>
        </p:nvSpPr>
        <p:spPr>
          <a:xfrm>
            <a:off x="1196752" y="6948264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case 4 :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2" name="모서리가 둥근 직사각형 211"/>
          <p:cNvSpPr/>
          <p:nvPr/>
        </p:nvSpPr>
        <p:spPr>
          <a:xfrm>
            <a:off x="2132856" y="6948264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R1+R2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3" name="모서리가 둥근 직사각형 212"/>
          <p:cNvSpPr/>
          <p:nvPr/>
        </p:nvSpPr>
        <p:spPr>
          <a:xfrm>
            <a:off x="3068960" y="6948264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R1*R2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14" name="모서리가 둥근 직사각형 213"/>
          <p:cNvSpPr/>
          <p:nvPr/>
        </p:nvSpPr>
        <p:spPr>
          <a:xfrm>
            <a:off x="4005064" y="6948264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15" name="모서리가 둥근 직사각형 214"/>
          <p:cNvSpPr/>
          <p:nvPr/>
        </p:nvSpPr>
        <p:spPr>
          <a:xfrm>
            <a:off x="4941168" y="6948264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16" name="모서리가 둥근 직사각형 215"/>
          <p:cNvSpPr/>
          <p:nvPr/>
        </p:nvSpPr>
        <p:spPr>
          <a:xfrm>
            <a:off x="5877272" y="6948264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break;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17" name="모서리가 둥근 직사각형 216"/>
          <p:cNvSpPr/>
          <p:nvPr/>
        </p:nvSpPr>
        <p:spPr>
          <a:xfrm>
            <a:off x="260648" y="8028384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return;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18" name="모서리가 둥근 직사각형 217"/>
          <p:cNvSpPr/>
          <p:nvPr/>
        </p:nvSpPr>
        <p:spPr>
          <a:xfrm>
            <a:off x="1196752" y="8028384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default: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9" name="모서리가 둥근 직사각형 218"/>
          <p:cNvSpPr/>
          <p:nvPr/>
        </p:nvSpPr>
        <p:spPr>
          <a:xfrm>
            <a:off x="2132856" y="8028384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20" name="모서리가 둥근 직사각형 219"/>
          <p:cNvSpPr/>
          <p:nvPr/>
        </p:nvSpPr>
        <p:spPr>
          <a:xfrm>
            <a:off x="3068960" y="8028384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R1*R2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21" name="모서리가 둥근 직사각형 220"/>
          <p:cNvSpPr/>
          <p:nvPr/>
        </p:nvSpPr>
        <p:spPr>
          <a:xfrm>
            <a:off x="4005064" y="8028384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F3(T)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22" name="모서리가 둥근 직사각형 221"/>
          <p:cNvSpPr/>
          <p:nvPr/>
        </p:nvSpPr>
        <p:spPr>
          <a:xfrm>
            <a:off x="4941168" y="8028384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R1+R2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23" name="모서리가 둥근 직사각형 222"/>
          <p:cNvSpPr/>
          <p:nvPr/>
        </p:nvSpPr>
        <p:spPr>
          <a:xfrm>
            <a:off x="5877272" y="8028384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break;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24" name="직사각형 223"/>
          <p:cNvSpPr/>
          <p:nvPr/>
        </p:nvSpPr>
        <p:spPr>
          <a:xfrm>
            <a:off x="0" y="3419872"/>
            <a:ext cx="19888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/>
              <a:t>FUNCTION F4(){</a:t>
            </a:r>
            <a:endParaRPr lang="ko-KR" altLang="en-US" dirty="0"/>
          </a:p>
        </p:txBody>
      </p:sp>
      <p:sp>
        <p:nvSpPr>
          <p:cNvPr id="148" name="오른쪽 화살표 147"/>
          <p:cNvSpPr/>
          <p:nvPr/>
        </p:nvSpPr>
        <p:spPr>
          <a:xfrm>
            <a:off x="1052736" y="4211960"/>
            <a:ext cx="216024" cy="216024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오른쪽 화살표 161"/>
          <p:cNvSpPr/>
          <p:nvPr/>
        </p:nvSpPr>
        <p:spPr>
          <a:xfrm>
            <a:off x="1052736" y="539552"/>
            <a:ext cx="216024" cy="216024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오른쪽 화살표 164"/>
          <p:cNvSpPr/>
          <p:nvPr/>
        </p:nvSpPr>
        <p:spPr>
          <a:xfrm rot="10800000">
            <a:off x="-2035224" y="2780184"/>
            <a:ext cx="216024" cy="216024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오른쪽 화살표 167"/>
          <p:cNvSpPr/>
          <p:nvPr/>
        </p:nvSpPr>
        <p:spPr>
          <a:xfrm rot="16200000">
            <a:off x="-1903784" y="975792"/>
            <a:ext cx="216024" cy="2076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오른쪽 화살표 168"/>
          <p:cNvSpPr/>
          <p:nvPr/>
        </p:nvSpPr>
        <p:spPr>
          <a:xfrm rot="10800000">
            <a:off x="-1531168" y="2780184"/>
            <a:ext cx="216024" cy="2160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오른쪽 화살표 170"/>
          <p:cNvSpPr/>
          <p:nvPr/>
        </p:nvSpPr>
        <p:spPr>
          <a:xfrm rot="5400000">
            <a:off x="602686" y="5814138"/>
            <a:ext cx="216024" cy="180020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오른쪽 화살표 172"/>
          <p:cNvSpPr/>
          <p:nvPr/>
        </p:nvSpPr>
        <p:spPr>
          <a:xfrm rot="10800000">
            <a:off x="-1882824" y="2932584"/>
            <a:ext cx="216024" cy="216024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오른쪽 화살표 179"/>
          <p:cNvSpPr/>
          <p:nvPr/>
        </p:nvSpPr>
        <p:spPr>
          <a:xfrm rot="16200000">
            <a:off x="-2151620" y="1079612"/>
            <a:ext cx="216024" cy="144016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오른쪽 화살표 180"/>
          <p:cNvSpPr/>
          <p:nvPr/>
        </p:nvSpPr>
        <p:spPr>
          <a:xfrm rot="10800000">
            <a:off x="-1467544" y="3779912"/>
            <a:ext cx="216024" cy="216024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" name="오른쪽 화살표 225"/>
          <p:cNvSpPr/>
          <p:nvPr/>
        </p:nvSpPr>
        <p:spPr>
          <a:xfrm>
            <a:off x="1988840" y="4139952"/>
            <a:ext cx="216024" cy="2160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7" name="오른쪽 화살표 226"/>
          <p:cNvSpPr/>
          <p:nvPr/>
        </p:nvSpPr>
        <p:spPr>
          <a:xfrm>
            <a:off x="1988840" y="5220072"/>
            <a:ext cx="216024" cy="2160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8" name="오른쪽 화살표 227"/>
          <p:cNvSpPr/>
          <p:nvPr/>
        </p:nvSpPr>
        <p:spPr>
          <a:xfrm>
            <a:off x="1988840" y="6300192"/>
            <a:ext cx="216024" cy="2160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9" name="오른쪽 화살표 228"/>
          <p:cNvSpPr/>
          <p:nvPr/>
        </p:nvSpPr>
        <p:spPr>
          <a:xfrm>
            <a:off x="1988840" y="7308304"/>
            <a:ext cx="216024" cy="2160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0" name="오른쪽 화살표 229"/>
          <p:cNvSpPr/>
          <p:nvPr/>
        </p:nvSpPr>
        <p:spPr>
          <a:xfrm>
            <a:off x="1988840" y="8460432"/>
            <a:ext cx="216024" cy="2160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1" name="오른쪽 화살표 230"/>
          <p:cNvSpPr/>
          <p:nvPr/>
        </p:nvSpPr>
        <p:spPr>
          <a:xfrm rot="5400000">
            <a:off x="1538790" y="4734018"/>
            <a:ext cx="216024" cy="180020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2" name="오른쪽 화살표 231"/>
          <p:cNvSpPr/>
          <p:nvPr/>
        </p:nvSpPr>
        <p:spPr>
          <a:xfrm rot="5400000">
            <a:off x="1538790" y="5814138"/>
            <a:ext cx="216024" cy="180020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3" name="오른쪽 화살표 232"/>
          <p:cNvSpPr/>
          <p:nvPr/>
        </p:nvSpPr>
        <p:spPr>
          <a:xfrm rot="5400000">
            <a:off x="1538790" y="6822250"/>
            <a:ext cx="216024" cy="180020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4" name="오른쪽 화살표 233"/>
          <p:cNvSpPr/>
          <p:nvPr/>
        </p:nvSpPr>
        <p:spPr>
          <a:xfrm rot="5400000">
            <a:off x="1502786" y="7902370"/>
            <a:ext cx="216024" cy="180020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5" name="오른쪽 화살표 234"/>
          <p:cNvSpPr/>
          <p:nvPr/>
        </p:nvSpPr>
        <p:spPr>
          <a:xfrm>
            <a:off x="1052736" y="1547664"/>
            <a:ext cx="216024" cy="216024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모서리가 둥근 직사각형 84"/>
          <p:cNvSpPr/>
          <p:nvPr/>
        </p:nvSpPr>
        <p:spPr>
          <a:xfrm>
            <a:off x="260648" y="2267744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F3(Y){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6" name="모서리가 둥근 직사각형 85"/>
          <p:cNvSpPr/>
          <p:nvPr/>
        </p:nvSpPr>
        <p:spPr>
          <a:xfrm>
            <a:off x="1196752" y="2267744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Y++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7" name="모서리가 둥근 직사각형 86"/>
          <p:cNvSpPr/>
          <p:nvPr/>
        </p:nvSpPr>
        <p:spPr>
          <a:xfrm>
            <a:off x="2132856" y="2267744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Y++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8" name="모서리가 둥근 직사각형 87"/>
          <p:cNvSpPr/>
          <p:nvPr/>
        </p:nvSpPr>
        <p:spPr>
          <a:xfrm>
            <a:off x="3068960" y="2267744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Y++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9" name="모서리가 둥근 직사각형 88"/>
          <p:cNvSpPr/>
          <p:nvPr/>
        </p:nvSpPr>
        <p:spPr>
          <a:xfrm>
            <a:off x="4005064" y="2267744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Y++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0" name="모서리가 둥근 직사각형 89"/>
          <p:cNvSpPr/>
          <p:nvPr/>
        </p:nvSpPr>
        <p:spPr>
          <a:xfrm>
            <a:off x="4941168" y="2267744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Y++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1" name="모서리가 둥근 직사각형 90"/>
          <p:cNvSpPr/>
          <p:nvPr/>
        </p:nvSpPr>
        <p:spPr>
          <a:xfrm>
            <a:off x="5877272" y="2267744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return Y;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}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3" name="오른쪽 화살표 92"/>
          <p:cNvSpPr/>
          <p:nvPr/>
        </p:nvSpPr>
        <p:spPr>
          <a:xfrm>
            <a:off x="1052736" y="2627784"/>
            <a:ext cx="216024" cy="216024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6712" y="899592"/>
            <a:ext cx="3981450" cy="458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모서리가 둥근 직사각형 4"/>
          <p:cNvSpPr/>
          <p:nvPr/>
        </p:nvSpPr>
        <p:spPr>
          <a:xfrm>
            <a:off x="1124744" y="1115616"/>
            <a:ext cx="432048" cy="288032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01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052736" y="2123728"/>
            <a:ext cx="432048" cy="288032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02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052736" y="3131840"/>
            <a:ext cx="432048" cy="288032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04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3717032" y="2195736"/>
            <a:ext cx="432048" cy="288032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03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80728" y="5724128"/>
            <a:ext cx="24482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에 말이 있다고 할때</a:t>
            </a:r>
            <a:endParaRPr lang="en-US" altLang="ko-KR" dirty="0" smtClean="0"/>
          </a:p>
          <a:p>
            <a:r>
              <a:rPr lang="en-US" altLang="ko-KR" dirty="0" smtClean="0"/>
              <a:t>03, 04</a:t>
            </a:r>
            <a:r>
              <a:rPr lang="ko-KR" altLang="en-US" dirty="0" smtClean="0"/>
              <a:t>로 말이 이동하려면 주사의 값이 얼마가 나와야 하는가</a:t>
            </a:r>
            <a:r>
              <a:rPr lang="en-US" altLang="ko-KR" dirty="0" smtClean="0"/>
              <a:t>?</a:t>
            </a:r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0648" y="395536"/>
            <a:ext cx="901165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12776" y="467543"/>
            <a:ext cx="5094183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구부러진 연결선 5"/>
          <p:cNvCxnSpPr/>
          <p:nvPr/>
        </p:nvCxnSpPr>
        <p:spPr>
          <a:xfrm flipV="1">
            <a:off x="980728" y="611559"/>
            <a:ext cx="648072" cy="144016"/>
          </a:xfrm>
          <a:prstGeom prst="curvedConnector3">
            <a:avLst>
              <a:gd name="adj1" fmla="val 50000"/>
            </a:avLst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아래쪽 화살표 6"/>
          <p:cNvSpPr/>
          <p:nvPr/>
        </p:nvSpPr>
        <p:spPr>
          <a:xfrm rot="10800000">
            <a:off x="867192" y="1053767"/>
            <a:ext cx="216024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484784" y="1691679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2) Y=T  Y=3  T=3</a:t>
            </a:r>
            <a:endParaRPr lang="ko-KR" altLang="en-US" sz="1400" dirty="0"/>
          </a:p>
        </p:txBody>
      </p:sp>
      <p:sp>
        <p:nvSpPr>
          <p:cNvPr id="9" name="아래쪽 화살표 8"/>
          <p:cNvSpPr/>
          <p:nvPr/>
        </p:nvSpPr>
        <p:spPr>
          <a:xfrm rot="10800000">
            <a:off x="1772816" y="1187623"/>
            <a:ext cx="216024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구부러진 연결선 9"/>
          <p:cNvCxnSpPr/>
          <p:nvPr/>
        </p:nvCxnSpPr>
        <p:spPr>
          <a:xfrm rot="10800000">
            <a:off x="980728" y="1115615"/>
            <a:ext cx="5112568" cy="73596"/>
          </a:xfrm>
          <a:prstGeom prst="curvedConnector3">
            <a:avLst>
              <a:gd name="adj1" fmla="val 50000"/>
            </a:avLst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92696" y="1691679"/>
            <a:ext cx="7837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1) T=3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4221088" y="1599926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3) T=3 Y=4</a:t>
            </a:r>
            <a:endParaRPr lang="ko-KR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197024" y="1475655"/>
            <a:ext cx="7837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4) T=4</a:t>
            </a:r>
            <a:endParaRPr lang="ko-KR" altLang="en-US" sz="1400" dirty="0"/>
          </a:p>
        </p:txBody>
      </p:sp>
      <p:sp>
        <p:nvSpPr>
          <p:cNvPr id="14" name="아래쪽 화살표 13"/>
          <p:cNvSpPr/>
          <p:nvPr/>
        </p:nvSpPr>
        <p:spPr>
          <a:xfrm rot="10800000">
            <a:off x="569888" y="1053767"/>
            <a:ext cx="216024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아래쪽 화살표 14"/>
          <p:cNvSpPr/>
          <p:nvPr/>
        </p:nvSpPr>
        <p:spPr>
          <a:xfrm rot="10800000">
            <a:off x="4581128" y="1311894"/>
            <a:ext cx="216024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4437112" y="467544"/>
            <a:ext cx="432048" cy="288032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01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620688" y="179512"/>
            <a:ext cx="432048" cy="288032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02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48680" y="2411760"/>
            <a:ext cx="64011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번 위치에서 말이 </a:t>
            </a:r>
            <a:r>
              <a:rPr lang="en-US" altLang="ko-KR" dirty="0" smtClean="0"/>
              <a:t>2</a:t>
            </a:r>
            <a:r>
              <a:rPr lang="ko-KR" altLang="en-US" dirty="0" smtClean="0"/>
              <a:t>번 위치로 가려면 </a:t>
            </a:r>
            <a:r>
              <a:rPr lang="ko-KR" altLang="en-US" dirty="0" err="1" smtClean="0"/>
              <a:t>주사위값이</a:t>
            </a:r>
            <a:r>
              <a:rPr lang="ko-KR" altLang="en-US" dirty="0" smtClean="0"/>
              <a:t> 얼마여야 </a:t>
            </a:r>
            <a:endParaRPr lang="en-US" altLang="ko-KR" dirty="0" smtClean="0"/>
          </a:p>
          <a:p>
            <a:r>
              <a:rPr lang="ko-KR" altLang="en-US" dirty="0" smtClean="0"/>
              <a:t>하는가</a:t>
            </a:r>
            <a:r>
              <a:rPr lang="en-US" altLang="ko-KR" dirty="0" smtClean="0"/>
              <a:t>?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8640" y="3419872"/>
            <a:ext cx="6267450" cy="255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모서리가 둥근 직사각형 22"/>
          <p:cNvSpPr/>
          <p:nvPr/>
        </p:nvSpPr>
        <p:spPr>
          <a:xfrm>
            <a:off x="4869160" y="3779912"/>
            <a:ext cx="432048" cy="288032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01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3212976" y="4788024"/>
            <a:ext cx="432048" cy="288032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02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88640" y="6372200"/>
            <a:ext cx="64011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번 위치에서 말이 </a:t>
            </a:r>
            <a:r>
              <a:rPr lang="en-US" altLang="ko-KR" dirty="0" smtClean="0"/>
              <a:t>2</a:t>
            </a:r>
            <a:r>
              <a:rPr lang="ko-KR" altLang="en-US" dirty="0" smtClean="0"/>
              <a:t>번 위치로 가려면 </a:t>
            </a:r>
            <a:r>
              <a:rPr lang="ko-KR" altLang="en-US" dirty="0" err="1" smtClean="0"/>
              <a:t>주사위값이</a:t>
            </a:r>
            <a:r>
              <a:rPr lang="ko-KR" altLang="en-US" dirty="0" smtClean="0"/>
              <a:t> 얼마여야 </a:t>
            </a:r>
            <a:endParaRPr lang="en-US" altLang="ko-KR" dirty="0" smtClean="0"/>
          </a:p>
          <a:p>
            <a:r>
              <a:rPr lang="ko-KR" altLang="en-US" dirty="0" smtClean="0"/>
              <a:t>하는가</a:t>
            </a:r>
            <a:r>
              <a:rPr lang="en-US" altLang="ko-KR" dirty="0" smtClean="0"/>
              <a:t>?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4664" y="1979712"/>
            <a:ext cx="5295900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3717032" y="2843808"/>
            <a:ext cx="136815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332656" y="2339752"/>
            <a:ext cx="1440160" cy="79208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ysClr val="windowText" lastClr="000000"/>
                </a:solidFill>
              </a:rPr>
              <a:t>i</a:t>
            </a:r>
            <a:r>
              <a:rPr lang="en-US" altLang="ko-KR" sz="1200" dirty="0" smtClean="0">
                <a:solidFill>
                  <a:sysClr val="windowText" lastClr="000000"/>
                </a:solidFill>
              </a:rPr>
              <a:t>=0; </a:t>
            </a:r>
            <a:r>
              <a:rPr lang="en-US" altLang="ko-KR" sz="1200" dirty="0" err="1" smtClean="0">
                <a:solidFill>
                  <a:sysClr val="windowText" lastClr="000000"/>
                </a:solidFill>
              </a:rPr>
              <a:t>i</a:t>
            </a:r>
            <a:r>
              <a:rPr lang="en-US" altLang="ko-KR" sz="1200" dirty="0" smtClean="0">
                <a:solidFill>
                  <a:sysClr val="windowText" lastClr="000000"/>
                </a:solidFill>
              </a:rPr>
              <a:t>&lt;10; </a:t>
            </a:r>
            <a:r>
              <a:rPr lang="en-US" altLang="ko-KR" sz="1200" dirty="0" err="1" smtClean="0">
                <a:solidFill>
                  <a:sysClr val="windowText" lastClr="000000"/>
                </a:solidFill>
              </a:rPr>
              <a:t>i</a:t>
            </a:r>
            <a:r>
              <a:rPr lang="en-US" altLang="ko-KR" sz="1200" dirty="0" smtClean="0">
                <a:solidFill>
                  <a:sysClr val="windowText" lastClr="000000"/>
                </a:solidFill>
              </a:rPr>
              <a:t>++</a:t>
            </a:r>
          </a:p>
          <a:p>
            <a:pPr algn="ctr"/>
            <a:r>
              <a:rPr lang="en-US" altLang="ko-KR" sz="1200" dirty="0" smtClean="0">
                <a:solidFill>
                  <a:sysClr val="windowText" lastClr="000000"/>
                </a:solidFill>
              </a:rPr>
              <a:t>--------------------</a:t>
            </a:r>
          </a:p>
          <a:p>
            <a:pPr algn="ctr"/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36712" y="1019607"/>
            <a:ext cx="1008112" cy="31203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2924944" y="1115616"/>
            <a:ext cx="1134126" cy="211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2996952" y="1547664"/>
            <a:ext cx="108012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692696" y="539552"/>
            <a:ext cx="1224136" cy="3600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순서도: 문서 16"/>
          <p:cNvSpPr/>
          <p:nvPr/>
        </p:nvSpPr>
        <p:spPr>
          <a:xfrm>
            <a:off x="3645024" y="2555776"/>
            <a:ext cx="720080" cy="432048"/>
          </a:xfrm>
          <a:prstGeom prst="flowChartDocumen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평행 사변형 17"/>
          <p:cNvSpPr/>
          <p:nvPr/>
        </p:nvSpPr>
        <p:spPr>
          <a:xfrm>
            <a:off x="3068960" y="1835696"/>
            <a:ext cx="576064" cy="360040"/>
          </a:xfrm>
          <a:prstGeom prst="parallelogram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/>
          <p:cNvCxnSpPr/>
          <p:nvPr/>
        </p:nvCxnSpPr>
        <p:spPr>
          <a:xfrm rot="16200000" flipH="1">
            <a:off x="1625401" y="4932834"/>
            <a:ext cx="3384376" cy="70420"/>
          </a:xfrm>
          <a:prstGeom prst="line">
            <a:avLst/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원호 28"/>
          <p:cNvSpPr/>
          <p:nvPr/>
        </p:nvSpPr>
        <p:spPr>
          <a:xfrm rot="4415269">
            <a:off x="4725144" y="3203848"/>
            <a:ext cx="792088" cy="792088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구부러진 연결선 30"/>
          <p:cNvCxnSpPr/>
          <p:nvPr/>
        </p:nvCxnSpPr>
        <p:spPr>
          <a:xfrm rot="5400000">
            <a:off x="2348880" y="4067945"/>
            <a:ext cx="1152128" cy="720080"/>
          </a:xfrm>
          <a:prstGeom prst="curvedConnector3">
            <a:avLst>
              <a:gd name="adj1" fmla="val 50000"/>
            </a:avLst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구부러진 연결선 34"/>
          <p:cNvCxnSpPr/>
          <p:nvPr/>
        </p:nvCxnSpPr>
        <p:spPr>
          <a:xfrm rot="16200000" flipV="1">
            <a:off x="2312878" y="5256078"/>
            <a:ext cx="1296142" cy="792086"/>
          </a:xfrm>
          <a:prstGeom prst="curvedConnector3">
            <a:avLst>
              <a:gd name="adj1" fmla="val 50000"/>
            </a:avLst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육각형 38"/>
          <p:cNvSpPr/>
          <p:nvPr/>
        </p:nvSpPr>
        <p:spPr>
          <a:xfrm>
            <a:off x="1772816" y="3419872"/>
            <a:ext cx="720080" cy="792088"/>
          </a:xfrm>
          <a:prstGeom prst="hexag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3193926" y="3707904"/>
            <a:ext cx="216024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/>
          <p:cNvSpPr/>
          <p:nvPr/>
        </p:nvSpPr>
        <p:spPr>
          <a:xfrm>
            <a:off x="4653136" y="4139952"/>
            <a:ext cx="936104" cy="1008112"/>
          </a:xfrm>
          <a:prstGeom prst="ellipse">
            <a:avLst/>
          </a:prstGeom>
          <a:noFill/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" name="직선 연결선 55"/>
          <p:cNvCxnSpPr/>
          <p:nvPr/>
        </p:nvCxnSpPr>
        <p:spPr>
          <a:xfrm rot="16200000" flipH="1">
            <a:off x="3412046" y="4627054"/>
            <a:ext cx="2448272" cy="33908"/>
          </a:xfrm>
          <a:prstGeom prst="line">
            <a:avLst/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 rot="5400000">
            <a:off x="-62594" y="5111266"/>
            <a:ext cx="2520280" cy="1588"/>
          </a:xfrm>
          <a:prstGeom prst="line">
            <a:avLst/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0648" y="1403648"/>
            <a:ext cx="5781675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332656" y="2339752"/>
            <a:ext cx="1440160" cy="79208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ysClr val="windowText" lastClr="000000"/>
                </a:solidFill>
              </a:rPr>
              <a:t>i</a:t>
            </a:r>
            <a:r>
              <a:rPr lang="en-US" altLang="ko-KR" sz="1200" dirty="0" smtClean="0">
                <a:solidFill>
                  <a:sysClr val="windowText" lastClr="000000"/>
                </a:solidFill>
              </a:rPr>
              <a:t>=0; </a:t>
            </a:r>
            <a:r>
              <a:rPr lang="en-US" altLang="ko-KR" sz="1200" dirty="0" err="1" smtClean="0">
                <a:solidFill>
                  <a:sysClr val="windowText" lastClr="000000"/>
                </a:solidFill>
              </a:rPr>
              <a:t>i</a:t>
            </a:r>
            <a:r>
              <a:rPr lang="en-US" altLang="ko-KR" sz="1200" dirty="0" smtClean="0">
                <a:solidFill>
                  <a:sysClr val="windowText" lastClr="000000"/>
                </a:solidFill>
              </a:rPr>
              <a:t>&lt;10; </a:t>
            </a:r>
            <a:r>
              <a:rPr lang="en-US" altLang="ko-KR" sz="1200" dirty="0" err="1" smtClean="0">
                <a:solidFill>
                  <a:sysClr val="windowText" lastClr="000000"/>
                </a:solidFill>
              </a:rPr>
              <a:t>i</a:t>
            </a:r>
            <a:r>
              <a:rPr lang="en-US" altLang="ko-KR" sz="1200" dirty="0" smtClean="0">
                <a:solidFill>
                  <a:sysClr val="windowText" lastClr="000000"/>
                </a:solidFill>
              </a:rPr>
              <a:t>++</a:t>
            </a:r>
          </a:p>
          <a:p>
            <a:pPr algn="ctr"/>
            <a:r>
              <a:rPr lang="en-US" altLang="ko-KR" sz="1200" dirty="0" smtClean="0">
                <a:solidFill>
                  <a:sysClr val="windowText" lastClr="000000"/>
                </a:solidFill>
              </a:rPr>
              <a:t>--------------------</a:t>
            </a:r>
          </a:p>
          <a:p>
            <a:pPr algn="ctr"/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36712" y="1019607"/>
            <a:ext cx="1008112" cy="31203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2924944" y="1115616"/>
            <a:ext cx="1134126" cy="211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2996952" y="1547664"/>
            <a:ext cx="108012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692696" y="539552"/>
            <a:ext cx="1224136" cy="3600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순서도: 문서 16"/>
          <p:cNvSpPr/>
          <p:nvPr/>
        </p:nvSpPr>
        <p:spPr>
          <a:xfrm>
            <a:off x="3645024" y="2555776"/>
            <a:ext cx="720080" cy="432048"/>
          </a:xfrm>
          <a:prstGeom prst="flowChartDocumen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평행 사변형 17"/>
          <p:cNvSpPr/>
          <p:nvPr/>
        </p:nvSpPr>
        <p:spPr>
          <a:xfrm>
            <a:off x="3068960" y="1835696"/>
            <a:ext cx="576064" cy="360040"/>
          </a:xfrm>
          <a:prstGeom prst="parallelogram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/>
          <p:cNvCxnSpPr/>
          <p:nvPr/>
        </p:nvCxnSpPr>
        <p:spPr>
          <a:xfrm rot="16200000" flipH="1">
            <a:off x="1625401" y="4932834"/>
            <a:ext cx="3384376" cy="70420"/>
          </a:xfrm>
          <a:prstGeom prst="line">
            <a:avLst/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원호 28"/>
          <p:cNvSpPr/>
          <p:nvPr/>
        </p:nvSpPr>
        <p:spPr>
          <a:xfrm rot="4415269">
            <a:off x="4725144" y="3203848"/>
            <a:ext cx="792088" cy="792088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구부러진 연결선 30"/>
          <p:cNvCxnSpPr/>
          <p:nvPr/>
        </p:nvCxnSpPr>
        <p:spPr>
          <a:xfrm rot="5400000">
            <a:off x="2348880" y="4067945"/>
            <a:ext cx="1152128" cy="720080"/>
          </a:xfrm>
          <a:prstGeom prst="curvedConnector3">
            <a:avLst>
              <a:gd name="adj1" fmla="val 50000"/>
            </a:avLst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구부러진 연결선 34"/>
          <p:cNvCxnSpPr/>
          <p:nvPr/>
        </p:nvCxnSpPr>
        <p:spPr>
          <a:xfrm rot="16200000" flipV="1">
            <a:off x="2312878" y="5256078"/>
            <a:ext cx="1296142" cy="792086"/>
          </a:xfrm>
          <a:prstGeom prst="curvedConnector3">
            <a:avLst>
              <a:gd name="adj1" fmla="val 50000"/>
            </a:avLst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육각형 38"/>
          <p:cNvSpPr/>
          <p:nvPr/>
        </p:nvSpPr>
        <p:spPr>
          <a:xfrm>
            <a:off x="1772816" y="3419872"/>
            <a:ext cx="720080" cy="792088"/>
          </a:xfrm>
          <a:prstGeom prst="hexag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3193926" y="3707904"/>
            <a:ext cx="216024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/>
          <p:cNvSpPr/>
          <p:nvPr/>
        </p:nvSpPr>
        <p:spPr>
          <a:xfrm>
            <a:off x="4653136" y="4139952"/>
            <a:ext cx="936104" cy="1008112"/>
          </a:xfrm>
          <a:prstGeom prst="ellipse">
            <a:avLst/>
          </a:prstGeom>
          <a:noFill/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" name="직선 연결선 55"/>
          <p:cNvCxnSpPr/>
          <p:nvPr/>
        </p:nvCxnSpPr>
        <p:spPr>
          <a:xfrm rot="16200000" flipH="1">
            <a:off x="3412046" y="4627054"/>
            <a:ext cx="2448272" cy="33908"/>
          </a:xfrm>
          <a:prstGeom prst="line">
            <a:avLst/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 rot="5400000">
            <a:off x="-62594" y="5111266"/>
            <a:ext cx="2520280" cy="1588"/>
          </a:xfrm>
          <a:prstGeom prst="line">
            <a:avLst/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타원 15"/>
          <p:cNvSpPr/>
          <p:nvPr/>
        </p:nvSpPr>
        <p:spPr>
          <a:xfrm>
            <a:off x="692696" y="539552"/>
            <a:ext cx="1224136" cy="3600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7" name="직선 연결선 26"/>
          <p:cNvCxnSpPr/>
          <p:nvPr/>
        </p:nvCxnSpPr>
        <p:spPr>
          <a:xfrm rot="16200000" flipH="1">
            <a:off x="1216852" y="3583988"/>
            <a:ext cx="3360620" cy="55563"/>
          </a:xfrm>
          <a:prstGeom prst="line">
            <a:avLst/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구부러진 연결선 30"/>
          <p:cNvCxnSpPr/>
          <p:nvPr/>
        </p:nvCxnSpPr>
        <p:spPr>
          <a:xfrm rot="5400000">
            <a:off x="1907307" y="2723549"/>
            <a:ext cx="1152128" cy="720080"/>
          </a:xfrm>
          <a:prstGeom prst="curvedConnector3">
            <a:avLst>
              <a:gd name="adj1" fmla="val 50000"/>
            </a:avLst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구부러진 연결선 34"/>
          <p:cNvCxnSpPr/>
          <p:nvPr/>
        </p:nvCxnSpPr>
        <p:spPr>
          <a:xfrm rot="16200000" flipV="1">
            <a:off x="1871305" y="3911682"/>
            <a:ext cx="1296142" cy="792086"/>
          </a:xfrm>
          <a:prstGeom prst="curvedConnector3">
            <a:avLst>
              <a:gd name="adj1" fmla="val 50000"/>
            </a:avLst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2761878" y="2363508"/>
            <a:ext cx="216024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/>
          <p:cNvSpPr/>
          <p:nvPr/>
        </p:nvSpPr>
        <p:spPr>
          <a:xfrm>
            <a:off x="4221088" y="2915816"/>
            <a:ext cx="1152128" cy="1296144"/>
          </a:xfrm>
          <a:prstGeom prst="ellipse">
            <a:avLst/>
          </a:prstGeom>
          <a:noFill/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연결선 59"/>
          <p:cNvCxnSpPr/>
          <p:nvPr/>
        </p:nvCxnSpPr>
        <p:spPr>
          <a:xfrm rot="5400000">
            <a:off x="-494642" y="3671900"/>
            <a:ext cx="3383582" cy="794"/>
          </a:xfrm>
          <a:prstGeom prst="line">
            <a:avLst/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rot="5400000">
            <a:off x="2528900" y="3599098"/>
            <a:ext cx="3383582" cy="794"/>
          </a:xfrm>
          <a:prstGeom prst="line">
            <a:avLst/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/>
          <p:cNvSpPr/>
          <p:nvPr/>
        </p:nvSpPr>
        <p:spPr>
          <a:xfrm>
            <a:off x="4077072" y="3419872"/>
            <a:ext cx="216024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1052736" y="140364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708920" y="140364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077072" y="139435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4025384" y="2432080"/>
            <a:ext cx="360040" cy="2160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01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011208" y="3358024"/>
            <a:ext cx="360040" cy="2160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02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5187672" y="3491880"/>
            <a:ext cx="360040" cy="2160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02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4036432" y="4335656"/>
            <a:ext cx="360040" cy="2160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03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2688600" y="2072040"/>
            <a:ext cx="360040" cy="2160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01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1926992" y="3563888"/>
            <a:ext cx="360040" cy="2160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02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2708920" y="3563888"/>
            <a:ext cx="360040" cy="2160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03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012096" y="2421920"/>
            <a:ext cx="360040" cy="2160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01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2708920" y="4860032"/>
            <a:ext cx="360040" cy="2160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04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1032416" y="4355976"/>
            <a:ext cx="360040" cy="2160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03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80728" y="6156176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/*	/*	*/	*/</a:t>
            </a:r>
            <a:endParaRPr lang="ko-KR" altLang="en-US" dirty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1052736" y="5940152"/>
            <a:ext cx="360040" cy="2160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01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08720" y="6804248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/*	*/	/*	*/</a:t>
            </a:r>
            <a:endParaRPr lang="ko-KR" altLang="en-US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1988840" y="5940152"/>
            <a:ext cx="360040" cy="2160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02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2852936" y="5940152"/>
            <a:ext cx="360040" cy="2160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03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3789040" y="5940152"/>
            <a:ext cx="360040" cy="2160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04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8640" y="323528"/>
            <a:ext cx="61926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R1   1</a:t>
            </a:r>
            <a:r>
              <a:rPr lang="ko-KR" altLang="en-US" dirty="0" smtClean="0"/>
              <a:t>번 주사의</a:t>
            </a:r>
            <a:endParaRPr lang="en-US" altLang="ko-KR" dirty="0" smtClean="0"/>
          </a:p>
          <a:p>
            <a:r>
              <a:rPr lang="en-US" altLang="ko-KR" dirty="0" smtClean="0"/>
              <a:t>R2   2</a:t>
            </a:r>
            <a:r>
              <a:rPr lang="ko-KR" altLang="en-US" dirty="0" smtClean="0"/>
              <a:t>번 주사의</a:t>
            </a:r>
            <a:endParaRPr lang="en-US" altLang="ko-KR" dirty="0" smtClean="0"/>
          </a:p>
          <a:p>
            <a:r>
              <a:rPr lang="en-US" altLang="ko-KR" dirty="0" smtClean="0"/>
              <a:t>T   </a:t>
            </a:r>
            <a:r>
              <a:rPr lang="ko-KR" altLang="en-US" dirty="0" smtClean="0"/>
              <a:t>움직이는 말</a:t>
            </a:r>
            <a:endParaRPr lang="en-US" altLang="ko-KR" dirty="0" smtClean="0"/>
          </a:p>
          <a:p>
            <a:r>
              <a:rPr lang="ko-KR" altLang="en-US" dirty="0" smtClean="0"/>
              <a:t>말은 </a:t>
            </a:r>
            <a:r>
              <a:rPr lang="ko-KR" altLang="en-US" dirty="0" err="1" smtClean="0"/>
              <a:t>큰수에서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작은수를</a:t>
            </a:r>
            <a:r>
              <a:rPr lang="ko-KR" altLang="en-US" dirty="0" smtClean="0"/>
              <a:t> 뺀 만큼 이동한다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말은 진행방향의 반대반향으로 이동할 수 없지만</a:t>
            </a:r>
            <a:endParaRPr lang="en-US" altLang="ko-KR" dirty="0" smtClean="0"/>
          </a:p>
          <a:p>
            <a:r>
              <a:rPr lang="en-US" altLang="ko-KR" dirty="0" smtClean="0"/>
              <a:t>T</a:t>
            </a:r>
            <a:r>
              <a:rPr lang="ko-KR" altLang="en-US" dirty="0" smtClean="0"/>
              <a:t>를 만나면 </a:t>
            </a:r>
            <a:endParaRPr lang="ko-KR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모서리가 둥근 직사각형 26"/>
          <p:cNvSpPr/>
          <p:nvPr/>
        </p:nvSpPr>
        <p:spPr>
          <a:xfrm>
            <a:off x="260648" y="32352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시작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T=R1-R2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260648" y="140364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T&lt;3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260648" y="248376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T=R1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260648" y="356388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R1+R2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260648" y="464400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T=T+3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260648" y="572412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T++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260648" y="680424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T&gt;3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260648" y="788436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R1+R2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2" name="모서리가 둥근 직사각형 91"/>
          <p:cNvSpPr/>
          <p:nvPr/>
        </p:nvSpPr>
        <p:spPr>
          <a:xfrm>
            <a:off x="1196752" y="32352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3" name="모서리가 둥근 직사각형 92"/>
          <p:cNvSpPr/>
          <p:nvPr/>
        </p:nvSpPr>
        <p:spPr>
          <a:xfrm>
            <a:off x="1196752" y="140364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T=T+2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4" name="모서리가 둥근 직사각형 93"/>
          <p:cNvSpPr/>
          <p:nvPr/>
        </p:nvSpPr>
        <p:spPr>
          <a:xfrm>
            <a:off x="1196752" y="248376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R1+R2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1196752" y="356388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T+=1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6" name="모서리가 둥근 직사각형 95"/>
          <p:cNvSpPr/>
          <p:nvPr/>
        </p:nvSpPr>
        <p:spPr>
          <a:xfrm>
            <a:off x="1196752" y="464400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T=R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7" name="모서리가 둥근 직사각형 96"/>
          <p:cNvSpPr/>
          <p:nvPr/>
        </p:nvSpPr>
        <p:spPr>
          <a:xfrm>
            <a:off x="1196752" y="572412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1196752" y="680424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R1*R2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9" name="모서리가 둥근 직사각형 98"/>
          <p:cNvSpPr/>
          <p:nvPr/>
        </p:nvSpPr>
        <p:spPr>
          <a:xfrm>
            <a:off x="1196752" y="788436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T=R+3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0" name="모서리가 둥근 직사각형 99"/>
          <p:cNvSpPr/>
          <p:nvPr/>
        </p:nvSpPr>
        <p:spPr>
          <a:xfrm>
            <a:off x="2132856" y="32352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T&gt;4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2132856" y="140364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T--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2132856" y="248376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R1*R2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2132856" y="356388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T-=2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2132856" y="4644008"/>
            <a:ext cx="864096" cy="1008112"/>
          </a:xfrm>
          <a:prstGeom prst="roundRect">
            <a:avLst/>
          </a:prstGeom>
          <a:solidFill>
            <a:schemeClr val="bg1"/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2132856" y="572412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R1+R2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2132856" y="680424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T=R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2132856" y="788436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T+=2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3068960" y="32352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F3()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3068960" y="140364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T+=1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0" name="모서리가 둥근 직사각형 109"/>
          <p:cNvSpPr/>
          <p:nvPr/>
        </p:nvSpPr>
        <p:spPr>
          <a:xfrm>
            <a:off x="3068960" y="248376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R1+R2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3068960" y="356388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T--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3068960" y="464400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T==1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3068960" y="572412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R1*R2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4" name="모서리가 둥근 직사각형 113"/>
          <p:cNvSpPr/>
          <p:nvPr/>
        </p:nvSpPr>
        <p:spPr>
          <a:xfrm>
            <a:off x="3068960" y="680424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5" name="모서리가 둥근 직사각형 114"/>
          <p:cNvSpPr/>
          <p:nvPr/>
        </p:nvSpPr>
        <p:spPr>
          <a:xfrm>
            <a:off x="3068960" y="788436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T=R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6" name="모서리가 둥근 직사각형 115"/>
          <p:cNvSpPr/>
          <p:nvPr/>
        </p:nvSpPr>
        <p:spPr>
          <a:xfrm>
            <a:off x="4005064" y="32352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T=R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7" name="모서리가 둥근 직사각형 116"/>
          <p:cNvSpPr/>
          <p:nvPr/>
        </p:nvSpPr>
        <p:spPr>
          <a:xfrm>
            <a:off x="4005064" y="140364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T--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8" name="모서리가 둥근 직사각형 117"/>
          <p:cNvSpPr/>
          <p:nvPr/>
        </p:nvSpPr>
        <p:spPr>
          <a:xfrm>
            <a:off x="4005064" y="248376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R1*R2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9" name="모서리가 둥근 직사각형 118"/>
          <p:cNvSpPr/>
          <p:nvPr/>
        </p:nvSpPr>
        <p:spPr>
          <a:xfrm>
            <a:off x="4005064" y="356388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T=R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0" name="모서리가 둥근 직사각형 119"/>
          <p:cNvSpPr/>
          <p:nvPr/>
        </p:nvSpPr>
        <p:spPr>
          <a:xfrm>
            <a:off x="4005064" y="464400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T+=1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1" name="모서리가 둥근 직사각형 120"/>
          <p:cNvSpPr/>
          <p:nvPr/>
        </p:nvSpPr>
        <p:spPr>
          <a:xfrm>
            <a:off x="4005064" y="572412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T=R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2" name="모서리가 둥근 직사각형 121"/>
          <p:cNvSpPr/>
          <p:nvPr/>
        </p:nvSpPr>
        <p:spPr>
          <a:xfrm>
            <a:off x="4005064" y="680424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T=R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3" name="모서리가 둥근 직사각형 122"/>
          <p:cNvSpPr/>
          <p:nvPr/>
        </p:nvSpPr>
        <p:spPr>
          <a:xfrm>
            <a:off x="4005064" y="788436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T+=3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4" name="모서리가 둥근 직사각형 123"/>
          <p:cNvSpPr/>
          <p:nvPr/>
        </p:nvSpPr>
        <p:spPr>
          <a:xfrm>
            <a:off x="4941168" y="32352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T=R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5" name="모서리가 둥근 직사각형 124"/>
          <p:cNvSpPr/>
          <p:nvPr/>
        </p:nvSpPr>
        <p:spPr>
          <a:xfrm>
            <a:off x="4941168" y="140364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T&gt;3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6" name="모서리가 둥근 직사각형 125"/>
          <p:cNvSpPr/>
          <p:nvPr/>
        </p:nvSpPr>
        <p:spPr>
          <a:xfrm>
            <a:off x="4941168" y="248376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T=R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7" name="모서리가 둥근 직사각형 126"/>
          <p:cNvSpPr/>
          <p:nvPr/>
        </p:nvSpPr>
        <p:spPr>
          <a:xfrm>
            <a:off x="4941168" y="356388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R1%R2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8" name="모서리가 둥근 직사각형 127"/>
          <p:cNvSpPr/>
          <p:nvPr/>
        </p:nvSpPr>
        <p:spPr>
          <a:xfrm>
            <a:off x="4941168" y="464400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R1/R2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9" name="모서리가 둥근 직사각형 128"/>
          <p:cNvSpPr/>
          <p:nvPr/>
        </p:nvSpPr>
        <p:spPr>
          <a:xfrm>
            <a:off x="4941168" y="572412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T=R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0" name="모서리가 둥근 직사각형 129"/>
          <p:cNvSpPr/>
          <p:nvPr/>
        </p:nvSpPr>
        <p:spPr>
          <a:xfrm>
            <a:off x="4941168" y="680424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T=R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1" name="모서리가 둥근 직사각형 130"/>
          <p:cNvSpPr/>
          <p:nvPr/>
        </p:nvSpPr>
        <p:spPr>
          <a:xfrm>
            <a:off x="4941168" y="788436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T==6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2" name="모서리가 둥근 직사각형 131"/>
          <p:cNvSpPr/>
          <p:nvPr/>
        </p:nvSpPr>
        <p:spPr>
          <a:xfrm>
            <a:off x="5877272" y="32352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</a:rPr>
              <a:t>T=R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3" name="모서리가 둥근 직사각형 132"/>
          <p:cNvSpPr/>
          <p:nvPr/>
        </p:nvSpPr>
        <p:spPr>
          <a:xfrm>
            <a:off x="5877272" y="140364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4" name="모서리가 둥근 직사각형 133"/>
          <p:cNvSpPr/>
          <p:nvPr/>
        </p:nvSpPr>
        <p:spPr>
          <a:xfrm>
            <a:off x="5877272" y="248376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T&lt;2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5877272" y="356388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T=F2(T)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6" name="모서리가 둥근 직사각형 135"/>
          <p:cNvSpPr/>
          <p:nvPr/>
        </p:nvSpPr>
        <p:spPr>
          <a:xfrm>
            <a:off x="5877272" y="464400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T=R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7" name="모서리가 둥근 직사각형 136"/>
          <p:cNvSpPr/>
          <p:nvPr/>
        </p:nvSpPr>
        <p:spPr>
          <a:xfrm>
            <a:off x="5877272" y="572412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F1()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8" name="모서리가 둥근 직사각형 137"/>
          <p:cNvSpPr/>
          <p:nvPr/>
        </p:nvSpPr>
        <p:spPr>
          <a:xfrm>
            <a:off x="5877272" y="680424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9" name="모서리가 둥근 직사각형 138"/>
          <p:cNvSpPr/>
          <p:nvPr/>
        </p:nvSpPr>
        <p:spPr>
          <a:xfrm>
            <a:off x="5877272" y="788436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R1+R2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8" name="오른쪽 화살표 147"/>
          <p:cNvSpPr/>
          <p:nvPr/>
        </p:nvSpPr>
        <p:spPr>
          <a:xfrm>
            <a:off x="2924944" y="683568"/>
            <a:ext cx="216024" cy="216024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오른쪽 화살표 149"/>
          <p:cNvSpPr/>
          <p:nvPr/>
        </p:nvSpPr>
        <p:spPr>
          <a:xfrm rot="5400000">
            <a:off x="602686" y="7758354"/>
            <a:ext cx="216024" cy="180020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오른쪽 화살표 151"/>
          <p:cNvSpPr/>
          <p:nvPr/>
        </p:nvSpPr>
        <p:spPr>
          <a:xfrm rot="10800000">
            <a:off x="5733256" y="683568"/>
            <a:ext cx="216024" cy="216024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오른쪽 화살표 156"/>
          <p:cNvSpPr/>
          <p:nvPr/>
        </p:nvSpPr>
        <p:spPr>
          <a:xfrm>
            <a:off x="2017306" y="3952394"/>
            <a:ext cx="216024" cy="2160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오른쪽 화살표 157"/>
          <p:cNvSpPr/>
          <p:nvPr/>
        </p:nvSpPr>
        <p:spPr>
          <a:xfrm rot="5400000">
            <a:off x="3410998" y="5598114"/>
            <a:ext cx="216024" cy="18002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오른쪽 화살표 158"/>
          <p:cNvSpPr/>
          <p:nvPr/>
        </p:nvSpPr>
        <p:spPr>
          <a:xfrm rot="16200000">
            <a:off x="4288904" y="4504184"/>
            <a:ext cx="216024" cy="2076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오른쪽 화살표 159"/>
          <p:cNvSpPr/>
          <p:nvPr/>
        </p:nvSpPr>
        <p:spPr>
          <a:xfrm rot="10800000">
            <a:off x="3861048" y="2915816"/>
            <a:ext cx="216024" cy="2160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오른쪽 화살표 161"/>
          <p:cNvSpPr/>
          <p:nvPr/>
        </p:nvSpPr>
        <p:spPr>
          <a:xfrm>
            <a:off x="-2259632" y="1907704"/>
            <a:ext cx="216024" cy="216024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오른쪽 화살표 162"/>
          <p:cNvSpPr/>
          <p:nvPr/>
        </p:nvSpPr>
        <p:spPr>
          <a:xfrm rot="5400000">
            <a:off x="5268692" y="2372268"/>
            <a:ext cx="216024" cy="180020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오른쪽 화살표 163"/>
          <p:cNvSpPr/>
          <p:nvPr/>
        </p:nvSpPr>
        <p:spPr>
          <a:xfrm rot="16200000">
            <a:off x="5265204" y="7776356"/>
            <a:ext cx="216024" cy="144016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오른쪽 화살표 164"/>
          <p:cNvSpPr/>
          <p:nvPr/>
        </p:nvSpPr>
        <p:spPr>
          <a:xfrm rot="10800000">
            <a:off x="-1611560" y="1979712"/>
            <a:ext cx="216024" cy="216024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오른쪽 화살표 165"/>
          <p:cNvSpPr/>
          <p:nvPr/>
        </p:nvSpPr>
        <p:spPr>
          <a:xfrm>
            <a:off x="1052736" y="7164288"/>
            <a:ext cx="216024" cy="2160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오른쪽 화살표 167"/>
          <p:cNvSpPr/>
          <p:nvPr/>
        </p:nvSpPr>
        <p:spPr>
          <a:xfrm rot="16200000">
            <a:off x="6233120" y="2343944"/>
            <a:ext cx="216024" cy="2076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오른쪽 화살표 168"/>
          <p:cNvSpPr/>
          <p:nvPr/>
        </p:nvSpPr>
        <p:spPr>
          <a:xfrm rot="10800000">
            <a:off x="1988840" y="683568"/>
            <a:ext cx="216024" cy="2160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오른쪽 화살표 169"/>
          <p:cNvSpPr/>
          <p:nvPr/>
        </p:nvSpPr>
        <p:spPr>
          <a:xfrm>
            <a:off x="3861048" y="5004048"/>
            <a:ext cx="216024" cy="216024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오른쪽 화살표 170"/>
          <p:cNvSpPr/>
          <p:nvPr/>
        </p:nvSpPr>
        <p:spPr>
          <a:xfrm rot="5400000">
            <a:off x="6219310" y="3437874"/>
            <a:ext cx="216024" cy="180020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오른쪽 화살표 171"/>
          <p:cNvSpPr/>
          <p:nvPr/>
        </p:nvSpPr>
        <p:spPr>
          <a:xfrm rot="16200000">
            <a:off x="6201308" y="7776356"/>
            <a:ext cx="216024" cy="144016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오른쪽 화살표 172"/>
          <p:cNvSpPr/>
          <p:nvPr/>
        </p:nvSpPr>
        <p:spPr>
          <a:xfrm rot="10800000">
            <a:off x="-1882824" y="2932584"/>
            <a:ext cx="216024" cy="216024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오른쪽 화살표 173"/>
          <p:cNvSpPr/>
          <p:nvPr/>
        </p:nvSpPr>
        <p:spPr>
          <a:xfrm>
            <a:off x="5805264" y="8316416"/>
            <a:ext cx="216024" cy="2160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오른쪽 화살표 174"/>
          <p:cNvSpPr/>
          <p:nvPr/>
        </p:nvSpPr>
        <p:spPr>
          <a:xfrm rot="5400000">
            <a:off x="566682" y="3437874"/>
            <a:ext cx="216024" cy="18002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오른쪽 화살표 175"/>
          <p:cNvSpPr/>
          <p:nvPr/>
        </p:nvSpPr>
        <p:spPr>
          <a:xfrm rot="16200000">
            <a:off x="1560984" y="5584304"/>
            <a:ext cx="216024" cy="2076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" name="오른쪽 화살표 176"/>
          <p:cNvSpPr/>
          <p:nvPr/>
        </p:nvSpPr>
        <p:spPr>
          <a:xfrm rot="10800000">
            <a:off x="3861048" y="6084168"/>
            <a:ext cx="216024" cy="2160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오른쪽 화살표 177"/>
          <p:cNvSpPr/>
          <p:nvPr/>
        </p:nvSpPr>
        <p:spPr>
          <a:xfrm>
            <a:off x="1124744" y="1763688"/>
            <a:ext cx="216024" cy="216024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오른쪽 화살표 178"/>
          <p:cNvSpPr/>
          <p:nvPr/>
        </p:nvSpPr>
        <p:spPr>
          <a:xfrm rot="5400000">
            <a:off x="602686" y="1277634"/>
            <a:ext cx="216024" cy="180020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오른쪽 화살표 179"/>
          <p:cNvSpPr/>
          <p:nvPr/>
        </p:nvSpPr>
        <p:spPr>
          <a:xfrm rot="16200000">
            <a:off x="-2151620" y="1079612"/>
            <a:ext cx="216024" cy="144016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오른쪽 화살표 180"/>
          <p:cNvSpPr/>
          <p:nvPr/>
        </p:nvSpPr>
        <p:spPr>
          <a:xfrm rot="10800000">
            <a:off x="-1467544" y="3779912"/>
            <a:ext cx="216024" cy="216024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오른쪽 화살표 181"/>
          <p:cNvSpPr/>
          <p:nvPr/>
        </p:nvSpPr>
        <p:spPr>
          <a:xfrm>
            <a:off x="1124744" y="8316416"/>
            <a:ext cx="216024" cy="2160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오른쪽 화살표 182"/>
          <p:cNvSpPr/>
          <p:nvPr/>
        </p:nvSpPr>
        <p:spPr>
          <a:xfrm rot="5400000">
            <a:off x="581196" y="2372268"/>
            <a:ext cx="216024" cy="18002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오른쪽 화살표 183"/>
          <p:cNvSpPr/>
          <p:nvPr/>
        </p:nvSpPr>
        <p:spPr>
          <a:xfrm rot="16200000">
            <a:off x="4288904" y="6664424"/>
            <a:ext cx="216024" cy="2076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오른쪽 화살표 184"/>
          <p:cNvSpPr/>
          <p:nvPr/>
        </p:nvSpPr>
        <p:spPr>
          <a:xfrm rot="10800000">
            <a:off x="4797152" y="1835696"/>
            <a:ext cx="216024" cy="2160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" name="오른쪽 화살표 186"/>
          <p:cNvSpPr/>
          <p:nvPr/>
        </p:nvSpPr>
        <p:spPr>
          <a:xfrm rot="5400000">
            <a:off x="3410998" y="4517994"/>
            <a:ext cx="216024" cy="18002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0" name="꺾인 연결선 89"/>
          <p:cNvCxnSpPr/>
          <p:nvPr/>
        </p:nvCxnSpPr>
        <p:spPr>
          <a:xfrm>
            <a:off x="-2187624" y="7092280"/>
            <a:ext cx="914400" cy="9144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모서리가 둥근 직사각형 90"/>
          <p:cNvSpPr/>
          <p:nvPr/>
        </p:nvSpPr>
        <p:spPr>
          <a:xfrm>
            <a:off x="4149080" y="5796136"/>
            <a:ext cx="432048" cy="288032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0" name="모서리가 둥근 직사각형 139"/>
          <p:cNvSpPr/>
          <p:nvPr/>
        </p:nvSpPr>
        <p:spPr>
          <a:xfrm>
            <a:off x="5157192" y="1475656"/>
            <a:ext cx="432048" cy="288032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01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1" name="모서리가 둥근 직사각형 140"/>
          <p:cNvSpPr/>
          <p:nvPr/>
        </p:nvSpPr>
        <p:spPr>
          <a:xfrm>
            <a:off x="1412776" y="4716016"/>
            <a:ext cx="432048" cy="288032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02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2" name="모서리가 둥근 직사각형 141"/>
          <p:cNvSpPr/>
          <p:nvPr/>
        </p:nvSpPr>
        <p:spPr>
          <a:xfrm>
            <a:off x="3284984" y="4716016"/>
            <a:ext cx="432048" cy="288032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03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3" name="모서리가 둥근 직사각형 142"/>
          <p:cNvSpPr/>
          <p:nvPr/>
        </p:nvSpPr>
        <p:spPr>
          <a:xfrm>
            <a:off x="4149080" y="4716016"/>
            <a:ext cx="432048" cy="288032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4" name="모서리가 둥근 직사각형 143"/>
          <p:cNvSpPr/>
          <p:nvPr/>
        </p:nvSpPr>
        <p:spPr>
          <a:xfrm>
            <a:off x="476672" y="6876256"/>
            <a:ext cx="432048" cy="288032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5" name="모서리가 둥근 직사각형 144"/>
          <p:cNvSpPr/>
          <p:nvPr/>
        </p:nvSpPr>
        <p:spPr>
          <a:xfrm>
            <a:off x="2348880" y="2555776"/>
            <a:ext cx="432048" cy="288032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14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3" name="모서리가 둥근 직사각형 152"/>
          <p:cNvSpPr/>
          <p:nvPr/>
        </p:nvSpPr>
        <p:spPr>
          <a:xfrm>
            <a:off x="3437384" y="5948536"/>
            <a:ext cx="432048" cy="288032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01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4" name="모서리가 둥근 직사각형 153"/>
          <p:cNvSpPr/>
          <p:nvPr/>
        </p:nvSpPr>
        <p:spPr>
          <a:xfrm>
            <a:off x="4221088" y="1475656"/>
            <a:ext cx="432048" cy="288032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02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5" name="모서리가 둥근 직사각형 154"/>
          <p:cNvSpPr/>
          <p:nvPr/>
        </p:nvSpPr>
        <p:spPr>
          <a:xfrm>
            <a:off x="5157192" y="2555776"/>
            <a:ext cx="432048" cy="288032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03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모서리가 둥근 직사각형 26"/>
          <p:cNvSpPr/>
          <p:nvPr/>
        </p:nvSpPr>
        <p:spPr>
          <a:xfrm>
            <a:off x="260648" y="32352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시작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T=R1-R2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260648" y="140364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T&lt;3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260648" y="248376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T=R1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260648" y="356388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R1+R2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260648" y="464400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T=T+3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260648" y="572412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T++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260648" y="680424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T&gt;3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260648" y="788436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R1+R2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2" name="모서리가 둥근 직사각형 91"/>
          <p:cNvSpPr/>
          <p:nvPr/>
        </p:nvSpPr>
        <p:spPr>
          <a:xfrm>
            <a:off x="1196752" y="32352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3" name="모서리가 둥근 직사각형 92"/>
          <p:cNvSpPr/>
          <p:nvPr/>
        </p:nvSpPr>
        <p:spPr>
          <a:xfrm>
            <a:off x="1196752" y="140364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T=T+2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4" name="모서리가 둥근 직사각형 93"/>
          <p:cNvSpPr/>
          <p:nvPr/>
        </p:nvSpPr>
        <p:spPr>
          <a:xfrm>
            <a:off x="1196752" y="248376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R1+R2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1196752" y="356388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T+=1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6" name="모서리가 둥근 직사각형 95"/>
          <p:cNvSpPr/>
          <p:nvPr/>
        </p:nvSpPr>
        <p:spPr>
          <a:xfrm>
            <a:off x="1196752" y="464400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T=R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7" name="모서리가 둥근 직사각형 96"/>
          <p:cNvSpPr/>
          <p:nvPr/>
        </p:nvSpPr>
        <p:spPr>
          <a:xfrm>
            <a:off x="1196752" y="572412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1196752" y="680424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R1*R2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9" name="모서리가 둥근 직사각형 98"/>
          <p:cNvSpPr/>
          <p:nvPr/>
        </p:nvSpPr>
        <p:spPr>
          <a:xfrm>
            <a:off x="1196752" y="788436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T=R+3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0" name="모서리가 둥근 직사각형 99"/>
          <p:cNvSpPr/>
          <p:nvPr/>
        </p:nvSpPr>
        <p:spPr>
          <a:xfrm>
            <a:off x="2132856" y="32352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T&gt;4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2132856" y="140364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T--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2132856" y="248376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R1*R2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2132856" y="356388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T-=2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2132856" y="4644008"/>
            <a:ext cx="864096" cy="1008112"/>
          </a:xfrm>
          <a:prstGeom prst="roundRect">
            <a:avLst/>
          </a:prstGeom>
          <a:solidFill>
            <a:schemeClr val="bg1"/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2132856" y="572412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R1+R2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2132856" y="680424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T=R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2132856" y="788436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T+=2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3068960" y="32352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F4()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3068960" y="140364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T+=1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0" name="모서리가 둥근 직사각형 109"/>
          <p:cNvSpPr/>
          <p:nvPr/>
        </p:nvSpPr>
        <p:spPr>
          <a:xfrm>
            <a:off x="3068960" y="248376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R1+R2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3068960" y="356388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T--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3068960" y="464400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T==1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3068960" y="572412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R1*R2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4" name="모서리가 둥근 직사각형 113"/>
          <p:cNvSpPr/>
          <p:nvPr/>
        </p:nvSpPr>
        <p:spPr>
          <a:xfrm>
            <a:off x="3068960" y="680424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5" name="모서리가 둥근 직사각형 114"/>
          <p:cNvSpPr/>
          <p:nvPr/>
        </p:nvSpPr>
        <p:spPr>
          <a:xfrm>
            <a:off x="3068960" y="788436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T=R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6" name="모서리가 둥근 직사각형 115"/>
          <p:cNvSpPr/>
          <p:nvPr/>
        </p:nvSpPr>
        <p:spPr>
          <a:xfrm>
            <a:off x="4005064" y="32352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T=R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7" name="모서리가 둥근 직사각형 116"/>
          <p:cNvSpPr/>
          <p:nvPr/>
        </p:nvSpPr>
        <p:spPr>
          <a:xfrm>
            <a:off x="4005064" y="140364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T--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8" name="모서리가 둥근 직사각형 117"/>
          <p:cNvSpPr/>
          <p:nvPr/>
        </p:nvSpPr>
        <p:spPr>
          <a:xfrm>
            <a:off x="4005064" y="248376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R1*R2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9" name="모서리가 둥근 직사각형 118"/>
          <p:cNvSpPr/>
          <p:nvPr/>
        </p:nvSpPr>
        <p:spPr>
          <a:xfrm>
            <a:off x="4005064" y="356388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T=R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0" name="모서리가 둥근 직사각형 119"/>
          <p:cNvSpPr/>
          <p:nvPr/>
        </p:nvSpPr>
        <p:spPr>
          <a:xfrm>
            <a:off x="4005064" y="464400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T+=1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1" name="모서리가 둥근 직사각형 120"/>
          <p:cNvSpPr/>
          <p:nvPr/>
        </p:nvSpPr>
        <p:spPr>
          <a:xfrm>
            <a:off x="4005064" y="572412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T=R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2" name="모서리가 둥근 직사각형 121"/>
          <p:cNvSpPr/>
          <p:nvPr/>
        </p:nvSpPr>
        <p:spPr>
          <a:xfrm>
            <a:off x="4005064" y="680424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T=R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3" name="모서리가 둥근 직사각형 122"/>
          <p:cNvSpPr/>
          <p:nvPr/>
        </p:nvSpPr>
        <p:spPr>
          <a:xfrm>
            <a:off x="4005064" y="788436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T+=3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4" name="모서리가 둥근 직사각형 123"/>
          <p:cNvSpPr/>
          <p:nvPr/>
        </p:nvSpPr>
        <p:spPr>
          <a:xfrm>
            <a:off x="4941168" y="32352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T=R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5" name="모서리가 둥근 직사각형 124"/>
          <p:cNvSpPr/>
          <p:nvPr/>
        </p:nvSpPr>
        <p:spPr>
          <a:xfrm>
            <a:off x="4941168" y="140364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T&gt;3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6" name="모서리가 둥근 직사각형 125"/>
          <p:cNvSpPr/>
          <p:nvPr/>
        </p:nvSpPr>
        <p:spPr>
          <a:xfrm>
            <a:off x="4941168" y="248376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T=R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7" name="모서리가 둥근 직사각형 126"/>
          <p:cNvSpPr/>
          <p:nvPr/>
        </p:nvSpPr>
        <p:spPr>
          <a:xfrm>
            <a:off x="4941168" y="356388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R1%R2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8" name="모서리가 둥근 직사각형 127"/>
          <p:cNvSpPr/>
          <p:nvPr/>
        </p:nvSpPr>
        <p:spPr>
          <a:xfrm>
            <a:off x="4941168" y="464400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R1/R2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9" name="모서리가 둥근 직사각형 128"/>
          <p:cNvSpPr/>
          <p:nvPr/>
        </p:nvSpPr>
        <p:spPr>
          <a:xfrm>
            <a:off x="4941168" y="572412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T=R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0" name="모서리가 둥근 직사각형 129"/>
          <p:cNvSpPr/>
          <p:nvPr/>
        </p:nvSpPr>
        <p:spPr>
          <a:xfrm>
            <a:off x="4941168" y="680424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T=R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1" name="모서리가 둥근 직사각형 130"/>
          <p:cNvSpPr/>
          <p:nvPr/>
        </p:nvSpPr>
        <p:spPr>
          <a:xfrm>
            <a:off x="4941168" y="788436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T==6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2" name="모서리가 둥근 직사각형 131"/>
          <p:cNvSpPr/>
          <p:nvPr/>
        </p:nvSpPr>
        <p:spPr>
          <a:xfrm>
            <a:off x="5877272" y="32352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</a:rPr>
              <a:t>T=R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3" name="모서리가 둥근 직사각형 132"/>
          <p:cNvSpPr/>
          <p:nvPr/>
        </p:nvSpPr>
        <p:spPr>
          <a:xfrm>
            <a:off x="5877272" y="140364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4" name="모서리가 둥근 직사각형 133"/>
          <p:cNvSpPr/>
          <p:nvPr/>
        </p:nvSpPr>
        <p:spPr>
          <a:xfrm>
            <a:off x="5877272" y="248376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T&lt;2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5877272" y="356388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T=F3(T)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6" name="모서리가 둥근 직사각형 135"/>
          <p:cNvSpPr/>
          <p:nvPr/>
        </p:nvSpPr>
        <p:spPr>
          <a:xfrm>
            <a:off x="5877272" y="464400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T=R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7" name="모서리가 둥근 직사각형 136"/>
          <p:cNvSpPr/>
          <p:nvPr/>
        </p:nvSpPr>
        <p:spPr>
          <a:xfrm>
            <a:off x="5877272" y="572412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F1()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8" name="모서리가 둥근 직사각형 137"/>
          <p:cNvSpPr/>
          <p:nvPr/>
        </p:nvSpPr>
        <p:spPr>
          <a:xfrm>
            <a:off x="5877272" y="680424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F2(T)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9" name="모서리가 둥근 직사각형 138"/>
          <p:cNvSpPr/>
          <p:nvPr/>
        </p:nvSpPr>
        <p:spPr>
          <a:xfrm>
            <a:off x="5877272" y="788436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R1+R2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8" name="오른쪽 화살표 147"/>
          <p:cNvSpPr/>
          <p:nvPr/>
        </p:nvSpPr>
        <p:spPr>
          <a:xfrm>
            <a:off x="2924944" y="683568"/>
            <a:ext cx="216024" cy="216024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오른쪽 화살표 149"/>
          <p:cNvSpPr/>
          <p:nvPr/>
        </p:nvSpPr>
        <p:spPr>
          <a:xfrm rot="5400000">
            <a:off x="602686" y="7758354"/>
            <a:ext cx="216024" cy="180020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오른쪽 화살표 151"/>
          <p:cNvSpPr/>
          <p:nvPr/>
        </p:nvSpPr>
        <p:spPr>
          <a:xfrm rot="10800000">
            <a:off x="5733256" y="683568"/>
            <a:ext cx="216024" cy="216024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오른쪽 화살표 156"/>
          <p:cNvSpPr/>
          <p:nvPr/>
        </p:nvSpPr>
        <p:spPr>
          <a:xfrm>
            <a:off x="2017306" y="3952394"/>
            <a:ext cx="216024" cy="2160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오른쪽 화살표 157"/>
          <p:cNvSpPr/>
          <p:nvPr/>
        </p:nvSpPr>
        <p:spPr>
          <a:xfrm rot="5400000">
            <a:off x="3410998" y="5598114"/>
            <a:ext cx="216024" cy="18002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오른쪽 화살표 158"/>
          <p:cNvSpPr/>
          <p:nvPr/>
        </p:nvSpPr>
        <p:spPr>
          <a:xfrm rot="16200000">
            <a:off x="4288904" y="4504184"/>
            <a:ext cx="216024" cy="2076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오른쪽 화살표 159"/>
          <p:cNvSpPr/>
          <p:nvPr/>
        </p:nvSpPr>
        <p:spPr>
          <a:xfrm rot="10800000">
            <a:off x="3861048" y="2915816"/>
            <a:ext cx="216024" cy="2160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오른쪽 화살표 161"/>
          <p:cNvSpPr/>
          <p:nvPr/>
        </p:nvSpPr>
        <p:spPr>
          <a:xfrm>
            <a:off x="-2259632" y="1907704"/>
            <a:ext cx="216024" cy="216024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오른쪽 화살표 162"/>
          <p:cNvSpPr/>
          <p:nvPr/>
        </p:nvSpPr>
        <p:spPr>
          <a:xfrm rot="5400000">
            <a:off x="5268692" y="2372268"/>
            <a:ext cx="216024" cy="180020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오른쪽 화살표 163"/>
          <p:cNvSpPr/>
          <p:nvPr/>
        </p:nvSpPr>
        <p:spPr>
          <a:xfrm rot="16200000">
            <a:off x="5265204" y="7776356"/>
            <a:ext cx="216024" cy="144016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오른쪽 화살표 164"/>
          <p:cNvSpPr/>
          <p:nvPr/>
        </p:nvSpPr>
        <p:spPr>
          <a:xfrm rot="10800000">
            <a:off x="-1611560" y="1979712"/>
            <a:ext cx="216024" cy="216024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오른쪽 화살표 165"/>
          <p:cNvSpPr/>
          <p:nvPr/>
        </p:nvSpPr>
        <p:spPr>
          <a:xfrm>
            <a:off x="1052736" y="7164288"/>
            <a:ext cx="216024" cy="2160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오른쪽 화살표 167"/>
          <p:cNvSpPr/>
          <p:nvPr/>
        </p:nvSpPr>
        <p:spPr>
          <a:xfrm rot="16200000">
            <a:off x="6233120" y="2343944"/>
            <a:ext cx="216024" cy="2076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오른쪽 화살표 168"/>
          <p:cNvSpPr/>
          <p:nvPr/>
        </p:nvSpPr>
        <p:spPr>
          <a:xfrm rot="10800000">
            <a:off x="1988840" y="683568"/>
            <a:ext cx="216024" cy="2160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오른쪽 화살표 169"/>
          <p:cNvSpPr/>
          <p:nvPr/>
        </p:nvSpPr>
        <p:spPr>
          <a:xfrm>
            <a:off x="3861048" y="5004048"/>
            <a:ext cx="216024" cy="216024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오른쪽 화살표 170"/>
          <p:cNvSpPr/>
          <p:nvPr/>
        </p:nvSpPr>
        <p:spPr>
          <a:xfrm rot="5400000">
            <a:off x="6219310" y="3437874"/>
            <a:ext cx="216024" cy="180020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오른쪽 화살표 171"/>
          <p:cNvSpPr/>
          <p:nvPr/>
        </p:nvSpPr>
        <p:spPr>
          <a:xfrm rot="16200000">
            <a:off x="6201308" y="7776356"/>
            <a:ext cx="216024" cy="144016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오른쪽 화살표 172"/>
          <p:cNvSpPr/>
          <p:nvPr/>
        </p:nvSpPr>
        <p:spPr>
          <a:xfrm rot="10800000">
            <a:off x="-1882824" y="2932584"/>
            <a:ext cx="216024" cy="216024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오른쪽 화살표 173"/>
          <p:cNvSpPr/>
          <p:nvPr/>
        </p:nvSpPr>
        <p:spPr>
          <a:xfrm>
            <a:off x="5805264" y="8316416"/>
            <a:ext cx="216024" cy="2160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오른쪽 화살표 174"/>
          <p:cNvSpPr/>
          <p:nvPr/>
        </p:nvSpPr>
        <p:spPr>
          <a:xfrm rot="5400000">
            <a:off x="566682" y="3437874"/>
            <a:ext cx="216024" cy="18002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오른쪽 화살표 175"/>
          <p:cNvSpPr/>
          <p:nvPr/>
        </p:nvSpPr>
        <p:spPr>
          <a:xfrm rot="16200000">
            <a:off x="1560984" y="5584304"/>
            <a:ext cx="216024" cy="2076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" name="오른쪽 화살표 176"/>
          <p:cNvSpPr/>
          <p:nvPr/>
        </p:nvSpPr>
        <p:spPr>
          <a:xfrm rot="10800000">
            <a:off x="3861048" y="6084168"/>
            <a:ext cx="216024" cy="2160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오른쪽 화살표 177"/>
          <p:cNvSpPr/>
          <p:nvPr/>
        </p:nvSpPr>
        <p:spPr>
          <a:xfrm>
            <a:off x="1124744" y="1763688"/>
            <a:ext cx="216024" cy="216024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오른쪽 화살표 178"/>
          <p:cNvSpPr/>
          <p:nvPr/>
        </p:nvSpPr>
        <p:spPr>
          <a:xfrm rot="5400000">
            <a:off x="602686" y="1277634"/>
            <a:ext cx="216024" cy="180020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오른쪽 화살표 179"/>
          <p:cNvSpPr/>
          <p:nvPr/>
        </p:nvSpPr>
        <p:spPr>
          <a:xfrm rot="16200000">
            <a:off x="-2151620" y="1079612"/>
            <a:ext cx="216024" cy="144016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오른쪽 화살표 180"/>
          <p:cNvSpPr/>
          <p:nvPr/>
        </p:nvSpPr>
        <p:spPr>
          <a:xfrm rot="10800000">
            <a:off x="-1467544" y="3779912"/>
            <a:ext cx="216024" cy="216024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오른쪽 화살표 181"/>
          <p:cNvSpPr/>
          <p:nvPr/>
        </p:nvSpPr>
        <p:spPr>
          <a:xfrm>
            <a:off x="1124744" y="8316416"/>
            <a:ext cx="216024" cy="2160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오른쪽 화살표 182"/>
          <p:cNvSpPr/>
          <p:nvPr/>
        </p:nvSpPr>
        <p:spPr>
          <a:xfrm rot="5400000">
            <a:off x="581196" y="2372268"/>
            <a:ext cx="216024" cy="18002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오른쪽 화살표 183"/>
          <p:cNvSpPr/>
          <p:nvPr/>
        </p:nvSpPr>
        <p:spPr>
          <a:xfrm rot="16200000">
            <a:off x="4288904" y="6664424"/>
            <a:ext cx="216024" cy="2076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오른쪽 화살표 184"/>
          <p:cNvSpPr/>
          <p:nvPr/>
        </p:nvSpPr>
        <p:spPr>
          <a:xfrm rot="10800000">
            <a:off x="4797152" y="1835696"/>
            <a:ext cx="216024" cy="2160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" name="오른쪽 화살표 186"/>
          <p:cNvSpPr/>
          <p:nvPr/>
        </p:nvSpPr>
        <p:spPr>
          <a:xfrm rot="5400000">
            <a:off x="3410998" y="4517994"/>
            <a:ext cx="216024" cy="18002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0" name="꺾인 연결선 89"/>
          <p:cNvCxnSpPr/>
          <p:nvPr/>
        </p:nvCxnSpPr>
        <p:spPr>
          <a:xfrm>
            <a:off x="-2187624" y="7092280"/>
            <a:ext cx="914400" cy="9144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모서리가 둥근 직사각형 26"/>
          <p:cNvSpPr/>
          <p:nvPr/>
        </p:nvSpPr>
        <p:spPr>
          <a:xfrm>
            <a:off x="188640" y="251520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F1(){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2" name="모서리가 둥근 직사각형 91"/>
          <p:cNvSpPr/>
          <p:nvPr/>
        </p:nvSpPr>
        <p:spPr>
          <a:xfrm>
            <a:off x="1124744" y="251520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T++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0" name="모서리가 둥근 직사각형 99"/>
          <p:cNvSpPr/>
          <p:nvPr/>
        </p:nvSpPr>
        <p:spPr>
          <a:xfrm>
            <a:off x="2060848" y="251520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T++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2996952" y="251520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T++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6" name="모서리가 둥근 직사각형 115"/>
          <p:cNvSpPr/>
          <p:nvPr/>
        </p:nvSpPr>
        <p:spPr>
          <a:xfrm>
            <a:off x="3933056" y="251520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T++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4" name="모서리가 둥근 직사각형 123"/>
          <p:cNvSpPr/>
          <p:nvPr/>
        </p:nvSpPr>
        <p:spPr>
          <a:xfrm>
            <a:off x="4869160" y="251520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T++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2" name="모서리가 둥근 직사각형 131"/>
          <p:cNvSpPr/>
          <p:nvPr/>
        </p:nvSpPr>
        <p:spPr>
          <a:xfrm>
            <a:off x="5805264" y="251520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return;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}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54" name="모서리가 둥근 직사각형 153"/>
          <p:cNvSpPr/>
          <p:nvPr/>
        </p:nvSpPr>
        <p:spPr>
          <a:xfrm>
            <a:off x="188640" y="1835696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F2(Y){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55" name="모서리가 둥근 직사각형 154"/>
          <p:cNvSpPr/>
          <p:nvPr/>
        </p:nvSpPr>
        <p:spPr>
          <a:xfrm>
            <a:off x="1124744" y="1835696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Y++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56" name="모서리가 둥근 직사각형 155"/>
          <p:cNvSpPr/>
          <p:nvPr/>
        </p:nvSpPr>
        <p:spPr>
          <a:xfrm>
            <a:off x="2060848" y="1835696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T++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61" name="모서리가 둥근 직사각형 160"/>
          <p:cNvSpPr/>
          <p:nvPr/>
        </p:nvSpPr>
        <p:spPr>
          <a:xfrm>
            <a:off x="2996952" y="1835696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F1()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67" name="모서리가 둥근 직사각형 166"/>
          <p:cNvSpPr/>
          <p:nvPr/>
        </p:nvSpPr>
        <p:spPr>
          <a:xfrm>
            <a:off x="3933056" y="1835696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T++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86" name="모서리가 둥근 직사각형 185"/>
          <p:cNvSpPr/>
          <p:nvPr/>
        </p:nvSpPr>
        <p:spPr>
          <a:xfrm>
            <a:off x="4869160" y="1835696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Y++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88" name="모서리가 둥근 직사각형 187"/>
          <p:cNvSpPr/>
          <p:nvPr/>
        </p:nvSpPr>
        <p:spPr>
          <a:xfrm>
            <a:off x="5805264" y="1835696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Return ;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}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2" name="오른쪽 화살표 161"/>
          <p:cNvSpPr/>
          <p:nvPr/>
        </p:nvSpPr>
        <p:spPr>
          <a:xfrm>
            <a:off x="980728" y="683568"/>
            <a:ext cx="216024" cy="216024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오른쪽 화살표 164"/>
          <p:cNvSpPr/>
          <p:nvPr/>
        </p:nvSpPr>
        <p:spPr>
          <a:xfrm rot="10800000">
            <a:off x="-2035224" y="2780184"/>
            <a:ext cx="216024" cy="216024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오른쪽 화살표 167"/>
          <p:cNvSpPr/>
          <p:nvPr/>
        </p:nvSpPr>
        <p:spPr>
          <a:xfrm rot="16200000">
            <a:off x="-1903784" y="975792"/>
            <a:ext cx="216024" cy="2076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오른쪽 화살표 168"/>
          <p:cNvSpPr/>
          <p:nvPr/>
        </p:nvSpPr>
        <p:spPr>
          <a:xfrm rot="10800000">
            <a:off x="-1531168" y="2780184"/>
            <a:ext cx="216024" cy="2160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오른쪽 화살표 172"/>
          <p:cNvSpPr/>
          <p:nvPr/>
        </p:nvSpPr>
        <p:spPr>
          <a:xfrm rot="10800000">
            <a:off x="-1882824" y="2932584"/>
            <a:ext cx="216024" cy="216024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오른쪽 화살표 179"/>
          <p:cNvSpPr/>
          <p:nvPr/>
        </p:nvSpPr>
        <p:spPr>
          <a:xfrm rot="16200000">
            <a:off x="-2151620" y="1079612"/>
            <a:ext cx="216024" cy="144016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오른쪽 화살표 180"/>
          <p:cNvSpPr/>
          <p:nvPr/>
        </p:nvSpPr>
        <p:spPr>
          <a:xfrm rot="10800000">
            <a:off x="-1467544" y="3779912"/>
            <a:ext cx="216024" cy="216024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5" name="오른쪽 화살표 234"/>
          <p:cNvSpPr/>
          <p:nvPr/>
        </p:nvSpPr>
        <p:spPr>
          <a:xfrm>
            <a:off x="980728" y="2195736"/>
            <a:ext cx="216024" cy="216024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모서리가 둥근 직사각형 79"/>
          <p:cNvSpPr/>
          <p:nvPr/>
        </p:nvSpPr>
        <p:spPr>
          <a:xfrm>
            <a:off x="404664" y="251520"/>
            <a:ext cx="432048" cy="288032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01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1" name="모서리가 둥근 직사각형 80"/>
          <p:cNvSpPr/>
          <p:nvPr/>
        </p:nvSpPr>
        <p:spPr>
          <a:xfrm>
            <a:off x="6021288" y="251520"/>
            <a:ext cx="432048" cy="288032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02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3" name="모서리가 둥근 직사각형 82"/>
          <p:cNvSpPr/>
          <p:nvPr/>
        </p:nvSpPr>
        <p:spPr>
          <a:xfrm>
            <a:off x="6021288" y="1835696"/>
            <a:ext cx="432048" cy="288032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04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4" name="모서리가 둥근 직사각형 83"/>
          <p:cNvSpPr/>
          <p:nvPr/>
        </p:nvSpPr>
        <p:spPr>
          <a:xfrm>
            <a:off x="404664" y="1835696"/>
            <a:ext cx="432048" cy="288032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03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5" name="모서리가 둥근 직사각형 84"/>
          <p:cNvSpPr/>
          <p:nvPr/>
        </p:nvSpPr>
        <p:spPr>
          <a:xfrm>
            <a:off x="188640" y="3347864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F3(Y){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6" name="모서리가 둥근 직사각형 85"/>
          <p:cNvSpPr/>
          <p:nvPr/>
        </p:nvSpPr>
        <p:spPr>
          <a:xfrm>
            <a:off x="1124744" y="3347864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Y++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7" name="모서리가 둥근 직사각형 86"/>
          <p:cNvSpPr/>
          <p:nvPr/>
        </p:nvSpPr>
        <p:spPr>
          <a:xfrm>
            <a:off x="2060848" y="3347864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Y++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8" name="모서리가 둥근 직사각형 87"/>
          <p:cNvSpPr/>
          <p:nvPr/>
        </p:nvSpPr>
        <p:spPr>
          <a:xfrm>
            <a:off x="2996952" y="3347864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Y++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9" name="모서리가 둥근 직사각형 88"/>
          <p:cNvSpPr/>
          <p:nvPr/>
        </p:nvSpPr>
        <p:spPr>
          <a:xfrm>
            <a:off x="3933056" y="3347864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Y++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0" name="모서리가 둥근 직사각형 89"/>
          <p:cNvSpPr/>
          <p:nvPr/>
        </p:nvSpPr>
        <p:spPr>
          <a:xfrm>
            <a:off x="4869160" y="3347864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Y++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1" name="모서리가 둥근 직사각형 90"/>
          <p:cNvSpPr/>
          <p:nvPr/>
        </p:nvSpPr>
        <p:spPr>
          <a:xfrm>
            <a:off x="5805264" y="3347864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return Y;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}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3" name="오른쪽 화살표 92"/>
          <p:cNvSpPr/>
          <p:nvPr/>
        </p:nvSpPr>
        <p:spPr>
          <a:xfrm>
            <a:off x="980728" y="3707904"/>
            <a:ext cx="216024" cy="216024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모서리가 둥근 직사각형 93"/>
          <p:cNvSpPr/>
          <p:nvPr/>
        </p:nvSpPr>
        <p:spPr>
          <a:xfrm>
            <a:off x="6021288" y="3347864"/>
            <a:ext cx="432048" cy="288032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06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404664" y="3347864"/>
            <a:ext cx="432048" cy="288032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05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7" name="모서리가 둥근 직사각형 96"/>
          <p:cNvSpPr/>
          <p:nvPr/>
        </p:nvSpPr>
        <p:spPr>
          <a:xfrm>
            <a:off x="3212976" y="1907704"/>
            <a:ext cx="432048" cy="288032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07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0648" y="5292081"/>
            <a:ext cx="901165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12776" y="5364088"/>
            <a:ext cx="5094183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1" name="구부러진 연결선 100"/>
          <p:cNvCxnSpPr/>
          <p:nvPr/>
        </p:nvCxnSpPr>
        <p:spPr>
          <a:xfrm flipV="1">
            <a:off x="980728" y="5508104"/>
            <a:ext cx="648072" cy="144016"/>
          </a:xfrm>
          <a:prstGeom prst="curvedConnector3">
            <a:avLst>
              <a:gd name="adj1" fmla="val 50000"/>
            </a:avLst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아래쪽 화살표 108"/>
          <p:cNvSpPr/>
          <p:nvPr/>
        </p:nvSpPr>
        <p:spPr>
          <a:xfrm rot="10800000">
            <a:off x="867192" y="5950312"/>
            <a:ext cx="216024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TextBox 109"/>
          <p:cNvSpPr txBox="1"/>
          <p:nvPr/>
        </p:nvSpPr>
        <p:spPr>
          <a:xfrm>
            <a:off x="1484784" y="6588224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2) Y=T  Y=3  T=3</a:t>
            </a:r>
            <a:endParaRPr lang="ko-KR" altLang="en-US" sz="1400" dirty="0"/>
          </a:p>
        </p:txBody>
      </p:sp>
      <p:sp>
        <p:nvSpPr>
          <p:cNvPr id="111" name="아래쪽 화살표 110"/>
          <p:cNvSpPr/>
          <p:nvPr/>
        </p:nvSpPr>
        <p:spPr>
          <a:xfrm rot="10800000">
            <a:off x="1772816" y="6084168"/>
            <a:ext cx="216024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3" name="구부러진 연결선 102"/>
          <p:cNvCxnSpPr/>
          <p:nvPr/>
        </p:nvCxnSpPr>
        <p:spPr>
          <a:xfrm rot="10800000">
            <a:off x="980728" y="6012160"/>
            <a:ext cx="5112568" cy="73596"/>
          </a:xfrm>
          <a:prstGeom prst="curvedConnector3">
            <a:avLst>
              <a:gd name="adj1" fmla="val 50000"/>
            </a:avLst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692696" y="6588224"/>
            <a:ext cx="7837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1) T=3</a:t>
            </a:r>
            <a:endParaRPr lang="ko-KR" altLang="en-US" sz="1400" dirty="0"/>
          </a:p>
        </p:txBody>
      </p:sp>
      <p:sp>
        <p:nvSpPr>
          <p:cNvPr id="113" name="TextBox 112"/>
          <p:cNvSpPr txBox="1"/>
          <p:nvPr/>
        </p:nvSpPr>
        <p:spPr>
          <a:xfrm>
            <a:off x="4221088" y="6496471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3) T=3 Y=4</a:t>
            </a:r>
            <a:endParaRPr lang="ko-KR" altLang="en-US" sz="1400" dirty="0"/>
          </a:p>
        </p:txBody>
      </p:sp>
      <p:sp>
        <p:nvSpPr>
          <p:cNvPr id="114" name="TextBox 113"/>
          <p:cNvSpPr txBox="1"/>
          <p:nvPr/>
        </p:nvSpPr>
        <p:spPr>
          <a:xfrm>
            <a:off x="197024" y="6372200"/>
            <a:ext cx="7837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4) T=4</a:t>
            </a:r>
            <a:endParaRPr lang="ko-KR" altLang="en-US" sz="1400" dirty="0"/>
          </a:p>
        </p:txBody>
      </p:sp>
      <p:sp>
        <p:nvSpPr>
          <p:cNvPr id="115" name="아래쪽 화살표 114"/>
          <p:cNvSpPr/>
          <p:nvPr/>
        </p:nvSpPr>
        <p:spPr>
          <a:xfrm rot="10800000">
            <a:off x="569888" y="5950312"/>
            <a:ext cx="216024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아래쪽 화살표 116"/>
          <p:cNvSpPr/>
          <p:nvPr/>
        </p:nvSpPr>
        <p:spPr>
          <a:xfrm rot="10800000">
            <a:off x="4581128" y="6208439"/>
            <a:ext cx="216024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모서리가 둥근 직사각형 26"/>
          <p:cNvSpPr/>
          <p:nvPr/>
        </p:nvSpPr>
        <p:spPr>
          <a:xfrm>
            <a:off x="260648" y="107504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F1(){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2" name="모서리가 둥근 직사각형 91"/>
          <p:cNvSpPr/>
          <p:nvPr/>
        </p:nvSpPr>
        <p:spPr>
          <a:xfrm>
            <a:off x="1196752" y="107504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T++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0" name="모서리가 둥근 직사각형 99"/>
          <p:cNvSpPr/>
          <p:nvPr/>
        </p:nvSpPr>
        <p:spPr>
          <a:xfrm>
            <a:off x="2132856" y="107504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T++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3068960" y="107504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T++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6" name="모서리가 둥근 직사각형 115"/>
          <p:cNvSpPr/>
          <p:nvPr/>
        </p:nvSpPr>
        <p:spPr>
          <a:xfrm>
            <a:off x="4005064" y="107504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T++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4" name="모서리가 둥근 직사각형 123"/>
          <p:cNvSpPr/>
          <p:nvPr/>
        </p:nvSpPr>
        <p:spPr>
          <a:xfrm>
            <a:off x="4941168" y="107504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T++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2" name="모서리가 둥근 직사각형 131"/>
          <p:cNvSpPr/>
          <p:nvPr/>
        </p:nvSpPr>
        <p:spPr>
          <a:xfrm>
            <a:off x="5877272" y="107504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return;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}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54" name="모서리가 둥근 직사각형 153"/>
          <p:cNvSpPr/>
          <p:nvPr/>
        </p:nvSpPr>
        <p:spPr>
          <a:xfrm>
            <a:off x="260648" y="1187624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F2(Y){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55" name="모서리가 둥근 직사각형 154"/>
          <p:cNvSpPr/>
          <p:nvPr/>
        </p:nvSpPr>
        <p:spPr>
          <a:xfrm>
            <a:off x="1196752" y="1187624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Y++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56" name="모서리가 둥근 직사각형 155"/>
          <p:cNvSpPr/>
          <p:nvPr/>
        </p:nvSpPr>
        <p:spPr>
          <a:xfrm>
            <a:off x="2132856" y="1187624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T++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61" name="모서리가 둥근 직사각형 160"/>
          <p:cNvSpPr/>
          <p:nvPr/>
        </p:nvSpPr>
        <p:spPr>
          <a:xfrm>
            <a:off x="3068960" y="1187624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F1()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67" name="모서리가 둥근 직사각형 166"/>
          <p:cNvSpPr/>
          <p:nvPr/>
        </p:nvSpPr>
        <p:spPr>
          <a:xfrm>
            <a:off x="4005064" y="1187624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T++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86" name="모서리가 둥근 직사각형 185"/>
          <p:cNvSpPr/>
          <p:nvPr/>
        </p:nvSpPr>
        <p:spPr>
          <a:xfrm>
            <a:off x="4941168" y="1187624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Y++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88" name="모서리가 둥근 직사각형 187"/>
          <p:cNvSpPr/>
          <p:nvPr/>
        </p:nvSpPr>
        <p:spPr>
          <a:xfrm>
            <a:off x="5877272" y="1187624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Return ;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}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89" name="모서리가 둥근 직사각형 188"/>
          <p:cNvSpPr/>
          <p:nvPr/>
        </p:nvSpPr>
        <p:spPr>
          <a:xfrm>
            <a:off x="260648" y="3779912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Switch(T)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90" name="모서리가 둥근 직사각형 189"/>
          <p:cNvSpPr/>
          <p:nvPr/>
        </p:nvSpPr>
        <p:spPr>
          <a:xfrm>
            <a:off x="1196752" y="3779912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case 1 :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1" name="모서리가 둥근 직사각형 190"/>
          <p:cNvSpPr/>
          <p:nvPr/>
        </p:nvSpPr>
        <p:spPr>
          <a:xfrm>
            <a:off x="2132856" y="3779912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R1*R2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92" name="모서리가 둥근 직사각형 191"/>
          <p:cNvSpPr/>
          <p:nvPr/>
        </p:nvSpPr>
        <p:spPr>
          <a:xfrm>
            <a:off x="3068960" y="3779912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R1+R2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3" name="모서리가 둥근 직사각형 192"/>
          <p:cNvSpPr/>
          <p:nvPr/>
        </p:nvSpPr>
        <p:spPr>
          <a:xfrm>
            <a:off x="4005064" y="3779912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F1()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94" name="모서리가 둥근 직사각형 193"/>
          <p:cNvSpPr/>
          <p:nvPr/>
        </p:nvSpPr>
        <p:spPr>
          <a:xfrm>
            <a:off x="4941168" y="3779912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95" name="모서리가 둥근 직사각형 194"/>
          <p:cNvSpPr/>
          <p:nvPr/>
        </p:nvSpPr>
        <p:spPr>
          <a:xfrm>
            <a:off x="5877272" y="3779912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Not </a:t>
            </a:r>
            <a:r>
              <a:rPr lang="en-US" altLang="ko-KR" sz="1100" dirty="0" err="1" smtClean="0">
                <a:solidFill>
                  <a:schemeClr val="tx1"/>
                </a:solidFill>
              </a:rPr>
              <a:t>goto</a:t>
            </a:r>
            <a:r>
              <a:rPr lang="en-US" altLang="ko-KR" sz="1100" dirty="0" smtClean="0">
                <a:solidFill>
                  <a:schemeClr val="tx1"/>
                </a:solidFill>
              </a:rPr>
              <a:t> next case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96" name="모서리가 둥근 직사각형 195"/>
          <p:cNvSpPr/>
          <p:nvPr/>
        </p:nvSpPr>
        <p:spPr>
          <a:xfrm>
            <a:off x="260648" y="4860032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chemeClr val="tx1"/>
                </a:solidFill>
              </a:rPr>
              <a:t>ComeHere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Break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97" name="모서리가 둥근 직사각형 196"/>
          <p:cNvSpPr/>
          <p:nvPr/>
        </p:nvSpPr>
        <p:spPr>
          <a:xfrm>
            <a:off x="1196752" y="4860032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case 2 :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8" name="모서리가 둥근 직사각형 197"/>
          <p:cNvSpPr/>
          <p:nvPr/>
        </p:nvSpPr>
        <p:spPr>
          <a:xfrm>
            <a:off x="2132856" y="4860032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next case start::</a:t>
            </a:r>
          </a:p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F3(T)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99" name="모서리가 둥근 직사각형 198"/>
          <p:cNvSpPr/>
          <p:nvPr/>
        </p:nvSpPr>
        <p:spPr>
          <a:xfrm>
            <a:off x="3068960" y="4860032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R1*R2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00" name="모서리가 둥근 직사각형 199"/>
          <p:cNvSpPr/>
          <p:nvPr/>
        </p:nvSpPr>
        <p:spPr>
          <a:xfrm>
            <a:off x="4005064" y="4860032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R1+R2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1" name="모서리가 둥근 직사각형 200"/>
          <p:cNvSpPr/>
          <p:nvPr/>
        </p:nvSpPr>
        <p:spPr>
          <a:xfrm>
            <a:off x="4941168" y="4860032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F2()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02" name="모서리가 둥근 직사각형 201"/>
          <p:cNvSpPr/>
          <p:nvPr/>
        </p:nvSpPr>
        <p:spPr>
          <a:xfrm>
            <a:off x="5877272" y="4860032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break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03" name="모서리가 둥근 직사각형 202"/>
          <p:cNvSpPr/>
          <p:nvPr/>
        </p:nvSpPr>
        <p:spPr>
          <a:xfrm>
            <a:off x="260648" y="5940152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04" name="모서리가 둥근 직사각형 203"/>
          <p:cNvSpPr/>
          <p:nvPr/>
        </p:nvSpPr>
        <p:spPr>
          <a:xfrm>
            <a:off x="1196752" y="5940152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case 3 :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5" name="모서리가 둥근 직사각형 204"/>
          <p:cNvSpPr/>
          <p:nvPr/>
        </p:nvSpPr>
        <p:spPr>
          <a:xfrm>
            <a:off x="2132856" y="5940152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06" name="모서리가 둥근 직사각형 205"/>
          <p:cNvSpPr/>
          <p:nvPr/>
        </p:nvSpPr>
        <p:spPr>
          <a:xfrm>
            <a:off x="3068960" y="5940152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F3(T)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07" name="모서리가 둥근 직사각형 206"/>
          <p:cNvSpPr/>
          <p:nvPr/>
        </p:nvSpPr>
        <p:spPr>
          <a:xfrm>
            <a:off x="4005064" y="5940152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R1*R2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08" name="모서리가 둥근 직사각형 207"/>
          <p:cNvSpPr/>
          <p:nvPr/>
        </p:nvSpPr>
        <p:spPr>
          <a:xfrm>
            <a:off x="4941168" y="5940152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09" name="모서리가 둥근 직사각형 208"/>
          <p:cNvSpPr/>
          <p:nvPr/>
        </p:nvSpPr>
        <p:spPr>
          <a:xfrm>
            <a:off x="5877272" y="5940152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return;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10" name="모서리가 둥근 직사각형 209"/>
          <p:cNvSpPr/>
          <p:nvPr/>
        </p:nvSpPr>
        <p:spPr>
          <a:xfrm>
            <a:off x="260648" y="6948264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11" name="모서리가 둥근 직사각형 210"/>
          <p:cNvSpPr/>
          <p:nvPr/>
        </p:nvSpPr>
        <p:spPr>
          <a:xfrm>
            <a:off x="1196752" y="6948264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case 4 :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2" name="모서리가 둥근 직사각형 211"/>
          <p:cNvSpPr/>
          <p:nvPr/>
        </p:nvSpPr>
        <p:spPr>
          <a:xfrm>
            <a:off x="2132856" y="6948264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R1+R2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3" name="모서리가 둥근 직사각형 212"/>
          <p:cNvSpPr/>
          <p:nvPr/>
        </p:nvSpPr>
        <p:spPr>
          <a:xfrm>
            <a:off x="3068960" y="6948264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R1*R2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14" name="모서리가 둥근 직사각형 213"/>
          <p:cNvSpPr/>
          <p:nvPr/>
        </p:nvSpPr>
        <p:spPr>
          <a:xfrm>
            <a:off x="4005064" y="6948264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15" name="모서리가 둥근 직사각형 214"/>
          <p:cNvSpPr/>
          <p:nvPr/>
        </p:nvSpPr>
        <p:spPr>
          <a:xfrm>
            <a:off x="4941168" y="6948264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16" name="모서리가 둥근 직사각형 215"/>
          <p:cNvSpPr/>
          <p:nvPr/>
        </p:nvSpPr>
        <p:spPr>
          <a:xfrm>
            <a:off x="5877272" y="6948264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break;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17" name="모서리가 둥근 직사각형 216"/>
          <p:cNvSpPr/>
          <p:nvPr/>
        </p:nvSpPr>
        <p:spPr>
          <a:xfrm>
            <a:off x="260648" y="8028384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return;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18" name="모서리가 둥근 직사각형 217"/>
          <p:cNvSpPr/>
          <p:nvPr/>
        </p:nvSpPr>
        <p:spPr>
          <a:xfrm>
            <a:off x="1196752" y="8028384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default: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9" name="모서리가 둥근 직사각형 218"/>
          <p:cNvSpPr/>
          <p:nvPr/>
        </p:nvSpPr>
        <p:spPr>
          <a:xfrm>
            <a:off x="2132856" y="8028384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20" name="모서리가 둥근 직사각형 219"/>
          <p:cNvSpPr/>
          <p:nvPr/>
        </p:nvSpPr>
        <p:spPr>
          <a:xfrm>
            <a:off x="3068960" y="8028384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R1*R2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21" name="모서리가 둥근 직사각형 220"/>
          <p:cNvSpPr/>
          <p:nvPr/>
        </p:nvSpPr>
        <p:spPr>
          <a:xfrm>
            <a:off x="4005064" y="8028384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F3(T)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22" name="모서리가 둥근 직사각형 221"/>
          <p:cNvSpPr/>
          <p:nvPr/>
        </p:nvSpPr>
        <p:spPr>
          <a:xfrm>
            <a:off x="4941168" y="8028384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R1+R2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23" name="모서리가 둥근 직사각형 222"/>
          <p:cNvSpPr/>
          <p:nvPr/>
        </p:nvSpPr>
        <p:spPr>
          <a:xfrm>
            <a:off x="5877272" y="8028384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break;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24" name="직사각형 223"/>
          <p:cNvSpPr/>
          <p:nvPr/>
        </p:nvSpPr>
        <p:spPr>
          <a:xfrm>
            <a:off x="0" y="3419872"/>
            <a:ext cx="19888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/>
              <a:t>FUNCTION F4(){</a:t>
            </a:r>
            <a:endParaRPr lang="ko-KR" altLang="en-US" dirty="0"/>
          </a:p>
        </p:txBody>
      </p:sp>
      <p:sp>
        <p:nvSpPr>
          <p:cNvPr id="148" name="오른쪽 화살표 147"/>
          <p:cNvSpPr/>
          <p:nvPr/>
        </p:nvSpPr>
        <p:spPr>
          <a:xfrm>
            <a:off x="1052736" y="4211960"/>
            <a:ext cx="216024" cy="216024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오른쪽 화살표 161"/>
          <p:cNvSpPr/>
          <p:nvPr/>
        </p:nvSpPr>
        <p:spPr>
          <a:xfrm>
            <a:off x="1052736" y="539552"/>
            <a:ext cx="216024" cy="216024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오른쪽 화살표 164"/>
          <p:cNvSpPr/>
          <p:nvPr/>
        </p:nvSpPr>
        <p:spPr>
          <a:xfrm rot="10800000">
            <a:off x="-2035224" y="2780184"/>
            <a:ext cx="216024" cy="216024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오른쪽 화살표 167"/>
          <p:cNvSpPr/>
          <p:nvPr/>
        </p:nvSpPr>
        <p:spPr>
          <a:xfrm rot="16200000">
            <a:off x="-1903784" y="975792"/>
            <a:ext cx="216024" cy="2076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오른쪽 화살표 168"/>
          <p:cNvSpPr/>
          <p:nvPr/>
        </p:nvSpPr>
        <p:spPr>
          <a:xfrm rot="10800000">
            <a:off x="-1531168" y="2780184"/>
            <a:ext cx="216024" cy="2160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오른쪽 화살표 170"/>
          <p:cNvSpPr/>
          <p:nvPr/>
        </p:nvSpPr>
        <p:spPr>
          <a:xfrm rot="5400000">
            <a:off x="602686" y="5814138"/>
            <a:ext cx="216024" cy="180020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오른쪽 화살표 172"/>
          <p:cNvSpPr/>
          <p:nvPr/>
        </p:nvSpPr>
        <p:spPr>
          <a:xfrm rot="10800000">
            <a:off x="-1882824" y="2932584"/>
            <a:ext cx="216024" cy="216024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오른쪽 화살표 179"/>
          <p:cNvSpPr/>
          <p:nvPr/>
        </p:nvSpPr>
        <p:spPr>
          <a:xfrm rot="16200000">
            <a:off x="-2151620" y="1079612"/>
            <a:ext cx="216024" cy="144016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오른쪽 화살표 180"/>
          <p:cNvSpPr/>
          <p:nvPr/>
        </p:nvSpPr>
        <p:spPr>
          <a:xfrm rot="10800000">
            <a:off x="-1467544" y="3779912"/>
            <a:ext cx="216024" cy="216024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" name="오른쪽 화살표 225"/>
          <p:cNvSpPr/>
          <p:nvPr/>
        </p:nvSpPr>
        <p:spPr>
          <a:xfrm>
            <a:off x="1988840" y="4139952"/>
            <a:ext cx="216024" cy="2160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7" name="오른쪽 화살표 226"/>
          <p:cNvSpPr/>
          <p:nvPr/>
        </p:nvSpPr>
        <p:spPr>
          <a:xfrm>
            <a:off x="1988840" y="5220072"/>
            <a:ext cx="216024" cy="2160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8" name="오른쪽 화살표 227"/>
          <p:cNvSpPr/>
          <p:nvPr/>
        </p:nvSpPr>
        <p:spPr>
          <a:xfrm>
            <a:off x="1988840" y="6300192"/>
            <a:ext cx="216024" cy="2160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9" name="오른쪽 화살표 228"/>
          <p:cNvSpPr/>
          <p:nvPr/>
        </p:nvSpPr>
        <p:spPr>
          <a:xfrm>
            <a:off x="1988840" y="7308304"/>
            <a:ext cx="216024" cy="2160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0" name="오른쪽 화살표 229"/>
          <p:cNvSpPr/>
          <p:nvPr/>
        </p:nvSpPr>
        <p:spPr>
          <a:xfrm>
            <a:off x="1988840" y="8460432"/>
            <a:ext cx="216024" cy="2160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1" name="오른쪽 화살표 230"/>
          <p:cNvSpPr/>
          <p:nvPr/>
        </p:nvSpPr>
        <p:spPr>
          <a:xfrm rot="5400000">
            <a:off x="1538790" y="4734018"/>
            <a:ext cx="216024" cy="180020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2" name="오른쪽 화살표 231"/>
          <p:cNvSpPr/>
          <p:nvPr/>
        </p:nvSpPr>
        <p:spPr>
          <a:xfrm rot="5400000">
            <a:off x="1538790" y="5814138"/>
            <a:ext cx="216024" cy="180020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3" name="오른쪽 화살표 232"/>
          <p:cNvSpPr/>
          <p:nvPr/>
        </p:nvSpPr>
        <p:spPr>
          <a:xfrm rot="5400000">
            <a:off x="1538790" y="6822250"/>
            <a:ext cx="216024" cy="180020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4" name="오른쪽 화살표 233"/>
          <p:cNvSpPr/>
          <p:nvPr/>
        </p:nvSpPr>
        <p:spPr>
          <a:xfrm rot="5400000">
            <a:off x="1502786" y="7902370"/>
            <a:ext cx="216024" cy="180020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5" name="오른쪽 화살표 234"/>
          <p:cNvSpPr/>
          <p:nvPr/>
        </p:nvSpPr>
        <p:spPr>
          <a:xfrm>
            <a:off x="1052736" y="1547664"/>
            <a:ext cx="216024" cy="216024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모서리가 둥근 직사각형 70"/>
          <p:cNvSpPr/>
          <p:nvPr/>
        </p:nvSpPr>
        <p:spPr>
          <a:xfrm>
            <a:off x="476672" y="3851920"/>
            <a:ext cx="432048" cy="288032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01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1412776" y="3851920"/>
            <a:ext cx="432048" cy="288032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02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6093296" y="3851920"/>
            <a:ext cx="432048" cy="288032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03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6093296" y="4932040"/>
            <a:ext cx="432048" cy="288032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04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6093296" y="6012160"/>
            <a:ext cx="432048" cy="288032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05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1412776" y="8100392"/>
            <a:ext cx="432048" cy="288032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06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7" name="모서리가 둥근 직사각형 76"/>
          <p:cNvSpPr/>
          <p:nvPr/>
        </p:nvSpPr>
        <p:spPr>
          <a:xfrm>
            <a:off x="6021288" y="8100392"/>
            <a:ext cx="432048" cy="288032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07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8" name="모서리가 둥근 직사각형 77"/>
          <p:cNvSpPr/>
          <p:nvPr/>
        </p:nvSpPr>
        <p:spPr>
          <a:xfrm>
            <a:off x="476672" y="4932040"/>
            <a:ext cx="432048" cy="288032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08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9" name="모서리가 둥근 직사각형 78"/>
          <p:cNvSpPr/>
          <p:nvPr/>
        </p:nvSpPr>
        <p:spPr>
          <a:xfrm>
            <a:off x="476672" y="8100392"/>
            <a:ext cx="432048" cy="288032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09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476672" y="107504"/>
            <a:ext cx="432048" cy="288032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01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1" name="모서리가 둥근 직사각형 80"/>
          <p:cNvSpPr/>
          <p:nvPr/>
        </p:nvSpPr>
        <p:spPr>
          <a:xfrm>
            <a:off x="6093296" y="107504"/>
            <a:ext cx="432048" cy="288032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02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3" name="모서리가 둥근 직사각형 82"/>
          <p:cNvSpPr/>
          <p:nvPr/>
        </p:nvSpPr>
        <p:spPr>
          <a:xfrm>
            <a:off x="6093296" y="1187624"/>
            <a:ext cx="432048" cy="288032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04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4" name="모서리가 둥근 직사각형 83"/>
          <p:cNvSpPr/>
          <p:nvPr/>
        </p:nvSpPr>
        <p:spPr>
          <a:xfrm>
            <a:off x="476672" y="1187624"/>
            <a:ext cx="432048" cy="288032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03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5" name="모서리가 둥근 직사각형 84"/>
          <p:cNvSpPr/>
          <p:nvPr/>
        </p:nvSpPr>
        <p:spPr>
          <a:xfrm>
            <a:off x="260648" y="2267744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F3(Y){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6" name="모서리가 둥근 직사각형 85"/>
          <p:cNvSpPr/>
          <p:nvPr/>
        </p:nvSpPr>
        <p:spPr>
          <a:xfrm>
            <a:off x="1196752" y="2267744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Y++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7" name="모서리가 둥근 직사각형 86"/>
          <p:cNvSpPr/>
          <p:nvPr/>
        </p:nvSpPr>
        <p:spPr>
          <a:xfrm>
            <a:off x="2132856" y="2267744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Y++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8" name="모서리가 둥근 직사각형 87"/>
          <p:cNvSpPr/>
          <p:nvPr/>
        </p:nvSpPr>
        <p:spPr>
          <a:xfrm>
            <a:off x="3068960" y="2267744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Y++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9" name="모서리가 둥근 직사각형 88"/>
          <p:cNvSpPr/>
          <p:nvPr/>
        </p:nvSpPr>
        <p:spPr>
          <a:xfrm>
            <a:off x="4005064" y="2267744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Y++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0" name="모서리가 둥근 직사각형 89"/>
          <p:cNvSpPr/>
          <p:nvPr/>
        </p:nvSpPr>
        <p:spPr>
          <a:xfrm>
            <a:off x="4941168" y="2267744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Y++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1" name="모서리가 둥근 직사각형 90"/>
          <p:cNvSpPr/>
          <p:nvPr/>
        </p:nvSpPr>
        <p:spPr>
          <a:xfrm>
            <a:off x="5877272" y="2267744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return Y;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}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3" name="오른쪽 화살표 92"/>
          <p:cNvSpPr/>
          <p:nvPr/>
        </p:nvSpPr>
        <p:spPr>
          <a:xfrm>
            <a:off x="1052736" y="2627784"/>
            <a:ext cx="216024" cy="216024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모서리가 둥근 직사각형 93"/>
          <p:cNvSpPr/>
          <p:nvPr/>
        </p:nvSpPr>
        <p:spPr>
          <a:xfrm>
            <a:off x="6093296" y="2267744"/>
            <a:ext cx="432048" cy="288032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06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476672" y="2267744"/>
            <a:ext cx="432048" cy="288032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05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7" name="모서리가 둥근 직사각형 96"/>
          <p:cNvSpPr/>
          <p:nvPr/>
        </p:nvSpPr>
        <p:spPr>
          <a:xfrm>
            <a:off x="3284984" y="1259632"/>
            <a:ext cx="432048" cy="288032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07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모서리가 둥근 직사각형 26"/>
          <p:cNvSpPr/>
          <p:nvPr/>
        </p:nvSpPr>
        <p:spPr>
          <a:xfrm>
            <a:off x="260648" y="395536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F1(){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2" name="모서리가 둥근 직사각형 91"/>
          <p:cNvSpPr/>
          <p:nvPr/>
        </p:nvSpPr>
        <p:spPr>
          <a:xfrm>
            <a:off x="1196752" y="395536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T++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0" name="모서리가 둥근 직사각형 99"/>
          <p:cNvSpPr/>
          <p:nvPr/>
        </p:nvSpPr>
        <p:spPr>
          <a:xfrm>
            <a:off x="2132856" y="395536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T++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3068960" y="395536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T++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6" name="모서리가 둥근 직사각형 115"/>
          <p:cNvSpPr/>
          <p:nvPr/>
        </p:nvSpPr>
        <p:spPr>
          <a:xfrm>
            <a:off x="4005064" y="395536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T++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4" name="모서리가 둥근 직사각형 123"/>
          <p:cNvSpPr/>
          <p:nvPr/>
        </p:nvSpPr>
        <p:spPr>
          <a:xfrm>
            <a:off x="4941168" y="395536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T++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2" name="모서리가 둥근 직사각형 131"/>
          <p:cNvSpPr/>
          <p:nvPr/>
        </p:nvSpPr>
        <p:spPr>
          <a:xfrm>
            <a:off x="5877272" y="395536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return;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}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54" name="모서리가 둥근 직사각형 153"/>
          <p:cNvSpPr/>
          <p:nvPr/>
        </p:nvSpPr>
        <p:spPr>
          <a:xfrm>
            <a:off x="260648" y="1619672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F2(Y){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55" name="모서리가 둥근 직사각형 154"/>
          <p:cNvSpPr/>
          <p:nvPr/>
        </p:nvSpPr>
        <p:spPr>
          <a:xfrm>
            <a:off x="1196752" y="1619672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Y++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56" name="모서리가 둥근 직사각형 155"/>
          <p:cNvSpPr/>
          <p:nvPr/>
        </p:nvSpPr>
        <p:spPr>
          <a:xfrm>
            <a:off x="2132856" y="1619672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Y++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61" name="모서리가 둥근 직사각형 160"/>
          <p:cNvSpPr/>
          <p:nvPr/>
        </p:nvSpPr>
        <p:spPr>
          <a:xfrm>
            <a:off x="3068960" y="1619672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Y++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67" name="모서리가 둥근 직사각형 166"/>
          <p:cNvSpPr/>
          <p:nvPr/>
        </p:nvSpPr>
        <p:spPr>
          <a:xfrm>
            <a:off x="4005064" y="1619672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Y++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86" name="모서리가 둥근 직사각형 185"/>
          <p:cNvSpPr/>
          <p:nvPr/>
        </p:nvSpPr>
        <p:spPr>
          <a:xfrm>
            <a:off x="4941168" y="1619672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Y++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88" name="모서리가 둥근 직사각형 187"/>
          <p:cNvSpPr/>
          <p:nvPr/>
        </p:nvSpPr>
        <p:spPr>
          <a:xfrm>
            <a:off x="5877272" y="1619672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return Y;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}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89" name="모서리가 둥근 직사각형 188"/>
          <p:cNvSpPr/>
          <p:nvPr/>
        </p:nvSpPr>
        <p:spPr>
          <a:xfrm>
            <a:off x="260648" y="3347864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Switch(T)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90" name="모서리가 둥근 직사각형 189"/>
          <p:cNvSpPr/>
          <p:nvPr/>
        </p:nvSpPr>
        <p:spPr>
          <a:xfrm>
            <a:off x="1196752" y="3347864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case 1 :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1" name="모서리가 둥근 직사각형 190"/>
          <p:cNvSpPr/>
          <p:nvPr/>
        </p:nvSpPr>
        <p:spPr>
          <a:xfrm>
            <a:off x="2132856" y="3347864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R1*R2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92" name="모서리가 둥근 직사각형 191"/>
          <p:cNvSpPr/>
          <p:nvPr/>
        </p:nvSpPr>
        <p:spPr>
          <a:xfrm>
            <a:off x="3068960" y="3347864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R1+R2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3" name="모서리가 둥근 직사각형 192"/>
          <p:cNvSpPr/>
          <p:nvPr/>
        </p:nvSpPr>
        <p:spPr>
          <a:xfrm>
            <a:off x="4005064" y="3347864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94" name="모서리가 둥근 직사각형 193"/>
          <p:cNvSpPr/>
          <p:nvPr/>
        </p:nvSpPr>
        <p:spPr>
          <a:xfrm>
            <a:off x="4941168" y="3347864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95" name="모서리가 둥근 직사각형 194"/>
          <p:cNvSpPr/>
          <p:nvPr/>
        </p:nvSpPr>
        <p:spPr>
          <a:xfrm>
            <a:off x="5877272" y="3347864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Not break </a:t>
            </a:r>
            <a:r>
              <a:rPr lang="en-US" altLang="ko-KR" sz="1100" dirty="0" err="1" smtClean="0">
                <a:solidFill>
                  <a:schemeClr val="tx1"/>
                </a:solidFill>
              </a:rPr>
              <a:t>goto</a:t>
            </a:r>
            <a:r>
              <a:rPr lang="en-US" altLang="ko-KR" sz="1100" dirty="0" smtClean="0">
                <a:solidFill>
                  <a:schemeClr val="tx1"/>
                </a:solidFill>
              </a:rPr>
              <a:t> next case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96" name="모서리가 둥근 직사각형 195"/>
          <p:cNvSpPr/>
          <p:nvPr/>
        </p:nvSpPr>
        <p:spPr>
          <a:xfrm>
            <a:off x="260648" y="4427984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chemeClr val="tx1"/>
                </a:solidFill>
              </a:rPr>
              <a:t>ComeHere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Break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97" name="모서리가 둥근 직사각형 196"/>
          <p:cNvSpPr/>
          <p:nvPr/>
        </p:nvSpPr>
        <p:spPr>
          <a:xfrm>
            <a:off x="1196752" y="4427984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case 2 :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8" name="모서리가 둥근 직사각형 197"/>
          <p:cNvSpPr/>
          <p:nvPr/>
        </p:nvSpPr>
        <p:spPr>
          <a:xfrm>
            <a:off x="2132856" y="4427984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99" name="모서리가 둥근 직사각형 198"/>
          <p:cNvSpPr/>
          <p:nvPr/>
        </p:nvSpPr>
        <p:spPr>
          <a:xfrm>
            <a:off x="3068960" y="4427984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R1*R2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00" name="모서리가 둥근 직사각형 199"/>
          <p:cNvSpPr/>
          <p:nvPr/>
        </p:nvSpPr>
        <p:spPr>
          <a:xfrm>
            <a:off x="4005064" y="4427984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R1+R2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1" name="모서리가 둥근 직사각형 200"/>
          <p:cNvSpPr/>
          <p:nvPr/>
        </p:nvSpPr>
        <p:spPr>
          <a:xfrm>
            <a:off x="4941168" y="4427984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02" name="모서리가 둥근 직사각형 201"/>
          <p:cNvSpPr/>
          <p:nvPr/>
        </p:nvSpPr>
        <p:spPr>
          <a:xfrm>
            <a:off x="5877272" y="4427984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break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03" name="모서리가 둥근 직사각형 202"/>
          <p:cNvSpPr/>
          <p:nvPr/>
        </p:nvSpPr>
        <p:spPr>
          <a:xfrm>
            <a:off x="260648" y="5508104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04" name="모서리가 둥근 직사각형 203"/>
          <p:cNvSpPr/>
          <p:nvPr/>
        </p:nvSpPr>
        <p:spPr>
          <a:xfrm>
            <a:off x="1196752" y="5508104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case 3 :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5" name="모서리가 둥근 직사각형 204"/>
          <p:cNvSpPr/>
          <p:nvPr/>
        </p:nvSpPr>
        <p:spPr>
          <a:xfrm>
            <a:off x="2132856" y="5508104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06" name="모서리가 둥근 직사각형 205"/>
          <p:cNvSpPr/>
          <p:nvPr/>
        </p:nvSpPr>
        <p:spPr>
          <a:xfrm>
            <a:off x="3068960" y="5508104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07" name="모서리가 둥근 직사각형 206"/>
          <p:cNvSpPr/>
          <p:nvPr/>
        </p:nvSpPr>
        <p:spPr>
          <a:xfrm>
            <a:off x="4005064" y="5508104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R1*R2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08" name="모서리가 둥근 직사각형 207"/>
          <p:cNvSpPr/>
          <p:nvPr/>
        </p:nvSpPr>
        <p:spPr>
          <a:xfrm>
            <a:off x="4941168" y="5508104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09" name="모서리가 둥근 직사각형 208"/>
          <p:cNvSpPr/>
          <p:nvPr/>
        </p:nvSpPr>
        <p:spPr>
          <a:xfrm>
            <a:off x="5877272" y="5508104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return;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10" name="모서리가 둥근 직사각형 209"/>
          <p:cNvSpPr/>
          <p:nvPr/>
        </p:nvSpPr>
        <p:spPr>
          <a:xfrm>
            <a:off x="260648" y="6516216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11" name="모서리가 둥근 직사각형 210"/>
          <p:cNvSpPr/>
          <p:nvPr/>
        </p:nvSpPr>
        <p:spPr>
          <a:xfrm>
            <a:off x="1196752" y="6516216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case 4 :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2" name="모서리가 둥근 직사각형 211"/>
          <p:cNvSpPr/>
          <p:nvPr/>
        </p:nvSpPr>
        <p:spPr>
          <a:xfrm>
            <a:off x="2132856" y="6516216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R1+R2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3" name="모서리가 둥근 직사각형 212"/>
          <p:cNvSpPr/>
          <p:nvPr/>
        </p:nvSpPr>
        <p:spPr>
          <a:xfrm>
            <a:off x="3068960" y="6516216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R1*R2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14" name="모서리가 둥근 직사각형 213"/>
          <p:cNvSpPr/>
          <p:nvPr/>
        </p:nvSpPr>
        <p:spPr>
          <a:xfrm>
            <a:off x="4005064" y="6516216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15" name="모서리가 둥근 직사각형 214"/>
          <p:cNvSpPr/>
          <p:nvPr/>
        </p:nvSpPr>
        <p:spPr>
          <a:xfrm>
            <a:off x="4941168" y="6516216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16" name="모서리가 둥근 직사각형 215"/>
          <p:cNvSpPr/>
          <p:nvPr/>
        </p:nvSpPr>
        <p:spPr>
          <a:xfrm>
            <a:off x="5877272" y="6516216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break;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17" name="모서리가 둥근 직사각형 216"/>
          <p:cNvSpPr/>
          <p:nvPr/>
        </p:nvSpPr>
        <p:spPr>
          <a:xfrm>
            <a:off x="260648" y="7596336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return;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18" name="모서리가 둥근 직사각형 217"/>
          <p:cNvSpPr/>
          <p:nvPr/>
        </p:nvSpPr>
        <p:spPr>
          <a:xfrm>
            <a:off x="1196752" y="7596336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default: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9" name="모서리가 둥근 직사각형 218"/>
          <p:cNvSpPr/>
          <p:nvPr/>
        </p:nvSpPr>
        <p:spPr>
          <a:xfrm>
            <a:off x="2132856" y="7596336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20" name="모서리가 둥근 직사각형 219"/>
          <p:cNvSpPr/>
          <p:nvPr/>
        </p:nvSpPr>
        <p:spPr>
          <a:xfrm>
            <a:off x="3068960" y="7596336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R1*R2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21" name="모서리가 둥근 직사각형 220"/>
          <p:cNvSpPr/>
          <p:nvPr/>
        </p:nvSpPr>
        <p:spPr>
          <a:xfrm>
            <a:off x="4005064" y="7596336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22" name="모서리가 둥근 직사각형 221"/>
          <p:cNvSpPr/>
          <p:nvPr/>
        </p:nvSpPr>
        <p:spPr>
          <a:xfrm>
            <a:off x="4941168" y="7596336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R1+R2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23" name="모서리가 둥근 직사각형 222"/>
          <p:cNvSpPr/>
          <p:nvPr/>
        </p:nvSpPr>
        <p:spPr>
          <a:xfrm>
            <a:off x="5877272" y="7596336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break;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24" name="직사각형 223"/>
          <p:cNvSpPr/>
          <p:nvPr/>
        </p:nvSpPr>
        <p:spPr>
          <a:xfrm>
            <a:off x="72008" y="2834516"/>
            <a:ext cx="19888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/>
              <a:t>FUNCTION F3(){</a:t>
            </a:r>
            <a:endParaRPr lang="ko-KR" altLang="en-US" dirty="0"/>
          </a:p>
        </p:txBody>
      </p:sp>
      <p:sp>
        <p:nvSpPr>
          <p:cNvPr id="148" name="오른쪽 화살표 147"/>
          <p:cNvSpPr/>
          <p:nvPr/>
        </p:nvSpPr>
        <p:spPr>
          <a:xfrm>
            <a:off x="1052736" y="3779912"/>
            <a:ext cx="216024" cy="216024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오른쪽 화살표 161"/>
          <p:cNvSpPr/>
          <p:nvPr/>
        </p:nvSpPr>
        <p:spPr>
          <a:xfrm>
            <a:off x="1052736" y="827584"/>
            <a:ext cx="216024" cy="216024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오른쪽 화살표 164"/>
          <p:cNvSpPr/>
          <p:nvPr/>
        </p:nvSpPr>
        <p:spPr>
          <a:xfrm rot="10800000">
            <a:off x="-2035224" y="2780184"/>
            <a:ext cx="216024" cy="216024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오른쪽 화살표 167"/>
          <p:cNvSpPr/>
          <p:nvPr/>
        </p:nvSpPr>
        <p:spPr>
          <a:xfrm rot="16200000">
            <a:off x="-1903784" y="975792"/>
            <a:ext cx="216024" cy="2076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오른쪽 화살표 168"/>
          <p:cNvSpPr/>
          <p:nvPr/>
        </p:nvSpPr>
        <p:spPr>
          <a:xfrm rot="10800000">
            <a:off x="-1531168" y="2780184"/>
            <a:ext cx="216024" cy="2160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오른쪽 화살표 170"/>
          <p:cNvSpPr/>
          <p:nvPr/>
        </p:nvSpPr>
        <p:spPr>
          <a:xfrm rot="5400000">
            <a:off x="602686" y="5382090"/>
            <a:ext cx="216024" cy="180020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오른쪽 화살표 172"/>
          <p:cNvSpPr/>
          <p:nvPr/>
        </p:nvSpPr>
        <p:spPr>
          <a:xfrm rot="10800000">
            <a:off x="-1882824" y="2932584"/>
            <a:ext cx="216024" cy="216024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오른쪽 화살표 179"/>
          <p:cNvSpPr/>
          <p:nvPr/>
        </p:nvSpPr>
        <p:spPr>
          <a:xfrm rot="16200000">
            <a:off x="-2151620" y="1079612"/>
            <a:ext cx="216024" cy="144016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오른쪽 화살표 180"/>
          <p:cNvSpPr/>
          <p:nvPr/>
        </p:nvSpPr>
        <p:spPr>
          <a:xfrm rot="10800000">
            <a:off x="-1467544" y="3779912"/>
            <a:ext cx="216024" cy="216024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" name="오른쪽 화살표 225"/>
          <p:cNvSpPr/>
          <p:nvPr/>
        </p:nvSpPr>
        <p:spPr>
          <a:xfrm>
            <a:off x="1988840" y="3707904"/>
            <a:ext cx="216024" cy="2160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7" name="오른쪽 화살표 226"/>
          <p:cNvSpPr/>
          <p:nvPr/>
        </p:nvSpPr>
        <p:spPr>
          <a:xfrm>
            <a:off x="1988840" y="4788024"/>
            <a:ext cx="216024" cy="2160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8" name="오른쪽 화살표 227"/>
          <p:cNvSpPr/>
          <p:nvPr/>
        </p:nvSpPr>
        <p:spPr>
          <a:xfrm>
            <a:off x="1988840" y="5868144"/>
            <a:ext cx="216024" cy="2160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9" name="오른쪽 화살표 228"/>
          <p:cNvSpPr/>
          <p:nvPr/>
        </p:nvSpPr>
        <p:spPr>
          <a:xfrm>
            <a:off x="1988840" y="6876256"/>
            <a:ext cx="216024" cy="2160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0" name="오른쪽 화살표 229"/>
          <p:cNvSpPr/>
          <p:nvPr/>
        </p:nvSpPr>
        <p:spPr>
          <a:xfrm>
            <a:off x="1988840" y="8028384"/>
            <a:ext cx="216024" cy="2160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1" name="오른쪽 화살표 230"/>
          <p:cNvSpPr/>
          <p:nvPr/>
        </p:nvSpPr>
        <p:spPr>
          <a:xfrm rot="5400000">
            <a:off x="1538790" y="4301970"/>
            <a:ext cx="216024" cy="180020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2" name="오른쪽 화살표 231"/>
          <p:cNvSpPr/>
          <p:nvPr/>
        </p:nvSpPr>
        <p:spPr>
          <a:xfrm rot="5400000">
            <a:off x="1538790" y="5382090"/>
            <a:ext cx="216024" cy="180020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3" name="오른쪽 화살표 232"/>
          <p:cNvSpPr/>
          <p:nvPr/>
        </p:nvSpPr>
        <p:spPr>
          <a:xfrm rot="5400000">
            <a:off x="1538790" y="6390202"/>
            <a:ext cx="216024" cy="180020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4" name="오른쪽 화살표 233"/>
          <p:cNvSpPr/>
          <p:nvPr/>
        </p:nvSpPr>
        <p:spPr>
          <a:xfrm rot="5400000">
            <a:off x="1502786" y="7470322"/>
            <a:ext cx="216024" cy="180020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5" name="오른쪽 화살표 234"/>
          <p:cNvSpPr/>
          <p:nvPr/>
        </p:nvSpPr>
        <p:spPr>
          <a:xfrm>
            <a:off x="1052736" y="1979712"/>
            <a:ext cx="216024" cy="216024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타원 15"/>
          <p:cNvSpPr/>
          <p:nvPr/>
        </p:nvSpPr>
        <p:spPr>
          <a:xfrm>
            <a:off x="692696" y="539552"/>
            <a:ext cx="1224136" cy="3600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7" name="직선 연결선 26"/>
          <p:cNvCxnSpPr/>
          <p:nvPr/>
        </p:nvCxnSpPr>
        <p:spPr>
          <a:xfrm rot="16200000" flipH="1">
            <a:off x="1216852" y="3583988"/>
            <a:ext cx="3360620" cy="55563"/>
          </a:xfrm>
          <a:prstGeom prst="line">
            <a:avLst/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구부러진 연결선 30"/>
          <p:cNvCxnSpPr/>
          <p:nvPr/>
        </p:nvCxnSpPr>
        <p:spPr>
          <a:xfrm rot="5400000">
            <a:off x="1907307" y="2723549"/>
            <a:ext cx="1152128" cy="720080"/>
          </a:xfrm>
          <a:prstGeom prst="curvedConnector3">
            <a:avLst>
              <a:gd name="adj1" fmla="val 50000"/>
            </a:avLst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구부러진 연결선 34"/>
          <p:cNvCxnSpPr/>
          <p:nvPr/>
        </p:nvCxnSpPr>
        <p:spPr>
          <a:xfrm rot="16200000" flipV="1">
            <a:off x="1871305" y="3911682"/>
            <a:ext cx="1296142" cy="792086"/>
          </a:xfrm>
          <a:prstGeom prst="curvedConnector3">
            <a:avLst>
              <a:gd name="adj1" fmla="val 50000"/>
            </a:avLst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2761878" y="2363508"/>
            <a:ext cx="216024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/>
          <p:cNvSpPr/>
          <p:nvPr/>
        </p:nvSpPr>
        <p:spPr>
          <a:xfrm>
            <a:off x="4221088" y="2915816"/>
            <a:ext cx="1152128" cy="1296144"/>
          </a:xfrm>
          <a:prstGeom prst="ellipse">
            <a:avLst/>
          </a:prstGeom>
          <a:noFill/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연결선 59"/>
          <p:cNvCxnSpPr/>
          <p:nvPr/>
        </p:nvCxnSpPr>
        <p:spPr>
          <a:xfrm rot="5400000">
            <a:off x="-494642" y="3671900"/>
            <a:ext cx="3383582" cy="794"/>
          </a:xfrm>
          <a:prstGeom prst="line">
            <a:avLst/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rot="5400000">
            <a:off x="2528900" y="3599098"/>
            <a:ext cx="3383582" cy="794"/>
          </a:xfrm>
          <a:prstGeom prst="line">
            <a:avLst/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/>
          <p:cNvSpPr/>
          <p:nvPr/>
        </p:nvSpPr>
        <p:spPr>
          <a:xfrm>
            <a:off x="4077072" y="3419872"/>
            <a:ext cx="216024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1052736" y="140364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708920" y="140364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077072" y="139435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4025384" y="2432080"/>
            <a:ext cx="360040" cy="2160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01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011208" y="3358024"/>
            <a:ext cx="360040" cy="2160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02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5187672" y="3491880"/>
            <a:ext cx="360040" cy="2160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02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4036432" y="4335656"/>
            <a:ext cx="360040" cy="2160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03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2688600" y="2072040"/>
            <a:ext cx="360040" cy="2160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01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1926992" y="3563888"/>
            <a:ext cx="360040" cy="2160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02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2708920" y="3563888"/>
            <a:ext cx="360040" cy="2160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03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012096" y="2421920"/>
            <a:ext cx="360040" cy="2160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01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2708920" y="4860032"/>
            <a:ext cx="360040" cy="2160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04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1032416" y="4355976"/>
            <a:ext cx="360040" cy="2160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03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80728" y="6156176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/*	/*	*/	*/</a:t>
            </a:r>
            <a:endParaRPr lang="ko-KR" altLang="en-US" dirty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1052736" y="5940152"/>
            <a:ext cx="360040" cy="2160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01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08720" y="6804248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/*	*/	/*	*/</a:t>
            </a:r>
            <a:endParaRPr lang="ko-KR" altLang="en-US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1988840" y="5940152"/>
            <a:ext cx="360040" cy="2160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02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2852936" y="5940152"/>
            <a:ext cx="360040" cy="2160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03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3789040" y="5940152"/>
            <a:ext cx="360040" cy="2160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04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모서리가 둥근 직사각형 26"/>
          <p:cNvSpPr/>
          <p:nvPr/>
        </p:nvSpPr>
        <p:spPr>
          <a:xfrm>
            <a:off x="260648" y="32352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시작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T=R1-R2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260648" y="140364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T&lt;3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260648" y="248376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T=R1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260648" y="356388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R1+R2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260648" y="464400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T=T+3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260648" y="572412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T++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260648" y="680424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T&gt;3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260648" y="788436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2" name="모서리가 둥근 직사각형 91"/>
          <p:cNvSpPr/>
          <p:nvPr/>
        </p:nvSpPr>
        <p:spPr>
          <a:xfrm>
            <a:off x="1196752" y="32352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3" name="모서리가 둥근 직사각형 92"/>
          <p:cNvSpPr/>
          <p:nvPr/>
        </p:nvSpPr>
        <p:spPr>
          <a:xfrm>
            <a:off x="1196752" y="140364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T++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4" name="모서리가 둥근 직사각형 93"/>
          <p:cNvSpPr/>
          <p:nvPr/>
        </p:nvSpPr>
        <p:spPr>
          <a:xfrm>
            <a:off x="1196752" y="248376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1196752" y="356388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6" name="모서리가 둥근 직사각형 95"/>
          <p:cNvSpPr/>
          <p:nvPr/>
        </p:nvSpPr>
        <p:spPr>
          <a:xfrm>
            <a:off x="1196752" y="464400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7" name="모서리가 둥근 직사각형 96"/>
          <p:cNvSpPr/>
          <p:nvPr/>
        </p:nvSpPr>
        <p:spPr>
          <a:xfrm>
            <a:off x="1196752" y="572412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1196752" y="680424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9" name="모서리가 둥근 직사각형 98"/>
          <p:cNvSpPr/>
          <p:nvPr/>
        </p:nvSpPr>
        <p:spPr>
          <a:xfrm>
            <a:off x="1196752" y="788436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0" name="모서리가 둥근 직사각형 99"/>
          <p:cNvSpPr/>
          <p:nvPr/>
        </p:nvSpPr>
        <p:spPr>
          <a:xfrm>
            <a:off x="2132856" y="32352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2132856" y="140364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T--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2132856" y="248376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2132856" y="356388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2132856" y="4644008"/>
            <a:ext cx="864096" cy="1008112"/>
          </a:xfrm>
          <a:prstGeom prst="roundRect">
            <a:avLst/>
          </a:prstGeom>
          <a:solidFill>
            <a:schemeClr val="tx1"/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2132856" y="572412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2132856" y="680424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2132856" y="788436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3068960" y="32352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3068960" y="140364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T++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0" name="모서리가 둥근 직사각형 109"/>
          <p:cNvSpPr/>
          <p:nvPr/>
        </p:nvSpPr>
        <p:spPr>
          <a:xfrm>
            <a:off x="3068960" y="248376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3068960" y="356388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3068960" y="464400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T==1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3068960" y="572412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4" name="모서리가 둥근 직사각형 113"/>
          <p:cNvSpPr/>
          <p:nvPr/>
        </p:nvSpPr>
        <p:spPr>
          <a:xfrm>
            <a:off x="3068960" y="680424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5" name="모서리가 둥근 직사각형 114"/>
          <p:cNvSpPr/>
          <p:nvPr/>
        </p:nvSpPr>
        <p:spPr>
          <a:xfrm>
            <a:off x="3068960" y="788436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6" name="모서리가 둥근 직사각형 115"/>
          <p:cNvSpPr/>
          <p:nvPr/>
        </p:nvSpPr>
        <p:spPr>
          <a:xfrm>
            <a:off x="4005064" y="32352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7" name="모서리가 둥근 직사각형 116"/>
          <p:cNvSpPr/>
          <p:nvPr/>
        </p:nvSpPr>
        <p:spPr>
          <a:xfrm>
            <a:off x="4005064" y="140364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T--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8" name="모서리가 둥근 직사각형 117"/>
          <p:cNvSpPr/>
          <p:nvPr/>
        </p:nvSpPr>
        <p:spPr>
          <a:xfrm>
            <a:off x="4005064" y="248376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9" name="모서리가 둥근 직사각형 118"/>
          <p:cNvSpPr/>
          <p:nvPr/>
        </p:nvSpPr>
        <p:spPr>
          <a:xfrm>
            <a:off x="4005064" y="356388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0" name="모서리가 둥근 직사각형 119"/>
          <p:cNvSpPr/>
          <p:nvPr/>
        </p:nvSpPr>
        <p:spPr>
          <a:xfrm>
            <a:off x="4005064" y="464400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1" name="모서리가 둥근 직사각형 120"/>
          <p:cNvSpPr/>
          <p:nvPr/>
        </p:nvSpPr>
        <p:spPr>
          <a:xfrm>
            <a:off x="4005064" y="572412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2" name="모서리가 둥근 직사각형 121"/>
          <p:cNvSpPr/>
          <p:nvPr/>
        </p:nvSpPr>
        <p:spPr>
          <a:xfrm>
            <a:off x="4005064" y="680424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3" name="모서리가 둥근 직사각형 122"/>
          <p:cNvSpPr/>
          <p:nvPr/>
        </p:nvSpPr>
        <p:spPr>
          <a:xfrm>
            <a:off x="4005064" y="788436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4" name="모서리가 둥근 직사각형 123"/>
          <p:cNvSpPr/>
          <p:nvPr/>
        </p:nvSpPr>
        <p:spPr>
          <a:xfrm>
            <a:off x="4941168" y="32352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5" name="모서리가 둥근 직사각형 124"/>
          <p:cNvSpPr/>
          <p:nvPr/>
        </p:nvSpPr>
        <p:spPr>
          <a:xfrm>
            <a:off x="4941168" y="140364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T&gt;3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6" name="모서리가 둥근 직사각형 125"/>
          <p:cNvSpPr/>
          <p:nvPr/>
        </p:nvSpPr>
        <p:spPr>
          <a:xfrm>
            <a:off x="4941168" y="248376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7" name="모서리가 둥근 직사각형 126"/>
          <p:cNvSpPr/>
          <p:nvPr/>
        </p:nvSpPr>
        <p:spPr>
          <a:xfrm>
            <a:off x="4941168" y="356388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8" name="모서리가 둥근 직사각형 127"/>
          <p:cNvSpPr/>
          <p:nvPr/>
        </p:nvSpPr>
        <p:spPr>
          <a:xfrm>
            <a:off x="4941168" y="464400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9" name="모서리가 둥근 직사각형 128"/>
          <p:cNvSpPr/>
          <p:nvPr/>
        </p:nvSpPr>
        <p:spPr>
          <a:xfrm>
            <a:off x="4941168" y="572412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0" name="모서리가 둥근 직사각형 129"/>
          <p:cNvSpPr/>
          <p:nvPr/>
        </p:nvSpPr>
        <p:spPr>
          <a:xfrm>
            <a:off x="4941168" y="680424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1" name="모서리가 둥근 직사각형 130"/>
          <p:cNvSpPr/>
          <p:nvPr/>
        </p:nvSpPr>
        <p:spPr>
          <a:xfrm>
            <a:off x="4941168" y="788436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2" name="모서리가 둥근 직사각형 131"/>
          <p:cNvSpPr/>
          <p:nvPr/>
        </p:nvSpPr>
        <p:spPr>
          <a:xfrm>
            <a:off x="5877272" y="32352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3" name="모서리가 둥근 직사각형 132"/>
          <p:cNvSpPr/>
          <p:nvPr/>
        </p:nvSpPr>
        <p:spPr>
          <a:xfrm>
            <a:off x="5877272" y="140364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4" name="모서리가 둥근 직사각형 133"/>
          <p:cNvSpPr/>
          <p:nvPr/>
        </p:nvSpPr>
        <p:spPr>
          <a:xfrm>
            <a:off x="5877272" y="248376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5877272" y="356388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6" name="모서리가 둥근 직사각형 135"/>
          <p:cNvSpPr/>
          <p:nvPr/>
        </p:nvSpPr>
        <p:spPr>
          <a:xfrm>
            <a:off x="5877272" y="464400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7" name="모서리가 둥근 직사각형 136"/>
          <p:cNvSpPr/>
          <p:nvPr/>
        </p:nvSpPr>
        <p:spPr>
          <a:xfrm>
            <a:off x="5877272" y="572412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8" name="모서리가 둥근 직사각형 137"/>
          <p:cNvSpPr/>
          <p:nvPr/>
        </p:nvSpPr>
        <p:spPr>
          <a:xfrm>
            <a:off x="5877272" y="680424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9" name="모서리가 둥근 직사각형 138"/>
          <p:cNvSpPr/>
          <p:nvPr/>
        </p:nvSpPr>
        <p:spPr>
          <a:xfrm>
            <a:off x="5877272" y="788436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48" name="오른쪽 화살표 147"/>
          <p:cNvSpPr/>
          <p:nvPr/>
        </p:nvSpPr>
        <p:spPr>
          <a:xfrm>
            <a:off x="-2187624" y="1403648"/>
            <a:ext cx="216024" cy="216024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오른쪽 화살표 161"/>
          <p:cNvSpPr/>
          <p:nvPr/>
        </p:nvSpPr>
        <p:spPr>
          <a:xfrm>
            <a:off x="-2259632" y="1907704"/>
            <a:ext cx="216024" cy="216024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오른쪽 화살표 164"/>
          <p:cNvSpPr/>
          <p:nvPr/>
        </p:nvSpPr>
        <p:spPr>
          <a:xfrm rot="10800000">
            <a:off x="-2035224" y="2780184"/>
            <a:ext cx="216024" cy="216024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오른쪽 화살표 167"/>
          <p:cNvSpPr/>
          <p:nvPr/>
        </p:nvSpPr>
        <p:spPr>
          <a:xfrm rot="16200000">
            <a:off x="-1903784" y="975792"/>
            <a:ext cx="216024" cy="2076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오른쪽 화살표 168"/>
          <p:cNvSpPr/>
          <p:nvPr/>
        </p:nvSpPr>
        <p:spPr>
          <a:xfrm rot="10800000">
            <a:off x="-1531168" y="2780184"/>
            <a:ext cx="216024" cy="2160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오른쪽 화살표 170"/>
          <p:cNvSpPr/>
          <p:nvPr/>
        </p:nvSpPr>
        <p:spPr>
          <a:xfrm rot="5400000">
            <a:off x="-2709682" y="4085946"/>
            <a:ext cx="216024" cy="180020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오른쪽 화살표 172"/>
          <p:cNvSpPr/>
          <p:nvPr/>
        </p:nvSpPr>
        <p:spPr>
          <a:xfrm rot="10800000">
            <a:off x="-1882824" y="2932584"/>
            <a:ext cx="216024" cy="216024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오른쪽 화살표 179"/>
          <p:cNvSpPr/>
          <p:nvPr/>
        </p:nvSpPr>
        <p:spPr>
          <a:xfrm rot="16200000">
            <a:off x="-2151620" y="1079612"/>
            <a:ext cx="216024" cy="144016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오른쪽 화살표 180"/>
          <p:cNvSpPr/>
          <p:nvPr/>
        </p:nvSpPr>
        <p:spPr>
          <a:xfrm rot="10800000">
            <a:off x="-1467544" y="3779912"/>
            <a:ext cx="216024" cy="216024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980728" y="1475656"/>
            <a:ext cx="504056" cy="57606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01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556792" y="1475656"/>
            <a:ext cx="504056" cy="57606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01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132856" y="1475656"/>
            <a:ext cx="504056" cy="57606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01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708920" y="1475656"/>
            <a:ext cx="504056" cy="57606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01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980728" y="2123728"/>
            <a:ext cx="504056" cy="57606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01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556792" y="2123728"/>
            <a:ext cx="504056" cy="57606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01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2132856" y="2123728"/>
            <a:ext cx="504056" cy="57606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01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2708920" y="2123728"/>
            <a:ext cx="504056" cy="57606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01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980728" y="2771800"/>
            <a:ext cx="504056" cy="57606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01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556792" y="2771800"/>
            <a:ext cx="504056" cy="57606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01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2132856" y="2771800"/>
            <a:ext cx="504056" cy="57606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01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2708920" y="2771800"/>
            <a:ext cx="504056" cy="57606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01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980728" y="3419872"/>
            <a:ext cx="504056" cy="57606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01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1556792" y="3419872"/>
            <a:ext cx="504056" cy="57606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01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2132856" y="3419872"/>
            <a:ext cx="504056" cy="57606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01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2708920" y="3419872"/>
            <a:ext cx="504056" cy="57606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01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1988840" y="323528"/>
            <a:ext cx="576064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2924944" y="467544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789040" y="611560"/>
            <a:ext cx="4320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4077072" y="1475656"/>
            <a:ext cx="432048" cy="360040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813" y="1557338"/>
            <a:ext cx="5286375" cy="6029325"/>
          </a:xfrm>
          <a:prstGeom prst="rect">
            <a:avLst/>
          </a:prstGeom>
          <a:noFill/>
          <a:ln w="349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1547664"/>
            <a:ext cx="7202293" cy="815584"/>
          </a:xfrm>
          <a:prstGeom prst="rect">
            <a:avLst/>
          </a:prstGeom>
          <a:solidFill>
            <a:srgbClr val="F5F5F5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50" charset="-127"/>
                <a:ea typeface="Monaco"/>
                <a:cs typeface="굴림" pitchFamily="50" charset="-127"/>
              </a:rPr>
              <a:t>Public   static   </a:t>
            </a:r>
            <a:r>
              <a:rPr kumimoji="1" lang="ko-KR" altLang="en-US" sz="1600" dirty="0" err="1" smtClean="0">
                <a:solidFill>
                  <a:srgbClr val="000000"/>
                </a:solidFill>
                <a:latin typeface="Arial Unicode MS" pitchFamily="50" charset="-127"/>
                <a:ea typeface="Monaco"/>
                <a:cs typeface="굴림" pitchFamily="50" charset="-127"/>
              </a:rPr>
              <a:t>리턴될</a:t>
            </a:r>
            <a:r>
              <a:rPr kumimoji="1" 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50" charset="-127"/>
                <a:ea typeface="Monaco"/>
                <a:cs typeface="굴림" pitchFamily="50" charset="-127"/>
              </a:rPr>
              <a:t>자료형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50" charset="-127"/>
                <a:ea typeface="Monaco"/>
                <a:cs typeface="굴림" pitchFamily="50" charset="-127"/>
              </a:rPr>
              <a:t>  </a:t>
            </a:r>
            <a:r>
              <a:rPr kumimoji="1" lang="ko-KR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itchFamily="50" charset="-127"/>
                <a:ea typeface="Monaco"/>
                <a:cs typeface="굴림" pitchFamily="50" charset="-127"/>
              </a:rPr>
              <a:t> </a:t>
            </a:r>
            <a:r>
              <a:rPr kumimoji="1" 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50" charset="-127"/>
                <a:ea typeface="Monaco"/>
                <a:cs typeface="굴림" pitchFamily="50" charset="-127"/>
              </a:rPr>
              <a:t>함수이름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itchFamily="50" charset="-127"/>
                <a:ea typeface="Monaco"/>
                <a:cs typeface="굴림" pitchFamily="50" charset="-127"/>
              </a:rPr>
              <a:t>(</a:t>
            </a:r>
            <a:r>
              <a:rPr kumimoji="1" 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50" charset="-127"/>
                <a:ea typeface="Monaco"/>
                <a:cs typeface="굴림" pitchFamily="50" charset="-127"/>
              </a:rPr>
              <a:t>자료형</a:t>
            </a:r>
            <a:r>
              <a:rPr kumimoji="1" lang="ko-KR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itchFamily="50" charset="-127"/>
                <a:ea typeface="Monaco"/>
                <a:cs typeface="굴림" pitchFamily="50" charset="-127"/>
              </a:rPr>
              <a:t> </a:t>
            </a:r>
            <a:r>
              <a:rPr kumimoji="1" 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50" charset="-127"/>
                <a:ea typeface="Monaco"/>
                <a:cs typeface="굴림" pitchFamily="50" charset="-127"/>
              </a:rPr>
              <a:t>매개변수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50" charset="-127"/>
                <a:ea typeface="Monaco"/>
                <a:cs typeface="굴림" pitchFamily="50" charset="-127"/>
              </a:rPr>
              <a:t>1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itchFamily="50" charset="-127"/>
                <a:ea typeface="Monaco"/>
                <a:cs typeface="굴림" pitchFamily="50" charset="-127"/>
              </a:rPr>
              <a:t>, </a:t>
            </a:r>
            <a:r>
              <a:rPr kumimoji="1" 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50" charset="-127"/>
                <a:ea typeface="Monaco"/>
                <a:cs typeface="굴림" pitchFamily="50" charset="-127"/>
              </a:rPr>
              <a:t>자료형</a:t>
            </a:r>
            <a:r>
              <a:rPr kumimoji="1" lang="ko-KR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itchFamily="50" charset="-127"/>
                <a:ea typeface="Monaco"/>
                <a:cs typeface="굴림" pitchFamily="50" charset="-127"/>
              </a:rPr>
              <a:t> </a:t>
            </a:r>
            <a:r>
              <a:rPr kumimoji="1" 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50" charset="-127"/>
                <a:ea typeface="Monaco"/>
                <a:cs typeface="굴림" pitchFamily="50" charset="-127"/>
              </a:rPr>
              <a:t>매개변수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50" charset="-127"/>
                <a:ea typeface="Monaco"/>
                <a:cs typeface="굴림" pitchFamily="50" charset="-127"/>
              </a:rPr>
              <a:t>2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itchFamily="50" charset="-127"/>
                <a:ea typeface="Monaco"/>
                <a:cs typeface="굴림" pitchFamily="50" charset="-127"/>
              </a:rPr>
              <a:t>) {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 Unicode MS" pitchFamily="50" charset="-127"/>
              <a:ea typeface="Monaco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dirty="0" smtClean="0">
                <a:solidFill>
                  <a:srgbClr val="333333"/>
                </a:solidFill>
                <a:latin typeface="Arial Unicode MS" pitchFamily="50" charset="-127"/>
                <a:ea typeface="Monaco"/>
                <a:cs typeface="굴림" pitchFamily="50" charset="-127"/>
              </a:rPr>
              <a:t>     return </a:t>
            </a:r>
            <a:r>
              <a:rPr kumimoji="1" lang="ko-KR" altLang="en-US" sz="1600" dirty="0" err="1" smtClean="0">
                <a:solidFill>
                  <a:srgbClr val="333333"/>
                </a:solidFill>
                <a:latin typeface="Arial Unicode MS" pitchFamily="50" charset="-127"/>
                <a:ea typeface="Monaco"/>
                <a:cs typeface="굴림" pitchFamily="50" charset="-127"/>
              </a:rPr>
              <a:t>리턴될자료형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 Unicode MS" pitchFamily="50" charset="-127"/>
              <a:ea typeface="Monaco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itchFamily="50" charset="-127"/>
                <a:ea typeface="Monaco"/>
                <a:cs typeface="굴림" pitchFamily="50" charset="-127"/>
              </a:rPr>
              <a:t> }</a:t>
            </a:r>
            <a: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</a:t>
            </a:r>
            <a:endParaRPr kumimoji="1" lang="ko-KR" altLang="ko-KR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6673" y="1143220"/>
            <a:ext cx="5783204" cy="5228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모서리가 둥근 직사각형 4"/>
          <p:cNvSpPr/>
          <p:nvPr/>
        </p:nvSpPr>
        <p:spPr>
          <a:xfrm>
            <a:off x="3429000" y="4499992"/>
            <a:ext cx="432048" cy="288032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01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052736" y="4499992"/>
            <a:ext cx="432048" cy="288032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02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052736" y="1763688"/>
            <a:ext cx="432048" cy="288032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03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3429000" y="1763688"/>
            <a:ext cx="432048" cy="288032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04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581128" y="3131840"/>
            <a:ext cx="432048" cy="288032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05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4744" y="323527"/>
            <a:ext cx="3312368" cy="2775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00013" y="3719513"/>
            <a:ext cx="7058026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모서리가 둥근 직사각형 3"/>
          <p:cNvSpPr/>
          <p:nvPr/>
        </p:nvSpPr>
        <p:spPr>
          <a:xfrm>
            <a:off x="1455756" y="1908266"/>
            <a:ext cx="432048" cy="288032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01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420888" y="1907704"/>
            <a:ext cx="432048" cy="288032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02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429000" y="1907704"/>
            <a:ext cx="432048" cy="288032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03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420888" y="755576"/>
            <a:ext cx="432048" cy="288032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04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모서리가 둥근 직사각형 26"/>
          <p:cNvSpPr/>
          <p:nvPr/>
        </p:nvSpPr>
        <p:spPr>
          <a:xfrm>
            <a:off x="260648" y="32352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시작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T=R1-R2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260648" y="140364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T&lt;3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260648" y="248376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T=R1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260648" y="356388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R1+R2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260648" y="464400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T=T+3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260648" y="572412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T++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260648" y="680424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T&gt;3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260648" y="788436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R1+R2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2" name="모서리가 둥근 직사각형 91"/>
          <p:cNvSpPr/>
          <p:nvPr/>
        </p:nvSpPr>
        <p:spPr>
          <a:xfrm>
            <a:off x="1196752" y="32352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3" name="모서리가 둥근 직사각형 92"/>
          <p:cNvSpPr/>
          <p:nvPr/>
        </p:nvSpPr>
        <p:spPr>
          <a:xfrm>
            <a:off x="1196752" y="140364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T=T+2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4" name="모서리가 둥근 직사각형 93"/>
          <p:cNvSpPr/>
          <p:nvPr/>
        </p:nvSpPr>
        <p:spPr>
          <a:xfrm>
            <a:off x="1196752" y="248376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R1+R2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1196752" y="356388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T+=1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6" name="모서리가 둥근 직사각형 95"/>
          <p:cNvSpPr/>
          <p:nvPr/>
        </p:nvSpPr>
        <p:spPr>
          <a:xfrm>
            <a:off x="1196752" y="464400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T=R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7" name="모서리가 둥근 직사각형 96"/>
          <p:cNvSpPr/>
          <p:nvPr/>
        </p:nvSpPr>
        <p:spPr>
          <a:xfrm>
            <a:off x="1196752" y="572412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continue;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1196752" y="680424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R1*R2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9" name="모서리가 둥근 직사각형 98"/>
          <p:cNvSpPr/>
          <p:nvPr/>
        </p:nvSpPr>
        <p:spPr>
          <a:xfrm>
            <a:off x="1196752" y="788436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T=R+3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0" name="모서리가 둥근 직사각형 99"/>
          <p:cNvSpPr/>
          <p:nvPr/>
        </p:nvSpPr>
        <p:spPr>
          <a:xfrm>
            <a:off x="2132856" y="32352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T&gt;4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2132856" y="140364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T--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2132856" y="248376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R1*R2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2132856" y="356388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T-=2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2132856" y="4644008"/>
            <a:ext cx="864096" cy="1008112"/>
          </a:xfrm>
          <a:prstGeom prst="roundRect">
            <a:avLst/>
          </a:prstGeom>
          <a:solidFill>
            <a:schemeClr val="bg1"/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2132856" y="572412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R1+R2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2132856" y="680424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T=R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2132856" y="788436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T=R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3068960" y="32352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F4()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3068960" y="140364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T+=1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0" name="모서리가 둥근 직사각형 109"/>
          <p:cNvSpPr/>
          <p:nvPr/>
        </p:nvSpPr>
        <p:spPr>
          <a:xfrm>
            <a:off x="3068960" y="248376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R1+R2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3068960" y="356388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break;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3068960" y="464400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R1*R2</a:t>
            </a:r>
            <a:endParaRPr lang="ko-KR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3068960" y="572412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continue: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T==1</a:t>
            </a:r>
            <a:endParaRPr lang="en-US" altLang="ko-KR" sz="1100" dirty="0" smtClean="0">
              <a:solidFill>
                <a:schemeClr val="tx1"/>
              </a:solidFill>
            </a:endParaRPr>
          </a:p>
        </p:txBody>
      </p:sp>
      <p:sp>
        <p:nvSpPr>
          <p:cNvPr id="114" name="모서리가 둥근 직사각형 113"/>
          <p:cNvSpPr/>
          <p:nvPr/>
        </p:nvSpPr>
        <p:spPr>
          <a:xfrm>
            <a:off x="3068960" y="680424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5" name="모서리가 둥근 직사각형 114"/>
          <p:cNvSpPr/>
          <p:nvPr/>
        </p:nvSpPr>
        <p:spPr>
          <a:xfrm>
            <a:off x="3068960" y="788436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T=R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6" name="모서리가 둥근 직사각형 115"/>
          <p:cNvSpPr/>
          <p:nvPr/>
        </p:nvSpPr>
        <p:spPr>
          <a:xfrm>
            <a:off x="4005064" y="32352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T=R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7" name="모서리가 둥근 직사각형 116"/>
          <p:cNvSpPr/>
          <p:nvPr/>
        </p:nvSpPr>
        <p:spPr>
          <a:xfrm>
            <a:off x="4005064" y="140364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T--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8" name="모서리가 둥근 직사각형 117"/>
          <p:cNvSpPr/>
          <p:nvPr/>
        </p:nvSpPr>
        <p:spPr>
          <a:xfrm>
            <a:off x="4005064" y="248376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R1*R2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9" name="모서리가 둥근 직사각형 118"/>
          <p:cNvSpPr/>
          <p:nvPr/>
        </p:nvSpPr>
        <p:spPr>
          <a:xfrm>
            <a:off x="4005064" y="356388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T=R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0" name="모서리가 둥근 직사각형 119"/>
          <p:cNvSpPr/>
          <p:nvPr/>
        </p:nvSpPr>
        <p:spPr>
          <a:xfrm>
            <a:off x="4005064" y="464400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break: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T+=1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1" name="모서리가 둥근 직사각형 120"/>
          <p:cNvSpPr/>
          <p:nvPr/>
        </p:nvSpPr>
        <p:spPr>
          <a:xfrm>
            <a:off x="4005064" y="572412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T=R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2" name="모서리가 둥근 직사각형 121"/>
          <p:cNvSpPr/>
          <p:nvPr/>
        </p:nvSpPr>
        <p:spPr>
          <a:xfrm>
            <a:off x="4005064" y="680424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T=R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3" name="모서리가 둥근 직사각형 122"/>
          <p:cNvSpPr/>
          <p:nvPr/>
        </p:nvSpPr>
        <p:spPr>
          <a:xfrm>
            <a:off x="4005064" y="788436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T+=3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4" name="모서리가 둥근 직사각형 123"/>
          <p:cNvSpPr/>
          <p:nvPr/>
        </p:nvSpPr>
        <p:spPr>
          <a:xfrm>
            <a:off x="4941168" y="32352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T=R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5" name="모서리가 둥근 직사각형 124"/>
          <p:cNvSpPr/>
          <p:nvPr/>
        </p:nvSpPr>
        <p:spPr>
          <a:xfrm>
            <a:off x="4941168" y="140364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T&gt;3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6" name="모서리가 둥근 직사각형 125"/>
          <p:cNvSpPr/>
          <p:nvPr/>
        </p:nvSpPr>
        <p:spPr>
          <a:xfrm>
            <a:off x="4941168" y="248376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T=R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7" name="모서리가 둥근 직사각형 126"/>
          <p:cNvSpPr/>
          <p:nvPr/>
        </p:nvSpPr>
        <p:spPr>
          <a:xfrm>
            <a:off x="4941168" y="356388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R1%R2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8" name="모서리가 둥근 직사각형 127"/>
          <p:cNvSpPr/>
          <p:nvPr/>
        </p:nvSpPr>
        <p:spPr>
          <a:xfrm>
            <a:off x="4941168" y="464400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R1/R2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9" name="모서리가 둥근 직사각형 128"/>
          <p:cNvSpPr/>
          <p:nvPr/>
        </p:nvSpPr>
        <p:spPr>
          <a:xfrm>
            <a:off x="4941168" y="572412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T=R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0" name="모서리가 둥근 직사각형 129"/>
          <p:cNvSpPr/>
          <p:nvPr/>
        </p:nvSpPr>
        <p:spPr>
          <a:xfrm>
            <a:off x="4941168" y="680424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T=R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1" name="모서리가 둥근 직사각형 130"/>
          <p:cNvSpPr/>
          <p:nvPr/>
        </p:nvSpPr>
        <p:spPr>
          <a:xfrm>
            <a:off x="4941168" y="788436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T&gt;5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2" name="모서리가 둥근 직사각형 131"/>
          <p:cNvSpPr/>
          <p:nvPr/>
        </p:nvSpPr>
        <p:spPr>
          <a:xfrm>
            <a:off x="5877272" y="32352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</a:rPr>
              <a:t>T=R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3" name="모서리가 둥근 직사각형 132"/>
          <p:cNvSpPr/>
          <p:nvPr/>
        </p:nvSpPr>
        <p:spPr>
          <a:xfrm>
            <a:off x="5877272" y="140364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4" name="모서리가 둥근 직사각형 133"/>
          <p:cNvSpPr/>
          <p:nvPr/>
        </p:nvSpPr>
        <p:spPr>
          <a:xfrm>
            <a:off x="5877272" y="248376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T&lt;2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5877272" y="356388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T=F3(T)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6" name="모서리가 둥근 직사각형 135"/>
          <p:cNvSpPr/>
          <p:nvPr/>
        </p:nvSpPr>
        <p:spPr>
          <a:xfrm>
            <a:off x="5877272" y="464400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T=R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7" name="모서리가 둥근 직사각형 136"/>
          <p:cNvSpPr/>
          <p:nvPr/>
        </p:nvSpPr>
        <p:spPr>
          <a:xfrm>
            <a:off x="5877272" y="572412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F1()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8" name="모서리가 둥근 직사각형 137"/>
          <p:cNvSpPr/>
          <p:nvPr/>
        </p:nvSpPr>
        <p:spPr>
          <a:xfrm>
            <a:off x="5877272" y="680424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F2(T)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9" name="모서리가 둥근 직사각형 138"/>
          <p:cNvSpPr/>
          <p:nvPr/>
        </p:nvSpPr>
        <p:spPr>
          <a:xfrm>
            <a:off x="5877272" y="788436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R1+R2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8" name="오른쪽 화살표 147"/>
          <p:cNvSpPr/>
          <p:nvPr/>
        </p:nvSpPr>
        <p:spPr>
          <a:xfrm>
            <a:off x="2924944" y="683568"/>
            <a:ext cx="216024" cy="216024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오른쪽 화살표 149"/>
          <p:cNvSpPr/>
          <p:nvPr/>
        </p:nvSpPr>
        <p:spPr>
          <a:xfrm rot="5400000">
            <a:off x="602686" y="7758354"/>
            <a:ext cx="216024" cy="180020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오른쪽 화살표 151"/>
          <p:cNvSpPr/>
          <p:nvPr/>
        </p:nvSpPr>
        <p:spPr>
          <a:xfrm rot="10800000">
            <a:off x="5733256" y="683568"/>
            <a:ext cx="216024" cy="216024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오른쪽 화살표 156"/>
          <p:cNvSpPr/>
          <p:nvPr/>
        </p:nvSpPr>
        <p:spPr>
          <a:xfrm>
            <a:off x="2017306" y="3952394"/>
            <a:ext cx="216024" cy="2160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오른쪽 화살표 158"/>
          <p:cNvSpPr/>
          <p:nvPr/>
        </p:nvSpPr>
        <p:spPr>
          <a:xfrm rot="16200000">
            <a:off x="4288904" y="4504184"/>
            <a:ext cx="216024" cy="2076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오른쪽 화살표 159"/>
          <p:cNvSpPr/>
          <p:nvPr/>
        </p:nvSpPr>
        <p:spPr>
          <a:xfrm rot="10800000">
            <a:off x="3861048" y="2915816"/>
            <a:ext cx="216024" cy="2160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오른쪽 화살표 161"/>
          <p:cNvSpPr/>
          <p:nvPr/>
        </p:nvSpPr>
        <p:spPr>
          <a:xfrm>
            <a:off x="-2259632" y="1907704"/>
            <a:ext cx="216024" cy="216024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오른쪽 화살표 162"/>
          <p:cNvSpPr/>
          <p:nvPr/>
        </p:nvSpPr>
        <p:spPr>
          <a:xfrm rot="5400000">
            <a:off x="5268692" y="2372268"/>
            <a:ext cx="216024" cy="180020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오른쪽 화살표 163"/>
          <p:cNvSpPr/>
          <p:nvPr/>
        </p:nvSpPr>
        <p:spPr>
          <a:xfrm rot="16200000">
            <a:off x="5265204" y="7776356"/>
            <a:ext cx="216024" cy="144016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오른쪽 화살표 164"/>
          <p:cNvSpPr/>
          <p:nvPr/>
        </p:nvSpPr>
        <p:spPr>
          <a:xfrm rot="10800000">
            <a:off x="-1611560" y="1979712"/>
            <a:ext cx="216024" cy="216024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오른쪽 화살표 165"/>
          <p:cNvSpPr/>
          <p:nvPr/>
        </p:nvSpPr>
        <p:spPr>
          <a:xfrm>
            <a:off x="1052736" y="7164288"/>
            <a:ext cx="216024" cy="2160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오른쪽 화살표 167"/>
          <p:cNvSpPr/>
          <p:nvPr/>
        </p:nvSpPr>
        <p:spPr>
          <a:xfrm rot="16200000">
            <a:off x="6233120" y="2343944"/>
            <a:ext cx="216024" cy="2076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오른쪽 화살표 168"/>
          <p:cNvSpPr/>
          <p:nvPr/>
        </p:nvSpPr>
        <p:spPr>
          <a:xfrm rot="10800000">
            <a:off x="1988840" y="683568"/>
            <a:ext cx="216024" cy="2160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오른쪽 화살표 169"/>
          <p:cNvSpPr/>
          <p:nvPr/>
        </p:nvSpPr>
        <p:spPr>
          <a:xfrm rot="19091634">
            <a:off x="3834878" y="5559615"/>
            <a:ext cx="360040" cy="216024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오른쪽 화살표 170"/>
          <p:cNvSpPr/>
          <p:nvPr/>
        </p:nvSpPr>
        <p:spPr>
          <a:xfrm rot="5400000">
            <a:off x="6219310" y="3437874"/>
            <a:ext cx="216024" cy="180020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오른쪽 화살표 171"/>
          <p:cNvSpPr/>
          <p:nvPr/>
        </p:nvSpPr>
        <p:spPr>
          <a:xfrm rot="16200000">
            <a:off x="6201308" y="7776356"/>
            <a:ext cx="216024" cy="144016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오른쪽 화살표 172"/>
          <p:cNvSpPr/>
          <p:nvPr/>
        </p:nvSpPr>
        <p:spPr>
          <a:xfrm rot="10800000">
            <a:off x="-1882824" y="2932584"/>
            <a:ext cx="216024" cy="216024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오른쪽 화살표 173"/>
          <p:cNvSpPr/>
          <p:nvPr/>
        </p:nvSpPr>
        <p:spPr>
          <a:xfrm>
            <a:off x="5805264" y="8316416"/>
            <a:ext cx="216024" cy="2160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오른쪽 화살표 174"/>
          <p:cNvSpPr/>
          <p:nvPr/>
        </p:nvSpPr>
        <p:spPr>
          <a:xfrm rot="5400000">
            <a:off x="566682" y="3437874"/>
            <a:ext cx="216024" cy="18002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오른쪽 화살표 175"/>
          <p:cNvSpPr/>
          <p:nvPr/>
        </p:nvSpPr>
        <p:spPr>
          <a:xfrm rot="16200000">
            <a:off x="1560984" y="5584304"/>
            <a:ext cx="216024" cy="2076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" name="오른쪽 화살표 176"/>
          <p:cNvSpPr/>
          <p:nvPr/>
        </p:nvSpPr>
        <p:spPr>
          <a:xfrm rot="10800000">
            <a:off x="3861048" y="6084168"/>
            <a:ext cx="216024" cy="2160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오른쪽 화살표 177"/>
          <p:cNvSpPr/>
          <p:nvPr/>
        </p:nvSpPr>
        <p:spPr>
          <a:xfrm>
            <a:off x="1124744" y="1763688"/>
            <a:ext cx="216024" cy="216024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오른쪽 화살표 178"/>
          <p:cNvSpPr/>
          <p:nvPr/>
        </p:nvSpPr>
        <p:spPr>
          <a:xfrm rot="5400000">
            <a:off x="602686" y="1277634"/>
            <a:ext cx="216024" cy="180020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오른쪽 화살표 179"/>
          <p:cNvSpPr/>
          <p:nvPr/>
        </p:nvSpPr>
        <p:spPr>
          <a:xfrm rot="16200000">
            <a:off x="-2151620" y="1079612"/>
            <a:ext cx="216024" cy="144016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오른쪽 화살표 180"/>
          <p:cNvSpPr/>
          <p:nvPr/>
        </p:nvSpPr>
        <p:spPr>
          <a:xfrm rot="10800000">
            <a:off x="-1467544" y="3779912"/>
            <a:ext cx="216024" cy="216024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오른쪽 화살표 181"/>
          <p:cNvSpPr/>
          <p:nvPr/>
        </p:nvSpPr>
        <p:spPr>
          <a:xfrm>
            <a:off x="1124744" y="8316416"/>
            <a:ext cx="216024" cy="2160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오른쪽 화살표 182"/>
          <p:cNvSpPr/>
          <p:nvPr/>
        </p:nvSpPr>
        <p:spPr>
          <a:xfrm rot="5400000">
            <a:off x="581196" y="2372268"/>
            <a:ext cx="216024" cy="18002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오른쪽 화살표 183"/>
          <p:cNvSpPr/>
          <p:nvPr/>
        </p:nvSpPr>
        <p:spPr>
          <a:xfrm rot="16200000">
            <a:off x="4288904" y="6664424"/>
            <a:ext cx="216024" cy="2076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오른쪽 화살표 184"/>
          <p:cNvSpPr/>
          <p:nvPr/>
        </p:nvSpPr>
        <p:spPr>
          <a:xfrm rot="10800000">
            <a:off x="4797152" y="1835696"/>
            <a:ext cx="216024" cy="2160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" name="오른쪽 화살표 186"/>
          <p:cNvSpPr/>
          <p:nvPr/>
        </p:nvSpPr>
        <p:spPr>
          <a:xfrm rot="5400000">
            <a:off x="3410998" y="4517994"/>
            <a:ext cx="216024" cy="18002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0" name="꺾인 연결선 89"/>
          <p:cNvCxnSpPr/>
          <p:nvPr/>
        </p:nvCxnSpPr>
        <p:spPr>
          <a:xfrm>
            <a:off x="-2187624" y="7092280"/>
            <a:ext cx="914400" cy="9144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오른쪽 화살표 90"/>
          <p:cNvSpPr/>
          <p:nvPr/>
        </p:nvSpPr>
        <p:spPr>
          <a:xfrm rot="10800000">
            <a:off x="2924944" y="6156176"/>
            <a:ext cx="216024" cy="2160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모서리가 둥근 직사각형 26"/>
          <p:cNvSpPr/>
          <p:nvPr/>
        </p:nvSpPr>
        <p:spPr>
          <a:xfrm>
            <a:off x="260648" y="107504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F1(){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2" name="모서리가 둥근 직사각형 91"/>
          <p:cNvSpPr/>
          <p:nvPr/>
        </p:nvSpPr>
        <p:spPr>
          <a:xfrm>
            <a:off x="1196752" y="107504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T++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0" name="모서리가 둥근 직사각형 99"/>
          <p:cNvSpPr/>
          <p:nvPr/>
        </p:nvSpPr>
        <p:spPr>
          <a:xfrm>
            <a:off x="2132856" y="107504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T++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3068960" y="107504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T++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6" name="모서리가 둥근 직사각형 115"/>
          <p:cNvSpPr/>
          <p:nvPr/>
        </p:nvSpPr>
        <p:spPr>
          <a:xfrm>
            <a:off x="4005064" y="107504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T++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4" name="모서리가 둥근 직사각형 123"/>
          <p:cNvSpPr/>
          <p:nvPr/>
        </p:nvSpPr>
        <p:spPr>
          <a:xfrm>
            <a:off x="4941168" y="107504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T++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2" name="모서리가 둥근 직사각형 131"/>
          <p:cNvSpPr/>
          <p:nvPr/>
        </p:nvSpPr>
        <p:spPr>
          <a:xfrm>
            <a:off x="5877272" y="107504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return;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}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54" name="모서리가 둥근 직사각형 153"/>
          <p:cNvSpPr/>
          <p:nvPr/>
        </p:nvSpPr>
        <p:spPr>
          <a:xfrm>
            <a:off x="260648" y="1187624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F2(Y){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55" name="모서리가 둥근 직사각형 154"/>
          <p:cNvSpPr/>
          <p:nvPr/>
        </p:nvSpPr>
        <p:spPr>
          <a:xfrm>
            <a:off x="1196752" y="1187624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Y++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56" name="모서리가 둥근 직사각형 155"/>
          <p:cNvSpPr/>
          <p:nvPr/>
        </p:nvSpPr>
        <p:spPr>
          <a:xfrm>
            <a:off x="2132856" y="1187624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T++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61" name="모서리가 둥근 직사각형 160"/>
          <p:cNvSpPr/>
          <p:nvPr/>
        </p:nvSpPr>
        <p:spPr>
          <a:xfrm>
            <a:off x="3068960" y="1187624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F1()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67" name="모서리가 둥근 직사각형 166"/>
          <p:cNvSpPr/>
          <p:nvPr/>
        </p:nvSpPr>
        <p:spPr>
          <a:xfrm>
            <a:off x="4005064" y="1187624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T++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86" name="모서리가 둥근 직사각형 185"/>
          <p:cNvSpPr/>
          <p:nvPr/>
        </p:nvSpPr>
        <p:spPr>
          <a:xfrm>
            <a:off x="4941168" y="1187624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Y++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88" name="모서리가 둥근 직사각형 187"/>
          <p:cNvSpPr/>
          <p:nvPr/>
        </p:nvSpPr>
        <p:spPr>
          <a:xfrm>
            <a:off x="5877272" y="1187624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Return ;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}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89" name="모서리가 둥근 직사각형 188"/>
          <p:cNvSpPr/>
          <p:nvPr/>
        </p:nvSpPr>
        <p:spPr>
          <a:xfrm>
            <a:off x="260648" y="3779912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switch(T)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90" name="모서리가 둥근 직사각형 189"/>
          <p:cNvSpPr/>
          <p:nvPr/>
        </p:nvSpPr>
        <p:spPr>
          <a:xfrm>
            <a:off x="1196752" y="3779912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case 1 :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1" name="모서리가 둥근 직사각형 190"/>
          <p:cNvSpPr/>
          <p:nvPr/>
        </p:nvSpPr>
        <p:spPr>
          <a:xfrm>
            <a:off x="2132856" y="3779912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R1*R2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92" name="모서리가 둥근 직사각형 191"/>
          <p:cNvSpPr/>
          <p:nvPr/>
        </p:nvSpPr>
        <p:spPr>
          <a:xfrm>
            <a:off x="3068960" y="3779912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R1+R2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3" name="모서리가 둥근 직사각형 192"/>
          <p:cNvSpPr/>
          <p:nvPr/>
        </p:nvSpPr>
        <p:spPr>
          <a:xfrm>
            <a:off x="4005064" y="3779912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F1()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94" name="모서리가 둥근 직사각형 193"/>
          <p:cNvSpPr/>
          <p:nvPr/>
        </p:nvSpPr>
        <p:spPr>
          <a:xfrm>
            <a:off x="4941168" y="3779912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95" name="모서리가 둥근 직사각형 194"/>
          <p:cNvSpPr/>
          <p:nvPr/>
        </p:nvSpPr>
        <p:spPr>
          <a:xfrm>
            <a:off x="5877272" y="3779912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>
                <a:solidFill>
                  <a:schemeClr val="tx1"/>
                </a:solidFill>
              </a:rPr>
              <a:t>goto</a:t>
            </a:r>
            <a:r>
              <a:rPr lang="en-US" altLang="ko-KR" sz="1100" dirty="0" smtClean="0">
                <a:solidFill>
                  <a:schemeClr val="tx1"/>
                </a:solidFill>
              </a:rPr>
              <a:t> next case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96" name="모서리가 둥근 직사각형 195"/>
          <p:cNvSpPr/>
          <p:nvPr/>
        </p:nvSpPr>
        <p:spPr>
          <a:xfrm>
            <a:off x="260648" y="4860032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chemeClr val="tx1"/>
                </a:solidFill>
              </a:rPr>
              <a:t>comeHere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Break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97" name="모서리가 둥근 직사각형 196"/>
          <p:cNvSpPr/>
          <p:nvPr/>
        </p:nvSpPr>
        <p:spPr>
          <a:xfrm>
            <a:off x="1196752" y="4860032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case 2 :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8" name="모서리가 둥근 직사각형 197"/>
          <p:cNvSpPr/>
          <p:nvPr/>
        </p:nvSpPr>
        <p:spPr>
          <a:xfrm>
            <a:off x="2132856" y="4860032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next case start::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F3(T)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99" name="모서리가 둥근 직사각형 198"/>
          <p:cNvSpPr/>
          <p:nvPr/>
        </p:nvSpPr>
        <p:spPr>
          <a:xfrm>
            <a:off x="3068960" y="4860032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R1*R2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00" name="모서리가 둥근 직사각형 199"/>
          <p:cNvSpPr/>
          <p:nvPr/>
        </p:nvSpPr>
        <p:spPr>
          <a:xfrm>
            <a:off x="4005064" y="4860032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R1+R2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1" name="모서리가 둥근 직사각형 200"/>
          <p:cNvSpPr/>
          <p:nvPr/>
        </p:nvSpPr>
        <p:spPr>
          <a:xfrm>
            <a:off x="4941168" y="4860032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F2()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02" name="모서리가 둥근 직사각형 201"/>
          <p:cNvSpPr/>
          <p:nvPr/>
        </p:nvSpPr>
        <p:spPr>
          <a:xfrm>
            <a:off x="5877272" y="4860032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break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03" name="모서리가 둥근 직사각형 202"/>
          <p:cNvSpPr/>
          <p:nvPr/>
        </p:nvSpPr>
        <p:spPr>
          <a:xfrm>
            <a:off x="260648" y="5940152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04" name="모서리가 둥근 직사각형 203"/>
          <p:cNvSpPr/>
          <p:nvPr/>
        </p:nvSpPr>
        <p:spPr>
          <a:xfrm>
            <a:off x="1196752" y="5940152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case 3 :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5" name="모서리가 둥근 직사각형 204"/>
          <p:cNvSpPr/>
          <p:nvPr/>
        </p:nvSpPr>
        <p:spPr>
          <a:xfrm>
            <a:off x="2132856" y="5940152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06" name="모서리가 둥근 직사각형 205"/>
          <p:cNvSpPr/>
          <p:nvPr/>
        </p:nvSpPr>
        <p:spPr>
          <a:xfrm>
            <a:off x="3068960" y="5940152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F3(T)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07" name="모서리가 둥근 직사각형 206"/>
          <p:cNvSpPr/>
          <p:nvPr/>
        </p:nvSpPr>
        <p:spPr>
          <a:xfrm>
            <a:off x="4005064" y="5940152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R1*R2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08" name="모서리가 둥근 직사각형 207"/>
          <p:cNvSpPr/>
          <p:nvPr/>
        </p:nvSpPr>
        <p:spPr>
          <a:xfrm>
            <a:off x="4941168" y="5940152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09" name="모서리가 둥근 직사각형 208"/>
          <p:cNvSpPr/>
          <p:nvPr/>
        </p:nvSpPr>
        <p:spPr>
          <a:xfrm>
            <a:off x="5877272" y="5940152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return;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10" name="모서리가 둥근 직사각형 209"/>
          <p:cNvSpPr/>
          <p:nvPr/>
        </p:nvSpPr>
        <p:spPr>
          <a:xfrm>
            <a:off x="260648" y="6948264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11" name="모서리가 둥근 직사각형 210"/>
          <p:cNvSpPr/>
          <p:nvPr/>
        </p:nvSpPr>
        <p:spPr>
          <a:xfrm>
            <a:off x="1196752" y="6948264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case 4 :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2" name="모서리가 둥근 직사각형 211"/>
          <p:cNvSpPr/>
          <p:nvPr/>
        </p:nvSpPr>
        <p:spPr>
          <a:xfrm>
            <a:off x="2132856" y="6948264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R1+R2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3" name="모서리가 둥근 직사각형 212"/>
          <p:cNvSpPr/>
          <p:nvPr/>
        </p:nvSpPr>
        <p:spPr>
          <a:xfrm>
            <a:off x="3068960" y="6948264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R1*R2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14" name="모서리가 둥근 직사각형 213"/>
          <p:cNvSpPr/>
          <p:nvPr/>
        </p:nvSpPr>
        <p:spPr>
          <a:xfrm>
            <a:off x="4005064" y="6948264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15" name="모서리가 둥근 직사각형 214"/>
          <p:cNvSpPr/>
          <p:nvPr/>
        </p:nvSpPr>
        <p:spPr>
          <a:xfrm>
            <a:off x="4941168" y="6948264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16" name="모서리가 둥근 직사각형 215"/>
          <p:cNvSpPr/>
          <p:nvPr/>
        </p:nvSpPr>
        <p:spPr>
          <a:xfrm>
            <a:off x="5877272" y="6948264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break;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17" name="모서리가 둥근 직사각형 216"/>
          <p:cNvSpPr/>
          <p:nvPr/>
        </p:nvSpPr>
        <p:spPr>
          <a:xfrm>
            <a:off x="260648" y="8028384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return;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18" name="모서리가 둥근 직사각형 217"/>
          <p:cNvSpPr/>
          <p:nvPr/>
        </p:nvSpPr>
        <p:spPr>
          <a:xfrm>
            <a:off x="1196752" y="8028384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default: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9" name="모서리가 둥근 직사각형 218"/>
          <p:cNvSpPr/>
          <p:nvPr/>
        </p:nvSpPr>
        <p:spPr>
          <a:xfrm>
            <a:off x="2132856" y="8028384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20" name="모서리가 둥근 직사각형 219"/>
          <p:cNvSpPr/>
          <p:nvPr/>
        </p:nvSpPr>
        <p:spPr>
          <a:xfrm>
            <a:off x="3068960" y="8028384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R1*R2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21" name="모서리가 둥근 직사각형 220"/>
          <p:cNvSpPr/>
          <p:nvPr/>
        </p:nvSpPr>
        <p:spPr>
          <a:xfrm>
            <a:off x="4005064" y="8028384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F3(T)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22" name="모서리가 둥근 직사각형 221"/>
          <p:cNvSpPr/>
          <p:nvPr/>
        </p:nvSpPr>
        <p:spPr>
          <a:xfrm>
            <a:off x="4941168" y="8028384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R1+R2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23" name="모서리가 둥근 직사각형 222"/>
          <p:cNvSpPr/>
          <p:nvPr/>
        </p:nvSpPr>
        <p:spPr>
          <a:xfrm>
            <a:off x="5877272" y="8028384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break;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24" name="직사각형 223"/>
          <p:cNvSpPr/>
          <p:nvPr/>
        </p:nvSpPr>
        <p:spPr>
          <a:xfrm>
            <a:off x="0" y="3419872"/>
            <a:ext cx="19888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/>
              <a:t>FUNCTION F4(){</a:t>
            </a:r>
            <a:endParaRPr lang="ko-KR" altLang="en-US" dirty="0"/>
          </a:p>
        </p:txBody>
      </p:sp>
      <p:sp>
        <p:nvSpPr>
          <p:cNvPr id="148" name="오른쪽 화살표 147"/>
          <p:cNvSpPr/>
          <p:nvPr/>
        </p:nvSpPr>
        <p:spPr>
          <a:xfrm>
            <a:off x="1052736" y="4211960"/>
            <a:ext cx="216024" cy="216024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오른쪽 화살표 161"/>
          <p:cNvSpPr/>
          <p:nvPr/>
        </p:nvSpPr>
        <p:spPr>
          <a:xfrm>
            <a:off x="1052736" y="539552"/>
            <a:ext cx="216024" cy="216024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오른쪽 화살표 164"/>
          <p:cNvSpPr/>
          <p:nvPr/>
        </p:nvSpPr>
        <p:spPr>
          <a:xfrm rot="10800000">
            <a:off x="-2035224" y="2780184"/>
            <a:ext cx="216024" cy="216024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오른쪽 화살표 167"/>
          <p:cNvSpPr/>
          <p:nvPr/>
        </p:nvSpPr>
        <p:spPr>
          <a:xfrm rot="16200000">
            <a:off x="-1903784" y="975792"/>
            <a:ext cx="216024" cy="2076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오른쪽 화살표 168"/>
          <p:cNvSpPr/>
          <p:nvPr/>
        </p:nvSpPr>
        <p:spPr>
          <a:xfrm rot="10800000">
            <a:off x="-1531168" y="2780184"/>
            <a:ext cx="216024" cy="2160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오른쪽 화살표 170"/>
          <p:cNvSpPr/>
          <p:nvPr/>
        </p:nvSpPr>
        <p:spPr>
          <a:xfrm rot="5400000">
            <a:off x="602686" y="5814138"/>
            <a:ext cx="216024" cy="180020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오른쪽 화살표 172"/>
          <p:cNvSpPr/>
          <p:nvPr/>
        </p:nvSpPr>
        <p:spPr>
          <a:xfrm rot="10800000">
            <a:off x="-1882824" y="2932584"/>
            <a:ext cx="216024" cy="216024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오른쪽 화살표 179"/>
          <p:cNvSpPr/>
          <p:nvPr/>
        </p:nvSpPr>
        <p:spPr>
          <a:xfrm rot="16200000">
            <a:off x="-2151620" y="1079612"/>
            <a:ext cx="216024" cy="144016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오른쪽 화살표 180"/>
          <p:cNvSpPr/>
          <p:nvPr/>
        </p:nvSpPr>
        <p:spPr>
          <a:xfrm rot="10800000">
            <a:off x="-1467544" y="3779912"/>
            <a:ext cx="216024" cy="216024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" name="오른쪽 화살표 225"/>
          <p:cNvSpPr/>
          <p:nvPr/>
        </p:nvSpPr>
        <p:spPr>
          <a:xfrm>
            <a:off x="1988840" y="4139952"/>
            <a:ext cx="216024" cy="2160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7" name="오른쪽 화살표 226"/>
          <p:cNvSpPr/>
          <p:nvPr/>
        </p:nvSpPr>
        <p:spPr>
          <a:xfrm>
            <a:off x="1988840" y="5220072"/>
            <a:ext cx="216024" cy="2160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8" name="오른쪽 화살표 227"/>
          <p:cNvSpPr/>
          <p:nvPr/>
        </p:nvSpPr>
        <p:spPr>
          <a:xfrm>
            <a:off x="1988840" y="6300192"/>
            <a:ext cx="216024" cy="2160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9" name="오른쪽 화살표 228"/>
          <p:cNvSpPr/>
          <p:nvPr/>
        </p:nvSpPr>
        <p:spPr>
          <a:xfrm>
            <a:off x="1988840" y="7308304"/>
            <a:ext cx="216024" cy="2160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0" name="오른쪽 화살표 229"/>
          <p:cNvSpPr/>
          <p:nvPr/>
        </p:nvSpPr>
        <p:spPr>
          <a:xfrm>
            <a:off x="1988840" y="8460432"/>
            <a:ext cx="216024" cy="2160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1" name="오른쪽 화살표 230"/>
          <p:cNvSpPr/>
          <p:nvPr/>
        </p:nvSpPr>
        <p:spPr>
          <a:xfrm rot="5400000">
            <a:off x="1538790" y="4734018"/>
            <a:ext cx="216024" cy="180020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2" name="오른쪽 화살표 231"/>
          <p:cNvSpPr/>
          <p:nvPr/>
        </p:nvSpPr>
        <p:spPr>
          <a:xfrm rot="5400000">
            <a:off x="1538790" y="5814138"/>
            <a:ext cx="216024" cy="180020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3" name="오른쪽 화살표 232"/>
          <p:cNvSpPr/>
          <p:nvPr/>
        </p:nvSpPr>
        <p:spPr>
          <a:xfrm rot="5400000">
            <a:off x="1538790" y="6822250"/>
            <a:ext cx="216024" cy="180020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4" name="오른쪽 화살표 233"/>
          <p:cNvSpPr/>
          <p:nvPr/>
        </p:nvSpPr>
        <p:spPr>
          <a:xfrm rot="5400000">
            <a:off x="1502786" y="7902370"/>
            <a:ext cx="216024" cy="180020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5" name="오른쪽 화살표 234"/>
          <p:cNvSpPr/>
          <p:nvPr/>
        </p:nvSpPr>
        <p:spPr>
          <a:xfrm>
            <a:off x="1052736" y="1547664"/>
            <a:ext cx="216024" cy="216024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모서리가 둥근 직사각형 84"/>
          <p:cNvSpPr/>
          <p:nvPr/>
        </p:nvSpPr>
        <p:spPr>
          <a:xfrm>
            <a:off x="260648" y="2267744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F3(Y){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6" name="모서리가 둥근 직사각형 85"/>
          <p:cNvSpPr/>
          <p:nvPr/>
        </p:nvSpPr>
        <p:spPr>
          <a:xfrm>
            <a:off x="1196752" y="2267744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Y++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7" name="모서리가 둥근 직사각형 86"/>
          <p:cNvSpPr/>
          <p:nvPr/>
        </p:nvSpPr>
        <p:spPr>
          <a:xfrm>
            <a:off x="2132856" y="2267744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Y++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8" name="모서리가 둥근 직사각형 87"/>
          <p:cNvSpPr/>
          <p:nvPr/>
        </p:nvSpPr>
        <p:spPr>
          <a:xfrm>
            <a:off x="3068960" y="2267744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Y++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9" name="모서리가 둥근 직사각형 88"/>
          <p:cNvSpPr/>
          <p:nvPr/>
        </p:nvSpPr>
        <p:spPr>
          <a:xfrm>
            <a:off x="4005064" y="2267744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Y++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0" name="모서리가 둥근 직사각형 89"/>
          <p:cNvSpPr/>
          <p:nvPr/>
        </p:nvSpPr>
        <p:spPr>
          <a:xfrm>
            <a:off x="4941168" y="2267744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Y++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1" name="모서리가 둥근 직사각형 90"/>
          <p:cNvSpPr/>
          <p:nvPr/>
        </p:nvSpPr>
        <p:spPr>
          <a:xfrm>
            <a:off x="5877272" y="2267744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return Y;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}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3" name="오른쪽 화살표 92"/>
          <p:cNvSpPr/>
          <p:nvPr/>
        </p:nvSpPr>
        <p:spPr>
          <a:xfrm>
            <a:off x="1052736" y="2627784"/>
            <a:ext cx="216024" cy="216024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연결자 3"/>
          <p:cNvSpPr/>
          <p:nvPr/>
        </p:nvSpPr>
        <p:spPr>
          <a:xfrm>
            <a:off x="1596751" y="66803"/>
            <a:ext cx="936104" cy="432048"/>
          </a:xfrm>
          <a:prstGeom prst="flowChartConnector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ysClr val="windowText" lastClr="000000"/>
                </a:solidFill>
              </a:rPr>
              <a:t>시작</a:t>
            </a:r>
          </a:p>
        </p:txBody>
      </p:sp>
      <p:cxnSp>
        <p:nvCxnSpPr>
          <p:cNvPr id="8" name="직선 화살표 연결선 32"/>
          <p:cNvCxnSpPr>
            <a:cxnSpLocks/>
            <a:stCxn id="103" idx="1"/>
            <a:endCxn id="27" idx="1"/>
          </p:cNvCxnSpPr>
          <p:nvPr/>
        </p:nvCxnSpPr>
        <p:spPr>
          <a:xfrm rot="10800000" flipH="1" flipV="1">
            <a:off x="1051092" y="1504122"/>
            <a:ext cx="505700" cy="5336130"/>
          </a:xfrm>
          <a:prstGeom prst="bentConnector3">
            <a:avLst>
              <a:gd name="adj1" fmla="val -45205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stCxn id="4" idx="4"/>
          </p:cNvCxnSpPr>
          <p:nvPr/>
        </p:nvCxnSpPr>
        <p:spPr>
          <a:xfrm flipH="1">
            <a:off x="2060848" y="498851"/>
            <a:ext cx="3955" cy="1480861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2089314" y="2339752"/>
            <a:ext cx="9300" cy="1122023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순서도: 처리 10"/>
          <p:cNvSpPr/>
          <p:nvPr/>
        </p:nvSpPr>
        <p:spPr>
          <a:xfrm>
            <a:off x="1213766" y="2650130"/>
            <a:ext cx="2586978" cy="427983"/>
          </a:xfrm>
          <a:prstGeom prst="flowChartProcess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>
                <a:solidFill>
                  <a:sysClr val="windowText" lastClr="000000"/>
                </a:solidFill>
              </a:rPr>
              <a:t>inputString</a:t>
            </a:r>
            <a:r>
              <a:rPr lang="en-US" altLang="ko-KR" sz="1200" b="1" dirty="0" smtClean="0">
                <a:solidFill>
                  <a:sysClr val="windowText" lastClr="000000"/>
                </a:solidFill>
              </a:rPr>
              <a:t>==</a:t>
            </a:r>
            <a:r>
              <a:rPr lang="ko-KR" altLang="en-US" sz="1200" b="1" dirty="0" smtClean="0">
                <a:solidFill>
                  <a:sysClr val="windowText" lastClr="000000"/>
                </a:solidFill>
              </a:rPr>
              <a:t>숫자입력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16" name="순서도: 처리 15">
            <a:extLst>
              <a:ext uri="{FF2B5EF4-FFF2-40B4-BE49-F238E27FC236}">
                <a16:creationId xmlns="" xmlns:a16="http://schemas.microsoft.com/office/drawing/2014/main" id="{CE16F925-B2AB-4C3C-A7C8-48789FF14E97}"/>
              </a:ext>
            </a:extLst>
          </p:cNvPr>
          <p:cNvSpPr/>
          <p:nvPr/>
        </p:nvSpPr>
        <p:spPr>
          <a:xfrm>
            <a:off x="4950246" y="9504986"/>
            <a:ext cx="1058205" cy="352039"/>
          </a:xfrm>
          <a:prstGeom prst="flowChartProcess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ysClr val="windowText" lastClr="000000"/>
                </a:solidFill>
              </a:rPr>
              <a:t>Out=in-500</a:t>
            </a:r>
          </a:p>
          <a:p>
            <a:pPr algn="ctr"/>
            <a:r>
              <a:rPr lang="en-US" altLang="ko-KR" sz="1200" b="1" dirty="0" err="1">
                <a:solidFill>
                  <a:sysClr val="windowText" lastClr="000000"/>
                </a:solidFill>
              </a:rPr>
              <a:t>colcount</a:t>
            </a:r>
            <a:r>
              <a:rPr lang="en-US" altLang="ko-KR" sz="1200" b="1" dirty="0">
                <a:solidFill>
                  <a:sysClr val="windowText" lastClr="000000"/>
                </a:solidFill>
              </a:rPr>
              <a:t>++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18" name="순서도: 처리 17">
            <a:extLst>
              <a:ext uri="{FF2B5EF4-FFF2-40B4-BE49-F238E27FC236}">
                <a16:creationId xmlns="" xmlns:a16="http://schemas.microsoft.com/office/drawing/2014/main" id="{BAFAA168-1EB7-4BD4-82FB-F0C0F16ECE31}"/>
              </a:ext>
            </a:extLst>
          </p:cNvPr>
          <p:cNvSpPr/>
          <p:nvPr/>
        </p:nvSpPr>
        <p:spPr>
          <a:xfrm>
            <a:off x="3587717" y="9508854"/>
            <a:ext cx="1058205" cy="352039"/>
          </a:xfrm>
          <a:prstGeom prst="flowChartProcess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ysClr val="windowText" lastClr="000000"/>
                </a:solidFill>
              </a:rPr>
              <a:t>P(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콜라</a:t>
            </a:r>
            <a:r>
              <a:rPr lang="en-US" altLang="ko-KR" sz="1200" b="1" dirty="0">
                <a:solidFill>
                  <a:sysClr val="windowText" lastClr="000000"/>
                </a:solidFill>
              </a:rPr>
              <a:t>)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="" xmlns:a16="http://schemas.microsoft.com/office/drawing/2014/main" id="{A2BDF2D1-DC85-4DB2-B2A6-3B7F6B072D6F}"/>
              </a:ext>
            </a:extLst>
          </p:cNvPr>
          <p:cNvCxnSpPr>
            <a:cxnSpLocks/>
          </p:cNvCxnSpPr>
          <p:nvPr/>
        </p:nvCxnSpPr>
        <p:spPr>
          <a:xfrm flipV="1">
            <a:off x="4679114" y="9681004"/>
            <a:ext cx="237939" cy="1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순서도: 처리 20">
            <a:extLst>
              <a:ext uri="{FF2B5EF4-FFF2-40B4-BE49-F238E27FC236}">
                <a16:creationId xmlns="" xmlns:a16="http://schemas.microsoft.com/office/drawing/2014/main" id="{64924AEA-2955-4946-9BF7-EE0C5637A36E}"/>
              </a:ext>
            </a:extLst>
          </p:cNvPr>
          <p:cNvSpPr/>
          <p:nvPr/>
        </p:nvSpPr>
        <p:spPr>
          <a:xfrm>
            <a:off x="4963083" y="10541807"/>
            <a:ext cx="1058205" cy="352039"/>
          </a:xfrm>
          <a:prstGeom prst="flowChartProcess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ysClr val="windowText" lastClr="000000"/>
                </a:solidFill>
              </a:rPr>
              <a:t>Out=in-350</a:t>
            </a:r>
          </a:p>
          <a:p>
            <a:pPr algn="ctr"/>
            <a:r>
              <a:rPr lang="en-US" altLang="ko-KR" sz="1200" b="1" dirty="0" err="1">
                <a:solidFill>
                  <a:sysClr val="windowText" lastClr="000000"/>
                </a:solidFill>
              </a:rPr>
              <a:t>fancount</a:t>
            </a:r>
            <a:r>
              <a:rPr lang="en-US" altLang="ko-KR" sz="1200" b="1" dirty="0">
                <a:solidFill>
                  <a:sysClr val="windowText" lastClr="000000"/>
                </a:solidFill>
              </a:rPr>
              <a:t>++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23" name="순서도: 처리 22">
            <a:extLst>
              <a:ext uri="{FF2B5EF4-FFF2-40B4-BE49-F238E27FC236}">
                <a16:creationId xmlns="" xmlns:a16="http://schemas.microsoft.com/office/drawing/2014/main" id="{5D6816F7-BA94-4A1B-B9BD-62CB9E10AA57}"/>
              </a:ext>
            </a:extLst>
          </p:cNvPr>
          <p:cNvSpPr/>
          <p:nvPr/>
        </p:nvSpPr>
        <p:spPr>
          <a:xfrm>
            <a:off x="3600554" y="10545675"/>
            <a:ext cx="1058205" cy="352039"/>
          </a:xfrm>
          <a:prstGeom prst="flowChartProcess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ysClr val="windowText" lastClr="000000"/>
                </a:solidFill>
              </a:rPr>
              <a:t>P(</a:t>
            </a:r>
            <a:r>
              <a:rPr lang="ko-KR" altLang="en-US" sz="1200" b="1" dirty="0" err="1">
                <a:solidFill>
                  <a:sysClr val="windowText" lastClr="000000"/>
                </a:solidFill>
              </a:rPr>
              <a:t>환타</a:t>
            </a:r>
            <a:r>
              <a:rPr lang="en-US" altLang="ko-KR" sz="1200" b="1" dirty="0">
                <a:solidFill>
                  <a:sysClr val="windowText" lastClr="000000"/>
                </a:solidFill>
              </a:rPr>
              <a:t>)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="" xmlns:a16="http://schemas.microsoft.com/office/drawing/2014/main" id="{BB8CBA0A-5919-41C5-92D5-0327F2F8D4D5}"/>
              </a:ext>
            </a:extLst>
          </p:cNvPr>
          <p:cNvCxnSpPr>
            <a:cxnSpLocks/>
          </p:cNvCxnSpPr>
          <p:nvPr/>
        </p:nvCxnSpPr>
        <p:spPr>
          <a:xfrm flipV="1">
            <a:off x="4691951" y="10717825"/>
            <a:ext cx="237939" cy="1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순서도: 처리 26">
            <a:extLst>
              <a:ext uri="{FF2B5EF4-FFF2-40B4-BE49-F238E27FC236}">
                <a16:creationId xmlns="" xmlns:a16="http://schemas.microsoft.com/office/drawing/2014/main" id="{AD599625-D203-41C2-A966-AC4BF321A6D6}"/>
              </a:ext>
            </a:extLst>
          </p:cNvPr>
          <p:cNvSpPr/>
          <p:nvPr/>
        </p:nvSpPr>
        <p:spPr>
          <a:xfrm>
            <a:off x="1556792" y="6660232"/>
            <a:ext cx="1296144" cy="360040"/>
          </a:xfrm>
          <a:prstGeom prst="flowChartProcess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ysClr val="windowText" lastClr="000000"/>
                </a:solidFill>
              </a:rPr>
              <a:t>P</a:t>
            </a:r>
            <a:r>
              <a:rPr lang="en-US" altLang="ko-KR" sz="1200" b="1" smtClean="0">
                <a:solidFill>
                  <a:sysClr val="windowText" lastClr="000000"/>
                </a:solidFill>
              </a:rPr>
              <a:t>(</a:t>
            </a:r>
            <a:r>
              <a:rPr lang="ko-KR" altLang="en-US" sz="1200" b="1" dirty="0" smtClean="0">
                <a:solidFill>
                  <a:sysClr val="windowText" lastClr="000000"/>
                </a:solidFill>
              </a:rPr>
              <a:t>프로그램종료</a:t>
            </a:r>
            <a:r>
              <a:rPr lang="en-US" altLang="ko-KR" sz="1200" b="1" dirty="0" smtClean="0">
                <a:solidFill>
                  <a:sysClr val="windowText" lastClr="000000"/>
                </a:solidFill>
              </a:rPr>
              <a:t>)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46" name="순서도: 처리 45">
            <a:extLst>
              <a:ext uri="{FF2B5EF4-FFF2-40B4-BE49-F238E27FC236}">
                <a16:creationId xmlns="" xmlns:a16="http://schemas.microsoft.com/office/drawing/2014/main" id="{3E7CAC7C-9004-4CAE-99B0-94EF214BE037}"/>
              </a:ext>
            </a:extLst>
          </p:cNvPr>
          <p:cNvSpPr/>
          <p:nvPr/>
        </p:nvSpPr>
        <p:spPr>
          <a:xfrm>
            <a:off x="3618247" y="10020077"/>
            <a:ext cx="1058205" cy="352039"/>
          </a:xfrm>
          <a:prstGeom prst="flowChartProcess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ysClr val="windowText" lastClr="000000"/>
                </a:solidFill>
              </a:rPr>
              <a:t>P(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잔액부족</a:t>
            </a:r>
            <a:r>
              <a:rPr lang="en-US" altLang="ko-KR" sz="1200" b="1" dirty="0">
                <a:solidFill>
                  <a:sysClr val="windowText" lastClr="000000"/>
                </a:solidFill>
              </a:rPr>
              <a:t>)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="" xmlns:a16="http://schemas.microsoft.com/office/drawing/2014/main" id="{D4BC4A60-F408-4956-8D93-E2612B41A88B}"/>
              </a:ext>
            </a:extLst>
          </p:cNvPr>
          <p:cNvCxnSpPr>
            <a:cxnSpLocks/>
            <a:stCxn id="124" idx="2"/>
            <a:endCxn id="121" idx="0"/>
          </p:cNvCxnSpPr>
          <p:nvPr/>
        </p:nvCxnSpPr>
        <p:spPr>
          <a:xfrm>
            <a:off x="2103290" y="4024964"/>
            <a:ext cx="14514" cy="1699164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순서도: 처리 84"/>
          <p:cNvSpPr/>
          <p:nvPr/>
        </p:nvSpPr>
        <p:spPr>
          <a:xfrm>
            <a:off x="1196752" y="1979712"/>
            <a:ext cx="4104456" cy="504056"/>
          </a:xfrm>
          <a:prstGeom prst="flowChartProcess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p(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전체메뉴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: 1.1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번메뉴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2.2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번메뉴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 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3.3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번메뉴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0.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종료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)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93" name="순서도: 처리 92"/>
          <p:cNvSpPr/>
          <p:nvPr/>
        </p:nvSpPr>
        <p:spPr>
          <a:xfrm>
            <a:off x="1239732" y="697520"/>
            <a:ext cx="1656184" cy="360040"/>
          </a:xfrm>
          <a:prstGeom prst="flowChartProcess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>
                <a:solidFill>
                  <a:sysClr val="windowText" lastClr="000000"/>
                </a:solidFill>
              </a:rPr>
              <a:t>inputString</a:t>
            </a:r>
            <a:r>
              <a:rPr lang="en-US" altLang="ko-KR" sz="1200" b="1" dirty="0" smtClean="0">
                <a:solidFill>
                  <a:sysClr val="windowText" lastClr="000000"/>
                </a:solidFill>
              </a:rPr>
              <a:t> = 9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102" name="직선 화살표 연결선 101"/>
          <p:cNvCxnSpPr/>
          <p:nvPr/>
        </p:nvCxnSpPr>
        <p:spPr>
          <a:xfrm>
            <a:off x="2118342" y="7020272"/>
            <a:ext cx="0" cy="198305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순서도: 판단 102">
            <a:extLst>
              <a:ext uri="{FF2B5EF4-FFF2-40B4-BE49-F238E27FC236}">
                <a16:creationId xmlns="" xmlns:a16="http://schemas.microsoft.com/office/drawing/2014/main" id="{41A555AE-1ADE-49D5-8673-6DD1442A707E}"/>
              </a:ext>
            </a:extLst>
          </p:cNvPr>
          <p:cNvSpPr/>
          <p:nvPr/>
        </p:nvSpPr>
        <p:spPr>
          <a:xfrm>
            <a:off x="1051092" y="1216090"/>
            <a:ext cx="2060848" cy="576064"/>
          </a:xfrm>
          <a:prstGeom prst="flowChartDecision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>
                <a:solidFill>
                  <a:sysClr val="windowText" lastClr="000000"/>
                </a:solidFill>
              </a:rPr>
              <a:t>inputString</a:t>
            </a:r>
            <a:endParaRPr lang="en-US" altLang="ko-KR" sz="1200" b="1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200" b="1" dirty="0" smtClean="0">
                <a:solidFill>
                  <a:sysClr val="windowText" lastClr="000000"/>
                </a:solidFill>
              </a:rPr>
              <a:t>!=0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121" name="순서도: 판단 120">
            <a:extLst>
              <a:ext uri="{FF2B5EF4-FFF2-40B4-BE49-F238E27FC236}">
                <a16:creationId xmlns="" xmlns:a16="http://schemas.microsoft.com/office/drawing/2014/main" id="{41A555AE-1ADE-49D5-8673-6DD1442A707E}"/>
              </a:ext>
            </a:extLst>
          </p:cNvPr>
          <p:cNvSpPr/>
          <p:nvPr/>
        </p:nvSpPr>
        <p:spPr>
          <a:xfrm>
            <a:off x="1087380" y="5724128"/>
            <a:ext cx="2060848" cy="576064"/>
          </a:xfrm>
          <a:prstGeom prst="flowChartDecision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>
                <a:solidFill>
                  <a:sysClr val="windowText" lastClr="000000"/>
                </a:solidFill>
              </a:rPr>
              <a:t>inputString</a:t>
            </a:r>
            <a:endParaRPr lang="en-US" altLang="ko-KR" sz="1200" b="1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200" b="1" dirty="0" smtClean="0">
                <a:solidFill>
                  <a:sysClr val="windowText" lastClr="000000"/>
                </a:solidFill>
              </a:rPr>
              <a:t>==0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122" name="순서도: 판단 121">
            <a:extLst>
              <a:ext uri="{FF2B5EF4-FFF2-40B4-BE49-F238E27FC236}">
                <a16:creationId xmlns="" xmlns:a16="http://schemas.microsoft.com/office/drawing/2014/main" id="{41A555AE-1ADE-49D5-8673-6DD1442A707E}"/>
              </a:ext>
            </a:extLst>
          </p:cNvPr>
          <p:cNvSpPr/>
          <p:nvPr/>
        </p:nvSpPr>
        <p:spPr>
          <a:xfrm>
            <a:off x="1087380" y="5004048"/>
            <a:ext cx="2060848" cy="576064"/>
          </a:xfrm>
          <a:prstGeom prst="flowChartDecision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>
                <a:solidFill>
                  <a:sysClr val="windowText" lastClr="000000"/>
                </a:solidFill>
              </a:rPr>
              <a:t>inputString</a:t>
            </a:r>
            <a:endParaRPr lang="en-US" altLang="ko-KR" sz="1200" b="1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200" b="1" dirty="0" smtClean="0">
                <a:solidFill>
                  <a:sysClr val="windowText" lastClr="000000"/>
                </a:solidFill>
              </a:rPr>
              <a:t>==3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123" name="순서도: 판단 122">
            <a:extLst>
              <a:ext uri="{FF2B5EF4-FFF2-40B4-BE49-F238E27FC236}">
                <a16:creationId xmlns="" xmlns:a16="http://schemas.microsoft.com/office/drawing/2014/main" id="{41A555AE-1ADE-49D5-8673-6DD1442A707E}"/>
              </a:ext>
            </a:extLst>
          </p:cNvPr>
          <p:cNvSpPr/>
          <p:nvPr/>
        </p:nvSpPr>
        <p:spPr>
          <a:xfrm>
            <a:off x="1052736" y="4211960"/>
            <a:ext cx="2060848" cy="576064"/>
          </a:xfrm>
          <a:prstGeom prst="flowChartDecision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>
                <a:solidFill>
                  <a:sysClr val="windowText" lastClr="000000"/>
                </a:solidFill>
              </a:rPr>
              <a:t>inputString</a:t>
            </a:r>
            <a:endParaRPr lang="en-US" altLang="ko-KR" sz="1200" b="1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200" b="1" dirty="0" smtClean="0">
                <a:solidFill>
                  <a:sysClr val="windowText" lastClr="000000"/>
                </a:solidFill>
              </a:rPr>
              <a:t>==2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124" name="순서도: 판단 123">
            <a:extLst>
              <a:ext uri="{FF2B5EF4-FFF2-40B4-BE49-F238E27FC236}">
                <a16:creationId xmlns="" xmlns:a16="http://schemas.microsoft.com/office/drawing/2014/main" id="{41A555AE-1ADE-49D5-8673-6DD1442A707E}"/>
              </a:ext>
            </a:extLst>
          </p:cNvPr>
          <p:cNvSpPr/>
          <p:nvPr/>
        </p:nvSpPr>
        <p:spPr>
          <a:xfrm>
            <a:off x="1072866" y="3448900"/>
            <a:ext cx="2060848" cy="576064"/>
          </a:xfrm>
          <a:prstGeom prst="flowChartDecision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>
                <a:solidFill>
                  <a:sysClr val="windowText" lastClr="000000"/>
                </a:solidFill>
              </a:rPr>
              <a:t>inputString</a:t>
            </a:r>
            <a:endParaRPr lang="en-US" altLang="ko-KR" sz="1200" b="1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200" b="1" dirty="0" smtClean="0">
                <a:solidFill>
                  <a:sysClr val="windowText" lastClr="000000"/>
                </a:solidFill>
              </a:rPr>
              <a:t>==1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130" name="직선 화살표 연결선 32"/>
          <p:cNvCxnSpPr>
            <a:cxnSpLocks/>
            <a:stCxn id="124" idx="3"/>
          </p:cNvCxnSpPr>
          <p:nvPr/>
        </p:nvCxnSpPr>
        <p:spPr>
          <a:xfrm flipH="1" flipV="1">
            <a:off x="3126454" y="1490170"/>
            <a:ext cx="7260" cy="2246762"/>
          </a:xfrm>
          <a:prstGeom prst="bentConnector3">
            <a:avLst>
              <a:gd name="adj1" fmla="val -36135783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32"/>
          <p:cNvCxnSpPr>
            <a:cxnSpLocks/>
            <a:stCxn id="123" idx="3"/>
          </p:cNvCxnSpPr>
          <p:nvPr/>
        </p:nvCxnSpPr>
        <p:spPr>
          <a:xfrm flipV="1">
            <a:off x="3113584" y="1504122"/>
            <a:ext cx="20130" cy="2995870"/>
          </a:xfrm>
          <a:prstGeom prst="bentConnector3">
            <a:avLst>
              <a:gd name="adj1" fmla="val 13132577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32"/>
          <p:cNvCxnSpPr>
            <a:cxnSpLocks/>
            <a:stCxn id="122" idx="3"/>
          </p:cNvCxnSpPr>
          <p:nvPr/>
        </p:nvCxnSpPr>
        <p:spPr>
          <a:xfrm flipH="1" flipV="1">
            <a:off x="3133714" y="1504122"/>
            <a:ext cx="14514" cy="3787958"/>
          </a:xfrm>
          <a:prstGeom prst="bentConnector3">
            <a:avLst>
              <a:gd name="adj1" fmla="val -18075360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32"/>
          <p:cNvCxnSpPr>
            <a:cxnSpLocks/>
            <a:stCxn id="121" idx="3"/>
          </p:cNvCxnSpPr>
          <p:nvPr/>
        </p:nvCxnSpPr>
        <p:spPr>
          <a:xfrm flipH="1" flipV="1">
            <a:off x="3133714" y="1504122"/>
            <a:ext cx="14514" cy="4508038"/>
          </a:xfrm>
          <a:prstGeom prst="bentConnector3">
            <a:avLst>
              <a:gd name="adj1" fmla="val -18075360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32"/>
          <p:cNvCxnSpPr>
            <a:cxnSpLocks/>
            <a:stCxn id="121" idx="2"/>
          </p:cNvCxnSpPr>
          <p:nvPr/>
        </p:nvCxnSpPr>
        <p:spPr>
          <a:xfrm rot="5400000" flipH="1" flipV="1">
            <a:off x="227724" y="3394202"/>
            <a:ext cx="4796070" cy="1015910"/>
          </a:xfrm>
          <a:prstGeom prst="bentConnector4">
            <a:avLst>
              <a:gd name="adj1" fmla="val -4766"/>
              <a:gd name="adj2" fmla="val 358237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순서도: 연결자 155"/>
          <p:cNvSpPr/>
          <p:nvPr/>
        </p:nvSpPr>
        <p:spPr>
          <a:xfrm>
            <a:off x="1628800" y="7221782"/>
            <a:ext cx="936104" cy="432048"/>
          </a:xfrm>
          <a:prstGeom prst="flowChartConnector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ysClr val="windowText" lastClr="000000"/>
                </a:solidFill>
              </a:rPr>
              <a:t>종료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157" name="순서도: 처리 156">
            <a:extLst>
              <a:ext uri="{FF2B5EF4-FFF2-40B4-BE49-F238E27FC236}">
                <a16:creationId xmlns="" xmlns:a16="http://schemas.microsoft.com/office/drawing/2014/main" id="{AD599625-D203-41C2-A966-AC4BF321A6D6}"/>
              </a:ext>
            </a:extLst>
          </p:cNvPr>
          <p:cNvSpPr/>
          <p:nvPr/>
        </p:nvSpPr>
        <p:spPr>
          <a:xfrm>
            <a:off x="3789040" y="3563888"/>
            <a:ext cx="1224136" cy="360040"/>
          </a:xfrm>
          <a:prstGeom prst="flowChartProcess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ysClr val="windowText" lastClr="000000"/>
                </a:solidFill>
              </a:rPr>
              <a:t>P(1</a:t>
            </a:r>
            <a:r>
              <a:rPr lang="ko-KR" altLang="en-US" sz="1200" b="1" dirty="0" smtClean="0">
                <a:solidFill>
                  <a:sysClr val="windowText" lastClr="000000"/>
                </a:solidFill>
              </a:rPr>
              <a:t>번 메뉴</a:t>
            </a:r>
            <a:r>
              <a:rPr lang="en-US" altLang="ko-KR" sz="1200" b="1" dirty="0" smtClean="0">
                <a:solidFill>
                  <a:sysClr val="windowText" lastClr="000000"/>
                </a:solidFill>
              </a:rPr>
              <a:t>)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158" name="순서도: 처리 157">
            <a:extLst>
              <a:ext uri="{FF2B5EF4-FFF2-40B4-BE49-F238E27FC236}">
                <a16:creationId xmlns="" xmlns:a16="http://schemas.microsoft.com/office/drawing/2014/main" id="{AD599625-D203-41C2-A966-AC4BF321A6D6}"/>
              </a:ext>
            </a:extLst>
          </p:cNvPr>
          <p:cNvSpPr/>
          <p:nvPr/>
        </p:nvSpPr>
        <p:spPr>
          <a:xfrm>
            <a:off x="3789040" y="4312434"/>
            <a:ext cx="1224136" cy="360040"/>
          </a:xfrm>
          <a:prstGeom prst="flowChartProcess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ysClr val="windowText" lastClr="000000"/>
                </a:solidFill>
              </a:rPr>
              <a:t>P(2</a:t>
            </a:r>
            <a:r>
              <a:rPr lang="ko-KR" altLang="en-US" sz="1200" b="1" dirty="0" smtClean="0">
                <a:solidFill>
                  <a:sysClr val="windowText" lastClr="000000"/>
                </a:solidFill>
              </a:rPr>
              <a:t>번 메뉴</a:t>
            </a:r>
            <a:r>
              <a:rPr lang="en-US" altLang="ko-KR" sz="1200" b="1" dirty="0" smtClean="0">
                <a:solidFill>
                  <a:sysClr val="windowText" lastClr="000000"/>
                </a:solidFill>
              </a:rPr>
              <a:t>)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159" name="순서도: 처리 158">
            <a:extLst>
              <a:ext uri="{FF2B5EF4-FFF2-40B4-BE49-F238E27FC236}">
                <a16:creationId xmlns="" xmlns:a16="http://schemas.microsoft.com/office/drawing/2014/main" id="{AD599625-D203-41C2-A966-AC4BF321A6D6}"/>
              </a:ext>
            </a:extLst>
          </p:cNvPr>
          <p:cNvSpPr/>
          <p:nvPr/>
        </p:nvSpPr>
        <p:spPr>
          <a:xfrm>
            <a:off x="3788478" y="5105084"/>
            <a:ext cx="1224136" cy="360040"/>
          </a:xfrm>
          <a:prstGeom prst="flowChartProcess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ysClr val="windowText" lastClr="000000"/>
                </a:solidFill>
              </a:rPr>
              <a:t>P(3</a:t>
            </a:r>
            <a:r>
              <a:rPr lang="ko-KR" altLang="en-US" sz="1200" b="1" dirty="0" smtClean="0">
                <a:solidFill>
                  <a:sysClr val="windowText" lastClr="000000"/>
                </a:solidFill>
              </a:rPr>
              <a:t>번 메뉴</a:t>
            </a:r>
            <a:r>
              <a:rPr lang="en-US" altLang="ko-KR" sz="1200" b="1" dirty="0" smtClean="0">
                <a:solidFill>
                  <a:sysClr val="windowText" lastClr="000000"/>
                </a:solidFill>
              </a:rPr>
              <a:t>)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160" name="순서도: 처리 159">
            <a:extLst>
              <a:ext uri="{FF2B5EF4-FFF2-40B4-BE49-F238E27FC236}">
                <a16:creationId xmlns="" xmlns:a16="http://schemas.microsoft.com/office/drawing/2014/main" id="{AD599625-D203-41C2-A966-AC4BF321A6D6}"/>
              </a:ext>
            </a:extLst>
          </p:cNvPr>
          <p:cNvSpPr/>
          <p:nvPr/>
        </p:nvSpPr>
        <p:spPr>
          <a:xfrm>
            <a:off x="3803554" y="5825164"/>
            <a:ext cx="1224136" cy="360040"/>
          </a:xfrm>
          <a:prstGeom prst="flowChartProcess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ysClr val="windowText" lastClr="000000"/>
                </a:solidFill>
              </a:rPr>
              <a:t>P(</a:t>
            </a:r>
            <a:r>
              <a:rPr lang="ko-KR" altLang="en-US" sz="1200" b="1" dirty="0" smtClean="0">
                <a:solidFill>
                  <a:sysClr val="windowText" lastClr="000000"/>
                </a:solidFill>
              </a:rPr>
              <a:t>메뉴 종료</a:t>
            </a:r>
            <a:r>
              <a:rPr lang="en-US" altLang="ko-KR" sz="1200" b="1" dirty="0" smtClean="0">
                <a:solidFill>
                  <a:sysClr val="windowText" lastClr="000000"/>
                </a:solidFill>
              </a:rPr>
              <a:t>)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163" name="순서도: 처리 162">
            <a:extLst>
              <a:ext uri="{FF2B5EF4-FFF2-40B4-BE49-F238E27FC236}">
                <a16:creationId xmlns="" xmlns:a16="http://schemas.microsoft.com/office/drawing/2014/main" id="{AD599625-D203-41C2-A966-AC4BF321A6D6}"/>
              </a:ext>
            </a:extLst>
          </p:cNvPr>
          <p:cNvSpPr/>
          <p:nvPr/>
        </p:nvSpPr>
        <p:spPr>
          <a:xfrm>
            <a:off x="3818068" y="6328658"/>
            <a:ext cx="1224136" cy="360040"/>
          </a:xfrm>
          <a:prstGeom prst="flowChartProcess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ysClr val="windowText" lastClr="000000"/>
                </a:solidFill>
              </a:rPr>
              <a:t>P(</a:t>
            </a:r>
            <a:r>
              <a:rPr lang="ko-KR" altLang="en-US" sz="1200" b="1" dirty="0" smtClean="0">
                <a:solidFill>
                  <a:sysClr val="windowText" lastClr="000000"/>
                </a:solidFill>
              </a:rPr>
              <a:t>잘못 입력</a:t>
            </a:r>
            <a:r>
              <a:rPr lang="en-US" altLang="ko-KR" sz="1200" b="1" dirty="0" smtClean="0">
                <a:solidFill>
                  <a:sysClr val="windowText" lastClr="000000"/>
                </a:solidFill>
              </a:rPr>
              <a:t>)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92696" y="1187624"/>
            <a:ext cx="4766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NO</a:t>
            </a:r>
            <a:endParaRPr lang="ko-KR" altLang="en-US" sz="12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1556792" y="1691680"/>
            <a:ext cx="4766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YES</a:t>
            </a:r>
            <a:endParaRPr lang="ko-KR" altLang="en-US" sz="12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3256518" y="3492442"/>
            <a:ext cx="4766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YES</a:t>
            </a:r>
            <a:endParaRPr lang="ko-KR" altLang="en-US" sz="12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3299498" y="5738642"/>
            <a:ext cx="4766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YES</a:t>
            </a:r>
            <a:endParaRPr lang="ko-KR" altLang="en-US" sz="12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0" y="3347864"/>
            <a:ext cx="4766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YES</a:t>
            </a:r>
            <a:endParaRPr lang="ko-KR" altLang="en-US" sz="12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3343040" y="6300754"/>
            <a:ext cx="4766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NO</a:t>
            </a:r>
            <a:endParaRPr lang="ko-KR" altLang="en-US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8640" y="323528"/>
            <a:ext cx="61926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R1   1</a:t>
            </a:r>
            <a:r>
              <a:rPr lang="ko-KR" altLang="en-US" dirty="0" smtClean="0"/>
              <a:t>번 주사의</a:t>
            </a:r>
            <a:endParaRPr lang="en-US" altLang="ko-KR" dirty="0" smtClean="0"/>
          </a:p>
          <a:p>
            <a:r>
              <a:rPr lang="en-US" altLang="ko-KR" dirty="0" smtClean="0"/>
              <a:t>R2   2</a:t>
            </a:r>
            <a:r>
              <a:rPr lang="ko-KR" altLang="en-US" dirty="0" smtClean="0"/>
              <a:t>번 주사의</a:t>
            </a:r>
            <a:endParaRPr lang="en-US" altLang="ko-KR" dirty="0" smtClean="0"/>
          </a:p>
          <a:p>
            <a:r>
              <a:rPr lang="en-US" altLang="ko-KR" dirty="0" smtClean="0"/>
              <a:t>T   </a:t>
            </a:r>
            <a:r>
              <a:rPr lang="ko-KR" altLang="en-US" dirty="0" smtClean="0"/>
              <a:t>움직이는 말</a:t>
            </a:r>
            <a:endParaRPr lang="en-US" altLang="ko-KR" dirty="0" smtClean="0"/>
          </a:p>
          <a:p>
            <a:r>
              <a:rPr lang="ko-KR" altLang="en-US" dirty="0" smtClean="0"/>
              <a:t>말은 </a:t>
            </a:r>
            <a:r>
              <a:rPr lang="ko-KR" altLang="en-US" dirty="0" err="1" smtClean="0"/>
              <a:t>큰수에서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작은수를</a:t>
            </a:r>
            <a:r>
              <a:rPr lang="ko-KR" altLang="en-US" dirty="0" smtClean="0"/>
              <a:t> 뺀 만큼 이동한다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말은 진행방향의 반대반향으로 이동할 수 없지만</a:t>
            </a:r>
            <a:endParaRPr lang="en-US" altLang="ko-KR" dirty="0" smtClean="0"/>
          </a:p>
          <a:p>
            <a:r>
              <a:rPr lang="en-US" altLang="ko-KR" dirty="0" smtClean="0"/>
              <a:t>T</a:t>
            </a:r>
            <a:r>
              <a:rPr lang="ko-KR" altLang="en-US" dirty="0" smtClean="0"/>
              <a:t>를 만나면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화살표에 의해서 진행 반향이 변경되는 경우 상자의 색상이 빨간색이다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5" name="직선 화살표 연결선 144"/>
          <p:cNvCxnSpPr>
            <a:endCxn id="84" idx="0"/>
          </p:cNvCxnSpPr>
          <p:nvPr/>
        </p:nvCxnSpPr>
        <p:spPr>
          <a:xfrm>
            <a:off x="1412776" y="4026041"/>
            <a:ext cx="2121" cy="2274151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순서도: 연결자 3"/>
          <p:cNvSpPr/>
          <p:nvPr/>
        </p:nvSpPr>
        <p:spPr>
          <a:xfrm>
            <a:off x="878316" y="66803"/>
            <a:ext cx="936104" cy="432048"/>
          </a:xfrm>
          <a:prstGeom prst="flowChartConnector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ysClr val="windowText" lastClr="000000"/>
                </a:solidFill>
              </a:rPr>
              <a:t>시작</a:t>
            </a:r>
          </a:p>
        </p:txBody>
      </p:sp>
      <p:cxnSp>
        <p:nvCxnSpPr>
          <p:cNvPr id="8" name="직선 화살표 연결선 32"/>
          <p:cNvCxnSpPr>
            <a:cxnSpLocks/>
            <a:stCxn id="103" idx="1"/>
            <a:endCxn id="27" idx="1"/>
          </p:cNvCxnSpPr>
          <p:nvPr/>
        </p:nvCxnSpPr>
        <p:spPr>
          <a:xfrm rot="10800000" flipH="1" flipV="1">
            <a:off x="332657" y="1504122"/>
            <a:ext cx="505700" cy="5840186"/>
          </a:xfrm>
          <a:prstGeom prst="bentConnector3">
            <a:avLst>
              <a:gd name="adj1" fmla="val -45205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stCxn id="4" idx="4"/>
          </p:cNvCxnSpPr>
          <p:nvPr/>
        </p:nvCxnSpPr>
        <p:spPr>
          <a:xfrm flipH="1">
            <a:off x="1342413" y="498851"/>
            <a:ext cx="3955" cy="1480861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1370879" y="2339752"/>
            <a:ext cx="9300" cy="1122023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순서도: 처리 10"/>
          <p:cNvSpPr/>
          <p:nvPr/>
        </p:nvSpPr>
        <p:spPr>
          <a:xfrm>
            <a:off x="495331" y="2650130"/>
            <a:ext cx="2586978" cy="427983"/>
          </a:xfrm>
          <a:prstGeom prst="flowChartProcess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err="1" smtClean="0">
                <a:solidFill>
                  <a:sysClr val="windowText" lastClr="000000"/>
                </a:solidFill>
              </a:rPr>
              <a:t>inputString</a:t>
            </a:r>
            <a:r>
              <a:rPr lang="en-US" altLang="ko-KR" sz="1100" b="1" dirty="0" smtClean="0">
                <a:solidFill>
                  <a:sysClr val="windowText" lastClr="000000"/>
                </a:solidFill>
              </a:rPr>
              <a:t>==</a:t>
            </a:r>
            <a:r>
              <a:rPr lang="ko-KR" altLang="en-US" sz="1100" b="1" dirty="0" smtClean="0">
                <a:solidFill>
                  <a:sysClr val="windowText" lastClr="000000"/>
                </a:solidFill>
              </a:rPr>
              <a:t>숫자입력</a:t>
            </a:r>
            <a:endParaRPr lang="ko-KR" altLang="en-US" sz="1100" b="1" dirty="0">
              <a:solidFill>
                <a:sysClr val="windowText" lastClr="000000"/>
              </a:solidFill>
            </a:endParaRPr>
          </a:p>
        </p:txBody>
      </p:sp>
      <p:sp>
        <p:nvSpPr>
          <p:cNvPr id="27" name="순서도: 처리 26">
            <a:extLst>
              <a:ext uri="{FF2B5EF4-FFF2-40B4-BE49-F238E27FC236}">
                <a16:creationId xmlns="" xmlns:a16="http://schemas.microsoft.com/office/drawing/2014/main" id="{AD599625-D203-41C2-A966-AC4BF321A6D6}"/>
              </a:ext>
            </a:extLst>
          </p:cNvPr>
          <p:cNvSpPr/>
          <p:nvPr/>
        </p:nvSpPr>
        <p:spPr>
          <a:xfrm>
            <a:off x="838357" y="7164288"/>
            <a:ext cx="1296144" cy="360040"/>
          </a:xfrm>
          <a:prstGeom prst="flowChartProcess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ysClr val="windowText" lastClr="000000"/>
                </a:solidFill>
              </a:rPr>
              <a:t>P</a:t>
            </a:r>
            <a:r>
              <a:rPr lang="en-US" altLang="ko-KR" sz="1100" b="1" smtClean="0">
                <a:solidFill>
                  <a:sysClr val="windowText" lastClr="000000"/>
                </a:solidFill>
              </a:rPr>
              <a:t>(</a:t>
            </a:r>
            <a:r>
              <a:rPr lang="ko-KR" altLang="en-US" sz="1100" b="1" dirty="0" smtClean="0">
                <a:solidFill>
                  <a:sysClr val="windowText" lastClr="000000"/>
                </a:solidFill>
              </a:rPr>
              <a:t>프로그램종료</a:t>
            </a:r>
            <a:r>
              <a:rPr lang="en-US" altLang="ko-KR" sz="1100" b="1" dirty="0" smtClean="0">
                <a:solidFill>
                  <a:sysClr val="windowText" lastClr="000000"/>
                </a:solidFill>
              </a:rPr>
              <a:t>)</a:t>
            </a:r>
            <a:endParaRPr lang="ko-KR" altLang="en-US" sz="1100" b="1" dirty="0">
              <a:solidFill>
                <a:sysClr val="windowText" lastClr="000000"/>
              </a:solidFill>
            </a:endParaRPr>
          </a:p>
        </p:txBody>
      </p:sp>
      <p:sp>
        <p:nvSpPr>
          <p:cNvPr id="85" name="순서도: 처리 84"/>
          <p:cNvSpPr/>
          <p:nvPr/>
        </p:nvSpPr>
        <p:spPr>
          <a:xfrm>
            <a:off x="478317" y="1979712"/>
            <a:ext cx="3096344" cy="504056"/>
          </a:xfrm>
          <a:prstGeom prst="flowChartProcess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</a:rPr>
              <a:t>p( </a:t>
            </a:r>
            <a:r>
              <a:rPr lang="en-US" altLang="ko-KR" sz="1100" b="1" dirty="0" err="1" smtClean="0">
                <a:solidFill>
                  <a:schemeClr val="tx1"/>
                </a:solidFill>
              </a:rPr>
              <a:t>moneyTotal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 )</a:t>
            </a:r>
          </a:p>
          <a:p>
            <a:pPr algn="ctr"/>
            <a:r>
              <a:rPr lang="en-US" altLang="ko-KR" sz="1100" b="1" dirty="0" smtClean="0">
                <a:solidFill>
                  <a:schemeClr val="tx1"/>
                </a:solidFill>
              </a:rPr>
              <a:t>P(1:700 2:500 3:350 4.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투입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5.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반환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)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93" name="순서도: 처리 92"/>
          <p:cNvSpPr/>
          <p:nvPr/>
        </p:nvSpPr>
        <p:spPr>
          <a:xfrm>
            <a:off x="521297" y="697520"/>
            <a:ext cx="3269388" cy="360040"/>
          </a:xfrm>
          <a:prstGeom prst="flowChartProcess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err="1" smtClean="0">
                <a:solidFill>
                  <a:sysClr val="windowText" lastClr="000000"/>
                </a:solidFill>
              </a:rPr>
              <a:t>inputString</a:t>
            </a:r>
            <a:r>
              <a:rPr lang="en-US" altLang="ko-KR" sz="1100" b="1" dirty="0" smtClean="0">
                <a:solidFill>
                  <a:sysClr val="windowText" lastClr="000000"/>
                </a:solidFill>
              </a:rPr>
              <a:t> = 9,  </a:t>
            </a:r>
            <a:r>
              <a:rPr lang="en-US" altLang="ko-KR" sz="1100" b="1" dirty="0" err="1" smtClean="0">
                <a:solidFill>
                  <a:sysClr val="windowText" lastClr="000000"/>
                </a:solidFill>
              </a:rPr>
              <a:t>mTotal</a:t>
            </a:r>
            <a:r>
              <a:rPr lang="en-US" altLang="ko-KR" sz="1100" b="1" dirty="0" smtClean="0">
                <a:solidFill>
                  <a:sysClr val="windowText" lastClr="000000"/>
                </a:solidFill>
              </a:rPr>
              <a:t>=0</a:t>
            </a:r>
            <a:endParaRPr lang="ko-KR" altLang="en-US" sz="11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102" name="직선 화살표 연결선 101"/>
          <p:cNvCxnSpPr/>
          <p:nvPr/>
        </p:nvCxnSpPr>
        <p:spPr>
          <a:xfrm>
            <a:off x="1399907" y="7524328"/>
            <a:ext cx="0" cy="198305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순서도: 판단 102">
            <a:extLst>
              <a:ext uri="{FF2B5EF4-FFF2-40B4-BE49-F238E27FC236}">
                <a16:creationId xmlns="" xmlns:a16="http://schemas.microsoft.com/office/drawing/2014/main" id="{41A555AE-1ADE-49D5-8673-6DD1442A707E}"/>
              </a:ext>
            </a:extLst>
          </p:cNvPr>
          <p:cNvSpPr/>
          <p:nvPr/>
        </p:nvSpPr>
        <p:spPr>
          <a:xfrm>
            <a:off x="332657" y="1216090"/>
            <a:ext cx="2060848" cy="576064"/>
          </a:xfrm>
          <a:prstGeom prst="flowChartDecision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err="1" smtClean="0">
                <a:solidFill>
                  <a:sysClr val="windowText" lastClr="000000"/>
                </a:solidFill>
              </a:rPr>
              <a:t>inputString</a:t>
            </a:r>
            <a:endParaRPr lang="en-US" altLang="ko-KR" sz="1100" b="1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100" b="1" dirty="0" smtClean="0">
                <a:solidFill>
                  <a:sysClr val="windowText" lastClr="000000"/>
                </a:solidFill>
              </a:rPr>
              <a:t>!=0</a:t>
            </a:r>
            <a:endParaRPr lang="ko-KR" altLang="en-US" sz="1100" b="1" dirty="0">
              <a:solidFill>
                <a:sysClr val="windowText" lastClr="000000"/>
              </a:solidFill>
            </a:endParaRPr>
          </a:p>
        </p:txBody>
      </p:sp>
      <p:sp>
        <p:nvSpPr>
          <p:cNvPr id="156" name="순서도: 연결자 155"/>
          <p:cNvSpPr/>
          <p:nvPr/>
        </p:nvSpPr>
        <p:spPr>
          <a:xfrm>
            <a:off x="910365" y="7725838"/>
            <a:ext cx="936104" cy="432048"/>
          </a:xfrm>
          <a:prstGeom prst="flowChartConnector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ysClr val="windowText" lastClr="000000"/>
                </a:solidFill>
              </a:rPr>
              <a:t>종료</a:t>
            </a:r>
            <a:endParaRPr lang="ko-KR" altLang="en-US" sz="11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37" name="직선 화살표 연결선 36"/>
          <p:cNvCxnSpPr>
            <a:cxnSpLocks/>
          </p:cNvCxnSpPr>
          <p:nvPr/>
        </p:nvCxnSpPr>
        <p:spPr>
          <a:xfrm flipV="1">
            <a:off x="3903177" y="3752934"/>
            <a:ext cx="237939" cy="1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순서도: 처리 37"/>
          <p:cNvSpPr/>
          <p:nvPr/>
        </p:nvSpPr>
        <p:spPr>
          <a:xfrm>
            <a:off x="4141116" y="3562400"/>
            <a:ext cx="1058205" cy="352039"/>
          </a:xfrm>
          <a:prstGeom prst="flowChartProcess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ysClr val="windowText" lastClr="000000"/>
                </a:solidFill>
              </a:rPr>
              <a:t>P(</a:t>
            </a:r>
            <a:r>
              <a:rPr lang="ko-KR" altLang="en-US" sz="1100" b="1" dirty="0">
                <a:solidFill>
                  <a:sysClr val="windowText" lastClr="000000"/>
                </a:solidFill>
              </a:rPr>
              <a:t>사이다</a:t>
            </a:r>
            <a:r>
              <a:rPr lang="en-US" altLang="ko-KR" sz="1100" b="1" dirty="0">
                <a:solidFill>
                  <a:sysClr val="windowText" lastClr="000000"/>
                </a:solidFill>
              </a:rPr>
              <a:t>)</a:t>
            </a:r>
            <a:endParaRPr lang="ko-KR" altLang="en-US" sz="11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="" xmlns:a16="http://schemas.microsoft.com/office/drawing/2014/main" id="{E5EF5AB5-A901-454C-8F44-341DD5AD274C}"/>
              </a:ext>
            </a:extLst>
          </p:cNvPr>
          <p:cNvCxnSpPr>
            <a:cxnSpLocks/>
          </p:cNvCxnSpPr>
          <p:nvPr/>
        </p:nvCxnSpPr>
        <p:spPr>
          <a:xfrm flipV="1">
            <a:off x="5203485" y="3734550"/>
            <a:ext cx="237939" cy="1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순서도: 판단 39">
            <a:extLst>
              <a:ext uri="{FF2B5EF4-FFF2-40B4-BE49-F238E27FC236}">
                <a16:creationId xmlns="" xmlns:a16="http://schemas.microsoft.com/office/drawing/2014/main" id="{A388ACB5-E794-436B-8601-784FD10E087A}"/>
              </a:ext>
            </a:extLst>
          </p:cNvPr>
          <p:cNvSpPr/>
          <p:nvPr/>
        </p:nvSpPr>
        <p:spPr>
          <a:xfrm>
            <a:off x="2563566" y="3471912"/>
            <a:ext cx="1340461" cy="576064"/>
          </a:xfrm>
          <a:prstGeom prst="flowChartDecision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err="1" smtClean="0">
                <a:solidFill>
                  <a:sysClr val="windowText" lastClr="000000"/>
                </a:solidFill>
              </a:rPr>
              <a:t>mTotal</a:t>
            </a:r>
            <a:endParaRPr lang="en-US" altLang="ko-KR" sz="1100" b="1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100" b="1" dirty="0" smtClean="0">
                <a:solidFill>
                  <a:sysClr val="windowText" lastClr="000000"/>
                </a:solidFill>
              </a:rPr>
              <a:t>&gt;700</a:t>
            </a:r>
            <a:endParaRPr lang="ko-KR" altLang="en-US" sz="11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="" xmlns:a16="http://schemas.microsoft.com/office/drawing/2014/main" id="{7A4B7FDC-73E8-41F1-908E-8EC83D89F8BC}"/>
              </a:ext>
            </a:extLst>
          </p:cNvPr>
          <p:cNvCxnSpPr>
            <a:cxnSpLocks/>
          </p:cNvCxnSpPr>
          <p:nvPr/>
        </p:nvCxnSpPr>
        <p:spPr>
          <a:xfrm flipV="1">
            <a:off x="2341946" y="3759942"/>
            <a:ext cx="237939" cy="1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82">
            <a:extLst>
              <a:ext uri="{FF2B5EF4-FFF2-40B4-BE49-F238E27FC236}">
                <a16:creationId xmlns="" xmlns:a16="http://schemas.microsoft.com/office/drawing/2014/main" id="{AD745D22-5621-4A46-A185-57CF42FB0A27}"/>
              </a:ext>
            </a:extLst>
          </p:cNvPr>
          <p:cNvCxnSpPr>
            <a:cxnSpLocks/>
            <a:stCxn id="40" idx="2"/>
          </p:cNvCxnSpPr>
          <p:nvPr/>
        </p:nvCxnSpPr>
        <p:spPr>
          <a:xfrm rot="16200000" flipH="1">
            <a:off x="4833582" y="2448190"/>
            <a:ext cx="235994" cy="3435565"/>
          </a:xfrm>
          <a:prstGeom prst="bentConnector2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순서도: 판단 53">
            <a:extLst>
              <a:ext uri="{FF2B5EF4-FFF2-40B4-BE49-F238E27FC236}">
                <a16:creationId xmlns="" xmlns:a16="http://schemas.microsoft.com/office/drawing/2014/main" id="{41A555AE-1ADE-49D5-8673-6DD1442A707E}"/>
              </a:ext>
            </a:extLst>
          </p:cNvPr>
          <p:cNvSpPr/>
          <p:nvPr/>
        </p:nvSpPr>
        <p:spPr>
          <a:xfrm>
            <a:off x="461596" y="3472830"/>
            <a:ext cx="1876450" cy="576064"/>
          </a:xfrm>
          <a:prstGeom prst="flowChartDecision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err="1" smtClean="0">
                <a:solidFill>
                  <a:sysClr val="windowText" lastClr="000000"/>
                </a:solidFill>
              </a:rPr>
              <a:t>inputString</a:t>
            </a:r>
            <a:endParaRPr lang="en-US" altLang="ko-KR" sz="1100" b="1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100" b="1" dirty="0" smtClean="0">
                <a:solidFill>
                  <a:sysClr val="windowText" lastClr="000000"/>
                </a:solidFill>
              </a:rPr>
              <a:t>==1</a:t>
            </a:r>
            <a:endParaRPr lang="ko-KR" altLang="en-US" sz="11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59" name="직선 화살표 연결선 58"/>
          <p:cNvCxnSpPr>
            <a:cxnSpLocks/>
          </p:cNvCxnSpPr>
          <p:nvPr/>
        </p:nvCxnSpPr>
        <p:spPr>
          <a:xfrm flipV="1">
            <a:off x="3910213" y="4709006"/>
            <a:ext cx="237939" cy="1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순서도: 처리 59"/>
          <p:cNvSpPr/>
          <p:nvPr/>
        </p:nvSpPr>
        <p:spPr>
          <a:xfrm>
            <a:off x="4148152" y="4518472"/>
            <a:ext cx="1058205" cy="352039"/>
          </a:xfrm>
          <a:prstGeom prst="flowChartProcess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ysClr val="windowText" lastClr="000000"/>
                </a:solidFill>
              </a:rPr>
              <a:t>P(</a:t>
            </a:r>
            <a:r>
              <a:rPr lang="ko-KR" altLang="en-US" sz="1100" b="1" dirty="0" smtClean="0">
                <a:solidFill>
                  <a:sysClr val="windowText" lastClr="000000"/>
                </a:solidFill>
              </a:rPr>
              <a:t>콜라</a:t>
            </a:r>
            <a:r>
              <a:rPr lang="en-US" altLang="ko-KR" sz="1100" b="1" dirty="0" smtClean="0">
                <a:solidFill>
                  <a:sysClr val="windowText" lastClr="000000"/>
                </a:solidFill>
              </a:rPr>
              <a:t>)</a:t>
            </a:r>
            <a:endParaRPr lang="ko-KR" altLang="en-US" sz="11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="" xmlns:a16="http://schemas.microsoft.com/office/drawing/2014/main" id="{E5EF5AB5-A901-454C-8F44-341DD5AD274C}"/>
              </a:ext>
            </a:extLst>
          </p:cNvPr>
          <p:cNvCxnSpPr>
            <a:cxnSpLocks/>
          </p:cNvCxnSpPr>
          <p:nvPr/>
        </p:nvCxnSpPr>
        <p:spPr>
          <a:xfrm flipV="1">
            <a:off x="5210521" y="4690622"/>
            <a:ext cx="237939" cy="1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순서도: 판단 61">
            <a:extLst>
              <a:ext uri="{FF2B5EF4-FFF2-40B4-BE49-F238E27FC236}">
                <a16:creationId xmlns="" xmlns:a16="http://schemas.microsoft.com/office/drawing/2014/main" id="{A388ACB5-E794-436B-8601-784FD10E087A}"/>
              </a:ext>
            </a:extLst>
          </p:cNvPr>
          <p:cNvSpPr/>
          <p:nvPr/>
        </p:nvSpPr>
        <p:spPr>
          <a:xfrm>
            <a:off x="2570602" y="4427984"/>
            <a:ext cx="1340461" cy="576064"/>
          </a:xfrm>
          <a:prstGeom prst="flowChartDecision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err="1" smtClean="0">
                <a:solidFill>
                  <a:sysClr val="windowText" lastClr="000000"/>
                </a:solidFill>
              </a:rPr>
              <a:t>mTotal</a:t>
            </a:r>
            <a:endParaRPr lang="en-US" altLang="ko-KR" sz="1100" b="1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100" b="1" dirty="0" smtClean="0">
                <a:solidFill>
                  <a:sysClr val="windowText" lastClr="000000"/>
                </a:solidFill>
              </a:rPr>
              <a:t>&gt;500</a:t>
            </a:r>
            <a:endParaRPr lang="ko-KR" altLang="en-US" sz="11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="" xmlns:a16="http://schemas.microsoft.com/office/drawing/2014/main" id="{7A4B7FDC-73E8-41F1-908E-8EC83D89F8BC}"/>
              </a:ext>
            </a:extLst>
          </p:cNvPr>
          <p:cNvCxnSpPr>
            <a:cxnSpLocks/>
          </p:cNvCxnSpPr>
          <p:nvPr/>
        </p:nvCxnSpPr>
        <p:spPr>
          <a:xfrm flipV="1">
            <a:off x="2348982" y="4716014"/>
            <a:ext cx="237939" cy="1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82">
            <a:extLst>
              <a:ext uri="{FF2B5EF4-FFF2-40B4-BE49-F238E27FC236}">
                <a16:creationId xmlns="" xmlns:a16="http://schemas.microsoft.com/office/drawing/2014/main" id="{AD745D22-5621-4A46-A185-57CF42FB0A27}"/>
              </a:ext>
            </a:extLst>
          </p:cNvPr>
          <p:cNvCxnSpPr>
            <a:cxnSpLocks/>
            <a:stCxn id="62" idx="2"/>
          </p:cNvCxnSpPr>
          <p:nvPr/>
        </p:nvCxnSpPr>
        <p:spPr>
          <a:xfrm rot="16200000" flipH="1">
            <a:off x="4811081" y="3433799"/>
            <a:ext cx="288032" cy="3428529"/>
          </a:xfrm>
          <a:prstGeom prst="bentConnector2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순서도: 판단 65">
            <a:extLst>
              <a:ext uri="{FF2B5EF4-FFF2-40B4-BE49-F238E27FC236}">
                <a16:creationId xmlns="" xmlns:a16="http://schemas.microsoft.com/office/drawing/2014/main" id="{41A555AE-1ADE-49D5-8673-6DD1442A707E}"/>
              </a:ext>
            </a:extLst>
          </p:cNvPr>
          <p:cNvSpPr/>
          <p:nvPr/>
        </p:nvSpPr>
        <p:spPr>
          <a:xfrm>
            <a:off x="468632" y="4428902"/>
            <a:ext cx="1876450" cy="576064"/>
          </a:xfrm>
          <a:prstGeom prst="flowChartDecision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err="1" smtClean="0">
                <a:solidFill>
                  <a:sysClr val="windowText" lastClr="000000"/>
                </a:solidFill>
              </a:rPr>
              <a:t>inputString</a:t>
            </a:r>
            <a:endParaRPr lang="en-US" altLang="ko-KR" sz="1100" b="1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100" b="1" dirty="0" smtClean="0">
                <a:solidFill>
                  <a:sysClr val="windowText" lastClr="000000"/>
                </a:solidFill>
              </a:rPr>
              <a:t>==2</a:t>
            </a:r>
            <a:endParaRPr lang="ko-KR" altLang="en-US" sz="11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68" name="직선 화살표 연결선 67"/>
          <p:cNvCxnSpPr>
            <a:cxnSpLocks/>
          </p:cNvCxnSpPr>
          <p:nvPr/>
        </p:nvCxnSpPr>
        <p:spPr>
          <a:xfrm flipV="1">
            <a:off x="3918253" y="5645110"/>
            <a:ext cx="237939" cy="1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순서도: 처리 68"/>
          <p:cNvSpPr/>
          <p:nvPr/>
        </p:nvSpPr>
        <p:spPr>
          <a:xfrm>
            <a:off x="4156192" y="5454576"/>
            <a:ext cx="1058205" cy="352039"/>
          </a:xfrm>
          <a:prstGeom prst="flowChartProcess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ysClr val="windowText" lastClr="000000"/>
                </a:solidFill>
              </a:rPr>
              <a:t>P</a:t>
            </a:r>
            <a:r>
              <a:rPr lang="en-US" altLang="ko-KR" sz="1100" b="1" dirty="0" smtClean="0">
                <a:solidFill>
                  <a:sysClr val="windowText" lastClr="000000"/>
                </a:solidFill>
              </a:rPr>
              <a:t>(</a:t>
            </a:r>
            <a:r>
              <a:rPr lang="ko-KR" altLang="en-US" sz="1100" b="1" dirty="0" err="1" smtClean="0">
                <a:solidFill>
                  <a:sysClr val="windowText" lastClr="000000"/>
                </a:solidFill>
              </a:rPr>
              <a:t>환타</a:t>
            </a:r>
            <a:r>
              <a:rPr lang="en-US" altLang="ko-KR" sz="1100" b="1" dirty="0" smtClean="0">
                <a:solidFill>
                  <a:sysClr val="windowText" lastClr="000000"/>
                </a:solidFill>
              </a:rPr>
              <a:t>)</a:t>
            </a:r>
            <a:endParaRPr lang="ko-KR" altLang="en-US" sz="11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="" xmlns:a16="http://schemas.microsoft.com/office/drawing/2014/main" id="{E5EF5AB5-A901-454C-8F44-341DD5AD274C}"/>
              </a:ext>
            </a:extLst>
          </p:cNvPr>
          <p:cNvCxnSpPr>
            <a:cxnSpLocks/>
          </p:cNvCxnSpPr>
          <p:nvPr/>
        </p:nvCxnSpPr>
        <p:spPr>
          <a:xfrm flipV="1">
            <a:off x="5218561" y="5626726"/>
            <a:ext cx="237939" cy="1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순서도: 판단 70">
            <a:extLst>
              <a:ext uri="{FF2B5EF4-FFF2-40B4-BE49-F238E27FC236}">
                <a16:creationId xmlns="" xmlns:a16="http://schemas.microsoft.com/office/drawing/2014/main" id="{A388ACB5-E794-436B-8601-784FD10E087A}"/>
              </a:ext>
            </a:extLst>
          </p:cNvPr>
          <p:cNvSpPr/>
          <p:nvPr/>
        </p:nvSpPr>
        <p:spPr>
          <a:xfrm>
            <a:off x="2578642" y="5364088"/>
            <a:ext cx="1340461" cy="576064"/>
          </a:xfrm>
          <a:prstGeom prst="flowChartDecision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err="1" smtClean="0">
                <a:solidFill>
                  <a:sysClr val="windowText" lastClr="000000"/>
                </a:solidFill>
              </a:rPr>
              <a:t>mTotal</a:t>
            </a:r>
            <a:endParaRPr lang="en-US" altLang="ko-KR" sz="1100" b="1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100" b="1" dirty="0" smtClean="0">
                <a:solidFill>
                  <a:sysClr val="windowText" lastClr="000000"/>
                </a:solidFill>
              </a:rPr>
              <a:t>&gt;350</a:t>
            </a:r>
            <a:endParaRPr lang="ko-KR" altLang="en-US" sz="11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="" xmlns:a16="http://schemas.microsoft.com/office/drawing/2014/main" id="{7A4B7FDC-73E8-41F1-908E-8EC83D89F8BC}"/>
              </a:ext>
            </a:extLst>
          </p:cNvPr>
          <p:cNvCxnSpPr>
            <a:cxnSpLocks/>
          </p:cNvCxnSpPr>
          <p:nvPr/>
        </p:nvCxnSpPr>
        <p:spPr>
          <a:xfrm flipV="1">
            <a:off x="2357022" y="5652118"/>
            <a:ext cx="237939" cy="1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82">
            <a:extLst>
              <a:ext uri="{FF2B5EF4-FFF2-40B4-BE49-F238E27FC236}">
                <a16:creationId xmlns="" xmlns:a16="http://schemas.microsoft.com/office/drawing/2014/main" id="{AD745D22-5621-4A46-A185-57CF42FB0A27}"/>
              </a:ext>
            </a:extLst>
          </p:cNvPr>
          <p:cNvCxnSpPr>
            <a:cxnSpLocks/>
            <a:stCxn id="71" idx="2"/>
          </p:cNvCxnSpPr>
          <p:nvPr/>
        </p:nvCxnSpPr>
        <p:spPr>
          <a:xfrm rot="16200000" flipH="1">
            <a:off x="4815101" y="4373923"/>
            <a:ext cx="288032" cy="3420489"/>
          </a:xfrm>
          <a:prstGeom prst="bentConnector2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순서도: 판단 74">
            <a:extLst>
              <a:ext uri="{FF2B5EF4-FFF2-40B4-BE49-F238E27FC236}">
                <a16:creationId xmlns="" xmlns:a16="http://schemas.microsoft.com/office/drawing/2014/main" id="{41A555AE-1ADE-49D5-8673-6DD1442A707E}"/>
              </a:ext>
            </a:extLst>
          </p:cNvPr>
          <p:cNvSpPr/>
          <p:nvPr/>
        </p:nvSpPr>
        <p:spPr>
          <a:xfrm>
            <a:off x="476672" y="5365006"/>
            <a:ext cx="1876450" cy="576064"/>
          </a:xfrm>
          <a:prstGeom prst="flowChartDecision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err="1" smtClean="0">
                <a:solidFill>
                  <a:sysClr val="windowText" lastClr="000000"/>
                </a:solidFill>
              </a:rPr>
              <a:t>inputString</a:t>
            </a:r>
            <a:endParaRPr lang="en-US" altLang="ko-KR" sz="1100" b="1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100" b="1" dirty="0" smtClean="0">
                <a:solidFill>
                  <a:sysClr val="windowText" lastClr="000000"/>
                </a:solidFill>
              </a:rPr>
              <a:t>==3</a:t>
            </a:r>
            <a:endParaRPr lang="ko-KR" altLang="en-US" sz="1100" b="1" dirty="0">
              <a:solidFill>
                <a:sysClr val="windowText" lastClr="000000"/>
              </a:solidFill>
            </a:endParaRPr>
          </a:p>
        </p:txBody>
      </p:sp>
      <p:sp>
        <p:nvSpPr>
          <p:cNvPr id="76" name="순서도: 처리 75"/>
          <p:cNvSpPr/>
          <p:nvPr/>
        </p:nvSpPr>
        <p:spPr>
          <a:xfrm>
            <a:off x="4549714" y="6400408"/>
            <a:ext cx="1759606" cy="403840"/>
          </a:xfrm>
          <a:prstGeom prst="flowChartProcess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err="1" smtClean="0">
                <a:solidFill>
                  <a:sysClr val="windowText" lastClr="000000"/>
                </a:solidFill>
              </a:rPr>
              <a:t>mTotal</a:t>
            </a:r>
            <a:r>
              <a:rPr lang="en-US" altLang="ko-KR" sz="1100" b="1" dirty="0" smtClean="0">
                <a:solidFill>
                  <a:sysClr val="windowText" lastClr="000000"/>
                </a:solidFill>
              </a:rPr>
              <a:t>=</a:t>
            </a:r>
            <a:r>
              <a:rPr lang="en-US" altLang="ko-KR" sz="1100" b="1" dirty="0" err="1" smtClean="0">
                <a:solidFill>
                  <a:sysClr val="windowText" lastClr="000000"/>
                </a:solidFill>
              </a:rPr>
              <a:t>mTotal</a:t>
            </a:r>
            <a:endParaRPr lang="ko-KR" altLang="en-US" sz="1100" b="1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100" b="1" dirty="0" smtClean="0">
                <a:solidFill>
                  <a:sysClr val="windowText" lastClr="000000"/>
                </a:solidFill>
              </a:rPr>
              <a:t>+</a:t>
            </a:r>
            <a:r>
              <a:rPr lang="en-US" altLang="ko-KR" sz="1100" b="1" dirty="0" err="1" smtClean="0">
                <a:solidFill>
                  <a:sysClr val="windowText" lastClr="000000"/>
                </a:solidFill>
              </a:rPr>
              <a:t>moneyInput</a:t>
            </a:r>
            <a:endParaRPr lang="ko-KR" altLang="en-US" sz="1100" b="1" dirty="0">
              <a:solidFill>
                <a:sysClr val="windowText" lastClr="000000"/>
              </a:solidFill>
            </a:endParaRPr>
          </a:p>
        </p:txBody>
      </p:sp>
      <p:sp>
        <p:nvSpPr>
          <p:cNvPr id="78" name="순서도: 처리 77"/>
          <p:cNvSpPr/>
          <p:nvPr/>
        </p:nvSpPr>
        <p:spPr>
          <a:xfrm>
            <a:off x="2593932" y="6372201"/>
            <a:ext cx="1699164" cy="360040"/>
          </a:xfrm>
          <a:prstGeom prst="flowChartProcess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err="1" smtClean="0">
                <a:solidFill>
                  <a:sysClr val="windowText" lastClr="000000"/>
                </a:solidFill>
              </a:rPr>
              <a:t>moneyInput</a:t>
            </a:r>
            <a:r>
              <a:rPr lang="en-US" altLang="ko-KR" sz="1100" b="1" dirty="0" smtClean="0">
                <a:solidFill>
                  <a:sysClr val="windowText" lastClr="000000"/>
                </a:solidFill>
              </a:rPr>
              <a:t>=</a:t>
            </a:r>
            <a:r>
              <a:rPr lang="ko-KR" altLang="en-US" sz="1100" b="1" dirty="0" smtClean="0">
                <a:solidFill>
                  <a:sysClr val="windowText" lastClr="000000"/>
                </a:solidFill>
              </a:rPr>
              <a:t>금액입력</a:t>
            </a:r>
            <a:endParaRPr lang="ko-KR" altLang="en-US" sz="11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="" xmlns:a16="http://schemas.microsoft.com/office/drawing/2014/main" id="{E5EF5AB5-A901-454C-8F44-341DD5AD274C}"/>
              </a:ext>
            </a:extLst>
          </p:cNvPr>
          <p:cNvCxnSpPr>
            <a:cxnSpLocks/>
          </p:cNvCxnSpPr>
          <p:nvPr/>
        </p:nvCxnSpPr>
        <p:spPr>
          <a:xfrm flipV="1">
            <a:off x="4293096" y="6576426"/>
            <a:ext cx="237939" cy="1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="" xmlns:a16="http://schemas.microsoft.com/office/drawing/2014/main" id="{7A4B7FDC-73E8-41F1-908E-8EC83D89F8BC}"/>
              </a:ext>
            </a:extLst>
          </p:cNvPr>
          <p:cNvCxnSpPr>
            <a:cxnSpLocks/>
          </p:cNvCxnSpPr>
          <p:nvPr/>
        </p:nvCxnSpPr>
        <p:spPr>
          <a:xfrm flipV="1">
            <a:off x="2357022" y="6587304"/>
            <a:ext cx="237939" cy="1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순서도: 판단 83">
            <a:extLst>
              <a:ext uri="{FF2B5EF4-FFF2-40B4-BE49-F238E27FC236}">
                <a16:creationId xmlns="" xmlns:a16="http://schemas.microsoft.com/office/drawing/2014/main" id="{41A555AE-1ADE-49D5-8673-6DD1442A707E}"/>
              </a:ext>
            </a:extLst>
          </p:cNvPr>
          <p:cNvSpPr/>
          <p:nvPr/>
        </p:nvSpPr>
        <p:spPr>
          <a:xfrm>
            <a:off x="476672" y="6300192"/>
            <a:ext cx="1876450" cy="576064"/>
          </a:xfrm>
          <a:prstGeom prst="flowChartDecision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err="1" smtClean="0">
                <a:solidFill>
                  <a:sysClr val="windowText" lastClr="000000"/>
                </a:solidFill>
              </a:rPr>
              <a:t>inputString</a:t>
            </a:r>
            <a:endParaRPr lang="en-US" altLang="ko-KR" sz="1100" b="1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100" b="1" dirty="0" smtClean="0">
                <a:solidFill>
                  <a:sysClr val="windowText" lastClr="000000"/>
                </a:solidFill>
              </a:rPr>
              <a:t>==4</a:t>
            </a:r>
            <a:endParaRPr lang="ko-KR" altLang="en-US" sz="11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89" name="직선 화살표 연결선 32"/>
          <p:cNvCxnSpPr>
            <a:cxnSpLocks/>
            <a:stCxn id="84" idx="2"/>
            <a:endCxn id="103" idx="3"/>
          </p:cNvCxnSpPr>
          <p:nvPr/>
        </p:nvCxnSpPr>
        <p:spPr>
          <a:xfrm rot="5400000" flipH="1" flipV="1">
            <a:off x="-781866" y="3700885"/>
            <a:ext cx="5372134" cy="978608"/>
          </a:xfrm>
          <a:prstGeom prst="bentConnector4">
            <a:avLst>
              <a:gd name="adj1" fmla="val -4255"/>
              <a:gd name="adj2" fmla="val 540127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순서도: 처리 46">
            <a:extLst>
              <a:ext uri="{FF2B5EF4-FFF2-40B4-BE49-F238E27FC236}">
                <a16:creationId xmlns="" xmlns:a16="http://schemas.microsoft.com/office/drawing/2014/main" id="{2CFF1396-B64D-412A-8472-D4FC4B9B77FD}"/>
              </a:ext>
            </a:extLst>
          </p:cNvPr>
          <p:cNvSpPr/>
          <p:nvPr/>
        </p:nvSpPr>
        <p:spPr>
          <a:xfrm>
            <a:off x="4782638" y="4110924"/>
            <a:ext cx="1160093" cy="302546"/>
          </a:xfrm>
          <a:prstGeom prst="flowChartProcess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err="1" smtClean="0">
                <a:solidFill>
                  <a:sysClr val="windowText" lastClr="000000"/>
                </a:solidFill>
              </a:rPr>
              <a:t>inputString</a:t>
            </a:r>
            <a:r>
              <a:rPr lang="en-US" altLang="ko-KR" sz="1100" b="1" dirty="0" smtClean="0">
                <a:solidFill>
                  <a:sysClr val="windowText" lastClr="000000"/>
                </a:solidFill>
              </a:rPr>
              <a:t>=5</a:t>
            </a:r>
            <a:endParaRPr lang="ko-KR" altLang="en-US" sz="1100" b="1" dirty="0">
              <a:solidFill>
                <a:sysClr val="windowText" lastClr="000000"/>
              </a:solidFill>
            </a:endParaRPr>
          </a:p>
        </p:txBody>
      </p:sp>
      <p:sp>
        <p:nvSpPr>
          <p:cNvPr id="64" name="순서도: 처리 63">
            <a:extLst>
              <a:ext uri="{FF2B5EF4-FFF2-40B4-BE49-F238E27FC236}">
                <a16:creationId xmlns="" xmlns:a16="http://schemas.microsoft.com/office/drawing/2014/main" id="{2CFF1396-B64D-412A-8472-D4FC4B9B77FD}"/>
              </a:ext>
            </a:extLst>
          </p:cNvPr>
          <p:cNvSpPr/>
          <p:nvPr/>
        </p:nvSpPr>
        <p:spPr>
          <a:xfrm>
            <a:off x="4724215" y="5076056"/>
            <a:ext cx="1153057" cy="322514"/>
          </a:xfrm>
          <a:prstGeom prst="flowChartProcess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err="1" smtClean="0">
                <a:solidFill>
                  <a:sysClr val="windowText" lastClr="000000"/>
                </a:solidFill>
              </a:rPr>
              <a:t>inputString</a:t>
            </a:r>
            <a:r>
              <a:rPr lang="en-US" altLang="ko-KR" sz="1100" b="1" dirty="0" smtClean="0">
                <a:solidFill>
                  <a:sysClr val="windowText" lastClr="000000"/>
                </a:solidFill>
              </a:rPr>
              <a:t>=5</a:t>
            </a:r>
            <a:endParaRPr lang="ko-KR" altLang="en-US" sz="1100" b="1" dirty="0">
              <a:solidFill>
                <a:sysClr val="windowText" lastClr="000000"/>
              </a:solidFill>
            </a:endParaRPr>
          </a:p>
        </p:txBody>
      </p:sp>
      <p:sp>
        <p:nvSpPr>
          <p:cNvPr id="73" name="순서도: 처리 72">
            <a:extLst>
              <a:ext uri="{FF2B5EF4-FFF2-40B4-BE49-F238E27FC236}">
                <a16:creationId xmlns="" xmlns:a16="http://schemas.microsoft.com/office/drawing/2014/main" id="{2CFF1396-B64D-412A-8472-D4FC4B9B77FD}"/>
              </a:ext>
            </a:extLst>
          </p:cNvPr>
          <p:cNvSpPr/>
          <p:nvPr/>
        </p:nvSpPr>
        <p:spPr>
          <a:xfrm>
            <a:off x="4725144" y="6012160"/>
            <a:ext cx="1217025" cy="322514"/>
          </a:xfrm>
          <a:prstGeom prst="flowChartProcess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err="1" smtClean="0">
                <a:solidFill>
                  <a:sysClr val="windowText" lastClr="000000"/>
                </a:solidFill>
              </a:rPr>
              <a:t>inputString</a:t>
            </a:r>
            <a:r>
              <a:rPr lang="en-US" altLang="ko-KR" sz="1100" b="1" dirty="0" smtClean="0">
                <a:solidFill>
                  <a:sysClr val="windowText" lastClr="000000"/>
                </a:solidFill>
              </a:rPr>
              <a:t>=5</a:t>
            </a:r>
            <a:endParaRPr lang="ko-KR" altLang="en-US" sz="11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113" name="직선 화살표 연결선 112">
            <a:extLst>
              <a:ext uri="{FF2B5EF4-FFF2-40B4-BE49-F238E27FC236}">
                <a16:creationId xmlns="" xmlns:a16="http://schemas.microsoft.com/office/drawing/2014/main" id="{E5EF5AB5-A901-454C-8F44-341DD5AD274C}"/>
              </a:ext>
            </a:extLst>
          </p:cNvPr>
          <p:cNvCxnSpPr>
            <a:cxnSpLocks/>
          </p:cNvCxnSpPr>
          <p:nvPr/>
        </p:nvCxnSpPr>
        <p:spPr>
          <a:xfrm flipV="1">
            <a:off x="6453336" y="3707904"/>
            <a:ext cx="237939" cy="1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순서도: 처리 35"/>
          <p:cNvSpPr/>
          <p:nvPr/>
        </p:nvSpPr>
        <p:spPr>
          <a:xfrm>
            <a:off x="5460103" y="3558532"/>
            <a:ext cx="1058205" cy="352039"/>
          </a:xfrm>
          <a:prstGeom prst="flowChartProcess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err="1" smtClean="0">
                <a:solidFill>
                  <a:sysClr val="windowText" lastClr="000000"/>
                </a:solidFill>
              </a:rPr>
              <a:t>mTotal</a:t>
            </a:r>
            <a:r>
              <a:rPr lang="en-US" altLang="ko-KR" sz="1100" b="1" dirty="0" smtClean="0">
                <a:solidFill>
                  <a:sysClr val="windowText" lastClr="000000"/>
                </a:solidFill>
              </a:rPr>
              <a:t>=</a:t>
            </a:r>
          </a:p>
          <a:p>
            <a:pPr algn="ctr"/>
            <a:r>
              <a:rPr lang="en-US" altLang="ko-KR" sz="1100" b="1" dirty="0" smtClean="0">
                <a:solidFill>
                  <a:sysClr val="windowText" lastClr="000000"/>
                </a:solidFill>
              </a:rPr>
              <a:t>mTotal-700</a:t>
            </a:r>
            <a:endParaRPr lang="ko-KR" altLang="en-US" sz="11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117" name="직선 화살표 연결선 116">
            <a:extLst>
              <a:ext uri="{FF2B5EF4-FFF2-40B4-BE49-F238E27FC236}">
                <a16:creationId xmlns="" xmlns:a16="http://schemas.microsoft.com/office/drawing/2014/main" id="{E5EF5AB5-A901-454C-8F44-341DD5AD274C}"/>
              </a:ext>
            </a:extLst>
          </p:cNvPr>
          <p:cNvCxnSpPr>
            <a:cxnSpLocks/>
          </p:cNvCxnSpPr>
          <p:nvPr/>
        </p:nvCxnSpPr>
        <p:spPr>
          <a:xfrm flipV="1">
            <a:off x="6309320" y="6588224"/>
            <a:ext cx="360040" cy="2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="" xmlns:a16="http://schemas.microsoft.com/office/drawing/2014/main" id="{E5EF5AB5-A901-454C-8F44-341DD5AD274C}"/>
              </a:ext>
            </a:extLst>
          </p:cNvPr>
          <p:cNvCxnSpPr>
            <a:cxnSpLocks/>
          </p:cNvCxnSpPr>
          <p:nvPr/>
        </p:nvCxnSpPr>
        <p:spPr>
          <a:xfrm flipV="1">
            <a:off x="6452774" y="4716015"/>
            <a:ext cx="237939" cy="1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>
            <a:extLst>
              <a:ext uri="{FF2B5EF4-FFF2-40B4-BE49-F238E27FC236}">
                <a16:creationId xmlns="" xmlns:a16="http://schemas.microsoft.com/office/drawing/2014/main" id="{E5EF5AB5-A901-454C-8F44-341DD5AD274C}"/>
              </a:ext>
            </a:extLst>
          </p:cNvPr>
          <p:cNvCxnSpPr>
            <a:cxnSpLocks/>
          </p:cNvCxnSpPr>
          <p:nvPr/>
        </p:nvCxnSpPr>
        <p:spPr>
          <a:xfrm flipV="1">
            <a:off x="6459887" y="5652120"/>
            <a:ext cx="237939" cy="1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순서도: 처리 66"/>
          <p:cNvSpPr/>
          <p:nvPr/>
        </p:nvSpPr>
        <p:spPr>
          <a:xfrm>
            <a:off x="5475179" y="5450708"/>
            <a:ext cx="1058205" cy="352039"/>
          </a:xfrm>
          <a:prstGeom prst="flowChartProcess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err="1" smtClean="0">
                <a:solidFill>
                  <a:sysClr val="windowText" lastClr="000000"/>
                </a:solidFill>
              </a:rPr>
              <a:t>mTotal</a:t>
            </a:r>
            <a:r>
              <a:rPr lang="en-US" altLang="ko-KR" sz="1100" b="1" dirty="0" smtClean="0">
                <a:solidFill>
                  <a:sysClr val="windowText" lastClr="000000"/>
                </a:solidFill>
              </a:rPr>
              <a:t>=</a:t>
            </a:r>
          </a:p>
          <a:p>
            <a:pPr algn="ctr"/>
            <a:r>
              <a:rPr lang="en-US" altLang="ko-KR" sz="1100" b="1" dirty="0" smtClean="0">
                <a:solidFill>
                  <a:sysClr val="windowText" lastClr="000000"/>
                </a:solidFill>
              </a:rPr>
              <a:t>mTotal-350</a:t>
            </a:r>
            <a:endParaRPr lang="ko-KR" altLang="en-US" sz="1100" b="1" dirty="0">
              <a:solidFill>
                <a:sysClr val="windowText" lastClr="000000"/>
              </a:solidFill>
            </a:endParaRPr>
          </a:p>
        </p:txBody>
      </p:sp>
      <p:sp>
        <p:nvSpPr>
          <p:cNvPr id="58" name="순서도: 처리 57"/>
          <p:cNvSpPr/>
          <p:nvPr/>
        </p:nvSpPr>
        <p:spPr>
          <a:xfrm>
            <a:off x="5467139" y="4514604"/>
            <a:ext cx="1058205" cy="352039"/>
          </a:xfrm>
          <a:prstGeom prst="flowChartProcess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err="1" smtClean="0">
                <a:solidFill>
                  <a:sysClr val="windowText" lastClr="000000"/>
                </a:solidFill>
              </a:rPr>
              <a:t>mTotal</a:t>
            </a:r>
            <a:r>
              <a:rPr lang="en-US" altLang="ko-KR" sz="1100" b="1" dirty="0" smtClean="0">
                <a:solidFill>
                  <a:sysClr val="windowText" lastClr="000000"/>
                </a:solidFill>
              </a:rPr>
              <a:t>=</a:t>
            </a:r>
          </a:p>
          <a:p>
            <a:pPr algn="ctr"/>
            <a:r>
              <a:rPr lang="en-US" altLang="ko-KR" sz="1100" b="1" dirty="0" smtClean="0">
                <a:solidFill>
                  <a:sysClr val="windowText" lastClr="000000"/>
                </a:solidFill>
              </a:rPr>
              <a:t>mTotal-500</a:t>
            </a:r>
            <a:endParaRPr lang="ko-KR" altLang="en-US" sz="1100" b="1" dirty="0">
              <a:solidFill>
                <a:sysClr val="windowText" lastClr="000000"/>
              </a:solidFill>
            </a:endParaRPr>
          </a:p>
        </p:txBody>
      </p:sp>
      <p:sp>
        <p:nvSpPr>
          <p:cNvPr id="131" name="순서도: 판단 130">
            <a:extLst>
              <a:ext uri="{FF2B5EF4-FFF2-40B4-BE49-F238E27FC236}">
                <a16:creationId xmlns="" xmlns:a16="http://schemas.microsoft.com/office/drawing/2014/main" id="{41A555AE-1ADE-49D5-8673-6DD1442A707E}"/>
              </a:ext>
            </a:extLst>
          </p:cNvPr>
          <p:cNvSpPr/>
          <p:nvPr/>
        </p:nvSpPr>
        <p:spPr>
          <a:xfrm>
            <a:off x="4824536" y="2483768"/>
            <a:ext cx="1916832" cy="576064"/>
          </a:xfrm>
          <a:prstGeom prst="flowChartDecision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err="1" smtClean="0">
                <a:solidFill>
                  <a:sysClr val="windowText" lastClr="000000"/>
                </a:solidFill>
              </a:rPr>
              <a:t>inputString</a:t>
            </a:r>
            <a:endParaRPr lang="en-US" altLang="ko-KR" sz="1100" b="1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100" b="1" dirty="0" smtClean="0">
                <a:solidFill>
                  <a:sysClr val="windowText" lastClr="000000"/>
                </a:solidFill>
              </a:rPr>
              <a:t>==5</a:t>
            </a:r>
            <a:endParaRPr lang="ko-KR" altLang="en-US" sz="1100" b="1" dirty="0">
              <a:solidFill>
                <a:sysClr val="windowText" lastClr="000000"/>
              </a:solidFill>
            </a:endParaRPr>
          </a:p>
        </p:txBody>
      </p:sp>
      <p:sp>
        <p:nvSpPr>
          <p:cNvPr id="133" name="순서도: 처리 132"/>
          <p:cNvSpPr/>
          <p:nvPr/>
        </p:nvSpPr>
        <p:spPr>
          <a:xfrm>
            <a:off x="3861048" y="1259632"/>
            <a:ext cx="1152128" cy="720080"/>
          </a:xfrm>
          <a:prstGeom prst="flowChartProcess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err="1" smtClean="0">
                <a:solidFill>
                  <a:sysClr val="windowText" lastClr="000000"/>
                </a:solidFill>
              </a:rPr>
              <a:t>inputString</a:t>
            </a:r>
            <a:r>
              <a:rPr lang="en-US" altLang="ko-KR" sz="1100" b="1" dirty="0" smtClean="0">
                <a:solidFill>
                  <a:sysClr val="windowText" lastClr="000000"/>
                </a:solidFill>
              </a:rPr>
              <a:t>=9  </a:t>
            </a:r>
            <a:r>
              <a:rPr lang="en-US" altLang="ko-KR" sz="1100" b="1" dirty="0" err="1" smtClean="0">
                <a:solidFill>
                  <a:sysClr val="windowText" lastClr="000000"/>
                </a:solidFill>
              </a:rPr>
              <a:t>mTotal</a:t>
            </a:r>
            <a:r>
              <a:rPr lang="en-US" altLang="ko-KR" sz="1100" b="1" dirty="0" smtClean="0">
                <a:solidFill>
                  <a:sysClr val="windowText" lastClr="000000"/>
                </a:solidFill>
              </a:rPr>
              <a:t>=0</a:t>
            </a:r>
            <a:endParaRPr lang="ko-KR" altLang="en-US" sz="11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135" name="직선 화살표 연결선 32"/>
          <p:cNvCxnSpPr>
            <a:cxnSpLocks/>
            <a:stCxn id="131" idx="1"/>
          </p:cNvCxnSpPr>
          <p:nvPr/>
        </p:nvCxnSpPr>
        <p:spPr>
          <a:xfrm rot="10800000">
            <a:off x="3717032" y="1475656"/>
            <a:ext cx="1107504" cy="1296144"/>
          </a:xfrm>
          <a:prstGeom prst="bentConnector2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순서도: 처리 143"/>
          <p:cNvSpPr/>
          <p:nvPr/>
        </p:nvSpPr>
        <p:spPr>
          <a:xfrm>
            <a:off x="5085184" y="1259632"/>
            <a:ext cx="1628800" cy="864096"/>
          </a:xfrm>
          <a:prstGeom prst="flowChartProcess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ysClr val="windowText" lastClr="000000"/>
                </a:solidFill>
              </a:rPr>
              <a:t>18</a:t>
            </a:r>
            <a:r>
              <a:rPr lang="ko-KR" altLang="en-US" sz="1100" b="1" dirty="0" err="1" smtClean="0">
                <a:solidFill>
                  <a:sysClr val="windowText" lastClr="000000"/>
                </a:solidFill>
              </a:rPr>
              <a:t>번순서도</a:t>
            </a:r>
            <a:r>
              <a:rPr lang="en-US" altLang="ko-KR" sz="1100" b="1" dirty="0" err="1" smtClean="0">
                <a:solidFill>
                  <a:sysClr val="windowText" lastClr="000000"/>
                </a:solidFill>
              </a:rPr>
              <a:t>moneyInput</a:t>
            </a:r>
            <a:r>
              <a:rPr lang="ko-KR" altLang="en-US" sz="1100" b="1" dirty="0" smtClean="0">
                <a:solidFill>
                  <a:sysClr val="windowText" lastClr="000000"/>
                </a:solidFill>
              </a:rPr>
              <a:t>에 </a:t>
            </a:r>
            <a:r>
              <a:rPr lang="en-US" altLang="ko-KR" sz="1100" b="1" dirty="0" err="1" smtClean="0">
                <a:solidFill>
                  <a:sysClr val="windowText" lastClr="000000"/>
                </a:solidFill>
              </a:rPr>
              <a:t>mTotal</a:t>
            </a:r>
            <a:r>
              <a:rPr lang="ko-KR" altLang="en-US" sz="1100" b="1" dirty="0" smtClean="0">
                <a:solidFill>
                  <a:sysClr val="windowText" lastClr="000000"/>
                </a:solidFill>
              </a:rPr>
              <a:t>를 넣어서 실행</a:t>
            </a:r>
            <a:endParaRPr lang="en-US" altLang="ko-KR" sz="1100" b="1" dirty="0" smtClean="0">
              <a:solidFill>
                <a:sysClr val="windowText" lastClr="000000"/>
              </a:solidFill>
            </a:endParaRPr>
          </a:p>
          <a:p>
            <a:pPr algn="ctr"/>
            <a:endParaRPr lang="ko-KR" altLang="en-US" sz="1100" b="1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연결자 3"/>
          <p:cNvSpPr/>
          <p:nvPr/>
        </p:nvSpPr>
        <p:spPr>
          <a:xfrm>
            <a:off x="1596751" y="66803"/>
            <a:ext cx="936104" cy="432048"/>
          </a:xfrm>
          <a:prstGeom prst="flowChartConnector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ysClr val="windowText" lastClr="000000"/>
                </a:solidFill>
              </a:rPr>
              <a:t>시작</a:t>
            </a:r>
          </a:p>
        </p:txBody>
      </p:sp>
      <p:cxnSp>
        <p:nvCxnSpPr>
          <p:cNvPr id="8" name="직선 화살표 연결선 32"/>
          <p:cNvCxnSpPr>
            <a:cxnSpLocks/>
            <a:stCxn id="103" idx="1"/>
          </p:cNvCxnSpPr>
          <p:nvPr/>
        </p:nvCxnSpPr>
        <p:spPr>
          <a:xfrm rot="10800000" flipH="1" flipV="1">
            <a:off x="1051092" y="1504122"/>
            <a:ext cx="1369796" cy="5408138"/>
          </a:xfrm>
          <a:prstGeom prst="bentConnector3">
            <a:avLst>
              <a:gd name="adj1" fmla="val -16689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stCxn id="4" idx="4"/>
          </p:cNvCxnSpPr>
          <p:nvPr/>
        </p:nvCxnSpPr>
        <p:spPr>
          <a:xfrm flipH="1">
            <a:off x="2060848" y="498851"/>
            <a:ext cx="3955" cy="1480861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2089314" y="2339752"/>
            <a:ext cx="9300" cy="1122023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순서도: 처리 10"/>
          <p:cNvSpPr/>
          <p:nvPr/>
        </p:nvSpPr>
        <p:spPr>
          <a:xfrm>
            <a:off x="1213766" y="2650130"/>
            <a:ext cx="2586978" cy="427983"/>
          </a:xfrm>
          <a:prstGeom prst="flowChartProcess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>
                <a:solidFill>
                  <a:sysClr val="windowText" lastClr="000000"/>
                </a:solidFill>
              </a:rPr>
              <a:t>inputString</a:t>
            </a:r>
            <a:r>
              <a:rPr lang="en-US" altLang="ko-KR" sz="1200" b="1" dirty="0" smtClean="0">
                <a:solidFill>
                  <a:sysClr val="windowText" lastClr="000000"/>
                </a:solidFill>
              </a:rPr>
              <a:t>==</a:t>
            </a:r>
            <a:r>
              <a:rPr lang="ko-KR" altLang="en-US" sz="1200" b="1" dirty="0" smtClean="0">
                <a:solidFill>
                  <a:sysClr val="windowText" lastClr="000000"/>
                </a:solidFill>
              </a:rPr>
              <a:t>숫자입력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16" name="순서도: 처리 15">
            <a:extLst>
              <a:ext uri="{FF2B5EF4-FFF2-40B4-BE49-F238E27FC236}">
                <a16:creationId xmlns="" xmlns:a16="http://schemas.microsoft.com/office/drawing/2014/main" id="{CE16F925-B2AB-4C3C-A7C8-48789FF14E97}"/>
              </a:ext>
            </a:extLst>
          </p:cNvPr>
          <p:cNvSpPr/>
          <p:nvPr/>
        </p:nvSpPr>
        <p:spPr>
          <a:xfrm>
            <a:off x="4950246" y="9504986"/>
            <a:ext cx="1058205" cy="352039"/>
          </a:xfrm>
          <a:prstGeom prst="flowChartProcess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ysClr val="windowText" lastClr="000000"/>
                </a:solidFill>
              </a:rPr>
              <a:t>Out=in-500</a:t>
            </a:r>
          </a:p>
          <a:p>
            <a:pPr algn="ctr"/>
            <a:r>
              <a:rPr lang="en-US" altLang="ko-KR" sz="1200" b="1" dirty="0" err="1">
                <a:solidFill>
                  <a:sysClr val="windowText" lastClr="000000"/>
                </a:solidFill>
              </a:rPr>
              <a:t>colcount</a:t>
            </a:r>
            <a:r>
              <a:rPr lang="en-US" altLang="ko-KR" sz="1200" b="1" dirty="0">
                <a:solidFill>
                  <a:sysClr val="windowText" lastClr="000000"/>
                </a:solidFill>
              </a:rPr>
              <a:t>++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18" name="순서도: 처리 17">
            <a:extLst>
              <a:ext uri="{FF2B5EF4-FFF2-40B4-BE49-F238E27FC236}">
                <a16:creationId xmlns="" xmlns:a16="http://schemas.microsoft.com/office/drawing/2014/main" id="{BAFAA168-1EB7-4BD4-82FB-F0C0F16ECE31}"/>
              </a:ext>
            </a:extLst>
          </p:cNvPr>
          <p:cNvSpPr/>
          <p:nvPr/>
        </p:nvSpPr>
        <p:spPr>
          <a:xfrm>
            <a:off x="3587717" y="9508854"/>
            <a:ext cx="1058205" cy="352039"/>
          </a:xfrm>
          <a:prstGeom prst="flowChartProcess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ysClr val="windowText" lastClr="000000"/>
                </a:solidFill>
              </a:rPr>
              <a:t>P(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콜라</a:t>
            </a:r>
            <a:r>
              <a:rPr lang="en-US" altLang="ko-KR" sz="1200" b="1" dirty="0">
                <a:solidFill>
                  <a:sysClr val="windowText" lastClr="000000"/>
                </a:solidFill>
              </a:rPr>
              <a:t>)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="" xmlns:a16="http://schemas.microsoft.com/office/drawing/2014/main" id="{A2BDF2D1-DC85-4DB2-B2A6-3B7F6B072D6F}"/>
              </a:ext>
            </a:extLst>
          </p:cNvPr>
          <p:cNvCxnSpPr>
            <a:cxnSpLocks/>
          </p:cNvCxnSpPr>
          <p:nvPr/>
        </p:nvCxnSpPr>
        <p:spPr>
          <a:xfrm flipV="1">
            <a:off x="4679114" y="9681004"/>
            <a:ext cx="237939" cy="1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순서도: 처리 20">
            <a:extLst>
              <a:ext uri="{FF2B5EF4-FFF2-40B4-BE49-F238E27FC236}">
                <a16:creationId xmlns="" xmlns:a16="http://schemas.microsoft.com/office/drawing/2014/main" id="{64924AEA-2955-4946-9BF7-EE0C5637A36E}"/>
              </a:ext>
            </a:extLst>
          </p:cNvPr>
          <p:cNvSpPr/>
          <p:nvPr/>
        </p:nvSpPr>
        <p:spPr>
          <a:xfrm>
            <a:off x="4963083" y="10541807"/>
            <a:ext cx="1058205" cy="352039"/>
          </a:xfrm>
          <a:prstGeom prst="flowChartProcess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ysClr val="windowText" lastClr="000000"/>
                </a:solidFill>
              </a:rPr>
              <a:t>Out=in-350</a:t>
            </a:r>
          </a:p>
          <a:p>
            <a:pPr algn="ctr"/>
            <a:r>
              <a:rPr lang="en-US" altLang="ko-KR" sz="1200" b="1" dirty="0" err="1">
                <a:solidFill>
                  <a:sysClr val="windowText" lastClr="000000"/>
                </a:solidFill>
              </a:rPr>
              <a:t>fancount</a:t>
            </a:r>
            <a:r>
              <a:rPr lang="en-US" altLang="ko-KR" sz="1200" b="1" dirty="0">
                <a:solidFill>
                  <a:sysClr val="windowText" lastClr="000000"/>
                </a:solidFill>
              </a:rPr>
              <a:t>++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23" name="순서도: 처리 22">
            <a:extLst>
              <a:ext uri="{FF2B5EF4-FFF2-40B4-BE49-F238E27FC236}">
                <a16:creationId xmlns="" xmlns:a16="http://schemas.microsoft.com/office/drawing/2014/main" id="{5D6816F7-BA94-4A1B-B9BD-62CB9E10AA57}"/>
              </a:ext>
            </a:extLst>
          </p:cNvPr>
          <p:cNvSpPr/>
          <p:nvPr/>
        </p:nvSpPr>
        <p:spPr>
          <a:xfrm>
            <a:off x="3600554" y="10545675"/>
            <a:ext cx="1058205" cy="352039"/>
          </a:xfrm>
          <a:prstGeom prst="flowChartProcess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ysClr val="windowText" lastClr="000000"/>
                </a:solidFill>
              </a:rPr>
              <a:t>P(</a:t>
            </a:r>
            <a:r>
              <a:rPr lang="ko-KR" altLang="en-US" sz="1200" b="1" dirty="0" err="1">
                <a:solidFill>
                  <a:sysClr val="windowText" lastClr="000000"/>
                </a:solidFill>
              </a:rPr>
              <a:t>환타</a:t>
            </a:r>
            <a:r>
              <a:rPr lang="en-US" altLang="ko-KR" sz="1200" b="1" dirty="0">
                <a:solidFill>
                  <a:sysClr val="windowText" lastClr="000000"/>
                </a:solidFill>
              </a:rPr>
              <a:t>)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="" xmlns:a16="http://schemas.microsoft.com/office/drawing/2014/main" id="{BB8CBA0A-5919-41C5-92D5-0327F2F8D4D5}"/>
              </a:ext>
            </a:extLst>
          </p:cNvPr>
          <p:cNvCxnSpPr>
            <a:cxnSpLocks/>
          </p:cNvCxnSpPr>
          <p:nvPr/>
        </p:nvCxnSpPr>
        <p:spPr>
          <a:xfrm flipV="1">
            <a:off x="4691951" y="10717825"/>
            <a:ext cx="237939" cy="1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순서도: 처리 45">
            <a:extLst>
              <a:ext uri="{FF2B5EF4-FFF2-40B4-BE49-F238E27FC236}">
                <a16:creationId xmlns="" xmlns:a16="http://schemas.microsoft.com/office/drawing/2014/main" id="{3E7CAC7C-9004-4CAE-99B0-94EF214BE037}"/>
              </a:ext>
            </a:extLst>
          </p:cNvPr>
          <p:cNvSpPr/>
          <p:nvPr/>
        </p:nvSpPr>
        <p:spPr>
          <a:xfrm>
            <a:off x="3618247" y="10020077"/>
            <a:ext cx="1058205" cy="352039"/>
          </a:xfrm>
          <a:prstGeom prst="flowChartProcess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ysClr val="windowText" lastClr="000000"/>
                </a:solidFill>
              </a:rPr>
              <a:t>P(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잔액부족</a:t>
            </a:r>
            <a:r>
              <a:rPr lang="en-US" altLang="ko-KR" sz="1200" b="1" dirty="0">
                <a:solidFill>
                  <a:sysClr val="windowText" lastClr="000000"/>
                </a:solidFill>
              </a:rPr>
              <a:t>)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="" xmlns:a16="http://schemas.microsoft.com/office/drawing/2014/main" id="{D4BC4A60-F408-4956-8D93-E2612B41A88B}"/>
              </a:ext>
            </a:extLst>
          </p:cNvPr>
          <p:cNvCxnSpPr>
            <a:cxnSpLocks/>
            <a:stCxn id="124" idx="2"/>
            <a:endCxn id="121" idx="0"/>
          </p:cNvCxnSpPr>
          <p:nvPr/>
        </p:nvCxnSpPr>
        <p:spPr>
          <a:xfrm>
            <a:off x="2103290" y="4024964"/>
            <a:ext cx="14514" cy="1699164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순서도: 처리 84"/>
          <p:cNvSpPr/>
          <p:nvPr/>
        </p:nvSpPr>
        <p:spPr>
          <a:xfrm>
            <a:off x="1196752" y="1979712"/>
            <a:ext cx="4104456" cy="504056"/>
          </a:xfrm>
          <a:prstGeom prst="flowChartProcess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p(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전체메뉴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: 1.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입금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2.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출금 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3.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조회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0.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종료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)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93" name="순서도: 처리 92"/>
          <p:cNvSpPr/>
          <p:nvPr/>
        </p:nvSpPr>
        <p:spPr>
          <a:xfrm>
            <a:off x="1239732" y="697520"/>
            <a:ext cx="3269388" cy="360040"/>
          </a:xfrm>
          <a:prstGeom prst="flowChartProcess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>
                <a:solidFill>
                  <a:sysClr val="windowText" lastClr="000000"/>
                </a:solidFill>
              </a:rPr>
              <a:t>inputString</a:t>
            </a:r>
            <a:r>
              <a:rPr lang="en-US" altLang="ko-KR" sz="1200" b="1" dirty="0" smtClean="0">
                <a:solidFill>
                  <a:sysClr val="windowText" lastClr="000000"/>
                </a:solidFill>
              </a:rPr>
              <a:t> = 9,account=0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103" name="순서도: 판단 102">
            <a:extLst>
              <a:ext uri="{FF2B5EF4-FFF2-40B4-BE49-F238E27FC236}">
                <a16:creationId xmlns="" xmlns:a16="http://schemas.microsoft.com/office/drawing/2014/main" id="{41A555AE-1ADE-49D5-8673-6DD1442A707E}"/>
              </a:ext>
            </a:extLst>
          </p:cNvPr>
          <p:cNvSpPr/>
          <p:nvPr/>
        </p:nvSpPr>
        <p:spPr>
          <a:xfrm>
            <a:off x="1051092" y="1216090"/>
            <a:ext cx="2060848" cy="576064"/>
          </a:xfrm>
          <a:prstGeom prst="flowChartDecision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>
                <a:solidFill>
                  <a:sysClr val="windowText" lastClr="000000"/>
                </a:solidFill>
              </a:rPr>
              <a:t>inputString</a:t>
            </a:r>
            <a:endParaRPr lang="en-US" altLang="ko-KR" sz="1200" b="1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200" b="1" dirty="0" smtClean="0">
                <a:solidFill>
                  <a:sysClr val="windowText" lastClr="000000"/>
                </a:solidFill>
              </a:rPr>
              <a:t>!=0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121" name="순서도: 판단 120">
            <a:extLst>
              <a:ext uri="{FF2B5EF4-FFF2-40B4-BE49-F238E27FC236}">
                <a16:creationId xmlns="" xmlns:a16="http://schemas.microsoft.com/office/drawing/2014/main" id="{41A555AE-1ADE-49D5-8673-6DD1442A707E}"/>
              </a:ext>
            </a:extLst>
          </p:cNvPr>
          <p:cNvSpPr/>
          <p:nvPr/>
        </p:nvSpPr>
        <p:spPr>
          <a:xfrm>
            <a:off x="1087380" y="5724128"/>
            <a:ext cx="2060848" cy="576064"/>
          </a:xfrm>
          <a:prstGeom prst="flowChartDecision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>
                <a:solidFill>
                  <a:sysClr val="windowText" lastClr="000000"/>
                </a:solidFill>
              </a:rPr>
              <a:t>inputString</a:t>
            </a:r>
            <a:endParaRPr lang="en-US" altLang="ko-KR" sz="1200" b="1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200" b="1" dirty="0" smtClean="0">
                <a:solidFill>
                  <a:sysClr val="windowText" lastClr="000000"/>
                </a:solidFill>
              </a:rPr>
              <a:t>==0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122" name="순서도: 판단 121">
            <a:extLst>
              <a:ext uri="{FF2B5EF4-FFF2-40B4-BE49-F238E27FC236}">
                <a16:creationId xmlns="" xmlns:a16="http://schemas.microsoft.com/office/drawing/2014/main" id="{41A555AE-1ADE-49D5-8673-6DD1442A707E}"/>
              </a:ext>
            </a:extLst>
          </p:cNvPr>
          <p:cNvSpPr/>
          <p:nvPr/>
        </p:nvSpPr>
        <p:spPr>
          <a:xfrm>
            <a:off x="1087380" y="5004048"/>
            <a:ext cx="2060848" cy="576064"/>
          </a:xfrm>
          <a:prstGeom prst="flowChartDecision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>
                <a:solidFill>
                  <a:sysClr val="windowText" lastClr="000000"/>
                </a:solidFill>
              </a:rPr>
              <a:t>inputString</a:t>
            </a:r>
            <a:endParaRPr lang="en-US" altLang="ko-KR" sz="1200" b="1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200" b="1" dirty="0" smtClean="0">
                <a:solidFill>
                  <a:sysClr val="windowText" lastClr="000000"/>
                </a:solidFill>
              </a:rPr>
              <a:t>==3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123" name="순서도: 판단 122">
            <a:extLst>
              <a:ext uri="{FF2B5EF4-FFF2-40B4-BE49-F238E27FC236}">
                <a16:creationId xmlns="" xmlns:a16="http://schemas.microsoft.com/office/drawing/2014/main" id="{41A555AE-1ADE-49D5-8673-6DD1442A707E}"/>
              </a:ext>
            </a:extLst>
          </p:cNvPr>
          <p:cNvSpPr/>
          <p:nvPr/>
        </p:nvSpPr>
        <p:spPr>
          <a:xfrm>
            <a:off x="1052736" y="4211960"/>
            <a:ext cx="2060848" cy="576064"/>
          </a:xfrm>
          <a:prstGeom prst="flowChartDecision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>
                <a:solidFill>
                  <a:sysClr val="windowText" lastClr="000000"/>
                </a:solidFill>
              </a:rPr>
              <a:t>inputString</a:t>
            </a:r>
            <a:endParaRPr lang="en-US" altLang="ko-KR" sz="1200" b="1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200" b="1" dirty="0" smtClean="0">
                <a:solidFill>
                  <a:sysClr val="windowText" lastClr="000000"/>
                </a:solidFill>
              </a:rPr>
              <a:t>==2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124" name="순서도: 판단 123">
            <a:extLst>
              <a:ext uri="{FF2B5EF4-FFF2-40B4-BE49-F238E27FC236}">
                <a16:creationId xmlns="" xmlns:a16="http://schemas.microsoft.com/office/drawing/2014/main" id="{41A555AE-1ADE-49D5-8673-6DD1442A707E}"/>
              </a:ext>
            </a:extLst>
          </p:cNvPr>
          <p:cNvSpPr/>
          <p:nvPr/>
        </p:nvSpPr>
        <p:spPr>
          <a:xfrm>
            <a:off x="1072866" y="3448900"/>
            <a:ext cx="2060848" cy="576064"/>
          </a:xfrm>
          <a:prstGeom prst="flowChartDecision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>
                <a:solidFill>
                  <a:sysClr val="windowText" lastClr="000000"/>
                </a:solidFill>
              </a:rPr>
              <a:t>inputString</a:t>
            </a:r>
            <a:endParaRPr lang="en-US" altLang="ko-KR" sz="1200" b="1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200" b="1" dirty="0" smtClean="0">
                <a:solidFill>
                  <a:sysClr val="windowText" lastClr="000000"/>
                </a:solidFill>
              </a:rPr>
              <a:t>==1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130" name="직선 화살표 연결선 32"/>
          <p:cNvCxnSpPr>
            <a:cxnSpLocks/>
            <a:stCxn id="124" idx="3"/>
          </p:cNvCxnSpPr>
          <p:nvPr/>
        </p:nvCxnSpPr>
        <p:spPr>
          <a:xfrm flipH="1" flipV="1">
            <a:off x="3126454" y="1490170"/>
            <a:ext cx="7260" cy="2246762"/>
          </a:xfrm>
          <a:prstGeom prst="bentConnector3">
            <a:avLst>
              <a:gd name="adj1" fmla="val -36135783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32"/>
          <p:cNvCxnSpPr>
            <a:cxnSpLocks/>
            <a:stCxn id="123" idx="3"/>
          </p:cNvCxnSpPr>
          <p:nvPr/>
        </p:nvCxnSpPr>
        <p:spPr>
          <a:xfrm flipV="1">
            <a:off x="3113584" y="1504122"/>
            <a:ext cx="20130" cy="2995870"/>
          </a:xfrm>
          <a:prstGeom prst="bentConnector3">
            <a:avLst>
              <a:gd name="adj1" fmla="val 13132577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32"/>
          <p:cNvCxnSpPr>
            <a:cxnSpLocks/>
            <a:stCxn id="122" idx="3"/>
          </p:cNvCxnSpPr>
          <p:nvPr/>
        </p:nvCxnSpPr>
        <p:spPr>
          <a:xfrm flipH="1" flipV="1">
            <a:off x="3133714" y="1504122"/>
            <a:ext cx="14514" cy="3787958"/>
          </a:xfrm>
          <a:prstGeom prst="bentConnector3">
            <a:avLst>
              <a:gd name="adj1" fmla="val -18075360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32"/>
          <p:cNvCxnSpPr>
            <a:cxnSpLocks/>
            <a:stCxn id="121" idx="3"/>
          </p:cNvCxnSpPr>
          <p:nvPr/>
        </p:nvCxnSpPr>
        <p:spPr>
          <a:xfrm flipH="1" flipV="1">
            <a:off x="3133714" y="1504122"/>
            <a:ext cx="14514" cy="4508038"/>
          </a:xfrm>
          <a:prstGeom prst="bentConnector3">
            <a:avLst>
              <a:gd name="adj1" fmla="val -18075360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32"/>
          <p:cNvCxnSpPr>
            <a:cxnSpLocks/>
            <a:stCxn id="121" idx="2"/>
          </p:cNvCxnSpPr>
          <p:nvPr/>
        </p:nvCxnSpPr>
        <p:spPr>
          <a:xfrm rot="5400000" flipH="1" flipV="1">
            <a:off x="227724" y="3394202"/>
            <a:ext cx="4796070" cy="1015910"/>
          </a:xfrm>
          <a:prstGeom prst="bentConnector4">
            <a:avLst>
              <a:gd name="adj1" fmla="val -4766"/>
              <a:gd name="adj2" fmla="val 358237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순서도: 처리 156">
            <a:extLst>
              <a:ext uri="{FF2B5EF4-FFF2-40B4-BE49-F238E27FC236}">
                <a16:creationId xmlns="" xmlns:a16="http://schemas.microsoft.com/office/drawing/2014/main" id="{AD599625-D203-41C2-A966-AC4BF321A6D6}"/>
              </a:ext>
            </a:extLst>
          </p:cNvPr>
          <p:cNvSpPr/>
          <p:nvPr/>
        </p:nvSpPr>
        <p:spPr>
          <a:xfrm>
            <a:off x="3429000" y="3347864"/>
            <a:ext cx="2088232" cy="576064"/>
          </a:xfrm>
          <a:prstGeom prst="flowChartProcess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ysClr val="windowText" lastClr="000000"/>
                </a:solidFill>
              </a:rPr>
              <a:t>input=</a:t>
            </a:r>
            <a:r>
              <a:rPr lang="ko-KR" altLang="en-US" sz="1200" b="1" dirty="0" smtClean="0">
                <a:solidFill>
                  <a:sysClr val="windowText" lastClr="000000"/>
                </a:solidFill>
              </a:rPr>
              <a:t>입금액입력</a:t>
            </a:r>
            <a:endParaRPr lang="en-US" altLang="ko-KR" sz="1200" b="1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200" b="1" dirty="0" smtClean="0">
                <a:solidFill>
                  <a:sysClr val="windowText" lastClr="000000"/>
                </a:solidFill>
              </a:rPr>
              <a:t>account=account-input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158" name="순서도: 처리 157">
            <a:extLst>
              <a:ext uri="{FF2B5EF4-FFF2-40B4-BE49-F238E27FC236}">
                <a16:creationId xmlns="" xmlns:a16="http://schemas.microsoft.com/office/drawing/2014/main" id="{AD599625-D203-41C2-A966-AC4BF321A6D6}"/>
              </a:ext>
            </a:extLst>
          </p:cNvPr>
          <p:cNvSpPr/>
          <p:nvPr/>
        </p:nvSpPr>
        <p:spPr>
          <a:xfrm>
            <a:off x="3429000" y="4211960"/>
            <a:ext cx="2088232" cy="460514"/>
          </a:xfrm>
          <a:prstGeom prst="flowChartProcess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ysClr val="windowText" lastClr="000000"/>
                </a:solidFill>
              </a:rPr>
              <a:t>input=</a:t>
            </a:r>
            <a:r>
              <a:rPr lang="ko-KR" altLang="en-US" sz="1200" b="1" dirty="0" err="1" smtClean="0">
                <a:solidFill>
                  <a:sysClr val="windowText" lastClr="000000"/>
                </a:solidFill>
              </a:rPr>
              <a:t>출금액입력</a:t>
            </a:r>
            <a:endParaRPr lang="en-US" altLang="ko-KR" sz="1200" b="1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200" b="1" dirty="0" smtClean="0">
                <a:solidFill>
                  <a:sysClr val="windowText" lastClr="000000"/>
                </a:solidFill>
              </a:rPr>
              <a:t>account=account-input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159" name="순서도: 처리 158">
            <a:extLst>
              <a:ext uri="{FF2B5EF4-FFF2-40B4-BE49-F238E27FC236}">
                <a16:creationId xmlns="" xmlns:a16="http://schemas.microsoft.com/office/drawing/2014/main" id="{AD599625-D203-41C2-A966-AC4BF321A6D6}"/>
              </a:ext>
            </a:extLst>
          </p:cNvPr>
          <p:cNvSpPr/>
          <p:nvPr/>
        </p:nvSpPr>
        <p:spPr>
          <a:xfrm>
            <a:off x="3788478" y="5105084"/>
            <a:ext cx="1224136" cy="360040"/>
          </a:xfrm>
          <a:prstGeom prst="flowChartProcess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ysClr val="windowText" lastClr="000000"/>
                </a:solidFill>
              </a:rPr>
              <a:t>P(account)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160" name="순서도: 처리 159">
            <a:extLst>
              <a:ext uri="{FF2B5EF4-FFF2-40B4-BE49-F238E27FC236}">
                <a16:creationId xmlns="" xmlns:a16="http://schemas.microsoft.com/office/drawing/2014/main" id="{AD599625-D203-41C2-A966-AC4BF321A6D6}"/>
              </a:ext>
            </a:extLst>
          </p:cNvPr>
          <p:cNvSpPr/>
          <p:nvPr/>
        </p:nvSpPr>
        <p:spPr>
          <a:xfrm>
            <a:off x="3803554" y="5825164"/>
            <a:ext cx="1224136" cy="360040"/>
          </a:xfrm>
          <a:prstGeom prst="flowChartProcess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ysClr val="windowText" lastClr="000000"/>
                </a:solidFill>
              </a:rPr>
              <a:t>P(</a:t>
            </a:r>
            <a:r>
              <a:rPr lang="ko-KR" altLang="en-US" sz="1200" b="1" dirty="0" smtClean="0">
                <a:solidFill>
                  <a:sysClr val="windowText" lastClr="000000"/>
                </a:solidFill>
              </a:rPr>
              <a:t>메뉴 종료</a:t>
            </a:r>
            <a:r>
              <a:rPr lang="en-US" altLang="ko-KR" sz="1200" b="1" dirty="0" smtClean="0">
                <a:solidFill>
                  <a:sysClr val="windowText" lastClr="000000"/>
                </a:solidFill>
              </a:rPr>
              <a:t>)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163" name="순서도: 처리 162">
            <a:extLst>
              <a:ext uri="{FF2B5EF4-FFF2-40B4-BE49-F238E27FC236}">
                <a16:creationId xmlns="" xmlns:a16="http://schemas.microsoft.com/office/drawing/2014/main" id="{AD599625-D203-41C2-A966-AC4BF321A6D6}"/>
              </a:ext>
            </a:extLst>
          </p:cNvPr>
          <p:cNvSpPr/>
          <p:nvPr/>
        </p:nvSpPr>
        <p:spPr>
          <a:xfrm>
            <a:off x="3818068" y="6328658"/>
            <a:ext cx="1224136" cy="360040"/>
          </a:xfrm>
          <a:prstGeom prst="flowChartProcess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ysClr val="windowText" lastClr="000000"/>
                </a:solidFill>
              </a:rPr>
              <a:t>P(</a:t>
            </a:r>
            <a:r>
              <a:rPr lang="ko-KR" altLang="en-US" sz="1200" b="1" dirty="0" smtClean="0">
                <a:solidFill>
                  <a:sysClr val="windowText" lastClr="000000"/>
                </a:solidFill>
              </a:rPr>
              <a:t>잘못 입력</a:t>
            </a:r>
            <a:r>
              <a:rPr lang="en-US" altLang="ko-KR" sz="1200" b="1" dirty="0" smtClean="0">
                <a:solidFill>
                  <a:sysClr val="windowText" lastClr="000000"/>
                </a:solidFill>
              </a:rPr>
              <a:t>)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7" name="순서도: 처리 76">
            <a:extLst>
              <a:ext uri="{FF2B5EF4-FFF2-40B4-BE49-F238E27FC236}">
                <a16:creationId xmlns="" xmlns:a16="http://schemas.microsoft.com/office/drawing/2014/main" id="{AD599625-D203-41C2-A966-AC4BF321A6D6}"/>
              </a:ext>
            </a:extLst>
          </p:cNvPr>
          <p:cNvSpPr/>
          <p:nvPr/>
        </p:nvSpPr>
        <p:spPr>
          <a:xfrm>
            <a:off x="1628800" y="6746754"/>
            <a:ext cx="1296144" cy="360040"/>
          </a:xfrm>
          <a:prstGeom prst="flowChartProcess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ysClr val="windowText" lastClr="000000"/>
                </a:solidFill>
              </a:rPr>
              <a:t>P</a:t>
            </a:r>
            <a:r>
              <a:rPr lang="en-US" altLang="ko-KR" sz="1200" b="1" smtClean="0">
                <a:solidFill>
                  <a:sysClr val="windowText" lastClr="000000"/>
                </a:solidFill>
              </a:rPr>
              <a:t>(</a:t>
            </a:r>
            <a:r>
              <a:rPr lang="ko-KR" altLang="en-US" sz="1200" b="1" dirty="0" smtClean="0">
                <a:solidFill>
                  <a:sysClr val="windowText" lastClr="000000"/>
                </a:solidFill>
              </a:rPr>
              <a:t>프로그램종료</a:t>
            </a:r>
            <a:r>
              <a:rPr lang="en-US" altLang="ko-KR" sz="1200" b="1" dirty="0" smtClean="0">
                <a:solidFill>
                  <a:sysClr val="windowText" lastClr="000000"/>
                </a:solidFill>
              </a:rPr>
              <a:t>)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78" name="직선 화살표 연결선 77"/>
          <p:cNvCxnSpPr/>
          <p:nvPr/>
        </p:nvCxnSpPr>
        <p:spPr>
          <a:xfrm>
            <a:off x="2190350" y="7106794"/>
            <a:ext cx="0" cy="198305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순서도: 연결자 78"/>
          <p:cNvSpPr/>
          <p:nvPr/>
        </p:nvSpPr>
        <p:spPr>
          <a:xfrm>
            <a:off x="1700808" y="7308304"/>
            <a:ext cx="936104" cy="432048"/>
          </a:xfrm>
          <a:prstGeom prst="flowChartConnector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ysClr val="windowText" lastClr="000000"/>
                </a:solidFill>
              </a:rPr>
              <a:t>종료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705566" y="1288660"/>
            <a:ext cx="4766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NO</a:t>
            </a:r>
            <a:endParaRPr lang="ko-KR" altLang="en-US" sz="12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3013110" y="3492442"/>
            <a:ext cx="4766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YES</a:t>
            </a:r>
            <a:endParaRPr lang="ko-KR" altLang="en-US" sz="12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3056090" y="5738642"/>
            <a:ext cx="4766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YES</a:t>
            </a:r>
            <a:endParaRPr lang="ko-KR" altLang="en-US" sz="120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1614848" y="1745693"/>
            <a:ext cx="4766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YES</a:t>
            </a:r>
            <a:endParaRPr lang="ko-KR" altLang="en-US" sz="1200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3099632" y="6300754"/>
            <a:ext cx="4766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NO</a:t>
            </a:r>
            <a:endParaRPr lang="ko-KR" altLang="en-US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연결자 3"/>
          <p:cNvSpPr/>
          <p:nvPr/>
        </p:nvSpPr>
        <p:spPr>
          <a:xfrm>
            <a:off x="1596751" y="66803"/>
            <a:ext cx="936104" cy="432048"/>
          </a:xfrm>
          <a:prstGeom prst="flowChartConnector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ysClr val="windowText" lastClr="000000"/>
                </a:solidFill>
              </a:rPr>
              <a:t>시작</a:t>
            </a:r>
          </a:p>
        </p:txBody>
      </p:sp>
      <p:cxnSp>
        <p:nvCxnSpPr>
          <p:cNvPr id="8" name="직선 화살표 연결선 32"/>
          <p:cNvCxnSpPr>
            <a:cxnSpLocks/>
            <a:stCxn id="103" idx="1"/>
          </p:cNvCxnSpPr>
          <p:nvPr/>
        </p:nvCxnSpPr>
        <p:spPr>
          <a:xfrm rot="10800000" flipH="1" flipV="1">
            <a:off x="1051092" y="1504122"/>
            <a:ext cx="1369796" cy="5408138"/>
          </a:xfrm>
          <a:prstGeom prst="bentConnector3">
            <a:avLst>
              <a:gd name="adj1" fmla="val -16689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stCxn id="4" idx="4"/>
          </p:cNvCxnSpPr>
          <p:nvPr/>
        </p:nvCxnSpPr>
        <p:spPr>
          <a:xfrm flipH="1">
            <a:off x="2060848" y="498851"/>
            <a:ext cx="3955" cy="1480861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2089314" y="2339752"/>
            <a:ext cx="9300" cy="1122023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순서도: 처리 10"/>
          <p:cNvSpPr/>
          <p:nvPr/>
        </p:nvSpPr>
        <p:spPr>
          <a:xfrm>
            <a:off x="1213766" y="2650130"/>
            <a:ext cx="2586978" cy="427983"/>
          </a:xfrm>
          <a:prstGeom prst="flowChartProcess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>
                <a:solidFill>
                  <a:sysClr val="windowText" lastClr="000000"/>
                </a:solidFill>
              </a:rPr>
              <a:t>inputString</a:t>
            </a:r>
            <a:r>
              <a:rPr lang="en-US" altLang="ko-KR" sz="1200" b="1" dirty="0" smtClean="0">
                <a:solidFill>
                  <a:sysClr val="windowText" lastClr="000000"/>
                </a:solidFill>
              </a:rPr>
              <a:t>==</a:t>
            </a:r>
            <a:r>
              <a:rPr lang="ko-KR" altLang="en-US" sz="1200" b="1" dirty="0" smtClean="0">
                <a:solidFill>
                  <a:sysClr val="windowText" lastClr="000000"/>
                </a:solidFill>
              </a:rPr>
              <a:t>숫자입력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16" name="순서도: 처리 15">
            <a:extLst>
              <a:ext uri="{FF2B5EF4-FFF2-40B4-BE49-F238E27FC236}">
                <a16:creationId xmlns="" xmlns:a16="http://schemas.microsoft.com/office/drawing/2014/main" id="{CE16F925-B2AB-4C3C-A7C8-48789FF14E97}"/>
              </a:ext>
            </a:extLst>
          </p:cNvPr>
          <p:cNvSpPr/>
          <p:nvPr/>
        </p:nvSpPr>
        <p:spPr>
          <a:xfrm>
            <a:off x="4950246" y="9504986"/>
            <a:ext cx="1058205" cy="352039"/>
          </a:xfrm>
          <a:prstGeom prst="flowChartProcess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ysClr val="windowText" lastClr="000000"/>
                </a:solidFill>
              </a:rPr>
              <a:t>Out=in-500</a:t>
            </a:r>
          </a:p>
          <a:p>
            <a:pPr algn="ctr"/>
            <a:r>
              <a:rPr lang="en-US" altLang="ko-KR" sz="1200" b="1" dirty="0" err="1">
                <a:solidFill>
                  <a:sysClr val="windowText" lastClr="000000"/>
                </a:solidFill>
              </a:rPr>
              <a:t>colcount</a:t>
            </a:r>
            <a:r>
              <a:rPr lang="en-US" altLang="ko-KR" sz="1200" b="1" dirty="0">
                <a:solidFill>
                  <a:sysClr val="windowText" lastClr="000000"/>
                </a:solidFill>
              </a:rPr>
              <a:t>++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18" name="순서도: 처리 17">
            <a:extLst>
              <a:ext uri="{FF2B5EF4-FFF2-40B4-BE49-F238E27FC236}">
                <a16:creationId xmlns="" xmlns:a16="http://schemas.microsoft.com/office/drawing/2014/main" id="{BAFAA168-1EB7-4BD4-82FB-F0C0F16ECE31}"/>
              </a:ext>
            </a:extLst>
          </p:cNvPr>
          <p:cNvSpPr/>
          <p:nvPr/>
        </p:nvSpPr>
        <p:spPr>
          <a:xfrm>
            <a:off x="3587717" y="9508854"/>
            <a:ext cx="1058205" cy="352039"/>
          </a:xfrm>
          <a:prstGeom prst="flowChartProcess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ysClr val="windowText" lastClr="000000"/>
                </a:solidFill>
              </a:rPr>
              <a:t>P(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콜라</a:t>
            </a:r>
            <a:r>
              <a:rPr lang="en-US" altLang="ko-KR" sz="1200" b="1" dirty="0">
                <a:solidFill>
                  <a:sysClr val="windowText" lastClr="000000"/>
                </a:solidFill>
              </a:rPr>
              <a:t>)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="" xmlns:a16="http://schemas.microsoft.com/office/drawing/2014/main" id="{A2BDF2D1-DC85-4DB2-B2A6-3B7F6B072D6F}"/>
              </a:ext>
            </a:extLst>
          </p:cNvPr>
          <p:cNvCxnSpPr>
            <a:cxnSpLocks/>
          </p:cNvCxnSpPr>
          <p:nvPr/>
        </p:nvCxnSpPr>
        <p:spPr>
          <a:xfrm flipV="1">
            <a:off x="4679114" y="9681004"/>
            <a:ext cx="237939" cy="1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순서도: 처리 20">
            <a:extLst>
              <a:ext uri="{FF2B5EF4-FFF2-40B4-BE49-F238E27FC236}">
                <a16:creationId xmlns="" xmlns:a16="http://schemas.microsoft.com/office/drawing/2014/main" id="{64924AEA-2955-4946-9BF7-EE0C5637A36E}"/>
              </a:ext>
            </a:extLst>
          </p:cNvPr>
          <p:cNvSpPr/>
          <p:nvPr/>
        </p:nvSpPr>
        <p:spPr>
          <a:xfrm>
            <a:off x="4963083" y="10541807"/>
            <a:ext cx="1058205" cy="352039"/>
          </a:xfrm>
          <a:prstGeom prst="flowChartProcess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ysClr val="windowText" lastClr="000000"/>
                </a:solidFill>
              </a:rPr>
              <a:t>Out=in-350</a:t>
            </a:r>
          </a:p>
          <a:p>
            <a:pPr algn="ctr"/>
            <a:r>
              <a:rPr lang="en-US" altLang="ko-KR" sz="1200" b="1" dirty="0" err="1">
                <a:solidFill>
                  <a:sysClr val="windowText" lastClr="000000"/>
                </a:solidFill>
              </a:rPr>
              <a:t>fancount</a:t>
            </a:r>
            <a:r>
              <a:rPr lang="en-US" altLang="ko-KR" sz="1200" b="1" dirty="0">
                <a:solidFill>
                  <a:sysClr val="windowText" lastClr="000000"/>
                </a:solidFill>
              </a:rPr>
              <a:t>++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23" name="순서도: 처리 22">
            <a:extLst>
              <a:ext uri="{FF2B5EF4-FFF2-40B4-BE49-F238E27FC236}">
                <a16:creationId xmlns="" xmlns:a16="http://schemas.microsoft.com/office/drawing/2014/main" id="{5D6816F7-BA94-4A1B-B9BD-62CB9E10AA57}"/>
              </a:ext>
            </a:extLst>
          </p:cNvPr>
          <p:cNvSpPr/>
          <p:nvPr/>
        </p:nvSpPr>
        <p:spPr>
          <a:xfrm>
            <a:off x="3600554" y="10545675"/>
            <a:ext cx="1058205" cy="352039"/>
          </a:xfrm>
          <a:prstGeom prst="flowChartProcess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ysClr val="windowText" lastClr="000000"/>
                </a:solidFill>
              </a:rPr>
              <a:t>P(</a:t>
            </a:r>
            <a:r>
              <a:rPr lang="ko-KR" altLang="en-US" sz="1200" b="1" dirty="0" err="1">
                <a:solidFill>
                  <a:sysClr val="windowText" lastClr="000000"/>
                </a:solidFill>
              </a:rPr>
              <a:t>환타</a:t>
            </a:r>
            <a:r>
              <a:rPr lang="en-US" altLang="ko-KR" sz="1200" b="1" dirty="0">
                <a:solidFill>
                  <a:sysClr val="windowText" lastClr="000000"/>
                </a:solidFill>
              </a:rPr>
              <a:t>)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="" xmlns:a16="http://schemas.microsoft.com/office/drawing/2014/main" id="{BB8CBA0A-5919-41C5-92D5-0327F2F8D4D5}"/>
              </a:ext>
            </a:extLst>
          </p:cNvPr>
          <p:cNvCxnSpPr>
            <a:cxnSpLocks/>
          </p:cNvCxnSpPr>
          <p:nvPr/>
        </p:nvCxnSpPr>
        <p:spPr>
          <a:xfrm flipV="1">
            <a:off x="4691951" y="10717825"/>
            <a:ext cx="237939" cy="1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순서도: 처리 45">
            <a:extLst>
              <a:ext uri="{FF2B5EF4-FFF2-40B4-BE49-F238E27FC236}">
                <a16:creationId xmlns="" xmlns:a16="http://schemas.microsoft.com/office/drawing/2014/main" id="{3E7CAC7C-9004-4CAE-99B0-94EF214BE037}"/>
              </a:ext>
            </a:extLst>
          </p:cNvPr>
          <p:cNvSpPr/>
          <p:nvPr/>
        </p:nvSpPr>
        <p:spPr>
          <a:xfrm>
            <a:off x="3618247" y="10020077"/>
            <a:ext cx="1058205" cy="352039"/>
          </a:xfrm>
          <a:prstGeom prst="flowChartProcess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ysClr val="windowText" lastClr="000000"/>
                </a:solidFill>
              </a:rPr>
              <a:t>P(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잔액부족</a:t>
            </a:r>
            <a:r>
              <a:rPr lang="en-US" altLang="ko-KR" sz="1200" b="1" dirty="0">
                <a:solidFill>
                  <a:sysClr val="windowText" lastClr="000000"/>
                </a:solidFill>
              </a:rPr>
              <a:t>)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="" xmlns:a16="http://schemas.microsoft.com/office/drawing/2014/main" id="{D4BC4A60-F408-4956-8D93-E2612B41A88B}"/>
              </a:ext>
            </a:extLst>
          </p:cNvPr>
          <p:cNvCxnSpPr>
            <a:cxnSpLocks/>
            <a:stCxn id="124" idx="2"/>
            <a:endCxn id="121" idx="0"/>
          </p:cNvCxnSpPr>
          <p:nvPr/>
        </p:nvCxnSpPr>
        <p:spPr>
          <a:xfrm>
            <a:off x="2103290" y="4024964"/>
            <a:ext cx="14514" cy="1699164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순서도: 처리 84"/>
          <p:cNvSpPr/>
          <p:nvPr/>
        </p:nvSpPr>
        <p:spPr>
          <a:xfrm>
            <a:off x="1196752" y="1979712"/>
            <a:ext cx="4104456" cy="504056"/>
          </a:xfrm>
          <a:prstGeom prst="flowChartProcess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p(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전체메뉴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: 1.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입금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2.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출금 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3.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조회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0.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종료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)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93" name="순서도: 처리 92"/>
          <p:cNvSpPr/>
          <p:nvPr/>
        </p:nvSpPr>
        <p:spPr>
          <a:xfrm>
            <a:off x="1239732" y="697520"/>
            <a:ext cx="3269388" cy="360040"/>
          </a:xfrm>
          <a:prstGeom prst="flowChartProcess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>
                <a:solidFill>
                  <a:sysClr val="windowText" lastClr="000000"/>
                </a:solidFill>
              </a:rPr>
              <a:t>inputString</a:t>
            </a:r>
            <a:r>
              <a:rPr lang="en-US" altLang="ko-KR" sz="1200" b="1" dirty="0" smtClean="0">
                <a:solidFill>
                  <a:sysClr val="windowText" lastClr="000000"/>
                </a:solidFill>
              </a:rPr>
              <a:t> = 9,account=0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103" name="순서도: 판단 102">
            <a:extLst>
              <a:ext uri="{FF2B5EF4-FFF2-40B4-BE49-F238E27FC236}">
                <a16:creationId xmlns="" xmlns:a16="http://schemas.microsoft.com/office/drawing/2014/main" id="{41A555AE-1ADE-49D5-8673-6DD1442A707E}"/>
              </a:ext>
            </a:extLst>
          </p:cNvPr>
          <p:cNvSpPr/>
          <p:nvPr/>
        </p:nvSpPr>
        <p:spPr>
          <a:xfrm>
            <a:off x="1051092" y="1216090"/>
            <a:ext cx="2060848" cy="576064"/>
          </a:xfrm>
          <a:prstGeom prst="flowChartDecision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>
                <a:solidFill>
                  <a:sysClr val="windowText" lastClr="000000"/>
                </a:solidFill>
              </a:rPr>
              <a:t>inputString</a:t>
            </a:r>
            <a:endParaRPr lang="en-US" altLang="ko-KR" sz="1200" b="1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200" b="1" dirty="0" smtClean="0">
                <a:solidFill>
                  <a:sysClr val="windowText" lastClr="000000"/>
                </a:solidFill>
              </a:rPr>
              <a:t>!=0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121" name="순서도: 판단 120">
            <a:extLst>
              <a:ext uri="{FF2B5EF4-FFF2-40B4-BE49-F238E27FC236}">
                <a16:creationId xmlns="" xmlns:a16="http://schemas.microsoft.com/office/drawing/2014/main" id="{41A555AE-1ADE-49D5-8673-6DD1442A707E}"/>
              </a:ext>
            </a:extLst>
          </p:cNvPr>
          <p:cNvSpPr/>
          <p:nvPr/>
        </p:nvSpPr>
        <p:spPr>
          <a:xfrm>
            <a:off x="1087380" y="5724128"/>
            <a:ext cx="2060848" cy="576064"/>
          </a:xfrm>
          <a:prstGeom prst="flowChartDecision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>
                <a:solidFill>
                  <a:sysClr val="windowText" lastClr="000000"/>
                </a:solidFill>
              </a:rPr>
              <a:t>inputString</a:t>
            </a:r>
            <a:endParaRPr lang="en-US" altLang="ko-KR" sz="1200" b="1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200" b="1" dirty="0" smtClean="0">
                <a:solidFill>
                  <a:sysClr val="windowText" lastClr="000000"/>
                </a:solidFill>
              </a:rPr>
              <a:t>==0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122" name="순서도: 판단 121">
            <a:extLst>
              <a:ext uri="{FF2B5EF4-FFF2-40B4-BE49-F238E27FC236}">
                <a16:creationId xmlns="" xmlns:a16="http://schemas.microsoft.com/office/drawing/2014/main" id="{41A555AE-1ADE-49D5-8673-6DD1442A707E}"/>
              </a:ext>
            </a:extLst>
          </p:cNvPr>
          <p:cNvSpPr/>
          <p:nvPr/>
        </p:nvSpPr>
        <p:spPr>
          <a:xfrm>
            <a:off x="1087380" y="5004048"/>
            <a:ext cx="2060848" cy="576064"/>
          </a:xfrm>
          <a:prstGeom prst="flowChartDecision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>
                <a:solidFill>
                  <a:sysClr val="windowText" lastClr="000000"/>
                </a:solidFill>
              </a:rPr>
              <a:t>inputString</a:t>
            </a:r>
            <a:endParaRPr lang="en-US" altLang="ko-KR" sz="1200" b="1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200" b="1" dirty="0" smtClean="0">
                <a:solidFill>
                  <a:sysClr val="windowText" lastClr="000000"/>
                </a:solidFill>
              </a:rPr>
              <a:t>==3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123" name="순서도: 판단 122">
            <a:extLst>
              <a:ext uri="{FF2B5EF4-FFF2-40B4-BE49-F238E27FC236}">
                <a16:creationId xmlns="" xmlns:a16="http://schemas.microsoft.com/office/drawing/2014/main" id="{41A555AE-1ADE-49D5-8673-6DD1442A707E}"/>
              </a:ext>
            </a:extLst>
          </p:cNvPr>
          <p:cNvSpPr/>
          <p:nvPr/>
        </p:nvSpPr>
        <p:spPr>
          <a:xfrm>
            <a:off x="1052736" y="4211960"/>
            <a:ext cx="2060848" cy="576064"/>
          </a:xfrm>
          <a:prstGeom prst="flowChartDecision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>
                <a:solidFill>
                  <a:sysClr val="windowText" lastClr="000000"/>
                </a:solidFill>
              </a:rPr>
              <a:t>inputString</a:t>
            </a:r>
            <a:endParaRPr lang="en-US" altLang="ko-KR" sz="1200" b="1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200" b="1" dirty="0" smtClean="0">
                <a:solidFill>
                  <a:sysClr val="windowText" lastClr="000000"/>
                </a:solidFill>
              </a:rPr>
              <a:t>==2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124" name="순서도: 판단 123">
            <a:extLst>
              <a:ext uri="{FF2B5EF4-FFF2-40B4-BE49-F238E27FC236}">
                <a16:creationId xmlns="" xmlns:a16="http://schemas.microsoft.com/office/drawing/2014/main" id="{41A555AE-1ADE-49D5-8673-6DD1442A707E}"/>
              </a:ext>
            </a:extLst>
          </p:cNvPr>
          <p:cNvSpPr/>
          <p:nvPr/>
        </p:nvSpPr>
        <p:spPr>
          <a:xfrm>
            <a:off x="1072866" y="3448900"/>
            <a:ext cx="2060848" cy="576064"/>
          </a:xfrm>
          <a:prstGeom prst="flowChartDecision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>
                <a:solidFill>
                  <a:sysClr val="windowText" lastClr="000000"/>
                </a:solidFill>
              </a:rPr>
              <a:t>inputString</a:t>
            </a:r>
            <a:endParaRPr lang="en-US" altLang="ko-KR" sz="1200" b="1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200" b="1" dirty="0" smtClean="0">
                <a:solidFill>
                  <a:sysClr val="windowText" lastClr="000000"/>
                </a:solidFill>
              </a:rPr>
              <a:t>==1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130" name="직선 화살표 연결선 32"/>
          <p:cNvCxnSpPr>
            <a:cxnSpLocks/>
            <a:stCxn id="124" idx="3"/>
          </p:cNvCxnSpPr>
          <p:nvPr/>
        </p:nvCxnSpPr>
        <p:spPr>
          <a:xfrm flipH="1" flipV="1">
            <a:off x="3126454" y="1490170"/>
            <a:ext cx="7260" cy="2246762"/>
          </a:xfrm>
          <a:prstGeom prst="bentConnector3">
            <a:avLst>
              <a:gd name="adj1" fmla="val -36135783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32"/>
          <p:cNvCxnSpPr>
            <a:cxnSpLocks/>
            <a:stCxn id="123" idx="3"/>
          </p:cNvCxnSpPr>
          <p:nvPr/>
        </p:nvCxnSpPr>
        <p:spPr>
          <a:xfrm flipV="1">
            <a:off x="3113584" y="1504122"/>
            <a:ext cx="20130" cy="2995870"/>
          </a:xfrm>
          <a:prstGeom prst="bentConnector3">
            <a:avLst>
              <a:gd name="adj1" fmla="val 13132577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32"/>
          <p:cNvCxnSpPr>
            <a:cxnSpLocks/>
            <a:stCxn id="122" idx="3"/>
          </p:cNvCxnSpPr>
          <p:nvPr/>
        </p:nvCxnSpPr>
        <p:spPr>
          <a:xfrm flipH="1" flipV="1">
            <a:off x="3133714" y="1504122"/>
            <a:ext cx="14514" cy="3787958"/>
          </a:xfrm>
          <a:prstGeom prst="bentConnector3">
            <a:avLst>
              <a:gd name="adj1" fmla="val -18075360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32"/>
          <p:cNvCxnSpPr>
            <a:cxnSpLocks/>
            <a:stCxn id="121" idx="3"/>
          </p:cNvCxnSpPr>
          <p:nvPr/>
        </p:nvCxnSpPr>
        <p:spPr>
          <a:xfrm flipH="1" flipV="1">
            <a:off x="3133714" y="1504122"/>
            <a:ext cx="14514" cy="4508038"/>
          </a:xfrm>
          <a:prstGeom prst="bentConnector3">
            <a:avLst>
              <a:gd name="adj1" fmla="val -18075360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32"/>
          <p:cNvCxnSpPr>
            <a:cxnSpLocks/>
            <a:stCxn id="121" idx="2"/>
          </p:cNvCxnSpPr>
          <p:nvPr/>
        </p:nvCxnSpPr>
        <p:spPr>
          <a:xfrm rot="5400000" flipH="1" flipV="1">
            <a:off x="227724" y="3394202"/>
            <a:ext cx="4796070" cy="1015910"/>
          </a:xfrm>
          <a:prstGeom prst="bentConnector4">
            <a:avLst>
              <a:gd name="adj1" fmla="val -4766"/>
              <a:gd name="adj2" fmla="val 358237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순서도: 처리 156">
            <a:extLst>
              <a:ext uri="{FF2B5EF4-FFF2-40B4-BE49-F238E27FC236}">
                <a16:creationId xmlns="" xmlns:a16="http://schemas.microsoft.com/office/drawing/2014/main" id="{AD599625-D203-41C2-A966-AC4BF321A6D6}"/>
              </a:ext>
            </a:extLst>
          </p:cNvPr>
          <p:cNvSpPr/>
          <p:nvPr/>
        </p:nvSpPr>
        <p:spPr>
          <a:xfrm>
            <a:off x="3429000" y="3347864"/>
            <a:ext cx="2088232" cy="576064"/>
          </a:xfrm>
          <a:prstGeom prst="flowChartProcess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ysClr val="windowText" lastClr="000000"/>
                </a:solidFill>
              </a:rPr>
              <a:t>input=</a:t>
            </a:r>
            <a:r>
              <a:rPr lang="ko-KR" altLang="en-US" sz="1200" b="1" dirty="0" smtClean="0">
                <a:solidFill>
                  <a:sysClr val="windowText" lastClr="000000"/>
                </a:solidFill>
              </a:rPr>
              <a:t>입금액입력</a:t>
            </a:r>
            <a:endParaRPr lang="en-US" altLang="ko-KR" sz="1200" b="1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200" b="1" dirty="0" smtClean="0">
                <a:solidFill>
                  <a:sysClr val="windowText" lastClr="000000"/>
                </a:solidFill>
              </a:rPr>
              <a:t>account=account-input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158" name="순서도: 처리 157">
            <a:extLst>
              <a:ext uri="{FF2B5EF4-FFF2-40B4-BE49-F238E27FC236}">
                <a16:creationId xmlns="" xmlns:a16="http://schemas.microsoft.com/office/drawing/2014/main" id="{AD599625-D203-41C2-A966-AC4BF321A6D6}"/>
              </a:ext>
            </a:extLst>
          </p:cNvPr>
          <p:cNvSpPr/>
          <p:nvPr/>
        </p:nvSpPr>
        <p:spPr>
          <a:xfrm>
            <a:off x="3429000" y="4211960"/>
            <a:ext cx="2088232" cy="460514"/>
          </a:xfrm>
          <a:prstGeom prst="flowChartProcess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ysClr val="windowText" lastClr="000000"/>
                </a:solidFill>
              </a:rPr>
              <a:t>input=</a:t>
            </a:r>
            <a:r>
              <a:rPr lang="ko-KR" altLang="en-US" sz="1200" b="1" dirty="0" err="1" smtClean="0">
                <a:solidFill>
                  <a:sysClr val="windowText" lastClr="000000"/>
                </a:solidFill>
              </a:rPr>
              <a:t>출금액입력</a:t>
            </a:r>
            <a:endParaRPr lang="en-US" altLang="ko-KR" sz="1200" b="1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200" b="1" dirty="0" smtClean="0">
                <a:solidFill>
                  <a:sysClr val="windowText" lastClr="000000"/>
                </a:solidFill>
              </a:rPr>
              <a:t>account=account-input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159" name="순서도: 처리 158">
            <a:extLst>
              <a:ext uri="{FF2B5EF4-FFF2-40B4-BE49-F238E27FC236}">
                <a16:creationId xmlns="" xmlns:a16="http://schemas.microsoft.com/office/drawing/2014/main" id="{AD599625-D203-41C2-A966-AC4BF321A6D6}"/>
              </a:ext>
            </a:extLst>
          </p:cNvPr>
          <p:cNvSpPr/>
          <p:nvPr/>
        </p:nvSpPr>
        <p:spPr>
          <a:xfrm>
            <a:off x="3788478" y="5105084"/>
            <a:ext cx="1224136" cy="360040"/>
          </a:xfrm>
          <a:prstGeom prst="flowChartProcess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ysClr val="windowText" lastClr="000000"/>
                </a:solidFill>
              </a:rPr>
              <a:t>P(account)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160" name="순서도: 처리 159">
            <a:extLst>
              <a:ext uri="{FF2B5EF4-FFF2-40B4-BE49-F238E27FC236}">
                <a16:creationId xmlns="" xmlns:a16="http://schemas.microsoft.com/office/drawing/2014/main" id="{AD599625-D203-41C2-A966-AC4BF321A6D6}"/>
              </a:ext>
            </a:extLst>
          </p:cNvPr>
          <p:cNvSpPr/>
          <p:nvPr/>
        </p:nvSpPr>
        <p:spPr>
          <a:xfrm>
            <a:off x="3803554" y="5825164"/>
            <a:ext cx="1224136" cy="360040"/>
          </a:xfrm>
          <a:prstGeom prst="flowChartProcess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ysClr val="windowText" lastClr="000000"/>
                </a:solidFill>
              </a:rPr>
              <a:t>P(</a:t>
            </a:r>
            <a:r>
              <a:rPr lang="ko-KR" altLang="en-US" sz="1200" b="1" dirty="0" smtClean="0">
                <a:solidFill>
                  <a:sysClr val="windowText" lastClr="000000"/>
                </a:solidFill>
              </a:rPr>
              <a:t>메뉴 종료</a:t>
            </a:r>
            <a:r>
              <a:rPr lang="en-US" altLang="ko-KR" sz="1200" b="1" dirty="0" smtClean="0">
                <a:solidFill>
                  <a:sysClr val="windowText" lastClr="000000"/>
                </a:solidFill>
              </a:rPr>
              <a:t>)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163" name="순서도: 처리 162">
            <a:extLst>
              <a:ext uri="{FF2B5EF4-FFF2-40B4-BE49-F238E27FC236}">
                <a16:creationId xmlns="" xmlns:a16="http://schemas.microsoft.com/office/drawing/2014/main" id="{AD599625-D203-41C2-A966-AC4BF321A6D6}"/>
              </a:ext>
            </a:extLst>
          </p:cNvPr>
          <p:cNvSpPr/>
          <p:nvPr/>
        </p:nvSpPr>
        <p:spPr>
          <a:xfrm>
            <a:off x="3818068" y="6328658"/>
            <a:ext cx="1224136" cy="360040"/>
          </a:xfrm>
          <a:prstGeom prst="flowChartProcess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ysClr val="windowText" lastClr="000000"/>
                </a:solidFill>
              </a:rPr>
              <a:t>P(</a:t>
            </a:r>
            <a:r>
              <a:rPr lang="ko-KR" altLang="en-US" sz="1200" b="1" dirty="0" smtClean="0">
                <a:solidFill>
                  <a:sysClr val="windowText" lastClr="000000"/>
                </a:solidFill>
              </a:rPr>
              <a:t>잘못 입력</a:t>
            </a:r>
            <a:r>
              <a:rPr lang="en-US" altLang="ko-KR" sz="1200" b="1" dirty="0" smtClean="0">
                <a:solidFill>
                  <a:sysClr val="windowText" lastClr="000000"/>
                </a:solidFill>
              </a:rPr>
              <a:t>)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7" name="순서도: 처리 76">
            <a:extLst>
              <a:ext uri="{FF2B5EF4-FFF2-40B4-BE49-F238E27FC236}">
                <a16:creationId xmlns="" xmlns:a16="http://schemas.microsoft.com/office/drawing/2014/main" id="{AD599625-D203-41C2-A966-AC4BF321A6D6}"/>
              </a:ext>
            </a:extLst>
          </p:cNvPr>
          <p:cNvSpPr/>
          <p:nvPr/>
        </p:nvSpPr>
        <p:spPr>
          <a:xfrm>
            <a:off x="1628800" y="6746754"/>
            <a:ext cx="1296144" cy="360040"/>
          </a:xfrm>
          <a:prstGeom prst="flowChartProcess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ysClr val="windowText" lastClr="000000"/>
                </a:solidFill>
              </a:rPr>
              <a:t>P</a:t>
            </a:r>
            <a:r>
              <a:rPr lang="en-US" altLang="ko-KR" sz="1200" b="1" smtClean="0">
                <a:solidFill>
                  <a:sysClr val="windowText" lastClr="000000"/>
                </a:solidFill>
              </a:rPr>
              <a:t>(</a:t>
            </a:r>
            <a:r>
              <a:rPr lang="ko-KR" altLang="en-US" sz="1200" b="1" dirty="0" smtClean="0">
                <a:solidFill>
                  <a:sysClr val="windowText" lastClr="000000"/>
                </a:solidFill>
              </a:rPr>
              <a:t>프로그램종료</a:t>
            </a:r>
            <a:r>
              <a:rPr lang="en-US" altLang="ko-KR" sz="1200" b="1" dirty="0" smtClean="0">
                <a:solidFill>
                  <a:sysClr val="windowText" lastClr="000000"/>
                </a:solidFill>
              </a:rPr>
              <a:t>)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78" name="직선 화살표 연결선 77"/>
          <p:cNvCxnSpPr/>
          <p:nvPr/>
        </p:nvCxnSpPr>
        <p:spPr>
          <a:xfrm>
            <a:off x="2190350" y="7106794"/>
            <a:ext cx="0" cy="198305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순서도: 연결자 78"/>
          <p:cNvSpPr/>
          <p:nvPr/>
        </p:nvSpPr>
        <p:spPr>
          <a:xfrm>
            <a:off x="1700808" y="7308304"/>
            <a:ext cx="936104" cy="432048"/>
          </a:xfrm>
          <a:prstGeom prst="flowChartConnector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ysClr val="windowText" lastClr="000000"/>
                </a:solidFill>
              </a:rPr>
              <a:t>종료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705566" y="1288660"/>
            <a:ext cx="4766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NO</a:t>
            </a:r>
            <a:endParaRPr lang="ko-KR" altLang="en-US" sz="12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3013110" y="3492442"/>
            <a:ext cx="4766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YES</a:t>
            </a:r>
            <a:endParaRPr lang="ko-KR" altLang="en-US" sz="12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3056090" y="5738642"/>
            <a:ext cx="4766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YES</a:t>
            </a:r>
            <a:endParaRPr lang="ko-KR" altLang="en-US" sz="120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1614848" y="1745693"/>
            <a:ext cx="4766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YES</a:t>
            </a:r>
            <a:endParaRPr lang="ko-KR" altLang="en-US" sz="1200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3099632" y="6300754"/>
            <a:ext cx="4766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NO</a:t>
            </a:r>
            <a:endParaRPr lang="ko-KR" altLang="en-US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연결자 3"/>
          <p:cNvSpPr/>
          <p:nvPr/>
        </p:nvSpPr>
        <p:spPr>
          <a:xfrm>
            <a:off x="1596751" y="66803"/>
            <a:ext cx="936104" cy="432048"/>
          </a:xfrm>
          <a:prstGeom prst="flowChartConnector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ysClr val="windowText" lastClr="000000"/>
                </a:solidFill>
              </a:rPr>
              <a:t>시작</a:t>
            </a:r>
          </a:p>
        </p:txBody>
      </p:sp>
      <p:cxnSp>
        <p:nvCxnSpPr>
          <p:cNvPr id="8" name="직선 화살표 연결선 32"/>
          <p:cNvCxnSpPr>
            <a:cxnSpLocks/>
            <a:stCxn id="103" idx="1"/>
          </p:cNvCxnSpPr>
          <p:nvPr/>
        </p:nvCxnSpPr>
        <p:spPr>
          <a:xfrm rot="10800000" flipH="1" flipV="1">
            <a:off x="1051092" y="1504122"/>
            <a:ext cx="1369796" cy="5408138"/>
          </a:xfrm>
          <a:prstGeom prst="bentConnector3">
            <a:avLst>
              <a:gd name="adj1" fmla="val -16689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stCxn id="4" idx="4"/>
          </p:cNvCxnSpPr>
          <p:nvPr/>
        </p:nvCxnSpPr>
        <p:spPr>
          <a:xfrm flipH="1">
            <a:off x="2060848" y="498851"/>
            <a:ext cx="3955" cy="1480861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2089314" y="2339752"/>
            <a:ext cx="9300" cy="1122023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순서도: 처리 10"/>
          <p:cNvSpPr/>
          <p:nvPr/>
        </p:nvSpPr>
        <p:spPr>
          <a:xfrm>
            <a:off x="1213766" y="2650130"/>
            <a:ext cx="2586978" cy="427983"/>
          </a:xfrm>
          <a:prstGeom prst="flowChartProcess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>
                <a:solidFill>
                  <a:sysClr val="windowText" lastClr="000000"/>
                </a:solidFill>
              </a:rPr>
              <a:t>inputString</a:t>
            </a:r>
            <a:r>
              <a:rPr lang="en-US" altLang="ko-KR" sz="1200" b="1" dirty="0" smtClean="0">
                <a:solidFill>
                  <a:sysClr val="windowText" lastClr="000000"/>
                </a:solidFill>
              </a:rPr>
              <a:t>==</a:t>
            </a:r>
            <a:r>
              <a:rPr lang="ko-KR" altLang="en-US" sz="1200" b="1" dirty="0" smtClean="0">
                <a:solidFill>
                  <a:sysClr val="windowText" lastClr="000000"/>
                </a:solidFill>
              </a:rPr>
              <a:t>숫자입력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16" name="순서도: 처리 15">
            <a:extLst>
              <a:ext uri="{FF2B5EF4-FFF2-40B4-BE49-F238E27FC236}">
                <a16:creationId xmlns="" xmlns:a16="http://schemas.microsoft.com/office/drawing/2014/main" id="{CE16F925-B2AB-4C3C-A7C8-48789FF14E97}"/>
              </a:ext>
            </a:extLst>
          </p:cNvPr>
          <p:cNvSpPr/>
          <p:nvPr/>
        </p:nvSpPr>
        <p:spPr>
          <a:xfrm>
            <a:off x="4950246" y="9504986"/>
            <a:ext cx="1058205" cy="352039"/>
          </a:xfrm>
          <a:prstGeom prst="flowChartProcess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ysClr val="windowText" lastClr="000000"/>
                </a:solidFill>
              </a:rPr>
              <a:t>Out=in-500</a:t>
            </a:r>
          </a:p>
          <a:p>
            <a:pPr algn="ctr"/>
            <a:r>
              <a:rPr lang="en-US" altLang="ko-KR" sz="1200" b="1" dirty="0" err="1">
                <a:solidFill>
                  <a:sysClr val="windowText" lastClr="000000"/>
                </a:solidFill>
              </a:rPr>
              <a:t>colcount</a:t>
            </a:r>
            <a:r>
              <a:rPr lang="en-US" altLang="ko-KR" sz="1200" b="1" dirty="0">
                <a:solidFill>
                  <a:sysClr val="windowText" lastClr="000000"/>
                </a:solidFill>
              </a:rPr>
              <a:t>++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18" name="순서도: 처리 17">
            <a:extLst>
              <a:ext uri="{FF2B5EF4-FFF2-40B4-BE49-F238E27FC236}">
                <a16:creationId xmlns="" xmlns:a16="http://schemas.microsoft.com/office/drawing/2014/main" id="{BAFAA168-1EB7-4BD4-82FB-F0C0F16ECE31}"/>
              </a:ext>
            </a:extLst>
          </p:cNvPr>
          <p:cNvSpPr/>
          <p:nvPr/>
        </p:nvSpPr>
        <p:spPr>
          <a:xfrm>
            <a:off x="3587717" y="9508854"/>
            <a:ext cx="1058205" cy="352039"/>
          </a:xfrm>
          <a:prstGeom prst="flowChartProcess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ysClr val="windowText" lastClr="000000"/>
                </a:solidFill>
              </a:rPr>
              <a:t>P(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콜라</a:t>
            </a:r>
            <a:r>
              <a:rPr lang="en-US" altLang="ko-KR" sz="1200" b="1" dirty="0">
                <a:solidFill>
                  <a:sysClr val="windowText" lastClr="000000"/>
                </a:solidFill>
              </a:rPr>
              <a:t>)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="" xmlns:a16="http://schemas.microsoft.com/office/drawing/2014/main" id="{A2BDF2D1-DC85-4DB2-B2A6-3B7F6B072D6F}"/>
              </a:ext>
            </a:extLst>
          </p:cNvPr>
          <p:cNvCxnSpPr>
            <a:cxnSpLocks/>
          </p:cNvCxnSpPr>
          <p:nvPr/>
        </p:nvCxnSpPr>
        <p:spPr>
          <a:xfrm flipV="1">
            <a:off x="4679114" y="9681004"/>
            <a:ext cx="237939" cy="1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순서도: 처리 20">
            <a:extLst>
              <a:ext uri="{FF2B5EF4-FFF2-40B4-BE49-F238E27FC236}">
                <a16:creationId xmlns="" xmlns:a16="http://schemas.microsoft.com/office/drawing/2014/main" id="{64924AEA-2955-4946-9BF7-EE0C5637A36E}"/>
              </a:ext>
            </a:extLst>
          </p:cNvPr>
          <p:cNvSpPr/>
          <p:nvPr/>
        </p:nvSpPr>
        <p:spPr>
          <a:xfrm>
            <a:off x="4963083" y="10541807"/>
            <a:ext cx="1058205" cy="352039"/>
          </a:xfrm>
          <a:prstGeom prst="flowChartProcess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ysClr val="windowText" lastClr="000000"/>
                </a:solidFill>
              </a:rPr>
              <a:t>Out=in-350</a:t>
            </a:r>
          </a:p>
          <a:p>
            <a:pPr algn="ctr"/>
            <a:r>
              <a:rPr lang="en-US" altLang="ko-KR" sz="1200" b="1" dirty="0" err="1">
                <a:solidFill>
                  <a:sysClr val="windowText" lastClr="000000"/>
                </a:solidFill>
              </a:rPr>
              <a:t>fancount</a:t>
            </a:r>
            <a:r>
              <a:rPr lang="en-US" altLang="ko-KR" sz="1200" b="1" dirty="0">
                <a:solidFill>
                  <a:sysClr val="windowText" lastClr="000000"/>
                </a:solidFill>
              </a:rPr>
              <a:t>++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23" name="순서도: 처리 22">
            <a:extLst>
              <a:ext uri="{FF2B5EF4-FFF2-40B4-BE49-F238E27FC236}">
                <a16:creationId xmlns="" xmlns:a16="http://schemas.microsoft.com/office/drawing/2014/main" id="{5D6816F7-BA94-4A1B-B9BD-62CB9E10AA57}"/>
              </a:ext>
            </a:extLst>
          </p:cNvPr>
          <p:cNvSpPr/>
          <p:nvPr/>
        </p:nvSpPr>
        <p:spPr>
          <a:xfrm>
            <a:off x="3600554" y="10545675"/>
            <a:ext cx="1058205" cy="352039"/>
          </a:xfrm>
          <a:prstGeom prst="flowChartProcess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ysClr val="windowText" lastClr="000000"/>
                </a:solidFill>
              </a:rPr>
              <a:t>P(</a:t>
            </a:r>
            <a:r>
              <a:rPr lang="ko-KR" altLang="en-US" sz="1200" b="1" dirty="0" err="1">
                <a:solidFill>
                  <a:sysClr val="windowText" lastClr="000000"/>
                </a:solidFill>
              </a:rPr>
              <a:t>환타</a:t>
            </a:r>
            <a:r>
              <a:rPr lang="en-US" altLang="ko-KR" sz="1200" b="1" dirty="0">
                <a:solidFill>
                  <a:sysClr val="windowText" lastClr="000000"/>
                </a:solidFill>
              </a:rPr>
              <a:t>)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="" xmlns:a16="http://schemas.microsoft.com/office/drawing/2014/main" id="{BB8CBA0A-5919-41C5-92D5-0327F2F8D4D5}"/>
              </a:ext>
            </a:extLst>
          </p:cNvPr>
          <p:cNvCxnSpPr>
            <a:cxnSpLocks/>
          </p:cNvCxnSpPr>
          <p:nvPr/>
        </p:nvCxnSpPr>
        <p:spPr>
          <a:xfrm flipV="1">
            <a:off x="4691951" y="10717825"/>
            <a:ext cx="237939" cy="1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순서도: 처리 45">
            <a:extLst>
              <a:ext uri="{FF2B5EF4-FFF2-40B4-BE49-F238E27FC236}">
                <a16:creationId xmlns="" xmlns:a16="http://schemas.microsoft.com/office/drawing/2014/main" id="{3E7CAC7C-9004-4CAE-99B0-94EF214BE037}"/>
              </a:ext>
            </a:extLst>
          </p:cNvPr>
          <p:cNvSpPr/>
          <p:nvPr/>
        </p:nvSpPr>
        <p:spPr>
          <a:xfrm>
            <a:off x="3618247" y="10020077"/>
            <a:ext cx="1058205" cy="352039"/>
          </a:xfrm>
          <a:prstGeom prst="flowChartProcess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ysClr val="windowText" lastClr="000000"/>
                </a:solidFill>
              </a:rPr>
              <a:t>P(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잔액부족</a:t>
            </a:r>
            <a:r>
              <a:rPr lang="en-US" altLang="ko-KR" sz="1200" b="1" dirty="0">
                <a:solidFill>
                  <a:sysClr val="windowText" lastClr="000000"/>
                </a:solidFill>
              </a:rPr>
              <a:t>)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="" xmlns:a16="http://schemas.microsoft.com/office/drawing/2014/main" id="{D4BC4A60-F408-4956-8D93-E2612B41A88B}"/>
              </a:ext>
            </a:extLst>
          </p:cNvPr>
          <p:cNvCxnSpPr>
            <a:cxnSpLocks/>
            <a:stCxn id="124" idx="2"/>
            <a:endCxn id="121" idx="0"/>
          </p:cNvCxnSpPr>
          <p:nvPr/>
        </p:nvCxnSpPr>
        <p:spPr>
          <a:xfrm>
            <a:off x="2103290" y="4024964"/>
            <a:ext cx="14514" cy="1699164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순서도: 처리 84"/>
          <p:cNvSpPr/>
          <p:nvPr/>
        </p:nvSpPr>
        <p:spPr>
          <a:xfrm>
            <a:off x="1196752" y="1979712"/>
            <a:ext cx="4104456" cy="504056"/>
          </a:xfrm>
          <a:prstGeom prst="flowChartProcess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p(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전체메뉴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: 1.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입금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2.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출금 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3.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조회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0.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종료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)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93" name="순서도: 처리 92"/>
          <p:cNvSpPr/>
          <p:nvPr/>
        </p:nvSpPr>
        <p:spPr>
          <a:xfrm>
            <a:off x="1239732" y="697520"/>
            <a:ext cx="3269388" cy="360040"/>
          </a:xfrm>
          <a:prstGeom prst="flowChartProcess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>
                <a:solidFill>
                  <a:sysClr val="windowText" lastClr="000000"/>
                </a:solidFill>
              </a:rPr>
              <a:t>inputString</a:t>
            </a:r>
            <a:r>
              <a:rPr lang="en-US" altLang="ko-KR" sz="1200" b="1" dirty="0" smtClean="0">
                <a:solidFill>
                  <a:sysClr val="windowText" lastClr="000000"/>
                </a:solidFill>
              </a:rPr>
              <a:t> = 9,account=0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103" name="순서도: 판단 102">
            <a:extLst>
              <a:ext uri="{FF2B5EF4-FFF2-40B4-BE49-F238E27FC236}">
                <a16:creationId xmlns="" xmlns:a16="http://schemas.microsoft.com/office/drawing/2014/main" id="{41A555AE-1ADE-49D5-8673-6DD1442A707E}"/>
              </a:ext>
            </a:extLst>
          </p:cNvPr>
          <p:cNvSpPr/>
          <p:nvPr/>
        </p:nvSpPr>
        <p:spPr>
          <a:xfrm>
            <a:off x="1051092" y="1216090"/>
            <a:ext cx="2060848" cy="576064"/>
          </a:xfrm>
          <a:prstGeom prst="flowChartDecision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>
                <a:solidFill>
                  <a:sysClr val="windowText" lastClr="000000"/>
                </a:solidFill>
              </a:rPr>
              <a:t>inputString</a:t>
            </a:r>
            <a:endParaRPr lang="en-US" altLang="ko-KR" sz="1200" b="1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200" b="1" dirty="0" smtClean="0">
                <a:solidFill>
                  <a:sysClr val="windowText" lastClr="000000"/>
                </a:solidFill>
              </a:rPr>
              <a:t>==0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121" name="순서도: 판단 120">
            <a:extLst>
              <a:ext uri="{FF2B5EF4-FFF2-40B4-BE49-F238E27FC236}">
                <a16:creationId xmlns="" xmlns:a16="http://schemas.microsoft.com/office/drawing/2014/main" id="{41A555AE-1ADE-49D5-8673-6DD1442A707E}"/>
              </a:ext>
            </a:extLst>
          </p:cNvPr>
          <p:cNvSpPr/>
          <p:nvPr/>
        </p:nvSpPr>
        <p:spPr>
          <a:xfrm>
            <a:off x="1087380" y="5724128"/>
            <a:ext cx="2060848" cy="576064"/>
          </a:xfrm>
          <a:prstGeom prst="flowChartDecision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>
                <a:solidFill>
                  <a:sysClr val="windowText" lastClr="000000"/>
                </a:solidFill>
              </a:rPr>
              <a:t>inputString</a:t>
            </a:r>
            <a:endParaRPr lang="en-US" altLang="ko-KR" sz="1200" b="1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200" b="1" dirty="0" smtClean="0">
                <a:solidFill>
                  <a:sysClr val="windowText" lastClr="000000"/>
                </a:solidFill>
              </a:rPr>
              <a:t>==0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122" name="순서도: 판단 121">
            <a:extLst>
              <a:ext uri="{FF2B5EF4-FFF2-40B4-BE49-F238E27FC236}">
                <a16:creationId xmlns="" xmlns:a16="http://schemas.microsoft.com/office/drawing/2014/main" id="{41A555AE-1ADE-49D5-8673-6DD1442A707E}"/>
              </a:ext>
            </a:extLst>
          </p:cNvPr>
          <p:cNvSpPr/>
          <p:nvPr/>
        </p:nvSpPr>
        <p:spPr>
          <a:xfrm>
            <a:off x="1087380" y="5004048"/>
            <a:ext cx="2060848" cy="576064"/>
          </a:xfrm>
          <a:prstGeom prst="flowChartDecision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>
                <a:solidFill>
                  <a:sysClr val="windowText" lastClr="000000"/>
                </a:solidFill>
              </a:rPr>
              <a:t>inputString</a:t>
            </a:r>
            <a:endParaRPr lang="en-US" altLang="ko-KR" sz="1200" b="1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200" b="1" dirty="0" smtClean="0">
                <a:solidFill>
                  <a:sysClr val="windowText" lastClr="000000"/>
                </a:solidFill>
              </a:rPr>
              <a:t>==3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123" name="순서도: 판단 122">
            <a:extLst>
              <a:ext uri="{FF2B5EF4-FFF2-40B4-BE49-F238E27FC236}">
                <a16:creationId xmlns="" xmlns:a16="http://schemas.microsoft.com/office/drawing/2014/main" id="{41A555AE-1ADE-49D5-8673-6DD1442A707E}"/>
              </a:ext>
            </a:extLst>
          </p:cNvPr>
          <p:cNvSpPr/>
          <p:nvPr/>
        </p:nvSpPr>
        <p:spPr>
          <a:xfrm>
            <a:off x="1052736" y="4211960"/>
            <a:ext cx="2060848" cy="576064"/>
          </a:xfrm>
          <a:prstGeom prst="flowChartDecision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>
                <a:solidFill>
                  <a:sysClr val="windowText" lastClr="000000"/>
                </a:solidFill>
              </a:rPr>
              <a:t>inputString</a:t>
            </a:r>
            <a:endParaRPr lang="en-US" altLang="ko-KR" sz="1200" b="1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200" b="1" dirty="0" smtClean="0">
                <a:solidFill>
                  <a:sysClr val="windowText" lastClr="000000"/>
                </a:solidFill>
              </a:rPr>
              <a:t>==2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124" name="순서도: 판단 123">
            <a:extLst>
              <a:ext uri="{FF2B5EF4-FFF2-40B4-BE49-F238E27FC236}">
                <a16:creationId xmlns="" xmlns:a16="http://schemas.microsoft.com/office/drawing/2014/main" id="{41A555AE-1ADE-49D5-8673-6DD1442A707E}"/>
              </a:ext>
            </a:extLst>
          </p:cNvPr>
          <p:cNvSpPr/>
          <p:nvPr/>
        </p:nvSpPr>
        <p:spPr>
          <a:xfrm>
            <a:off x="1072866" y="3448900"/>
            <a:ext cx="2060848" cy="576064"/>
          </a:xfrm>
          <a:prstGeom prst="flowChartDecision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>
                <a:solidFill>
                  <a:sysClr val="windowText" lastClr="000000"/>
                </a:solidFill>
              </a:rPr>
              <a:t>inputString</a:t>
            </a:r>
            <a:endParaRPr lang="en-US" altLang="ko-KR" sz="1200" b="1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200" b="1" dirty="0" smtClean="0">
                <a:solidFill>
                  <a:sysClr val="windowText" lastClr="000000"/>
                </a:solidFill>
              </a:rPr>
              <a:t>==1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130" name="직선 화살표 연결선 32"/>
          <p:cNvCxnSpPr>
            <a:cxnSpLocks/>
            <a:stCxn id="124" idx="3"/>
          </p:cNvCxnSpPr>
          <p:nvPr/>
        </p:nvCxnSpPr>
        <p:spPr>
          <a:xfrm flipH="1" flipV="1">
            <a:off x="3126454" y="1490170"/>
            <a:ext cx="7260" cy="2246762"/>
          </a:xfrm>
          <a:prstGeom prst="bentConnector3">
            <a:avLst>
              <a:gd name="adj1" fmla="val -36135783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32"/>
          <p:cNvCxnSpPr>
            <a:cxnSpLocks/>
            <a:stCxn id="123" idx="3"/>
          </p:cNvCxnSpPr>
          <p:nvPr/>
        </p:nvCxnSpPr>
        <p:spPr>
          <a:xfrm flipV="1">
            <a:off x="3113584" y="1504122"/>
            <a:ext cx="20130" cy="2995870"/>
          </a:xfrm>
          <a:prstGeom prst="bentConnector3">
            <a:avLst>
              <a:gd name="adj1" fmla="val 13132577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32"/>
          <p:cNvCxnSpPr>
            <a:cxnSpLocks/>
            <a:stCxn id="122" idx="3"/>
          </p:cNvCxnSpPr>
          <p:nvPr/>
        </p:nvCxnSpPr>
        <p:spPr>
          <a:xfrm flipH="1" flipV="1">
            <a:off x="3133714" y="1504122"/>
            <a:ext cx="14514" cy="3787958"/>
          </a:xfrm>
          <a:prstGeom prst="bentConnector3">
            <a:avLst>
              <a:gd name="adj1" fmla="val -18075360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32"/>
          <p:cNvCxnSpPr>
            <a:cxnSpLocks/>
            <a:stCxn id="121" idx="3"/>
          </p:cNvCxnSpPr>
          <p:nvPr/>
        </p:nvCxnSpPr>
        <p:spPr>
          <a:xfrm flipH="1" flipV="1">
            <a:off x="3133714" y="1504122"/>
            <a:ext cx="14514" cy="4508038"/>
          </a:xfrm>
          <a:prstGeom prst="bentConnector3">
            <a:avLst>
              <a:gd name="adj1" fmla="val -18075360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32"/>
          <p:cNvCxnSpPr>
            <a:cxnSpLocks/>
            <a:stCxn id="121" idx="2"/>
          </p:cNvCxnSpPr>
          <p:nvPr/>
        </p:nvCxnSpPr>
        <p:spPr>
          <a:xfrm rot="5400000" flipH="1" flipV="1">
            <a:off x="227724" y="3394202"/>
            <a:ext cx="4796070" cy="1015910"/>
          </a:xfrm>
          <a:prstGeom prst="bentConnector4">
            <a:avLst>
              <a:gd name="adj1" fmla="val -4766"/>
              <a:gd name="adj2" fmla="val 358237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순서도: 처리 156">
            <a:extLst>
              <a:ext uri="{FF2B5EF4-FFF2-40B4-BE49-F238E27FC236}">
                <a16:creationId xmlns="" xmlns:a16="http://schemas.microsoft.com/office/drawing/2014/main" id="{AD599625-D203-41C2-A966-AC4BF321A6D6}"/>
              </a:ext>
            </a:extLst>
          </p:cNvPr>
          <p:cNvSpPr/>
          <p:nvPr/>
        </p:nvSpPr>
        <p:spPr>
          <a:xfrm>
            <a:off x="3429000" y="3347864"/>
            <a:ext cx="2088232" cy="576064"/>
          </a:xfrm>
          <a:prstGeom prst="flowChartProcess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ysClr val="windowText" lastClr="000000"/>
                </a:solidFill>
              </a:rPr>
              <a:t>input=</a:t>
            </a:r>
            <a:r>
              <a:rPr lang="ko-KR" altLang="en-US" sz="1200" b="1" dirty="0" smtClean="0">
                <a:solidFill>
                  <a:sysClr val="windowText" lastClr="000000"/>
                </a:solidFill>
              </a:rPr>
              <a:t>입금액입력</a:t>
            </a:r>
            <a:endParaRPr lang="en-US" altLang="ko-KR" sz="1200" b="1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200" b="1" dirty="0" smtClean="0">
                <a:solidFill>
                  <a:sysClr val="windowText" lastClr="000000"/>
                </a:solidFill>
              </a:rPr>
              <a:t>account=account-input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158" name="순서도: 처리 157">
            <a:extLst>
              <a:ext uri="{FF2B5EF4-FFF2-40B4-BE49-F238E27FC236}">
                <a16:creationId xmlns="" xmlns:a16="http://schemas.microsoft.com/office/drawing/2014/main" id="{AD599625-D203-41C2-A966-AC4BF321A6D6}"/>
              </a:ext>
            </a:extLst>
          </p:cNvPr>
          <p:cNvSpPr/>
          <p:nvPr/>
        </p:nvSpPr>
        <p:spPr>
          <a:xfrm>
            <a:off x="3429000" y="4211960"/>
            <a:ext cx="2088232" cy="460514"/>
          </a:xfrm>
          <a:prstGeom prst="flowChartProcess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ysClr val="windowText" lastClr="000000"/>
                </a:solidFill>
              </a:rPr>
              <a:t>input=</a:t>
            </a:r>
            <a:r>
              <a:rPr lang="ko-KR" altLang="en-US" sz="1200" b="1" dirty="0" err="1" smtClean="0">
                <a:solidFill>
                  <a:sysClr val="windowText" lastClr="000000"/>
                </a:solidFill>
              </a:rPr>
              <a:t>출금액입력</a:t>
            </a:r>
            <a:endParaRPr lang="en-US" altLang="ko-KR" sz="1200" b="1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200" b="1" dirty="0" smtClean="0">
                <a:solidFill>
                  <a:sysClr val="windowText" lastClr="000000"/>
                </a:solidFill>
              </a:rPr>
              <a:t>account=account-input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159" name="순서도: 처리 158">
            <a:extLst>
              <a:ext uri="{FF2B5EF4-FFF2-40B4-BE49-F238E27FC236}">
                <a16:creationId xmlns="" xmlns:a16="http://schemas.microsoft.com/office/drawing/2014/main" id="{AD599625-D203-41C2-A966-AC4BF321A6D6}"/>
              </a:ext>
            </a:extLst>
          </p:cNvPr>
          <p:cNvSpPr/>
          <p:nvPr/>
        </p:nvSpPr>
        <p:spPr>
          <a:xfrm>
            <a:off x="3788478" y="5105084"/>
            <a:ext cx="1224136" cy="360040"/>
          </a:xfrm>
          <a:prstGeom prst="flowChartProcess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ysClr val="windowText" lastClr="000000"/>
                </a:solidFill>
              </a:rPr>
              <a:t>P(account)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160" name="순서도: 처리 159">
            <a:extLst>
              <a:ext uri="{FF2B5EF4-FFF2-40B4-BE49-F238E27FC236}">
                <a16:creationId xmlns="" xmlns:a16="http://schemas.microsoft.com/office/drawing/2014/main" id="{AD599625-D203-41C2-A966-AC4BF321A6D6}"/>
              </a:ext>
            </a:extLst>
          </p:cNvPr>
          <p:cNvSpPr/>
          <p:nvPr/>
        </p:nvSpPr>
        <p:spPr>
          <a:xfrm>
            <a:off x="3803554" y="5825164"/>
            <a:ext cx="1224136" cy="360040"/>
          </a:xfrm>
          <a:prstGeom prst="flowChartProcess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ysClr val="windowText" lastClr="000000"/>
                </a:solidFill>
              </a:rPr>
              <a:t>P(</a:t>
            </a:r>
            <a:r>
              <a:rPr lang="ko-KR" altLang="en-US" sz="1200" b="1" dirty="0" smtClean="0">
                <a:solidFill>
                  <a:sysClr val="windowText" lastClr="000000"/>
                </a:solidFill>
              </a:rPr>
              <a:t>메뉴 종료</a:t>
            </a:r>
            <a:r>
              <a:rPr lang="en-US" altLang="ko-KR" sz="1200" b="1" dirty="0" smtClean="0">
                <a:solidFill>
                  <a:sysClr val="windowText" lastClr="000000"/>
                </a:solidFill>
              </a:rPr>
              <a:t>)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163" name="순서도: 처리 162">
            <a:extLst>
              <a:ext uri="{FF2B5EF4-FFF2-40B4-BE49-F238E27FC236}">
                <a16:creationId xmlns="" xmlns:a16="http://schemas.microsoft.com/office/drawing/2014/main" id="{AD599625-D203-41C2-A966-AC4BF321A6D6}"/>
              </a:ext>
            </a:extLst>
          </p:cNvPr>
          <p:cNvSpPr/>
          <p:nvPr/>
        </p:nvSpPr>
        <p:spPr>
          <a:xfrm>
            <a:off x="3818068" y="6328658"/>
            <a:ext cx="1224136" cy="360040"/>
          </a:xfrm>
          <a:prstGeom prst="flowChartProcess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ysClr val="windowText" lastClr="000000"/>
                </a:solidFill>
              </a:rPr>
              <a:t>P(</a:t>
            </a:r>
            <a:r>
              <a:rPr lang="ko-KR" altLang="en-US" sz="1200" b="1" dirty="0" smtClean="0">
                <a:solidFill>
                  <a:sysClr val="windowText" lastClr="000000"/>
                </a:solidFill>
              </a:rPr>
              <a:t>잘못 입력</a:t>
            </a:r>
            <a:r>
              <a:rPr lang="en-US" altLang="ko-KR" sz="1200" b="1" dirty="0" smtClean="0">
                <a:solidFill>
                  <a:sysClr val="windowText" lastClr="000000"/>
                </a:solidFill>
              </a:rPr>
              <a:t>)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36" name="순서도: 판단 35"/>
          <p:cNvSpPr/>
          <p:nvPr/>
        </p:nvSpPr>
        <p:spPr>
          <a:xfrm>
            <a:off x="670781" y="7164288"/>
            <a:ext cx="1296144" cy="576064"/>
          </a:xfrm>
          <a:prstGeom prst="flowChartDecision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ysClr val="windowText" lastClr="000000"/>
                </a:solidFill>
              </a:rPr>
              <a:t>Menu=1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37" name="순서도: 처리 36"/>
          <p:cNvSpPr/>
          <p:nvPr/>
        </p:nvSpPr>
        <p:spPr>
          <a:xfrm>
            <a:off x="5144942" y="7250908"/>
            <a:ext cx="1058205" cy="352039"/>
          </a:xfrm>
          <a:prstGeom prst="flowChartProcess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ysClr val="windowText" lastClr="000000"/>
                </a:solidFill>
              </a:rPr>
              <a:t>Out=in-700</a:t>
            </a:r>
          </a:p>
          <a:p>
            <a:pPr algn="ctr"/>
            <a:r>
              <a:rPr lang="en-US" altLang="ko-KR" sz="1200" b="1" dirty="0" err="1">
                <a:solidFill>
                  <a:sysClr val="windowText" lastClr="000000"/>
                </a:solidFill>
              </a:rPr>
              <a:t>Cicount</a:t>
            </a:r>
            <a:r>
              <a:rPr lang="en-US" altLang="ko-KR" sz="1200" b="1" dirty="0">
                <a:solidFill>
                  <a:sysClr val="windowText" lastClr="000000"/>
                </a:solidFill>
              </a:rPr>
              <a:t>++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38" name="직선 화살표 연결선 37"/>
          <p:cNvCxnSpPr>
            <a:cxnSpLocks/>
            <a:endCxn id="39" idx="1"/>
          </p:cNvCxnSpPr>
          <p:nvPr/>
        </p:nvCxnSpPr>
        <p:spPr>
          <a:xfrm flipV="1">
            <a:off x="3544474" y="7430796"/>
            <a:ext cx="237939" cy="1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순서도: 처리 38"/>
          <p:cNvSpPr/>
          <p:nvPr/>
        </p:nvSpPr>
        <p:spPr>
          <a:xfrm>
            <a:off x="3782413" y="7254776"/>
            <a:ext cx="1058205" cy="352039"/>
          </a:xfrm>
          <a:prstGeom prst="flowChartProcess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ysClr val="windowText" lastClr="000000"/>
                </a:solidFill>
              </a:rPr>
              <a:t>P(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사이다</a:t>
            </a:r>
            <a:r>
              <a:rPr lang="en-US" altLang="ko-KR" sz="1200" b="1" dirty="0">
                <a:solidFill>
                  <a:sysClr val="windowText" lastClr="000000"/>
                </a:solidFill>
              </a:rPr>
              <a:t>)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lc="http://schemas.openxmlformats.org/drawingml/2006/lockedCanvas" xmlns:a16="http://schemas.microsoft.com/office/drawing/2014/main" xmlns="" id="{E5EF5AB5-A901-454C-8F44-341DD5AD274C}"/>
              </a:ext>
            </a:extLst>
          </p:cNvPr>
          <p:cNvCxnSpPr>
            <a:cxnSpLocks/>
          </p:cNvCxnSpPr>
          <p:nvPr/>
        </p:nvCxnSpPr>
        <p:spPr>
          <a:xfrm flipV="1">
            <a:off x="4873810" y="7426926"/>
            <a:ext cx="237939" cy="1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순서도: 판단 40">
            <a:extLst>
              <a:ext uri="{FF2B5EF4-FFF2-40B4-BE49-F238E27FC236}">
                <a16:creationId xmlns:lc="http://schemas.openxmlformats.org/drawingml/2006/lockedCanvas" xmlns:a16="http://schemas.microsoft.com/office/drawing/2014/main" xmlns="" id="{A388ACB5-E794-436B-8601-784FD10E087A}"/>
              </a:ext>
            </a:extLst>
          </p:cNvPr>
          <p:cNvSpPr/>
          <p:nvPr/>
        </p:nvSpPr>
        <p:spPr>
          <a:xfrm>
            <a:off x="2204864" y="7164288"/>
            <a:ext cx="1296144" cy="576064"/>
          </a:xfrm>
          <a:prstGeom prst="flowChartDecision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ysClr val="windowText" lastClr="000000"/>
                </a:solidFill>
              </a:rPr>
              <a:t>Out&gt;700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lc="http://schemas.openxmlformats.org/drawingml/2006/lockedCanvas" xmlns:a16="http://schemas.microsoft.com/office/drawing/2014/main" xmlns="" id="{7A4B7FDC-73E8-41F1-908E-8EC83D89F8BC}"/>
              </a:ext>
            </a:extLst>
          </p:cNvPr>
          <p:cNvCxnSpPr>
            <a:cxnSpLocks/>
          </p:cNvCxnSpPr>
          <p:nvPr/>
        </p:nvCxnSpPr>
        <p:spPr>
          <a:xfrm flipV="1">
            <a:off x="1983243" y="7452318"/>
            <a:ext cx="237939" cy="1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lc="http://schemas.openxmlformats.org/drawingml/2006/lockedCanvas" xmlns:a16="http://schemas.microsoft.com/office/drawing/2014/main" xmlns="" id="{5B300217-9FCF-4D35-B996-2CB84D234D97}"/>
              </a:ext>
            </a:extLst>
          </p:cNvPr>
          <p:cNvCxnSpPr/>
          <p:nvPr/>
        </p:nvCxnSpPr>
        <p:spPr>
          <a:xfrm>
            <a:off x="1308369" y="6965983"/>
            <a:ext cx="0" cy="198305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32"/>
          <p:cNvCxnSpPr>
            <a:cxnSpLocks/>
            <a:endCxn id="93" idx="3"/>
          </p:cNvCxnSpPr>
          <p:nvPr/>
        </p:nvCxnSpPr>
        <p:spPr>
          <a:xfrm rot="5400000" flipH="1" flipV="1">
            <a:off x="465646" y="2832782"/>
            <a:ext cx="5998716" cy="2088232"/>
          </a:xfrm>
          <a:prstGeom prst="bentConnector4">
            <a:avLst>
              <a:gd name="adj1" fmla="val 351"/>
              <a:gd name="adj2" fmla="val 170026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연결자 3"/>
          <p:cNvSpPr/>
          <p:nvPr/>
        </p:nvSpPr>
        <p:spPr>
          <a:xfrm>
            <a:off x="1596751" y="66803"/>
            <a:ext cx="936104" cy="432048"/>
          </a:xfrm>
          <a:prstGeom prst="flowChartConnector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ysClr val="windowText" lastClr="000000"/>
                </a:solidFill>
              </a:rPr>
              <a:t>시작</a:t>
            </a:r>
          </a:p>
        </p:txBody>
      </p:sp>
      <p:cxnSp>
        <p:nvCxnSpPr>
          <p:cNvPr id="8" name="직선 화살표 연결선 32"/>
          <p:cNvCxnSpPr>
            <a:cxnSpLocks/>
            <a:endCxn id="27" idx="1"/>
          </p:cNvCxnSpPr>
          <p:nvPr/>
        </p:nvCxnSpPr>
        <p:spPr>
          <a:xfrm rot="10800000" flipH="1" flipV="1">
            <a:off x="1051092" y="1504122"/>
            <a:ext cx="505700" cy="5336130"/>
          </a:xfrm>
          <a:prstGeom prst="bentConnector3">
            <a:avLst>
              <a:gd name="adj1" fmla="val -45205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2089314" y="2339752"/>
            <a:ext cx="9300" cy="1122023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순서도: 처리 10"/>
          <p:cNvSpPr/>
          <p:nvPr/>
        </p:nvSpPr>
        <p:spPr>
          <a:xfrm>
            <a:off x="1213766" y="2650130"/>
            <a:ext cx="2586978" cy="427983"/>
          </a:xfrm>
          <a:prstGeom prst="flowChartProcess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>
                <a:solidFill>
                  <a:sysClr val="windowText" lastClr="000000"/>
                </a:solidFill>
              </a:rPr>
              <a:t>inputString</a:t>
            </a:r>
            <a:r>
              <a:rPr lang="en-US" altLang="ko-KR" sz="1200" b="1" dirty="0" smtClean="0">
                <a:solidFill>
                  <a:sysClr val="windowText" lastClr="000000"/>
                </a:solidFill>
              </a:rPr>
              <a:t>==</a:t>
            </a:r>
            <a:r>
              <a:rPr lang="ko-KR" altLang="en-US" sz="1200" b="1" dirty="0" smtClean="0">
                <a:solidFill>
                  <a:sysClr val="windowText" lastClr="000000"/>
                </a:solidFill>
              </a:rPr>
              <a:t>숫자입력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16" name="순서도: 처리 15">
            <a:extLst>
              <a:ext uri="{FF2B5EF4-FFF2-40B4-BE49-F238E27FC236}">
                <a16:creationId xmlns="" xmlns:a16="http://schemas.microsoft.com/office/drawing/2014/main" id="{CE16F925-B2AB-4C3C-A7C8-48789FF14E97}"/>
              </a:ext>
            </a:extLst>
          </p:cNvPr>
          <p:cNvSpPr/>
          <p:nvPr/>
        </p:nvSpPr>
        <p:spPr>
          <a:xfrm>
            <a:off x="4950246" y="9504986"/>
            <a:ext cx="1058205" cy="352039"/>
          </a:xfrm>
          <a:prstGeom prst="flowChartProcess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ysClr val="windowText" lastClr="000000"/>
                </a:solidFill>
              </a:rPr>
              <a:t>Out=in-500</a:t>
            </a:r>
          </a:p>
          <a:p>
            <a:pPr algn="ctr"/>
            <a:r>
              <a:rPr lang="en-US" altLang="ko-KR" sz="1200" b="1" dirty="0" err="1">
                <a:solidFill>
                  <a:sysClr val="windowText" lastClr="000000"/>
                </a:solidFill>
              </a:rPr>
              <a:t>colcount</a:t>
            </a:r>
            <a:r>
              <a:rPr lang="en-US" altLang="ko-KR" sz="1200" b="1" dirty="0">
                <a:solidFill>
                  <a:sysClr val="windowText" lastClr="000000"/>
                </a:solidFill>
              </a:rPr>
              <a:t>++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18" name="순서도: 처리 17">
            <a:extLst>
              <a:ext uri="{FF2B5EF4-FFF2-40B4-BE49-F238E27FC236}">
                <a16:creationId xmlns="" xmlns:a16="http://schemas.microsoft.com/office/drawing/2014/main" id="{BAFAA168-1EB7-4BD4-82FB-F0C0F16ECE31}"/>
              </a:ext>
            </a:extLst>
          </p:cNvPr>
          <p:cNvSpPr/>
          <p:nvPr/>
        </p:nvSpPr>
        <p:spPr>
          <a:xfrm>
            <a:off x="3587717" y="9508854"/>
            <a:ext cx="1058205" cy="352039"/>
          </a:xfrm>
          <a:prstGeom prst="flowChartProcess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ysClr val="windowText" lastClr="000000"/>
                </a:solidFill>
              </a:rPr>
              <a:t>P(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콜라</a:t>
            </a:r>
            <a:r>
              <a:rPr lang="en-US" altLang="ko-KR" sz="1200" b="1" dirty="0">
                <a:solidFill>
                  <a:sysClr val="windowText" lastClr="000000"/>
                </a:solidFill>
              </a:rPr>
              <a:t>)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="" xmlns:a16="http://schemas.microsoft.com/office/drawing/2014/main" id="{A2BDF2D1-DC85-4DB2-B2A6-3B7F6B072D6F}"/>
              </a:ext>
            </a:extLst>
          </p:cNvPr>
          <p:cNvCxnSpPr>
            <a:cxnSpLocks/>
          </p:cNvCxnSpPr>
          <p:nvPr/>
        </p:nvCxnSpPr>
        <p:spPr>
          <a:xfrm flipV="1">
            <a:off x="4679114" y="9681004"/>
            <a:ext cx="237939" cy="1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순서도: 처리 20">
            <a:extLst>
              <a:ext uri="{FF2B5EF4-FFF2-40B4-BE49-F238E27FC236}">
                <a16:creationId xmlns="" xmlns:a16="http://schemas.microsoft.com/office/drawing/2014/main" id="{64924AEA-2955-4946-9BF7-EE0C5637A36E}"/>
              </a:ext>
            </a:extLst>
          </p:cNvPr>
          <p:cNvSpPr/>
          <p:nvPr/>
        </p:nvSpPr>
        <p:spPr>
          <a:xfrm>
            <a:off x="4963083" y="10541807"/>
            <a:ext cx="1058205" cy="352039"/>
          </a:xfrm>
          <a:prstGeom prst="flowChartProcess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ysClr val="windowText" lastClr="000000"/>
                </a:solidFill>
              </a:rPr>
              <a:t>Out=in-350</a:t>
            </a:r>
          </a:p>
          <a:p>
            <a:pPr algn="ctr"/>
            <a:r>
              <a:rPr lang="en-US" altLang="ko-KR" sz="1200" b="1" dirty="0" err="1">
                <a:solidFill>
                  <a:sysClr val="windowText" lastClr="000000"/>
                </a:solidFill>
              </a:rPr>
              <a:t>fancount</a:t>
            </a:r>
            <a:r>
              <a:rPr lang="en-US" altLang="ko-KR" sz="1200" b="1" dirty="0">
                <a:solidFill>
                  <a:sysClr val="windowText" lastClr="000000"/>
                </a:solidFill>
              </a:rPr>
              <a:t>++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23" name="순서도: 처리 22">
            <a:extLst>
              <a:ext uri="{FF2B5EF4-FFF2-40B4-BE49-F238E27FC236}">
                <a16:creationId xmlns="" xmlns:a16="http://schemas.microsoft.com/office/drawing/2014/main" id="{5D6816F7-BA94-4A1B-B9BD-62CB9E10AA57}"/>
              </a:ext>
            </a:extLst>
          </p:cNvPr>
          <p:cNvSpPr/>
          <p:nvPr/>
        </p:nvSpPr>
        <p:spPr>
          <a:xfrm>
            <a:off x="3600554" y="10545675"/>
            <a:ext cx="1058205" cy="352039"/>
          </a:xfrm>
          <a:prstGeom prst="flowChartProcess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ysClr val="windowText" lastClr="000000"/>
                </a:solidFill>
              </a:rPr>
              <a:t>P(</a:t>
            </a:r>
            <a:r>
              <a:rPr lang="ko-KR" altLang="en-US" sz="1200" b="1" dirty="0" err="1">
                <a:solidFill>
                  <a:sysClr val="windowText" lastClr="000000"/>
                </a:solidFill>
              </a:rPr>
              <a:t>환타</a:t>
            </a:r>
            <a:r>
              <a:rPr lang="en-US" altLang="ko-KR" sz="1200" b="1" dirty="0">
                <a:solidFill>
                  <a:sysClr val="windowText" lastClr="000000"/>
                </a:solidFill>
              </a:rPr>
              <a:t>)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="" xmlns:a16="http://schemas.microsoft.com/office/drawing/2014/main" id="{BB8CBA0A-5919-41C5-92D5-0327F2F8D4D5}"/>
              </a:ext>
            </a:extLst>
          </p:cNvPr>
          <p:cNvCxnSpPr>
            <a:cxnSpLocks/>
          </p:cNvCxnSpPr>
          <p:nvPr/>
        </p:nvCxnSpPr>
        <p:spPr>
          <a:xfrm flipV="1">
            <a:off x="4691951" y="10717825"/>
            <a:ext cx="237939" cy="1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순서도: 처리 26">
            <a:extLst>
              <a:ext uri="{FF2B5EF4-FFF2-40B4-BE49-F238E27FC236}">
                <a16:creationId xmlns="" xmlns:a16="http://schemas.microsoft.com/office/drawing/2014/main" id="{AD599625-D203-41C2-A966-AC4BF321A6D6}"/>
              </a:ext>
            </a:extLst>
          </p:cNvPr>
          <p:cNvSpPr/>
          <p:nvPr/>
        </p:nvSpPr>
        <p:spPr>
          <a:xfrm>
            <a:off x="1556792" y="6660232"/>
            <a:ext cx="1296144" cy="360040"/>
          </a:xfrm>
          <a:prstGeom prst="flowChartProcess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ysClr val="windowText" lastClr="000000"/>
                </a:solidFill>
              </a:rPr>
              <a:t>P</a:t>
            </a:r>
            <a:r>
              <a:rPr lang="en-US" altLang="ko-KR" sz="1200" b="1" smtClean="0">
                <a:solidFill>
                  <a:sysClr val="windowText" lastClr="000000"/>
                </a:solidFill>
              </a:rPr>
              <a:t>(</a:t>
            </a:r>
            <a:r>
              <a:rPr lang="ko-KR" altLang="en-US" sz="1200" b="1" dirty="0" smtClean="0">
                <a:solidFill>
                  <a:sysClr val="windowText" lastClr="000000"/>
                </a:solidFill>
              </a:rPr>
              <a:t>프로그램종료</a:t>
            </a:r>
            <a:r>
              <a:rPr lang="en-US" altLang="ko-KR" sz="1200" b="1" dirty="0" smtClean="0">
                <a:solidFill>
                  <a:sysClr val="windowText" lastClr="000000"/>
                </a:solidFill>
              </a:rPr>
              <a:t>)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46" name="순서도: 처리 45">
            <a:extLst>
              <a:ext uri="{FF2B5EF4-FFF2-40B4-BE49-F238E27FC236}">
                <a16:creationId xmlns="" xmlns:a16="http://schemas.microsoft.com/office/drawing/2014/main" id="{3E7CAC7C-9004-4CAE-99B0-94EF214BE037}"/>
              </a:ext>
            </a:extLst>
          </p:cNvPr>
          <p:cNvSpPr/>
          <p:nvPr/>
        </p:nvSpPr>
        <p:spPr>
          <a:xfrm>
            <a:off x="3618247" y="10020077"/>
            <a:ext cx="1058205" cy="352039"/>
          </a:xfrm>
          <a:prstGeom prst="flowChartProcess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ysClr val="windowText" lastClr="000000"/>
                </a:solidFill>
              </a:rPr>
              <a:t>P(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잔액부족</a:t>
            </a:r>
            <a:r>
              <a:rPr lang="en-US" altLang="ko-KR" sz="1200" b="1" dirty="0">
                <a:solidFill>
                  <a:sysClr val="windowText" lastClr="000000"/>
                </a:solidFill>
              </a:rPr>
              <a:t>)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="" xmlns:a16="http://schemas.microsoft.com/office/drawing/2014/main" id="{D4BC4A60-F408-4956-8D93-E2612B41A88B}"/>
              </a:ext>
            </a:extLst>
          </p:cNvPr>
          <p:cNvCxnSpPr>
            <a:cxnSpLocks/>
            <a:stCxn id="124" idx="2"/>
            <a:endCxn id="121" idx="0"/>
          </p:cNvCxnSpPr>
          <p:nvPr/>
        </p:nvCxnSpPr>
        <p:spPr>
          <a:xfrm>
            <a:off x="2103290" y="4024964"/>
            <a:ext cx="14514" cy="1699164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순서도: 처리 84"/>
          <p:cNvSpPr/>
          <p:nvPr/>
        </p:nvSpPr>
        <p:spPr>
          <a:xfrm>
            <a:off x="1196752" y="1979712"/>
            <a:ext cx="4104456" cy="504056"/>
          </a:xfrm>
          <a:prstGeom prst="flowChartProcess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p(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전체메뉴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: 1.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입금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2.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출금 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3.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조회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0.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종료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)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102" name="직선 화살표 연결선 101"/>
          <p:cNvCxnSpPr/>
          <p:nvPr/>
        </p:nvCxnSpPr>
        <p:spPr>
          <a:xfrm>
            <a:off x="2118342" y="7020272"/>
            <a:ext cx="0" cy="198305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순서도: 판단 120">
            <a:extLst>
              <a:ext uri="{FF2B5EF4-FFF2-40B4-BE49-F238E27FC236}">
                <a16:creationId xmlns="" xmlns:a16="http://schemas.microsoft.com/office/drawing/2014/main" id="{41A555AE-1ADE-49D5-8673-6DD1442A707E}"/>
              </a:ext>
            </a:extLst>
          </p:cNvPr>
          <p:cNvSpPr/>
          <p:nvPr/>
        </p:nvSpPr>
        <p:spPr>
          <a:xfrm>
            <a:off x="1087380" y="5724128"/>
            <a:ext cx="2060848" cy="576064"/>
          </a:xfrm>
          <a:prstGeom prst="flowChartDecision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>
                <a:solidFill>
                  <a:sysClr val="windowText" lastClr="000000"/>
                </a:solidFill>
              </a:rPr>
              <a:t>inputString</a:t>
            </a:r>
            <a:endParaRPr lang="en-US" altLang="ko-KR" sz="1200" b="1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200" b="1" dirty="0" smtClean="0">
                <a:solidFill>
                  <a:sysClr val="windowText" lastClr="000000"/>
                </a:solidFill>
              </a:rPr>
              <a:t>==0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122" name="순서도: 판단 121">
            <a:extLst>
              <a:ext uri="{FF2B5EF4-FFF2-40B4-BE49-F238E27FC236}">
                <a16:creationId xmlns="" xmlns:a16="http://schemas.microsoft.com/office/drawing/2014/main" id="{41A555AE-1ADE-49D5-8673-6DD1442A707E}"/>
              </a:ext>
            </a:extLst>
          </p:cNvPr>
          <p:cNvSpPr/>
          <p:nvPr/>
        </p:nvSpPr>
        <p:spPr>
          <a:xfrm>
            <a:off x="1087380" y="5004048"/>
            <a:ext cx="2060848" cy="576064"/>
          </a:xfrm>
          <a:prstGeom prst="flowChartDecision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>
                <a:solidFill>
                  <a:sysClr val="windowText" lastClr="000000"/>
                </a:solidFill>
              </a:rPr>
              <a:t>inputString</a:t>
            </a:r>
            <a:endParaRPr lang="en-US" altLang="ko-KR" sz="1200" b="1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200" b="1" dirty="0" smtClean="0">
                <a:solidFill>
                  <a:sysClr val="windowText" lastClr="000000"/>
                </a:solidFill>
              </a:rPr>
              <a:t>==3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123" name="순서도: 판단 122">
            <a:extLst>
              <a:ext uri="{FF2B5EF4-FFF2-40B4-BE49-F238E27FC236}">
                <a16:creationId xmlns="" xmlns:a16="http://schemas.microsoft.com/office/drawing/2014/main" id="{41A555AE-1ADE-49D5-8673-6DD1442A707E}"/>
              </a:ext>
            </a:extLst>
          </p:cNvPr>
          <p:cNvSpPr/>
          <p:nvPr/>
        </p:nvSpPr>
        <p:spPr>
          <a:xfrm>
            <a:off x="1052736" y="4211960"/>
            <a:ext cx="2060848" cy="576064"/>
          </a:xfrm>
          <a:prstGeom prst="flowChartDecision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>
                <a:solidFill>
                  <a:sysClr val="windowText" lastClr="000000"/>
                </a:solidFill>
              </a:rPr>
              <a:t>inputString</a:t>
            </a:r>
            <a:endParaRPr lang="en-US" altLang="ko-KR" sz="1200" b="1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200" b="1" dirty="0" smtClean="0">
                <a:solidFill>
                  <a:sysClr val="windowText" lastClr="000000"/>
                </a:solidFill>
              </a:rPr>
              <a:t>==2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124" name="순서도: 판단 123">
            <a:extLst>
              <a:ext uri="{FF2B5EF4-FFF2-40B4-BE49-F238E27FC236}">
                <a16:creationId xmlns="" xmlns:a16="http://schemas.microsoft.com/office/drawing/2014/main" id="{41A555AE-1ADE-49D5-8673-6DD1442A707E}"/>
              </a:ext>
            </a:extLst>
          </p:cNvPr>
          <p:cNvSpPr/>
          <p:nvPr/>
        </p:nvSpPr>
        <p:spPr>
          <a:xfrm>
            <a:off x="1072866" y="3448900"/>
            <a:ext cx="2060848" cy="576064"/>
          </a:xfrm>
          <a:prstGeom prst="flowChartDecision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>
                <a:solidFill>
                  <a:sysClr val="windowText" lastClr="000000"/>
                </a:solidFill>
              </a:rPr>
              <a:t>inputString</a:t>
            </a:r>
            <a:endParaRPr lang="en-US" altLang="ko-KR" sz="1200" b="1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200" b="1" dirty="0" smtClean="0">
                <a:solidFill>
                  <a:sysClr val="windowText" lastClr="000000"/>
                </a:solidFill>
              </a:rPr>
              <a:t>==1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130" name="직선 화살표 연결선 32"/>
          <p:cNvCxnSpPr>
            <a:cxnSpLocks/>
            <a:stCxn id="124" idx="3"/>
          </p:cNvCxnSpPr>
          <p:nvPr/>
        </p:nvCxnSpPr>
        <p:spPr>
          <a:xfrm flipH="1" flipV="1">
            <a:off x="3126454" y="1490170"/>
            <a:ext cx="7260" cy="2246762"/>
          </a:xfrm>
          <a:prstGeom prst="bentConnector3">
            <a:avLst>
              <a:gd name="adj1" fmla="val -36135783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32"/>
          <p:cNvCxnSpPr>
            <a:cxnSpLocks/>
            <a:stCxn id="123" idx="3"/>
          </p:cNvCxnSpPr>
          <p:nvPr/>
        </p:nvCxnSpPr>
        <p:spPr>
          <a:xfrm flipV="1">
            <a:off x="3113584" y="1504122"/>
            <a:ext cx="20130" cy="2995870"/>
          </a:xfrm>
          <a:prstGeom prst="bentConnector3">
            <a:avLst>
              <a:gd name="adj1" fmla="val 13132577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32"/>
          <p:cNvCxnSpPr>
            <a:cxnSpLocks/>
            <a:stCxn id="122" idx="3"/>
          </p:cNvCxnSpPr>
          <p:nvPr/>
        </p:nvCxnSpPr>
        <p:spPr>
          <a:xfrm flipH="1" flipV="1">
            <a:off x="3133714" y="1504122"/>
            <a:ext cx="14514" cy="3787958"/>
          </a:xfrm>
          <a:prstGeom prst="bentConnector3">
            <a:avLst>
              <a:gd name="adj1" fmla="val -18075360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32"/>
          <p:cNvCxnSpPr>
            <a:cxnSpLocks/>
            <a:stCxn id="121" idx="3"/>
          </p:cNvCxnSpPr>
          <p:nvPr/>
        </p:nvCxnSpPr>
        <p:spPr>
          <a:xfrm flipH="1" flipV="1">
            <a:off x="3133714" y="1504122"/>
            <a:ext cx="14514" cy="4508038"/>
          </a:xfrm>
          <a:prstGeom prst="bentConnector3">
            <a:avLst>
              <a:gd name="adj1" fmla="val -18075360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32"/>
          <p:cNvCxnSpPr>
            <a:cxnSpLocks/>
            <a:stCxn id="121" idx="2"/>
          </p:cNvCxnSpPr>
          <p:nvPr/>
        </p:nvCxnSpPr>
        <p:spPr>
          <a:xfrm rot="5400000" flipH="1" flipV="1">
            <a:off x="227724" y="3394202"/>
            <a:ext cx="4796070" cy="1015910"/>
          </a:xfrm>
          <a:prstGeom prst="bentConnector4">
            <a:avLst>
              <a:gd name="adj1" fmla="val -4766"/>
              <a:gd name="adj2" fmla="val 358237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순서도: 연결자 155"/>
          <p:cNvSpPr/>
          <p:nvPr/>
        </p:nvSpPr>
        <p:spPr>
          <a:xfrm>
            <a:off x="1628800" y="7221782"/>
            <a:ext cx="936104" cy="432048"/>
          </a:xfrm>
          <a:prstGeom prst="flowChartConnector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ysClr val="windowText" lastClr="000000"/>
                </a:solidFill>
              </a:rPr>
              <a:t>종료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157" name="순서도: 처리 156">
            <a:extLst>
              <a:ext uri="{FF2B5EF4-FFF2-40B4-BE49-F238E27FC236}">
                <a16:creationId xmlns="" xmlns:a16="http://schemas.microsoft.com/office/drawing/2014/main" id="{AD599625-D203-41C2-A966-AC4BF321A6D6}"/>
              </a:ext>
            </a:extLst>
          </p:cNvPr>
          <p:cNvSpPr/>
          <p:nvPr/>
        </p:nvSpPr>
        <p:spPr>
          <a:xfrm>
            <a:off x="3429000" y="3347864"/>
            <a:ext cx="2088232" cy="576064"/>
          </a:xfrm>
          <a:prstGeom prst="flowChartProcess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ysClr val="windowText" lastClr="000000"/>
                </a:solidFill>
              </a:rPr>
              <a:t>input=</a:t>
            </a:r>
            <a:r>
              <a:rPr lang="ko-KR" altLang="en-US" sz="1200" b="1" dirty="0" smtClean="0">
                <a:solidFill>
                  <a:sysClr val="windowText" lastClr="000000"/>
                </a:solidFill>
              </a:rPr>
              <a:t>입금액입력</a:t>
            </a:r>
            <a:endParaRPr lang="en-US" altLang="ko-KR" sz="1200" b="1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200" b="1" dirty="0" smtClean="0">
                <a:solidFill>
                  <a:sysClr val="windowText" lastClr="000000"/>
                </a:solidFill>
              </a:rPr>
              <a:t>account=account-input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158" name="순서도: 처리 157">
            <a:extLst>
              <a:ext uri="{FF2B5EF4-FFF2-40B4-BE49-F238E27FC236}">
                <a16:creationId xmlns="" xmlns:a16="http://schemas.microsoft.com/office/drawing/2014/main" id="{AD599625-D203-41C2-A966-AC4BF321A6D6}"/>
              </a:ext>
            </a:extLst>
          </p:cNvPr>
          <p:cNvSpPr/>
          <p:nvPr/>
        </p:nvSpPr>
        <p:spPr>
          <a:xfrm>
            <a:off x="3429000" y="4211960"/>
            <a:ext cx="2088232" cy="460514"/>
          </a:xfrm>
          <a:prstGeom prst="flowChartProcess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ysClr val="windowText" lastClr="000000"/>
                </a:solidFill>
              </a:rPr>
              <a:t>input=</a:t>
            </a:r>
            <a:r>
              <a:rPr lang="ko-KR" altLang="en-US" sz="1200" b="1" dirty="0" err="1" smtClean="0">
                <a:solidFill>
                  <a:sysClr val="windowText" lastClr="000000"/>
                </a:solidFill>
              </a:rPr>
              <a:t>출금액입력</a:t>
            </a:r>
            <a:endParaRPr lang="en-US" altLang="ko-KR" sz="1200" b="1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200" b="1" dirty="0" smtClean="0">
                <a:solidFill>
                  <a:sysClr val="windowText" lastClr="000000"/>
                </a:solidFill>
              </a:rPr>
              <a:t>account=account-input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159" name="순서도: 처리 158">
            <a:extLst>
              <a:ext uri="{FF2B5EF4-FFF2-40B4-BE49-F238E27FC236}">
                <a16:creationId xmlns="" xmlns:a16="http://schemas.microsoft.com/office/drawing/2014/main" id="{AD599625-D203-41C2-A966-AC4BF321A6D6}"/>
              </a:ext>
            </a:extLst>
          </p:cNvPr>
          <p:cNvSpPr/>
          <p:nvPr/>
        </p:nvSpPr>
        <p:spPr>
          <a:xfrm>
            <a:off x="3788478" y="5105084"/>
            <a:ext cx="1224136" cy="360040"/>
          </a:xfrm>
          <a:prstGeom prst="flowChartProcess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ysClr val="windowText" lastClr="000000"/>
                </a:solidFill>
              </a:rPr>
              <a:t>P(account)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160" name="순서도: 처리 159">
            <a:extLst>
              <a:ext uri="{FF2B5EF4-FFF2-40B4-BE49-F238E27FC236}">
                <a16:creationId xmlns="" xmlns:a16="http://schemas.microsoft.com/office/drawing/2014/main" id="{AD599625-D203-41C2-A966-AC4BF321A6D6}"/>
              </a:ext>
            </a:extLst>
          </p:cNvPr>
          <p:cNvSpPr/>
          <p:nvPr/>
        </p:nvSpPr>
        <p:spPr>
          <a:xfrm>
            <a:off x="3803554" y="5825164"/>
            <a:ext cx="1224136" cy="360040"/>
          </a:xfrm>
          <a:prstGeom prst="flowChartProcess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ysClr val="windowText" lastClr="000000"/>
                </a:solidFill>
              </a:rPr>
              <a:t>P(</a:t>
            </a:r>
            <a:r>
              <a:rPr lang="ko-KR" altLang="en-US" sz="1200" b="1" dirty="0" smtClean="0">
                <a:solidFill>
                  <a:sysClr val="windowText" lastClr="000000"/>
                </a:solidFill>
              </a:rPr>
              <a:t>메뉴 종료</a:t>
            </a:r>
            <a:r>
              <a:rPr lang="en-US" altLang="ko-KR" sz="1200" b="1" dirty="0" smtClean="0">
                <a:solidFill>
                  <a:sysClr val="windowText" lastClr="000000"/>
                </a:solidFill>
              </a:rPr>
              <a:t>)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163" name="순서도: 처리 162">
            <a:extLst>
              <a:ext uri="{FF2B5EF4-FFF2-40B4-BE49-F238E27FC236}">
                <a16:creationId xmlns="" xmlns:a16="http://schemas.microsoft.com/office/drawing/2014/main" id="{AD599625-D203-41C2-A966-AC4BF321A6D6}"/>
              </a:ext>
            </a:extLst>
          </p:cNvPr>
          <p:cNvSpPr/>
          <p:nvPr/>
        </p:nvSpPr>
        <p:spPr>
          <a:xfrm>
            <a:off x="3818068" y="6328658"/>
            <a:ext cx="1224136" cy="360040"/>
          </a:xfrm>
          <a:prstGeom prst="flowChartProcess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ysClr val="windowText" lastClr="000000"/>
                </a:solidFill>
              </a:rPr>
              <a:t>P(</a:t>
            </a:r>
            <a:r>
              <a:rPr lang="ko-KR" altLang="en-US" sz="1200" b="1" dirty="0" smtClean="0">
                <a:solidFill>
                  <a:sysClr val="windowText" lastClr="000000"/>
                </a:solidFill>
              </a:rPr>
              <a:t>잘못 입력</a:t>
            </a:r>
            <a:r>
              <a:rPr lang="en-US" altLang="ko-KR" sz="1200" b="1" dirty="0" smtClean="0">
                <a:solidFill>
                  <a:sysClr val="windowText" lastClr="000000"/>
                </a:solidFill>
              </a:rPr>
              <a:t>)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연결자 3"/>
          <p:cNvSpPr/>
          <p:nvPr/>
        </p:nvSpPr>
        <p:spPr>
          <a:xfrm>
            <a:off x="603153" y="66803"/>
            <a:ext cx="936104" cy="432048"/>
          </a:xfrm>
          <a:prstGeom prst="flowChartConnector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ysClr val="windowText" lastClr="000000"/>
                </a:solidFill>
              </a:rPr>
              <a:t>시작</a:t>
            </a:r>
          </a:p>
        </p:txBody>
      </p:sp>
      <p:sp>
        <p:nvSpPr>
          <p:cNvPr id="5" name="순서도: 판단 4"/>
          <p:cNvSpPr/>
          <p:nvPr/>
        </p:nvSpPr>
        <p:spPr>
          <a:xfrm>
            <a:off x="476085" y="2146574"/>
            <a:ext cx="1296144" cy="576064"/>
          </a:xfrm>
          <a:prstGeom prst="flowChartDecision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ysClr val="windowText" lastClr="000000"/>
                </a:solidFill>
              </a:rPr>
              <a:t>Menu=1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" name="순서도: 연결자 5"/>
          <p:cNvSpPr/>
          <p:nvPr/>
        </p:nvSpPr>
        <p:spPr>
          <a:xfrm>
            <a:off x="643832" y="7231663"/>
            <a:ext cx="936104" cy="432048"/>
          </a:xfrm>
          <a:prstGeom prst="flowChartConnector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ysClr val="windowText" lastClr="000000"/>
                </a:solidFill>
              </a:rPr>
              <a:t>종료</a:t>
            </a:r>
          </a:p>
        </p:txBody>
      </p:sp>
      <p:sp>
        <p:nvSpPr>
          <p:cNvPr id="7" name="순서도: 처리 6"/>
          <p:cNvSpPr/>
          <p:nvPr/>
        </p:nvSpPr>
        <p:spPr>
          <a:xfrm>
            <a:off x="4950246" y="2233194"/>
            <a:ext cx="1058205" cy="352039"/>
          </a:xfrm>
          <a:prstGeom prst="flowChartProcess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ysClr val="windowText" lastClr="000000"/>
                </a:solidFill>
              </a:rPr>
              <a:t>Out=in-700</a:t>
            </a:r>
          </a:p>
          <a:p>
            <a:pPr algn="ctr"/>
            <a:r>
              <a:rPr lang="en-US" altLang="ko-KR" sz="1200" b="1" dirty="0" err="1">
                <a:solidFill>
                  <a:sysClr val="windowText" lastClr="000000"/>
                </a:solidFill>
              </a:rPr>
              <a:t>Cicount</a:t>
            </a:r>
            <a:r>
              <a:rPr lang="en-US" altLang="ko-KR" sz="1200" b="1" dirty="0">
                <a:solidFill>
                  <a:sysClr val="windowText" lastClr="000000"/>
                </a:solidFill>
              </a:rPr>
              <a:t>++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8" name="직선 화살표 연결선 32"/>
          <p:cNvCxnSpPr>
            <a:cxnSpLocks/>
            <a:stCxn id="64" idx="1"/>
            <a:endCxn id="31" idx="1"/>
          </p:cNvCxnSpPr>
          <p:nvPr/>
        </p:nvCxnSpPr>
        <p:spPr>
          <a:xfrm rot="10800000" flipH="1" flipV="1">
            <a:off x="442429" y="1639993"/>
            <a:ext cx="49973" cy="4073586"/>
          </a:xfrm>
          <a:prstGeom prst="bentConnector3">
            <a:avLst>
              <a:gd name="adj1" fmla="val -990395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1083093" y="498851"/>
            <a:ext cx="0" cy="198305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1083092" y="1106918"/>
            <a:ext cx="0" cy="198305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순서도: 처리 10"/>
          <p:cNvSpPr/>
          <p:nvPr/>
        </p:nvSpPr>
        <p:spPr>
          <a:xfrm>
            <a:off x="553990" y="754879"/>
            <a:ext cx="1058205" cy="352039"/>
          </a:xfrm>
          <a:prstGeom prst="flowChartProcess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ysClr val="windowText" lastClr="000000"/>
                </a:solidFill>
              </a:rPr>
              <a:t>Menu=</a:t>
            </a:r>
          </a:p>
          <a:p>
            <a:pPr algn="ctr"/>
            <a:r>
              <a:rPr lang="ko-KR" altLang="en-US" sz="1200" b="1" dirty="0">
                <a:solidFill>
                  <a:sysClr val="windowText" lastClr="000000"/>
                </a:solidFill>
              </a:rPr>
              <a:t>숫자입력</a:t>
            </a:r>
          </a:p>
        </p:txBody>
      </p:sp>
      <p:cxnSp>
        <p:nvCxnSpPr>
          <p:cNvPr id="12" name="직선 화살표 연결선 11"/>
          <p:cNvCxnSpPr>
            <a:cxnSpLocks/>
            <a:endCxn id="13" idx="1"/>
          </p:cNvCxnSpPr>
          <p:nvPr/>
        </p:nvCxnSpPr>
        <p:spPr>
          <a:xfrm flipV="1">
            <a:off x="3349778" y="2413082"/>
            <a:ext cx="237939" cy="1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순서도: 처리 12"/>
          <p:cNvSpPr/>
          <p:nvPr/>
        </p:nvSpPr>
        <p:spPr>
          <a:xfrm>
            <a:off x="3587717" y="2237062"/>
            <a:ext cx="1058205" cy="352039"/>
          </a:xfrm>
          <a:prstGeom prst="flowChartProcess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ysClr val="windowText" lastClr="000000"/>
                </a:solidFill>
              </a:rPr>
              <a:t>P(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사이다</a:t>
            </a:r>
            <a:r>
              <a:rPr lang="en-US" altLang="ko-KR" sz="1200" b="1" dirty="0">
                <a:solidFill>
                  <a:sysClr val="windowText" lastClr="000000"/>
                </a:solidFill>
              </a:rPr>
              <a:t>)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="" xmlns:a16="http://schemas.microsoft.com/office/drawing/2014/main" id="{E5EF5AB5-A901-454C-8F44-341DD5AD274C}"/>
              </a:ext>
            </a:extLst>
          </p:cNvPr>
          <p:cNvCxnSpPr>
            <a:cxnSpLocks/>
          </p:cNvCxnSpPr>
          <p:nvPr/>
        </p:nvCxnSpPr>
        <p:spPr>
          <a:xfrm flipV="1">
            <a:off x="4679114" y="2409212"/>
            <a:ext cx="237939" cy="1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순서도: 판단 14">
            <a:extLst>
              <a:ext uri="{FF2B5EF4-FFF2-40B4-BE49-F238E27FC236}">
                <a16:creationId xmlns="" xmlns:a16="http://schemas.microsoft.com/office/drawing/2014/main" id="{9B410E20-1ADF-4B65-BB15-4721F051DC73}"/>
              </a:ext>
            </a:extLst>
          </p:cNvPr>
          <p:cNvSpPr/>
          <p:nvPr/>
        </p:nvSpPr>
        <p:spPr>
          <a:xfrm>
            <a:off x="471034" y="3224798"/>
            <a:ext cx="1296144" cy="576064"/>
          </a:xfrm>
          <a:prstGeom prst="flowChartDecision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ysClr val="windowText" lastClr="000000"/>
                </a:solidFill>
              </a:rPr>
              <a:t>Menu=2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16" name="순서도: 처리 15">
            <a:extLst>
              <a:ext uri="{FF2B5EF4-FFF2-40B4-BE49-F238E27FC236}">
                <a16:creationId xmlns="" xmlns:a16="http://schemas.microsoft.com/office/drawing/2014/main" id="{CE16F925-B2AB-4C3C-A7C8-48789FF14E97}"/>
              </a:ext>
            </a:extLst>
          </p:cNvPr>
          <p:cNvSpPr/>
          <p:nvPr/>
        </p:nvSpPr>
        <p:spPr>
          <a:xfrm>
            <a:off x="4950246" y="3362724"/>
            <a:ext cx="1058205" cy="352039"/>
          </a:xfrm>
          <a:prstGeom prst="flowChartProcess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ysClr val="windowText" lastClr="000000"/>
                </a:solidFill>
              </a:rPr>
              <a:t>Out=in-500</a:t>
            </a:r>
          </a:p>
          <a:p>
            <a:pPr algn="ctr"/>
            <a:r>
              <a:rPr lang="en-US" altLang="ko-KR" sz="1200" b="1" dirty="0" err="1">
                <a:solidFill>
                  <a:sysClr val="windowText" lastClr="000000"/>
                </a:solidFill>
              </a:rPr>
              <a:t>colcount</a:t>
            </a:r>
            <a:r>
              <a:rPr lang="en-US" altLang="ko-KR" sz="1200" b="1" dirty="0">
                <a:solidFill>
                  <a:sysClr val="windowText" lastClr="000000"/>
                </a:solidFill>
              </a:rPr>
              <a:t>++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="" xmlns:a16="http://schemas.microsoft.com/office/drawing/2014/main" id="{28541D8C-4656-4920-ABD9-E034057540A0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3349778" y="3542612"/>
            <a:ext cx="237939" cy="1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순서도: 처리 17">
            <a:extLst>
              <a:ext uri="{FF2B5EF4-FFF2-40B4-BE49-F238E27FC236}">
                <a16:creationId xmlns="" xmlns:a16="http://schemas.microsoft.com/office/drawing/2014/main" id="{BAFAA168-1EB7-4BD4-82FB-F0C0F16ECE31}"/>
              </a:ext>
            </a:extLst>
          </p:cNvPr>
          <p:cNvSpPr/>
          <p:nvPr/>
        </p:nvSpPr>
        <p:spPr>
          <a:xfrm>
            <a:off x="3587717" y="3366592"/>
            <a:ext cx="1058205" cy="352039"/>
          </a:xfrm>
          <a:prstGeom prst="flowChartProcess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ysClr val="windowText" lastClr="000000"/>
                </a:solidFill>
              </a:rPr>
              <a:t>P(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콜라</a:t>
            </a:r>
            <a:r>
              <a:rPr lang="en-US" altLang="ko-KR" sz="1200" b="1" dirty="0">
                <a:solidFill>
                  <a:sysClr val="windowText" lastClr="000000"/>
                </a:solidFill>
              </a:rPr>
              <a:t>)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="" xmlns:a16="http://schemas.microsoft.com/office/drawing/2014/main" id="{A2BDF2D1-DC85-4DB2-B2A6-3B7F6B072D6F}"/>
              </a:ext>
            </a:extLst>
          </p:cNvPr>
          <p:cNvCxnSpPr>
            <a:cxnSpLocks/>
          </p:cNvCxnSpPr>
          <p:nvPr/>
        </p:nvCxnSpPr>
        <p:spPr>
          <a:xfrm flipV="1">
            <a:off x="4679114" y="3538742"/>
            <a:ext cx="237939" cy="1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순서도: 판단 19">
            <a:extLst>
              <a:ext uri="{FF2B5EF4-FFF2-40B4-BE49-F238E27FC236}">
                <a16:creationId xmlns="" xmlns:a16="http://schemas.microsoft.com/office/drawing/2014/main" id="{D2B9AB0E-9B97-4AE4-8B6E-0C1787793727}"/>
              </a:ext>
            </a:extLst>
          </p:cNvPr>
          <p:cNvSpPr/>
          <p:nvPr/>
        </p:nvSpPr>
        <p:spPr>
          <a:xfrm>
            <a:off x="476085" y="4325339"/>
            <a:ext cx="1296144" cy="576064"/>
          </a:xfrm>
          <a:prstGeom prst="flowChartDecision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ysClr val="windowText" lastClr="000000"/>
                </a:solidFill>
              </a:rPr>
              <a:t>Menu=3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21" name="순서도: 처리 20">
            <a:extLst>
              <a:ext uri="{FF2B5EF4-FFF2-40B4-BE49-F238E27FC236}">
                <a16:creationId xmlns="" xmlns:a16="http://schemas.microsoft.com/office/drawing/2014/main" id="{64924AEA-2955-4946-9BF7-EE0C5637A36E}"/>
              </a:ext>
            </a:extLst>
          </p:cNvPr>
          <p:cNvSpPr/>
          <p:nvPr/>
        </p:nvSpPr>
        <p:spPr>
          <a:xfrm>
            <a:off x="4963083" y="4399545"/>
            <a:ext cx="1058205" cy="352039"/>
          </a:xfrm>
          <a:prstGeom prst="flowChartProcess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ysClr val="windowText" lastClr="000000"/>
                </a:solidFill>
              </a:rPr>
              <a:t>Out=in-350</a:t>
            </a:r>
          </a:p>
          <a:p>
            <a:pPr algn="ctr"/>
            <a:r>
              <a:rPr lang="en-US" altLang="ko-KR" sz="1200" b="1" dirty="0" err="1">
                <a:solidFill>
                  <a:sysClr val="windowText" lastClr="000000"/>
                </a:solidFill>
              </a:rPr>
              <a:t>fancount</a:t>
            </a:r>
            <a:r>
              <a:rPr lang="en-US" altLang="ko-KR" sz="1200" b="1" dirty="0">
                <a:solidFill>
                  <a:sysClr val="windowText" lastClr="000000"/>
                </a:solidFill>
              </a:rPr>
              <a:t>++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="" xmlns:a16="http://schemas.microsoft.com/office/drawing/2014/main" id="{024FBD28-C9CD-4F17-8A53-46F26017CBD2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3362615" y="4579433"/>
            <a:ext cx="237939" cy="1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순서도: 처리 22">
            <a:extLst>
              <a:ext uri="{FF2B5EF4-FFF2-40B4-BE49-F238E27FC236}">
                <a16:creationId xmlns="" xmlns:a16="http://schemas.microsoft.com/office/drawing/2014/main" id="{5D6816F7-BA94-4A1B-B9BD-62CB9E10AA57}"/>
              </a:ext>
            </a:extLst>
          </p:cNvPr>
          <p:cNvSpPr/>
          <p:nvPr/>
        </p:nvSpPr>
        <p:spPr>
          <a:xfrm>
            <a:off x="3600554" y="4403413"/>
            <a:ext cx="1058205" cy="352039"/>
          </a:xfrm>
          <a:prstGeom prst="flowChartProcess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ysClr val="windowText" lastClr="000000"/>
                </a:solidFill>
              </a:rPr>
              <a:t>P(</a:t>
            </a:r>
            <a:r>
              <a:rPr lang="ko-KR" altLang="en-US" sz="1200" b="1" dirty="0" err="1">
                <a:solidFill>
                  <a:sysClr val="windowText" lastClr="000000"/>
                </a:solidFill>
              </a:rPr>
              <a:t>환타</a:t>
            </a:r>
            <a:r>
              <a:rPr lang="en-US" altLang="ko-KR" sz="1200" b="1" dirty="0">
                <a:solidFill>
                  <a:sysClr val="windowText" lastClr="000000"/>
                </a:solidFill>
              </a:rPr>
              <a:t>)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="" xmlns:a16="http://schemas.microsoft.com/office/drawing/2014/main" id="{BB8CBA0A-5919-41C5-92D5-0327F2F8D4D5}"/>
              </a:ext>
            </a:extLst>
          </p:cNvPr>
          <p:cNvCxnSpPr>
            <a:cxnSpLocks/>
          </p:cNvCxnSpPr>
          <p:nvPr/>
        </p:nvCxnSpPr>
        <p:spPr>
          <a:xfrm flipV="1">
            <a:off x="4691951" y="4575563"/>
            <a:ext cx="237939" cy="1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순서도: 판단 24">
            <a:extLst>
              <a:ext uri="{FF2B5EF4-FFF2-40B4-BE49-F238E27FC236}">
                <a16:creationId xmlns="" xmlns:a16="http://schemas.microsoft.com/office/drawing/2014/main" id="{A388ACB5-E794-436B-8601-784FD10E087A}"/>
              </a:ext>
            </a:extLst>
          </p:cNvPr>
          <p:cNvSpPr/>
          <p:nvPr/>
        </p:nvSpPr>
        <p:spPr>
          <a:xfrm>
            <a:off x="2010168" y="2146574"/>
            <a:ext cx="1296144" cy="576064"/>
          </a:xfrm>
          <a:prstGeom prst="flowChartDecision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ysClr val="windowText" lastClr="000000"/>
                </a:solidFill>
              </a:rPr>
              <a:t>Out&gt;700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26" name="순서도: 처리 25">
            <a:extLst>
              <a:ext uri="{FF2B5EF4-FFF2-40B4-BE49-F238E27FC236}">
                <a16:creationId xmlns="" xmlns:a16="http://schemas.microsoft.com/office/drawing/2014/main" id="{4729F740-AE6B-453B-B4B7-CFB1DB16A8AA}"/>
              </a:ext>
            </a:extLst>
          </p:cNvPr>
          <p:cNvSpPr/>
          <p:nvPr/>
        </p:nvSpPr>
        <p:spPr>
          <a:xfrm>
            <a:off x="3478922" y="5551943"/>
            <a:ext cx="1809812" cy="593684"/>
          </a:xfrm>
          <a:prstGeom prst="flowChartProcess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ysClr val="windowText" lastClr="000000"/>
                </a:solidFill>
              </a:rPr>
              <a:t>1000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원</a:t>
            </a:r>
            <a:r>
              <a:rPr lang="en-US" altLang="ko-KR" sz="1200" b="1" dirty="0">
                <a:solidFill>
                  <a:sysClr val="windowText" lastClr="000000"/>
                </a:solidFill>
              </a:rPr>
              <a:t>=out/1000</a:t>
            </a:r>
          </a:p>
          <a:p>
            <a:pPr algn="ctr"/>
            <a:r>
              <a:rPr lang="en-US" altLang="ko-KR" sz="1200" b="1" dirty="0">
                <a:solidFill>
                  <a:sysClr val="windowText" lastClr="000000"/>
                </a:solidFill>
              </a:rPr>
              <a:t>500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원</a:t>
            </a:r>
            <a:r>
              <a:rPr lang="en-US" altLang="ko-KR" sz="1200" b="1" dirty="0">
                <a:solidFill>
                  <a:sysClr val="windowText" lastClr="000000"/>
                </a:solidFill>
              </a:rPr>
              <a:t>=out%1000/500</a:t>
            </a:r>
          </a:p>
          <a:p>
            <a:pPr algn="ctr"/>
            <a:r>
              <a:rPr lang="en-US" altLang="ko-KR" sz="1200" b="1" dirty="0">
                <a:solidFill>
                  <a:sysClr val="windowText" lastClr="000000"/>
                </a:solidFill>
              </a:rPr>
              <a:t>100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원</a:t>
            </a:r>
            <a:r>
              <a:rPr lang="en-US" altLang="ko-KR" sz="1200" b="1" dirty="0">
                <a:solidFill>
                  <a:sysClr val="windowText" lastClr="000000"/>
                </a:solidFill>
              </a:rPr>
              <a:t>=out%1000%500/100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27" name="순서도: 처리 26">
            <a:extLst>
              <a:ext uri="{FF2B5EF4-FFF2-40B4-BE49-F238E27FC236}">
                <a16:creationId xmlns="" xmlns:a16="http://schemas.microsoft.com/office/drawing/2014/main" id="{AD599625-D203-41C2-A966-AC4BF321A6D6}"/>
              </a:ext>
            </a:extLst>
          </p:cNvPr>
          <p:cNvSpPr/>
          <p:nvPr/>
        </p:nvSpPr>
        <p:spPr>
          <a:xfrm>
            <a:off x="2111467" y="5534163"/>
            <a:ext cx="1058205" cy="352039"/>
          </a:xfrm>
          <a:prstGeom prst="flowChartProcess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ysClr val="windowText" lastClr="000000"/>
                </a:solidFill>
              </a:rPr>
              <a:t>P(count)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="" xmlns:a16="http://schemas.microsoft.com/office/drawing/2014/main" id="{574E6E00-35B7-415C-B203-A18B45B26022}"/>
              </a:ext>
            </a:extLst>
          </p:cNvPr>
          <p:cNvCxnSpPr>
            <a:cxnSpLocks/>
          </p:cNvCxnSpPr>
          <p:nvPr/>
        </p:nvCxnSpPr>
        <p:spPr>
          <a:xfrm flipV="1">
            <a:off x="3207790" y="5727961"/>
            <a:ext cx="237939" cy="1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순서도: 판단 28">
            <a:extLst>
              <a:ext uri="{FF2B5EF4-FFF2-40B4-BE49-F238E27FC236}">
                <a16:creationId xmlns="" xmlns:a16="http://schemas.microsoft.com/office/drawing/2014/main" id="{779FC1A2-4A51-44A2-8FE8-78A0955D85E2}"/>
              </a:ext>
            </a:extLst>
          </p:cNvPr>
          <p:cNvSpPr/>
          <p:nvPr/>
        </p:nvSpPr>
        <p:spPr>
          <a:xfrm>
            <a:off x="471034" y="6436617"/>
            <a:ext cx="1296144" cy="576064"/>
          </a:xfrm>
          <a:prstGeom prst="flowChartDecision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ysClr val="windowText" lastClr="000000"/>
                </a:solidFill>
              </a:rPr>
              <a:t>Menu=5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30" name="순서도: 처리 29">
            <a:extLst>
              <a:ext uri="{FF2B5EF4-FFF2-40B4-BE49-F238E27FC236}">
                <a16:creationId xmlns="" xmlns:a16="http://schemas.microsoft.com/office/drawing/2014/main" id="{16687024-B27D-482D-8716-5DE69F0C5F15}"/>
              </a:ext>
            </a:extLst>
          </p:cNvPr>
          <p:cNvSpPr/>
          <p:nvPr/>
        </p:nvSpPr>
        <p:spPr>
          <a:xfrm>
            <a:off x="2064773" y="6539580"/>
            <a:ext cx="1058205" cy="352039"/>
          </a:xfrm>
          <a:prstGeom prst="flowChartProcess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ysClr val="windowText" lastClr="000000"/>
                </a:solidFill>
              </a:rPr>
              <a:t>In=</a:t>
            </a:r>
            <a:r>
              <a:rPr lang="ko-KR" altLang="en-US" sz="1200" b="1" dirty="0" err="1">
                <a:solidFill>
                  <a:sysClr val="windowText" lastClr="000000"/>
                </a:solidFill>
              </a:rPr>
              <a:t>입력받음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31" name="순서도: 판단 30">
            <a:extLst>
              <a:ext uri="{FF2B5EF4-FFF2-40B4-BE49-F238E27FC236}">
                <a16:creationId xmlns="" xmlns:a16="http://schemas.microsoft.com/office/drawing/2014/main" id="{43708CC0-9B07-4225-858C-0368E782A782}"/>
              </a:ext>
            </a:extLst>
          </p:cNvPr>
          <p:cNvSpPr/>
          <p:nvPr/>
        </p:nvSpPr>
        <p:spPr>
          <a:xfrm>
            <a:off x="492403" y="5425547"/>
            <a:ext cx="1296144" cy="576064"/>
          </a:xfrm>
          <a:prstGeom prst="flowChartDecision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ysClr val="windowText" lastClr="000000"/>
                </a:solidFill>
              </a:rPr>
              <a:t>Menu=4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="" xmlns:a16="http://schemas.microsoft.com/office/drawing/2014/main" id="{7A4B7FDC-73E8-41F1-908E-8EC83D89F8BC}"/>
              </a:ext>
            </a:extLst>
          </p:cNvPr>
          <p:cNvCxnSpPr>
            <a:cxnSpLocks/>
          </p:cNvCxnSpPr>
          <p:nvPr/>
        </p:nvCxnSpPr>
        <p:spPr>
          <a:xfrm flipV="1">
            <a:off x="1788547" y="2434604"/>
            <a:ext cx="237939" cy="1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="" xmlns:a16="http://schemas.microsoft.com/office/drawing/2014/main" id="{3D30527C-FF5C-4CF7-B5F4-1C7423990BDA}"/>
              </a:ext>
            </a:extLst>
          </p:cNvPr>
          <p:cNvCxnSpPr>
            <a:cxnSpLocks/>
            <a:stCxn id="5" idx="2"/>
            <a:endCxn id="15" idx="0"/>
          </p:cNvCxnSpPr>
          <p:nvPr/>
        </p:nvCxnSpPr>
        <p:spPr>
          <a:xfrm flipH="1">
            <a:off x="1119106" y="2722638"/>
            <a:ext cx="5051" cy="50216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="" xmlns:a16="http://schemas.microsoft.com/office/drawing/2014/main" id="{396D132A-554E-4791-813E-9EB5343C087B}"/>
              </a:ext>
            </a:extLst>
          </p:cNvPr>
          <p:cNvCxnSpPr>
            <a:cxnSpLocks/>
            <a:stCxn id="15" idx="2"/>
            <a:endCxn id="20" idx="0"/>
          </p:cNvCxnSpPr>
          <p:nvPr/>
        </p:nvCxnSpPr>
        <p:spPr>
          <a:xfrm>
            <a:off x="1119106" y="3800862"/>
            <a:ext cx="5051" cy="524477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22F8317A-1484-4F15-B0A1-ABBED7C6E7D2}"/>
              </a:ext>
            </a:extLst>
          </p:cNvPr>
          <p:cNvSpPr txBox="1"/>
          <p:nvPr/>
        </p:nvSpPr>
        <p:spPr>
          <a:xfrm>
            <a:off x="1686132" y="2156588"/>
            <a:ext cx="648072" cy="276999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yes</a:t>
            </a:r>
            <a:endParaRPr lang="ko-KR" altLang="en-US" sz="1200" b="1" dirty="0"/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F9192E6B-BDFF-41B2-AC43-D060D6499EDA}"/>
              </a:ext>
            </a:extLst>
          </p:cNvPr>
          <p:cNvSpPr txBox="1"/>
          <p:nvPr/>
        </p:nvSpPr>
        <p:spPr>
          <a:xfrm>
            <a:off x="3230489" y="2131761"/>
            <a:ext cx="648072" cy="276999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yes</a:t>
            </a:r>
            <a:endParaRPr lang="ko-KR" altLang="en-US" sz="1200" b="1" dirty="0"/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3CE89D66-3C29-4811-ACBD-3CE0678F2B06}"/>
              </a:ext>
            </a:extLst>
          </p:cNvPr>
          <p:cNvSpPr txBox="1"/>
          <p:nvPr/>
        </p:nvSpPr>
        <p:spPr>
          <a:xfrm>
            <a:off x="760332" y="2898658"/>
            <a:ext cx="648072" cy="276999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no</a:t>
            </a:r>
            <a:endParaRPr lang="ko-KR" altLang="en-US" sz="1200" b="1" dirty="0"/>
          </a:p>
        </p:txBody>
      </p:sp>
      <p:sp>
        <p:nvSpPr>
          <p:cNvPr id="38" name="순서도: 처리 37">
            <a:extLst>
              <a:ext uri="{FF2B5EF4-FFF2-40B4-BE49-F238E27FC236}">
                <a16:creationId xmlns="" xmlns:a16="http://schemas.microsoft.com/office/drawing/2014/main" id="{2CFF1396-B64D-412A-8472-D4FC4B9B77FD}"/>
              </a:ext>
            </a:extLst>
          </p:cNvPr>
          <p:cNvSpPr/>
          <p:nvPr/>
        </p:nvSpPr>
        <p:spPr>
          <a:xfrm>
            <a:off x="3587716" y="2765121"/>
            <a:ext cx="1058205" cy="352039"/>
          </a:xfrm>
          <a:prstGeom prst="flowChartProcess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ysClr val="windowText" lastClr="000000"/>
                </a:solidFill>
              </a:rPr>
              <a:t>P(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잔액부족</a:t>
            </a:r>
            <a:r>
              <a:rPr lang="en-US" altLang="ko-KR" sz="1200" b="1" dirty="0">
                <a:solidFill>
                  <a:sysClr val="windowText" lastClr="000000"/>
                </a:solidFill>
              </a:rPr>
              <a:t>)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39" name="직선 화살표 연결선 82">
            <a:extLst>
              <a:ext uri="{FF2B5EF4-FFF2-40B4-BE49-F238E27FC236}">
                <a16:creationId xmlns="" xmlns:a16="http://schemas.microsoft.com/office/drawing/2014/main" id="{AD745D22-5621-4A46-A185-57CF42FB0A27}"/>
              </a:ext>
            </a:extLst>
          </p:cNvPr>
          <p:cNvCxnSpPr>
            <a:cxnSpLocks/>
            <a:stCxn id="25" idx="2"/>
            <a:endCxn id="38" idx="1"/>
          </p:cNvCxnSpPr>
          <p:nvPr/>
        </p:nvCxnSpPr>
        <p:spPr>
          <a:xfrm rot="16200000" flipH="1">
            <a:off x="3013727" y="2367151"/>
            <a:ext cx="218503" cy="929476"/>
          </a:xfrm>
          <a:prstGeom prst="bentConnector2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1C336AC0-76EB-44F4-BAA9-C7B64CAB6CF9}"/>
              </a:ext>
            </a:extLst>
          </p:cNvPr>
          <p:cNvSpPr txBox="1"/>
          <p:nvPr/>
        </p:nvSpPr>
        <p:spPr>
          <a:xfrm>
            <a:off x="3025742" y="2688856"/>
            <a:ext cx="648072" cy="276999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no</a:t>
            </a:r>
            <a:endParaRPr lang="ko-KR" altLang="en-US" sz="1200" b="1" dirty="0"/>
          </a:p>
        </p:txBody>
      </p:sp>
      <p:sp>
        <p:nvSpPr>
          <p:cNvPr id="41" name="순서도: 판단 40">
            <a:extLst>
              <a:ext uri="{FF2B5EF4-FFF2-40B4-BE49-F238E27FC236}">
                <a16:creationId xmlns="" xmlns:a16="http://schemas.microsoft.com/office/drawing/2014/main" id="{B769CE68-8D4F-460A-B482-99D2AF85A4B6}"/>
              </a:ext>
            </a:extLst>
          </p:cNvPr>
          <p:cNvSpPr/>
          <p:nvPr/>
        </p:nvSpPr>
        <p:spPr>
          <a:xfrm>
            <a:off x="2033005" y="3228992"/>
            <a:ext cx="1296144" cy="576064"/>
          </a:xfrm>
          <a:prstGeom prst="flowChartDecision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ysClr val="windowText" lastClr="000000"/>
                </a:solidFill>
              </a:rPr>
              <a:t>Out&gt;700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42" name="순서도: 판단 41">
            <a:extLst>
              <a:ext uri="{FF2B5EF4-FFF2-40B4-BE49-F238E27FC236}">
                <a16:creationId xmlns="" xmlns:a16="http://schemas.microsoft.com/office/drawing/2014/main" id="{81BD0320-F304-4627-A546-BCA94E9FE5F7}"/>
              </a:ext>
            </a:extLst>
          </p:cNvPr>
          <p:cNvSpPr/>
          <p:nvPr/>
        </p:nvSpPr>
        <p:spPr>
          <a:xfrm>
            <a:off x="2066471" y="4301552"/>
            <a:ext cx="1296144" cy="576064"/>
          </a:xfrm>
          <a:prstGeom prst="flowChartDecision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ysClr val="windowText" lastClr="000000"/>
                </a:solidFill>
              </a:rPr>
              <a:t>Out&gt;700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="" xmlns:a16="http://schemas.microsoft.com/office/drawing/2014/main" id="{23234B23-F9B9-45CF-8952-1008A6380960}"/>
              </a:ext>
            </a:extLst>
          </p:cNvPr>
          <p:cNvCxnSpPr>
            <a:cxnSpLocks/>
          </p:cNvCxnSpPr>
          <p:nvPr/>
        </p:nvCxnSpPr>
        <p:spPr>
          <a:xfrm flipV="1">
            <a:off x="1795066" y="3509968"/>
            <a:ext cx="237939" cy="1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E055C7F0-ACFB-429F-BF42-622D4E285274}"/>
              </a:ext>
            </a:extLst>
          </p:cNvPr>
          <p:cNvSpPr txBox="1"/>
          <p:nvPr/>
        </p:nvSpPr>
        <p:spPr>
          <a:xfrm>
            <a:off x="1692651" y="3231952"/>
            <a:ext cx="648072" cy="276999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yes</a:t>
            </a:r>
            <a:endParaRPr lang="ko-KR" altLang="en-US" sz="1200" b="1" dirty="0"/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E44B2ACA-F970-4DA2-A30A-D3109640805D}"/>
              </a:ext>
            </a:extLst>
          </p:cNvPr>
          <p:cNvSpPr txBox="1"/>
          <p:nvPr/>
        </p:nvSpPr>
        <p:spPr>
          <a:xfrm>
            <a:off x="3247085" y="3245174"/>
            <a:ext cx="648072" cy="276999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yes</a:t>
            </a:r>
            <a:endParaRPr lang="ko-KR" altLang="en-US" sz="1200" b="1" dirty="0"/>
          </a:p>
        </p:txBody>
      </p:sp>
      <p:sp>
        <p:nvSpPr>
          <p:cNvPr id="46" name="순서도: 처리 45">
            <a:extLst>
              <a:ext uri="{FF2B5EF4-FFF2-40B4-BE49-F238E27FC236}">
                <a16:creationId xmlns="" xmlns:a16="http://schemas.microsoft.com/office/drawing/2014/main" id="{3E7CAC7C-9004-4CAE-99B0-94EF214BE037}"/>
              </a:ext>
            </a:extLst>
          </p:cNvPr>
          <p:cNvSpPr/>
          <p:nvPr/>
        </p:nvSpPr>
        <p:spPr>
          <a:xfrm>
            <a:off x="3618247" y="3877815"/>
            <a:ext cx="1058205" cy="352039"/>
          </a:xfrm>
          <a:prstGeom prst="flowChartProcess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ysClr val="windowText" lastClr="000000"/>
                </a:solidFill>
              </a:rPr>
              <a:t>P(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잔액부족</a:t>
            </a:r>
            <a:r>
              <a:rPr lang="en-US" altLang="ko-KR" sz="1200" b="1" dirty="0">
                <a:solidFill>
                  <a:sysClr val="windowText" lastClr="000000"/>
                </a:solidFill>
              </a:rPr>
              <a:t>)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47" name="직선 화살표 연결선 82">
            <a:extLst>
              <a:ext uri="{FF2B5EF4-FFF2-40B4-BE49-F238E27FC236}">
                <a16:creationId xmlns="" xmlns:a16="http://schemas.microsoft.com/office/drawing/2014/main" id="{7D2FA303-4DF1-40CC-B6E6-FEEF441D0229}"/>
              </a:ext>
            </a:extLst>
          </p:cNvPr>
          <p:cNvCxnSpPr>
            <a:cxnSpLocks/>
            <a:endCxn id="46" idx="1"/>
          </p:cNvCxnSpPr>
          <p:nvPr/>
        </p:nvCxnSpPr>
        <p:spPr>
          <a:xfrm rot="16200000" flipH="1">
            <a:off x="3044258" y="3479845"/>
            <a:ext cx="218503" cy="929476"/>
          </a:xfrm>
          <a:prstGeom prst="bentConnector2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16A8F4EA-CE4A-4ABE-AA7D-514E931D9410}"/>
              </a:ext>
            </a:extLst>
          </p:cNvPr>
          <p:cNvSpPr txBox="1"/>
          <p:nvPr/>
        </p:nvSpPr>
        <p:spPr>
          <a:xfrm>
            <a:off x="3056273" y="3801550"/>
            <a:ext cx="648072" cy="276999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no</a:t>
            </a:r>
            <a:endParaRPr lang="ko-KR" altLang="en-US" sz="1200" b="1" dirty="0"/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9DB1CE93-0A2A-47B4-9F42-0B6E53066D45}"/>
              </a:ext>
            </a:extLst>
          </p:cNvPr>
          <p:cNvSpPr txBox="1"/>
          <p:nvPr/>
        </p:nvSpPr>
        <p:spPr>
          <a:xfrm>
            <a:off x="787848" y="3938210"/>
            <a:ext cx="648072" cy="276999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no</a:t>
            </a:r>
            <a:endParaRPr lang="ko-KR" altLang="en-US" sz="1200" b="1" dirty="0"/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="" xmlns:a16="http://schemas.microsoft.com/office/drawing/2014/main" id="{2AF4684B-5D4E-4661-8AF3-D146052EA1A7}"/>
              </a:ext>
            </a:extLst>
          </p:cNvPr>
          <p:cNvCxnSpPr>
            <a:cxnSpLocks/>
          </p:cNvCxnSpPr>
          <p:nvPr/>
        </p:nvCxnSpPr>
        <p:spPr>
          <a:xfrm flipV="1">
            <a:off x="1815618" y="4588756"/>
            <a:ext cx="237939" cy="1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ACE9E650-6815-4CDC-A914-1E7752E73030}"/>
              </a:ext>
            </a:extLst>
          </p:cNvPr>
          <p:cNvSpPr txBox="1"/>
          <p:nvPr/>
        </p:nvSpPr>
        <p:spPr>
          <a:xfrm>
            <a:off x="1713203" y="4310740"/>
            <a:ext cx="648072" cy="276999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yes</a:t>
            </a:r>
            <a:endParaRPr lang="ko-KR" altLang="en-US" sz="1200" b="1" dirty="0"/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AB524E30-81C2-4A3C-91C5-BB6AC2070AD6}"/>
              </a:ext>
            </a:extLst>
          </p:cNvPr>
          <p:cNvSpPr txBox="1"/>
          <p:nvPr/>
        </p:nvSpPr>
        <p:spPr>
          <a:xfrm>
            <a:off x="3247980" y="4276568"/>
            <a:ext cx="648072" cy="276999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yes</a:t>
            </a:r>
            <a:endParaRPr lang="ko-KR" altLang="en-US" sz="1200" b="1" dirty="0"/>
          </a:p>
        </p:txBody>
      </p:sp>
      <p:sp>
        <p:nvSpPr>
          <p:cNvPr id="53" name="순서도: 처리 52">
            <a:extLst>
              <a:ext uri="{FF2B5EF4-FFF2-40B4-BE49-F238E27FC236}">
                <a16:creationId xmlns="" xmlns:a16="http://schemas.microsoft.com/office/drawing/2014/main" id="{E927BC9C-0B8D-4B28-BDE5-A75513190820}"/>
              </a:ext>
            </a:extLst>
          </p:cNvPr>
          <p:cNvSpPr/>
          <p:nvPr/>
        </p:nvSpPr>
        <p:spPr>
          <a:xfrm>
            <a:off x="3634410" y="4970554"/>
            <a:ext cx="1058205" cy="352039"/>
          </a:xfrm>
          <a:prstGeom prst="flowChartProcess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ysClr val="windowText" lastClr="000000"/>
                </a:solidFill>
              </a:rPr>
              <a:t>P(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잔액부족</a:t>
            </a:r>
            <a:r>
              <a:rPr lang="en-US" altLang="ko-KR" sz="1200" b="1" dirty="0">
                <a:solidFill>
                  <a:sysClr val="windowText" lastClr="000000"/>
                </a:solidFill>
              </a:rPr>
              <a:t>)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54" name="직선 화살표 연결선 82">
            <a:extLst>
              <a:ext uri="{FF2B5EF4-FFF2-40B4-BE49-F238E27FC236}">
                <a16:creationId xmlns="" xmlns:a16="http://schemas.microsoft.com/office/drawing/2014/main" id="{B64F372E-DB37-4C1C-A50D-213F802E7074}"/>
              </a:ext>
            </a:extLst>
          </p:cNvPr>
          <p:cNvCxnSpPr>
            <a:cxnSpLocks/>
            <a:endCxn id="53" idx="1"/>
          </p:cNvCxnSpPr>
          <p:nvPr/>
        </p:nvCxnSpPr>
        <p:spPr>
          <a:xfrm rot="16200000" flipH="1">
            <a:off x="3060421" y="4572584"/>
            <a:ext cx="218503" cy="929476"/>
          </a:xfrm>
          <a:prstGeom prst="bentConnector2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862165C7-63F1-445E-BA96-F7875D3009DE}"/>
              </a:ext>
            </a:extLst>
          </p:cNvPr>
          <p:cNvSpPr txBox="1"/>
          <p:nvPr/>
        </p:nvSpPr>
        <p:spPr>
          <a:xfrm>
            <a:off x="3072436" y="4894289"/>
            <a:ext cx="648072" cy="276999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no</a:t>
            </a:r>
            <a:endParaRPr lang="ko-KR" altLang="en-US" sz="1200" b="1" dirty="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="" xmlns:a16="http://schemas.microsoft.com/office/drawing/2014/main" id="{D4BC4A60-F408-4956-8D93-E2612B41A88B}"/>
              </a:ext>
            </a:extLst>
          </p:cNvPr>
          <p:cNvCxnSpPr>
            <a:cxnSpLocks/>
          </p:cNvCxnSpPr>
          <p:nvPr/>
        </p:nvCxnSpPr>
        <p:spPr>
          <a:xfrm>
            <a:off x="1129929" y="4917252"/>
            <a:ext cx="5051" cy="524477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DA8CE31C-410F-4E8C-8A7F-9E8D6C92C6D3}"/>
              </a:ext>
            </a:extLst>
          </p:cNvPr>
          <p:cNvSpPr txBox="1"/>
          <p:nvPr/>
        </p:nvSpPr>
        <p:spPr>
          <a:xfrm>
            <a:off x="798671" y="5054600"/>
            <a:ext cx="648072" cy="276999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no</a:t>
            </a:r>
            <a:endParaRPr lang="ko-KR" altLang="en-US" sz="1200" b="1" dirty="0"/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="" xmlns:a16="http://schemas.microsoft.com/office/drawing/2014/main" id="{18C7DA6C-0FAE-4A3D-964F-4EFEAA092564}"/>
              </a:ext>
            </a:extLst>
          </p:cNvPr>
          <p:cNvCxnSpPr>
            <a:cxnSpLocks/>
          </p:cNvCxnSpPr>
          <p:nvPr/>
        </p:nvCxnSpPr>
        <p:spPr>
          <a:xfrm flipV="1">
            <a:off x="1831936" y="5703563"/>
            <a:ext cx="237939" cy="1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E50520AB-0E97-44AD-9316-7E0C4A19D78C}"/>
              </a:ext>
            </a:extLst>
          </p:cNvPr>
          <p:cNvSpPr txBox="1"/>
          <p:nvPr/>
        </p:nvSpPr>
        <p:spPr>
          <a:xfrm>
            <a:off x="1729521" y="5425547"/>
            <a:ext cx="648072" cy="276999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yes</a:t>
            </a:r>
            <a:endParaRPr lang="ko-KR" altLang="en-US" sz="1200" b="1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="" xmlns:a16="http://schemas.microsoft.com/office/drawing/2014/main" id="{006D4525-1333-46A8-A5D8-C2B1E8548151}"/>
              </a:ext>
            </a:extLst>
          </p:cNvPr>
          <p:cNvCxnSpPr>
            <a:cxnSpLocks/>
            <a:endCxn id="61" idx="2"/>
          </p:cNvCxnSpPr>
          <p:nvPr/>
        </p:nvCxnSpPr>
        <p:spPr>
          <a:xfrm flipH="1">
            <a:off x="1122707" y="6008279"/>
            <a:ext cx="7222" cy="414347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33A8979B-71E9-4A32-AC54-73D4E208CB6F}"/>
              </a:ext>
            </a:extLst>
          </p:cNvPr>
          <p:cNvSpPr txBox="1"/>
          <p:nvPr/>
        </p:nvSpPr>
        <p:spPr>
          <a:xfrm>
            <a:off x="798671" y="6145627"/>
            <a:ext cx="648072" cy="276999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no</a:t>
            </a:r>
            <a:endParaRPr lang="ko-KR" altLang="en-US" sz="1200" b="1" dirty="0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="" xmlns:a16="http://schemas.microsoft.com/office/drawing/2014/main" id="{4AF6E695-7397-4428-9066-35A3861FA86C}"/>
              </a:ext>
            </a:extLst>
          </p:cNvPr>
          <p:cNvCxnSpPr>
            <a:cxnSpLocks/>
          </p:cNvCxnSpPr>
          <p:nvPr/>
        </p:nvCxnSpPr>
        <p:spPr>
          <a:xfrm flipV="1">
            <a:off x="1795066" y="6694486"/>
            <a:ext cx="237939" cy="1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8A8D8B20-A5CF-4D35-89DB-C34FE5712E87}"/>
              </a:ext>
            </a:extLst>
          </p:cNvPr>
          <p:cNvSpPr txBox="1"/>
          <p:nvPr/>
        </p:nvSpPr>
        <p:spPr>
          <a:xfrm>
            <a:off x="1692651" y="6416470"/>
            <a:ext cx="648072" cy="276999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yes</a:t>
            </a:r>
            <a:endParaRPr lang="ko-KR" altLang="en-US" sz="1200" b="1" dirty="0"/>
          </a:p>
        </p:txBody>
      </p:sp>
      <p:sp>
        <p:nvSpPr>
          <p:cNvPr id="64" name="순서도: 판단 63">
            <a:extLst>
              <a:ext uri="{FF2B5EF4-FFF2-40B4-BE49-F238E27FC236}">
                <a16:creationId xmlns="" xmlns:a16="http://schemas.microsoft.com/office/drawing/2014/main" id="{41A555AE-1ADE-49D5-8673-6DD1442A707E}"/>
              </a:ext>
            </a:extLst>
          </p:cNvPr>
          <p:cNvSpPr/>
          <p:nvPr/>
        </p:nvSpPr>
        <p:spPr>
          <a:xfrm>
            <a:off x="442430" y="1351961"/>
            <a:ext cx="1296144" cy="576064"/>
          </a:xfrm>
          <a:prstGeom prst="flowChartDecision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ysClr val="windowText" lastClr="000000"/>
                </a:solidFill>
              </a:rPr>
              <a:t>Menu!=4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="" xmlns:a16="http://schemas.microsoft.com/office/drawing/2014/main" id="{5B300217-9FCF-4D35-B996-2CB84D234D97}"/>
              </a:ext>
            </a:extLst>
          </p:cNvPr>
          <p:cNvCxnSpPr/>
          <p:nvPr/>
        </p:nvCxnSpPr>
        <p:spPr>
          <a:xfrm>
            <a:off x="1113673" y="1948269"/>
            <a:ext cx="0" cy="198305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4D549966-CA37-46F4-AC25-78013136C705}"/>
              </a:ext>
            </a:extLst>
          </p:cNvPr>
          <p:cNvSpPr txBox="1"/>
          <p:nvPr/>
        </p:nvSpPr>
        <p:spPr>
          <a:xfrm>
            <a:off x="810944" y="1891923"/>
            <a:ext cx="648072" cy="276999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yes</a:t>
            </a:r>
            <a:endParaRPr lang="ko-KR" altLang="en-US" sz="1200" b="1" dirty="0"/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5DDC2091-C1A4-4EF3-BAE3-56DC4E7953E6}"/>
              </a:ext>
            </a:extLst>
          </p:cNvPr>
          <p:cNvSpPr txBox="1"/>
          <p:nvPr/>
        </p:nvSpPr>
        <p:spPr>
          <a:xfrm>
            <a:off x="-365254" y="2777999"/>
            <a:ext cx="648072" cy="276999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no</a:t>
            </a:r>
            <a:endParaRPr lang="ko-KR" altLang="en-US" sz="1200" b="1" dirty="0"/>
          </a:p>
        </p:txBody>
      </p:sp>
      <p:cxnSp>
        <p:nvCxnSpPr>
          <p:cNvPr id="68" name="직선 화살표 연결선 32">
            <a:extLst>
              <a:ext uri="{FF2B5EF4-FFF2-40B4-BE49-F238E27FC236}">
                <a16:creationId xmlns="" xmlns:a16="http://schemas.microsoft.com/office/drawing/2014/main" id="{63C938C4-8FD2-416B-84FA-2030AA782612}"/>
              </a:ext>
            </a:extLst>
          </p:cNvPr>
          <p:cNvCxnSpPr>
            <a:cxnSpLocks/>
            <a:stCxn id="26" idx="3"/>
            <a:endCxn id="6" idx="6"/>
          </p:cNvCxnSpPr>
          <p:nvPr/>
        </p:nvCxnSpPr>
        <p:spPr>
          <a:xfrm flipH="1">
            <a:off x="1579936" y="5848785"/>
            <a:ext cx="3708798" cy="1598902"/>
          </a:xfrm>
          <a:prstGeom prst="bentConnector3">
            <a:avLst>
              <a:gd name="adj1" fmla="val -15260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32">
            <a:extLst>
              <a:ext uri="{FF2B5EF4-FFF2-40B4-BE49-F238E27FC236}">
                <a16:creationId xmlns="" xmlns:a16="http://schemas.microsoft.com/office/drawing/2014/main" id="{A9490F1C-01EA-4E3E-ACD2-3C19EFE192FD}"/>
              </a:ext>
            </a:extLst>
          </p:cNvPr>
          <p:cNvCxnSpPr>
            <a:cxnSpLocks/>
            <a:stCxn id="7" idx="3"/>
            <a:endCxn id="11" idx="3"/>
          </p:cNvCxnSpPr>
          <p:nvPr/>
        </p:nvCxnSpPr>
        <p:spPr>
          <a:xfrm flipH="1" flipV="1">
            <a:off x="1612195" y="930899"/>
            <a:ext cx="4396256" cy="1478315"/>
          </a:xfrm>
          <a:prstGeom prst="bentConnector3">
            <a:avLst>
              <a:gd name="adj1" fmla="val -7395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32">
            <a:extLst>
              <a:ext uri="{FF2B5EF4-FFF2-40B4-BE49-F238E27FC236}">
                <a16:creationId xmlns="" xmlns:a16="http://schemas.microsoft.com/office/drawing/2014/main" id="{9FAA7F57-0390-4E42-A448-27AC1B486AD4}"/>
              </a:ext>
            </a:extLst>
          </p:cNvPr>
          <p:cNvCxnSpPr>
            <a:cxnSpLocks/>
            <a:stCxn id="38" idx="3"/>
            <a:endCxn id="11" idx="3"/>
          </p:cNvCxnSpPr>
          <p:nvPr/>
        </p:nvCxnSpPr>
        <p:spPr>
          <a:xfrm flipH="1" flipV="1">
            <a:off x="1612195" y="930899"/>
            <a:ext cx="3033726" cy="2010242"/>
          </a:xfrm>
          <a:prstGeom prst="bentConnector3">
            <a:avLst>
              <a:gd name="adj1" fmla="val -55305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32">
            <a:extLst>
              <a:ext uri="{FF2B5EF4-FFF2-40B4-BE49-F238E27FC236}">
                <a16:creationId xmlns="" xmlns:a16="http://schemas.microsoft.com/office/drawing/2014/main" id="{43F84EC9-E636-4BB9-9C84-C35DC6E377C6}"/>
              </a:ext>
            </a:extLst>
          </p:cNvPr>
          <p:cNvCxnSpPr>
            <a:cxnSpLocks/>
            <a:stCxn id="16" idx="3"/>
            <a:endCxn id="11" idx="3"/>
          </p:cNvCxnSpPr>
          <p:nvPr/>
        </p:nvCxnSpPr>
        <p:spPr>
          <a:xfrm flipH="1" flipV="1">
            <a:off x="1612195" y="930899"/>
            <a:ext cx="4396256" cy="2607845"/>
          </a:xfrm>
          <a:prstGeom prst="bentConnector3">
            <a:avLst>
              <a:gd name="adj1" fmla="val -7065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32">
            <a:extLst>
              <a:ext uri="{FF2B5EF4-FFF2-40B4-BE49-F238E27FC236}">
                <a16:creationId xmlns="" xmlns:a16="http://schemas.microsoft.com/office/drawing/2014/main" id="{D6E55F3E-07EC-43F7-847B-291FF64D2724}"/>
              </a:ext>
            </a:extLst>
          </p:cNvPr>
          <p:cNvCxnSpPr>
            <a:cxnSpLocks/>
            <a:stCxn id="46" idx="3"/>
            <a:endCxn id="11" idx="3"/>
          </p:cNvCxnSpPr>
          <p:nvPr/>
        </p:nvCxnSpPr>
        <p:spPr>
          <a:xfrm flipH="1" flipV="1">
            <a:off x="1612195" y="930899"/>
            <a:ext cx="3064257" cy="3122936"/>
          </a:xfrm>
          <a:prstGeom prst="bentConnector3">
            <a:avLst>
              <a:gd name="adj1" fmla="val -53778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32">
            <a:extLst>
              <a:ext uri="{FF2B5EF4-FFF2-40B4-BE49-F238E27FC236}">
                <a16:creationId xmlns="" xmlns:a16="http://schemas.microsoft.com/office/drawing/2014/main" id="{5D52F594-8142-404C-B3A0-16788945C792}"/>
              </a:ext>
            </a:extLst>
          </p:cNvPr>
          <p:cNvCxnSpPr>
            <a:cxnSpLocks/>
            <a:stCxn id="21" idx="3"/>
            <a:endCxn id="11" idx="3"/>
          </p:cNvCxnSpPr>
          <p:nvPr/>
        </p:nvCxnSpPr>
        <p:spPr>
          <a:xfrm flipH="1" flipV="1">
            <a:off x="1612195" y="930899"/>
            <a:ext cx="4409093" cy="3644666"/>
          </a:xfrm>
          <a:prstGeom prst="bentConnector3">
            <a:avLst>
              <a:gd name="adj1" fmla="val -6770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32">
            <a:extLst>
              <a:ext uri="{FF2B5EF4-FFF2-40B4-BE49-F238E27FC236}">
                <a16:creationId xmlns="" xmlns:a16="http://schemas.microsoft.com/office/drawing/2014/main" id="{47395FF1-9F8E-4C2F-951A-BDD2C7A667A7}"/>
              </a:ext>
            </a:extLst>
          </p:cNvPr>
          <p:cNvCxnSpPr>
            <a:cxnSpLocks/>
            <a:stCxn id="53" idx="3"/>
            <a:endCxn id="11" idx="3"/>
          </p:cNvCxnSpPr>
          <p:nvPr/>
        </p:nvCxnSpPr>
        <p:spPr>
          <a:xfrm flipH="1" flipV="1">
            <a:off x="1612195" y="930899"/>
            <a:ext cx="3080420" cy="4215675"/>
          </a:xfrm>
          <a:prstGeom prst="bentConnector3">
            <a:avLst>
              <a:gd name="adj1" fmla="val -52919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32">
            <a:extLst>
              <a:ext uri="{FF2B5EF4-FFF2-40B4-BE49-F238E27FC236}">
                <a16:creationId xmlns="" xmlns:a16="http://schemas.microsoft.com/office/drawing/2014/main" id="{0A6AF843-E774-40F6-808E-783E6D5B3DFB}"/>
              </a:ext>
            </a:extLst>
          </p:cNvPr>
          <p:cNvCxnSpPr>
            <a:cxnSpLocks/>
            <a:stCxn id="30" idx="3"/>
            <a:endCxn id="11" idx="3"/>
          </p:cNvCxnSpPr>
          <p:nvPr/>
        </p:nvCxnSpPr>
        <p:spPr>
          <a:xfrm flipH="1" flipV="1">
            <a:off x="1612195" y="930899"/>
            <a:ext cx="1510783" cy="5784701"/>
          </a:xfrm>
          <a:prstGeom prst="bentConnector3">
            <a:avLst>
              <a:gd name="adj1" fmla="val -211322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판단 3"/>
          <p:cNvSpPr/>
          <p:nvPr/>
        </p:nvSpPr>
        <p:spPr>
          <a:xfrm>
            <a:off x="662817" y="4283968"/>
            <a:ext cx="1296144" cy="576064"/>
          </a:xfrm>
          <a:prstGeom prst="flowChartDecision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ysClr val="windowText" lastClr="000000"/>
                </a:solidFill>
              </a:rPr>
              <a:t>Menu=1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5" name="순서도: 처리 4"/>
          <p:cNvSpPr/>
          <p:nvPr/>
        </p:nvSpPr>
        <p:spPr>
          <a:xfrm>
            <a:off x="5136978" y="4370588"/>
            <a:ext cx="1058205" cy="352039"/>
          </a:xfrm>
          <a:prstGeom prst="flowChartProcess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ysClr val="windowText" lastClr="000000"/>
                </a:solidFill>
              </a:rPr>
              <a:t>Out=in-700</a:t>
            </a:r>
          </a:p>
          <a:p>
            <a:pPr algn="ctr"/>
            <a:r>
              <a:rPr lang="en-US" altLang="ko-KR" sz="1200" b="1" dirty="0" err="1">
                <a:solidFill>
                  <a:sysClr val="windowText" lastClr="000000"/>
                </a:solidFill>
              </a:rPr>
              <a:t>Cicount</a:t>
            </a:r>
            <a:r>
              <a:rPr lang="en-US" altLang="ko-KR" sz="1200" b="1" dirty="0">
                <a:solidFill>
                  <a:sysClr val="windowText" lastClr="000000"/>
                </a:solidFill>
              </a:rPr>
              <a:t>++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6" name="직선 화살표 연결선 5"/>
          <p:cNvCxnSpPr>
            <a:cxnSpLocks/>
            <a:endCxn id="7" idx="1"/>
          </p:cNvCxnSpPr>
          <p:nvPr/>
        </p:nvCxnSpPr>
        <p:spPr>
          <a:xfrm flipV="1">
            <a:off x="3536510" y="4550476"/>
            <a:ext cx="237939" cy="1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순서도: 처리 6"/>
          <p:cNvSpPr/>
          <p:nvPr/>
        </p:nvSpPr>
        <p:spPr>
          <a:xfrm>
            <a:off x="3774449" y="4374456"/>
            <a:ext cx="1058205" cy="352039"/>
          </a:xfrm>
          <a:prstGeom prst="flowChartProcess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ysClr val="windowText" lastClr="000000"/>
                </a:solidFill>
              </a:rPr>
              <a:t>P(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사이다</a:t>
            </a:r>
            <a:r>
              <a:rPr lang="en-US" altLang="ko-KR" sz="1200" b="1" dirty="0">
                <a:solidFill>
                  <a:sysClr val="windowText" lastClr="000000"/>
                </a:solidFill>
              </a:rPr>
              <a:t>)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lc="http://schemas.openxmlformats.org/drawingml/2006/lockedCanvas" xmlns:a16="http://schemas.microsoft.com/office/drawing/2014/main" xmlns="" id="{E5EF5AB5-A901-454C-8F44-341DD5AD274C}"/>
              </a:ext>
            </a:extLst>
          </p:cNvPr>
          <p:cNvCxnSpPr>
            <a:cxnSpLocks/>
          </p:cNvCxnSpPr>
          <p:nvPr/>
        </p:nvCxnSpPr>
        <p:spPr>
          <a:xfrm flipV="1">
            <a:off x="4865846" y="4546606"/>
            <a:ext cx="237939" cy="1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순서도: 판단 8">
            <a:extLst>
              <a:ext uri="{FF2B5EF4-FFF2-40B4-BE49-F238E27FC236}">
                <a16:creationId xmlns:lc="http://schemas.openxmlformats.org/drawingml/2006/lockedCanvas" xmlns:a16="http://schemas.microsoft.com/office/drawing/2014/main" xmlns="" id="{A388ACB5-E794-436B-8601-784FD10E087A}"/>
              </a:ext>
            </a:extLst>
          </p:cNvPr>
          <p:cNvSpPr/>
          <p:nvPr/>
        </p:nvSpPr>
        <p:spPr>
          <a:xfrm>
            <a:off x="2196900" y="4283968"/>
            <a:ext cx="1296144" cy="576064"/>
          </a:xfrm>
          <a:prstGeom prst="flowChartDecision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ysClr val="windowText" lastClr="000000"/>
                </a:solidFill>
              </a:rPr>
              <a:t>Out&gt;700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lc="http://schemas.openxmlformats.org/drawingml/2006/lockedCanvas" xmlns:a16="http://schemas.microsoft.com/office/drawing/2014/main" xmlns="" id="{7A4B7FDC-73E8-41F1-908E-8EC83D89F8BC}"/>
              </a:ext>
            </a:extLst>
          </p:cNvPr>
          <p:cNvCxnSpPr>
            <a:cxnSpLocks/>
          </p:cNvCxnSpPr>
          <p:nvPr/>
        </p:nvCxnSpPr>
        <p:spPr>
          <a:xfrm flipV="1">
            <a:off x="1975279" y="4571998"/>
            <a:ext cx="237939" cy="1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lc="http://schemas.openxmlformats.org/drawingml/2006/lockedCanvas" xmlns:a16="http://schemas.microsoft.com/office/drawing/2014/main" xmlns="" id="{5B300217-9FCF-4D35-B996-2CB84D234D97}"/>
              </a:ext>
            </a:extLst>
          </p:cNvPr>
          <p:cNvCxnSpPr/>
          <p:nvPr/>
        </p:nvCxnSpPr>
        <p:spPr>
          <a:xfrm>
            <a:off x="1300405" y="4085663"/>
            <a:ext cx="0" cy="198305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모서리가 둥근 직사각형 26"/>
          <p:cNvSpPr/>
          <p:nvPr/>
        </p:nvSpPr>
        <p:spPr>
          <a:xfrm>
            <a:off x="260648" y="32352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시작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T=R1-R2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260648" y="140364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T&lt;3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260648" y="248376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T=R1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260648" y="356388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R1+R2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260648" y="464400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T=T+3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260648" y="572412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T++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260648" y="680424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T&gt;3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260648" y="788436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R1+R2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2" name="모서리가 둥근 직사각형 91"/>
          <p:cNvSpPr/>
          <p:nvPr/>
        </p:nvSpPr>
        <p:spPr>
          <a:xfrm>
            <a:off x="1196752" y="32352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3" name="모서리가 둥근 직사각형 92"/>
          <p:cNvSpPr/>
          <p:nvPr/>
        </p:nvSpPr>
        <p:spPr>
          <a:xfrm>
            <a:off x="1196752" y="140364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T=T+2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4" name="모서리가 둥근 직사각형 93"/>
          <p:cNvSpPr/>
          <p:nvPr/>
        </p:nvSpPr>
        <p:spPr>
          <a:xfrm>
            <a:off x="1196752" y="248376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R1+R2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1196752" y="356388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T+=1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6" name="모서리가 둥근 직사각형 95"/>
          <p:cNvSpPr/>
          <p:nvPr/>
        </p:nvSpPr>
        <p:spPr>
          <a:xfrm>
            <a:off x="1196752" y="464400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T=R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7" name="모서리가 둥근 직사각형 96"/>
          <p:cNvSpPr/>
          <p:nvPr/>
        </p:nvSpPr>
        <p:spPr>
          <a:xfrm>
            <a:off x="1196752" y="572412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continue;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1196752" y="680424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R1*R2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9" name="모서리가 둥근 직사각형 98"/>
          <p:cNvSpPr/>
          <p:nvPr/>
        </p:nvSpPr>
        <p:spPr>
          <a:xfrm>
            <a:off x="1196752" y="788436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T=R+3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0" name="모서리가 둥근 직사각형 99"/>
          <p:cNvSpPr/>
          <p:nvPr/>
        </p:nvSpPr>
        <p:spPr>
          <a:xfrm>
            <a:off x="2132856" y="32352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T&gt;4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2132856" y="140364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T--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2132856" y="248376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R1*R2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2132856" y="356388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T-=2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2132856" y="4644008"/>
            <a:ext cx="864096" cy="1008112"/>
          </a:xfrm>
          <a:prstGeom prst="roundRect">
            <a:avLst/>
          </a:prstGeom>
          <a:solidFill>
            <a:schemeClr val="bg1"/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2132856" y="572412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R1+R2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2132856" y="680424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T=R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2132856" y="788436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T+=2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3068960" y="32352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F4()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3068960" y="140364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T+=1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0" name="모서리가 둥근 직사각형 109"/>
          <p:cNvSpPr/>
          <p:nvPr/>
        </p:nvSpPr>
        <p:spPr>
          <a:xfrm>
            <a:off x="3068960" y="248376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R1+R2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3068960" y="356388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break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3068960" y="464400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T==1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3068960" y="572412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Come here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continue:</a:t>
            </a:r>
          </a:p>
        </p:txBody>
      </p:sp>
      <p:sp>
        <p:nvSpPr>
          <p:cNvPr id="114" name="모서리가 둥근 직사각형 113"/>
          <p:cNvSpPr/>
          <p:nvPr/>
        </p:nvSpPr>
        <p:spPr>
          <a:xfrm>
            <a:off x="3068960" y="680424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5" name="모서리가 둥근 직사각형 114"/>
          <p:cNvSpPr/>
          <p:nvPr/>
        </p:nvSpPr>
        <p:spPr>
          <a:xfrm>
            <a:off x="3068960" y="788436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T=R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6" name="모서리가 둥근 직사각형 115"/>
          <p:cNvSpPr/>
          <p:nvPr/>
        </p:nvSpPr>
        <p:spPr>
          <a:xfrm>
            <a:off x="4005064" y="32352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T=R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7" name="모서리가 둥근 직사각형 116"/>
          <p:cNvSpPr/>
          <p:nvPr/>
        </p:nvSpPr>
        <p:spPr>
          <a:xfrm>
            <a:off x="4005064" y="140364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T--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8" name="모서리가 둥근 직사각형 117"/>
          <p:cNvSpPr/>
          <p:nvPr/>
        </p:nvSpPr>
        <p:spPr>
          <a:xfrm>
            <a:off x="4005064" y="248376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R1*R2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9" name="모서리가 둥근 직사각형 118"/>
          <p:cNvSpPr/>
          <p:nvPr/>
        </p:nvSpPr>
        <p:spPr>
          <a:xfrm>
            <a:off x="4005064" y="356388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T=R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0" name="모서리가 둥근 직사각형 119"/>
          <p:cNvSpPr/>
          <p:nvPr/>
        </p:nvSpPr>
        <p:spPr>
          <a:xfrm>
            <a:off x="4005064" y="464400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Come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Here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Break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21" name="모서리가 둥근 직사각형 120"/>
          <p:cNvSpPr/>
          <p:nvPr/>
        </p:nvSpPr>
        <p:spPr>
          <a:xfrm>
            <a:off x="4005064" y="572412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T=R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2" name="모서리가 둥근 직사각형 121"/>
          <p:cNvSpPr/>
          <p:nvPr/>
        </p:nvSpPr>
        <p:spPr>
          <a:xfrm>
            <a:off x="4005064" y="680424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T=R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3" name="모서리가 둥근 직사각형 122"/>
          <p:cNvSpPr/>
          <p:nvPr/>
        </p:nvSpPr>
        <p:spPr>
          <a:xfrm>
            <a:off x="4005064" y="788436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T+=3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4" name="모서리가 둥근 직사각형 123"/>
          <p:cNvSpPr/>
          <p:nvPr/>
        </p:nvSpPr>
        <p:spPr>
          <a:xfrm>
            <a:off x="4941168" y="32352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T=R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5" name="모서리가 둥근 직사각형 124"/>
          <p:cNvSpPr/>
          <p:nvPr/>
        </p:nvSpPr>
        <p:spPr>
          <a:xfrm>
            <a:off x="4941168" y="140364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T&gt;3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6" name="모서리가 둥근 직사각형 125"/>
          <p:cNvSpPr/>
          <p:nvPr/>
        </p:nvSpPr>
        <p:spPr>
          <a:xfrm>
            <a:off x="4941168" y="248376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T=R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7" name="모서리가 둥근 직사각형 126"/>
          <p:cNvSpPr/>
          <p:nvPr/>
        </p:nvSpPr>
        <p:spPr>
          <a:xfrm>
            <a:off x="4941168" y="356388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R1%R2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8" name="모서리가 둥근 직사각형 127"/>
          <p:cNvSpPr/>
          <p:nvPr/>
        </p:nvSpPr>
        <p:spPr>
          <a:xfrm>
            <a:off x="4941168" y="464400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R1/R2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9" name="모서리가 둥근 직사각형 128"/>
          <p:cNvSpPr/>
          <p:nvPr/>
        </p:nvSpPr>
        <p:spPr>
          <a:xfrm>
            <a:off x="4941168" y="572412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T=R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0" name="모서리가 둥근 직사각형 129"/>
          <p:cNvSpPr/>
          <p:nvPr/>
        </p:nvSpPr>
        <p:spPr>
          <a:xfrm>
            <a:off x="4941168" y="680424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T=R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1" name="모서리가 둥근 직사각형 130"/>
          <p:cNvSpPr/>
          <p:nvPr/>
        </p:nvSpPr>
        <p:spPr>
          <a:xfrm>
            <a:off x="4941168" y="788436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T==6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2" name="모서리가 둥근 직사각형 131"/>
          <p:cNvSpPr/>
          <p:nvPr/>
        </p:nvSpPr>
        <p:spPr>
          <a:xfrm>
            <a:off x="5877272" y="32352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</a:rPr>
              <a:t>T=R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3" name="모서리가 둥근 직사각형 132"/>
          <p:cNvSpPr/>
          <p:nvPr/>
        </p:nvSpPr>
        <p:spPr>
          <a:xfrm>
            <a:off x="5877272" y="140364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4" name="모서리가 둥근 직사각형 133"/>
          <p:cNvSpPr/>
          <p:nvPr/>
        </p:nvSpPr>
        <p:spPr>
          <a:xfrm>
            <a:off x="5877272" y="248376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T&lt;2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5877272" y="356388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T=F3(T)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6" name="모서리가 둥근 직사각형 135"/>
          <p:cNvSpPr/>
          <p:nvPr/>
        </p:nvSpPr>
        <p:spPr>
          <a:xfrm>
            <a:off x="5877272" y="464400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T=R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7" name="모서리가 둥근 직사각형 136"/>
          <p:cNvSpPr/>
          <p:nvPr/>
        </p:nvSpPr>
        <p:spPr>
          <a:xfrm>
            <a:off x="5877272" y="572412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F1()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8" name="모서리가 둥근 직사각형 137"/>
          <p:cNvSpPr/>
          <p:nvPr/>
        </p:nvSpPr>
        <p:spPr>
          <a:xfrm>
            <a:off x="5877272" y="680424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F2(T)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9" name="모서리가 둥근 직사각형 138"/>
          <p:cNvSpPr/>
          <p:nvPr/>
        </p:nvSpPr>
        <p:spPr>
          <a:xfrm>
            <a:off x="5877272" y="788436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R1+R2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8" name="오른쪽 화살표 147"/>
          <p:cNvSpPr/>
          <p:nvPr/>
        </p:nvSpPr>
        <p:spPr>
          <a:xfrm>
            <a:off x="2924944" y="683568"/>
            <a:ext cx="216024" cy="216024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오른쪽 화살표 149"/>
          <p:cNvSpPr/>
          <p:nvPr/>
        </p:nvSpPr>
        <p:spPr>
          <a:xfrm rot="5400000">
            <a:off x="602686" y="7758354"/>
            <a:ext cx="216024" cy="180020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오른쪽 화살표 151"/>
          <p:cNvSpPr/>
          <p:nvPr/>
        </p:nvSpPr>
        <p:spPr>
          <a:xfrm rot="10800000">
            <a:off x="5733256" y="683568"/>
            <a:ext cx="216024" cy="216024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오른쪽 화살표 156"/>
          <p:cNvSpPr/>
          <p:nvPr/>
        </p:nvSpPr>
        <p:spPr>
          <a:xfrm>
            <a:off x="2017306" y="3952394"/>
            <a:ext cx="216024" cy="2160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오른쪽 화살표 157"/>
          <p:cNvSpPr/>
          <p:nvPr/>
        </p:nvSpPr>
        <p:spPr>
          <a:xfrm rot="5400000">
            <a:off x="3410998" y="5598114"/>
            <a:ext cx="216024" cy="18002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오른쪽 화살표 158"/>
          <p:cNvSpPr/>
          <p:nvPr/>
        </p:nvSpPr>
        <p:spPr>
          <a:xfrm rot="16200000">
            <a:off x="4288904" y="4504184"/>
            <a:ext cx="216024" cy="2076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오른쪽 화살표 159"/>
          <p:cNvSpPr/>
          <p:nvPr/>
        </p:nvSpPr>
        <p:spPr>
          <a:xfrm rot="10800000">
            <a:off x="3861048" y="2915816"/>
            <a:ext cx="216024" cy="2160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오른쪽 화살표 161"/>
          <p:cNvSpPr/>
          <p:nvPr/>
        </p:nvSpPr>
        <p:spPr>
          <a:xfrm>
            <a:off x="-2259632" y="1907704"/>
            <a:ext cx="216024" cy="216024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오른쪽 화살표 162"/>
          <p:cNvSpPr/>
          <p:nvPr/>
        </p:nvSpPr>
        <p:spPr>
          <a:xfrm rot="5400000">
            <a:off x="5268692" y="2372268"/>
            <a:ext cx="216024" cy="180020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오른쪽 화살표 163"/>
          <p:cNvSpPr/>
          <p:nvPr/>
        </p:nvSpPr>
        <p:spPr>
          <a:xfrm rot="16200000">
            <a:off x="5265204" y="7776356"/>
            <a:ext cx="216024" cy="144016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오른쪽 화살표 164"/>
          <p:cNvSpPr/>
          <p:nvPr/>
        </p:nvSpPr>
        <p:spPr>
          <a:xfrm rot="10800000">
            <a:off x="-1611560" y="1979712"/>
            <a:ext cx="216024" cy="216024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오른쪽 화살표 165"/>
          <p:cNvSpPr/>
          <p:nvPr/>
        </p:nvSpPr>
        <p:spPr>
          <a:xfrm>
            <a:off x="1052736" y="7164288"/>
            <a:ext cx="216024" cy="2160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오른쪽 화살표 167"/>
          <p:cNvSpPr/>
          <p:nvPr/>
        </p:nvSpPr>
        <p:spPr>
          <a:xfrm rot="16200000">
            <a:off x="6233120" y="2343944"/>
            <a:ext cx="216024" cy="2076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오른쪽 화살표 168"/>
          <p:cNvSpPr/>
          <p:nvPr/>
        </p:nvSpPr>
        <p:spPr>
          <a:xfrm rot="10800000">
            <a:off x="1988840" y="683568"/>
            <a:ext cx="216024" cy="2160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오른쪽 화살표 169"/>
          <p:cNvSpPr/>
          <p:nvPr/>
        </p:nvSpPr>
        <p:spPr>
          <a:xfrm>
            <a:off x="3861048" y="5004048"/>
            <a:ext cx="216024" cy="216024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오른쪽 화살표 170"/>
          <p:cNvSpPr/>
          <p:nvPr/>
        </p:nvSpPr>
        <p:spPr>
          <a:xfrm rot="5400000">
            <a:off x="6219310" y="3437874"/>
            <a:ext cx="216024" cy="180020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오른쪽 화살표 171"/>
          <p:cNvSpPr/>
          <p:nvPr/>
        </p:nvSpPr>
        <p:spPr>
          <a:xfrm rot="16200000">
            <a:off x="6201308" y="7776356"/>
            <a:ext cx="216024" cy="144016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오른쪽 화살표 172"/>
          <p:cNvSpPr/>
          <p:nvPr/>
        </p:nvSpPr>
        <p:spPr>
          <a:xfrm rot="10800000">
            <a:off x="-1882824" y="2932584"/>
            <a:ext cx="216024" cy="216024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오른쪽 화살표 173"/>
          <p:cNvSpPr/>
          <p:nvPr/>
        </p:nvSpPr>
        <p:spPr>
          <a:xfrm>
            <a:off x="5805264" y="8316416"/>
            <a:ext cx="216024" cy="2160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오른쪽 화살표 174"/>
          <p:cNvSpPr/>
          <p:nvPr/>
        </p:nvSpPr>
        <p:spPr>
          <a:xfrm rot="5400000">
            <a:off x="566682" y="3437874"/>
            <a:ext cx="216024" cy="18002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오른쪽 화살표 175"/>
          <p:cNvSpPr/>
          <p:nvPr/>
        </p:nvSpPr>
        <p:spPr>
          <a:xfrm rot="16200000">
            <a:off x="1560984" y="5584304"/>
            <a:ext cx="216024" cy="2076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" name="오른쪽 화살표 176"/>
          <p:cNvSpPr/>
          <p:nvPr/>
        </p:nvSpPr>
        <p:spPr>
          <a:xfrm rot="10800000">
            <a:off x="3861048" y="6084168"/>
            <a:ext cx="216024" cy="2160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오른쪽 화살표 177"/>
          <p:cNvSpPr/>
          <p:nvPr/>
        </p:nvSpPr>
        <p:spPr>
          <a:xfrm>
            <a:off x="1124744" y="1763688"/>
            <a:ext cx="216024" cy="216024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오른쪽 화살표 178"/>
          <p:cNvSpPr/>
          <p:nvPr/>
        </p:nvSpPr>
        <p:spPr>
          <a:xfrm rot="5400000">
            <a:off x="602686" y="1277634"/>
            <a:ext cx="216024" cy="180020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오른쪽 화살표 179"/>
          <p:cNvSpPr/>
          <p:nvPr/>
        </p:nvSpPr>
        <p:spPr>
          <a:xfrm rot="16200000">
            <a:off x="-2151620" y="1079612"/>
            <a:ext cx="216024" cy="144016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오른쪽 화살표 180"/>
          <p:cNvSpPr/>
          <p:nvPr/>
        </p:nvSpPr>
        <p:spPr>
          <a:xfrm rot="10800000">
            <a:off x="-1467544" y="3779912"/>
            <a:ext cx="216024" cy="216024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오른쪽 화살표 181"/>
          <p:cNvSpPr/>
          <p:nvPr/>
        </p:nvSpPr>
        <p:spPr>
          <a:xfrm>
            <a:off x="1124744" y="8316416"/>
            <a:ext cx="216024" cy="2160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오른쪽 화살표 182"/>
          <p:cNvSpPr/>
          <p:nvPr/>
        </p:nvSpPr>
        <p:spPr>
          <a:xfrm rot="5400000">
            <a:off x="581196" y="2372268"/>
            <a:ext cx="216024" cy="18002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오른쪽 화살표 183"/>
          <p:cNvSpPr/>
          <p:nvPr/>
        </p:nvSpPr>
        <p:spPr>
          <a:xfrm rot="16200000">
            <a:off x="4288904" y="6664424"/>
            <a:ext cx="216024" cy="2076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오른쪽 화살표 184"/>
          <p:cNvSpPr/>
          <p:nvPr/>
        </p:nvSpPr>
        <p:spPr>
          <a:xfrm rot="10800000">
            <a:off x="4797152" y="1835696"/>
            <a:ext cx="216024" cy="2160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" name="오른쪽 화살표 186"/>
          <p:cNvSpPr/>
          <p:nvPr/>
        </p:nvSpPr>
        <p:spPr>
          <a:xfrm rot="5400000">
            <a:off x="3410998" y="4517994"/>
            <a:ext cx="216024" cy="18002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0" name="꺾인 연결선 89"/>
          <p:cNvCxnSpPr/>
          <p:nvPr/>
        </p:nvCxnSpPr>
        <p:spPr>
          <a:xfrm>
            <a:off x="-2187624" y="7092280"/>
            <a:ext cx="914400" cy="9144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모서리가 둥근 직사각형 90"/>
          <p:cNvSpPr/>
          <p:nvPr/>
        </p:nvSpPr>
        <p:spPr>
          <a:xfrm>
            <a:off x="4149080" y="5796136"/>
            <a:ext cx="432048" cy="288032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0" name="모서리가 둥근 직사각형 139"/>
          <p:cNvSpPr/>
          <p:nvPr/>
        </p:nvSpPr>
        <p:spPr>
          <a:xfrm>
            <a:off x="5157192" y="1475656"/>
            <a:ext cx="432048" cy="288032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01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1" name="모서리가 둥근 직사각형 140"/>
          <p:cNvSpPr/>
          <p:nvPr/>
        </p:nvSpPr>
        <p:spPr>
          <a:xfrm>
            <a:off x="1412776" y="4716016"/>
            <a:ext cx="432048" cy="288032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02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2" name="모서리가 둥근 직사각형 141"/>
          <p:cNvSpPr/>
          <p:nvPr/>
        </p:nvSpPr>
        <p:spPr>
          <a:xfrm>
            <a:off x="3284984" y="4716016"/>
            <a:ext cx="432048" cy="288032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03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3" name="모서리가 둥근 직사각형 142"/>
          <p:cNvSpPr/>
          <p:nvPr/>
        </p:nvSpPr>
        <p:spPr>
          <a:xfrm>
            <a:off x="4005064" y="4644008"/>
            <a:ext cx="432048" cy="288032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4" name="모서리가 둥근 직사각형 143"/>
          <p:cNvSpPr/>
          <p:nvPr/>
        </p:nvSpPr>
        <p:spPr>
          <a:xfrm>
            <a:off x="476672" y="6876256"/>
            <a:ext cx="432048" cy="288032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5" name="모서리가 둥근 직사각형 144"/>
          <p:cNvSpPr/>
          <p:nvPr/>
        </p:nvSpPr>
        <p:spPr>
          <a:xfrm>
            <a:off x="2348880" y="2555776"/>
            <a:ext cx="432048" cy="288032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14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4" name="모서리가 둥근 직사각형 153"/>
          <p:cNvSpPr/>
          <p:nvPr/>
        </p:nvSpPr>
        <p:spPr>
          <a:xfrm>
            <a:off x="4221088" y="1475656"/>
            <a:ext cx="432048" cy="288032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02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5" name="모서리가 둥근 직사각형 154"/>
          <p:cNvSpPr/>
          <p:nvPr/>
        </p:nvSpPr>
        <p:spPr>
          <a:xfrm>
            <a:off x="5157192" y="2555776"/>
            <a:ext cx="432048" cy="288032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03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모서리가 둥근 직사각형 26"/>
          <p:cNvSpPr/>
          <p:nvPr/>
        </p:nvSpPr>
        <p:spPr>
          <a:xfrm>
            <a:off x="260648" y="32352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START</a:t>
            </a:r>
          </a:p>
          <a:p>
            <a:pPr algn="ctr"/>
            <a:r>
              <a:rPr lang="en-US" altLang="ko-KR" sz="1100" smtClean="0">
                <a:solidFill>
                  <a:schemeClr val="tx1"/>
                </a:solidFill>
              </a:rPr>
              <a:t>T=R1-R2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260648" y="140364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T&lt;3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260648" y="248376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T=R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260648" y="356388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R1+R2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260648" y="464400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T=T+3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260648" y="572412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T++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260648" y="680424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T&gt;3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260648" y="788436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R1+R2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2" name="모서리가 둥근 직사각형 91"/>
          <p:cNvSpPr/>
          <p:nvPr/>
        </p:nvSpPr>
        <p:spPr>
          <a:xfrm>
            <a:off x="1196752" y="32352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END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3" name="모서리가 둥근 직사각형 92"/>
          <p:cNvSpPr/>
          <p:nvPr/>
        </p:nvSpPr>
        <p:spPr>
          <a:xfrm>
            <a:off x="1196752" y="140364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T=T+2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4" name="모서리가 둥근 직사각형 93"/>
          <p:cNvSpPr/>
          <p:nvPr/>
        </p:nvSpPr>
        <p:spPr>
          <a:xfrm>
            <a:off x="1196752" y="248376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R1+R2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1196752" y="356388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T+=1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6" name="모서리가 둥근 직사각형 95"/>
          <p:cNvSpPr/>
          <p:nvPr/>
        </p:nvSpPr>
        <p:spPr>
          <a:xfrm>
            <a:off x="1196752" y="464400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T=R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7" name="모서리가 둥근 직사각형 96"/>
          <p:cNvSpPr/>
          <p:nvPr/>
        </p:nvSpPr>
        <p:spPr>
          <a:xfrm>
            <a:off x="1196752" y="572412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continue;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1196752" y="680424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R1*R2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9" name="모서리가 둥근 직사각형 98"/>
          <p:cNvSpPr/>
          <p:nvPr/>
        </p:nvSpPr>
        <p:spPr>
          <a:xfrm>
            <a:off x="1196752" y="788436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T=R+3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0" name="모서리가 둥근 직사각형 99"/>
          <p:cNvSpPr/>
          <p:nvPr/>
        </p:nvSpPr>
        <p:spPr>
          <a:xfrm>
            <a:off x="2132856" y="32352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T&gt;4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2132856" y="140364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T--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2132856" y="248376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R1*R2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2132856" y="356388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T-=2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2132856" y="4644008"/>
            <a:ext cx="864096" cy="1008112"/>
          </a:xfrm>
          <a:prstGeom prst="roundRect">
            <a:avLst/>
          </a:prstGeom>
          <a:solidFill>
            <a:schemeClr val="bg1"/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2132856" y="572412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R1+R2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2132856" y="680424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T=R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2132856" y="788436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T+=2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3068960" y="32352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F4()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3068960" y="140364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T+=1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0" name="모서리가 둥근 직사각형 109"/>
          <p:cNvSpPr/>
          <p:nvPr/>
        </p:nvSpPr>
        <p:spPr>
          <a:xfrm>
            <a:off x="3068960" y="248376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R1+R2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3068960" y="356388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break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3068960" y="464400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T==1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3068960" y="572412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Come here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continue:</a:t>
            </a:r>
          </a:p>
        </p:txBody>
      </p:sp>
      <p:sp>
        <p:nvSpPr>
          <p:cNvPr id="114" name="모서리가 둥근 직사각형 113"/>
          <p:cNvSpPr/>
          <p:nvPr/>
        </p:nvSpPr>
        <p:spPr>
          <a:xfrm>
            <a:off x="3068960" y="680424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5" name="모서리가 둥근 직사각형 114"/>
          <p:cNvSpPr/>
          <p:nvPr/>
        </p:nvSpPr>
        <p:spPr>
          <a:xfrm>
            <a:off x="3068960" y="788436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T=R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6" name="모서리가 둥근 직사각형 115"/>
          <p:cNvSpPr/>
          <p:nvPr/>
        </p:nvSpPr>
        <p:spPr>
          <a:xfrm>
            <a:off x="4005064" y="32352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T=R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7" name="모서리가 둥근 직사각형 116"/>
          <p:cNvSpPr/>
          <p:nvPr/>
        </p:nvSpPr>
        <p:spPr>
          <a:xfrm>
            <a:off x="4005064" y="140364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T--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8" name="모서리가 둥근 직사각형 117"/>
          <p:cNvSpPr/>
          <p:nvPr/>
        </p:nvSpPr>
        <p:spPr>
          <a:xfrm>
            <a:off x="4005064" y="248376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R1*R2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9" name="모서리가 둥근 직사각형 118"/>
          <p:cNvSpPr/>
          <p:nvPr/>
        </p:nvSpPr>
        <p:spPr>
          <a:xfrm>
            <a:off x="4005064" y="356388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T=R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0" name="모서리가 둥근 직사각형 119"/>
          <p:cNvSpPr/>
          <p:nvPr/>
        </p:nvSpPr>
        <p:spPr>
          <a:xfrm>
            <a:off x="4005064" y="464400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Come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Here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Break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21" name="모서리가 둥근 직사각형 120"/>
          <p:cNvSpPr/>
          <p:nvPr/>
        </p:nvSpPr>
        <p:spPr>
          <a:xfrm>
            <a:off x="4005064" y="572412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T=R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2" name="모서리가 둥근 직사각형 121"/>
          <p:cNvSpPr/>
          <p:nvPr/>
        </p:nvSpPr>
        <p:spPr>
          <a:xfrm>
            <a:off x="4005064" y="680424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T=R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3" name="모서리가 둥근 직사각형 122"/>
          <p:cNvSpPr/>
          <p:nvPr/>
        </p:nvSpPr>
        <p:spPr>
          <a:xfrm>
            <a:off x="4005064" y="788436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T+=3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4" name="모서리가 둥근 직사각형 123"/>
          <p:cNvSpPr/>
          <p:nvPr/>
        </p:nvSpPr>
        <p:spPr>
          <a:xfrm>
            <a:off x="4941168" y="32352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T=R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5" name="모서리가 둥근 직사각형 124"/>
          <p:cNvSpPr/>
          <p:nvPr/>
        </p:nvSpPr>
        <p:spPr>
          <a:xfrm>
            <a:off x="4941168" y="140364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T&gt;3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6" name="모서리가 둥근 직사각형 125"/>
          <p:cNvSpPr/>
          <p:nvPr/>
        </p:nvSpPr>
        <p:spPr>
          <a:xfrm>
            <a:off x="4941168" y="248376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T=R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7" name="모서리가 둥근 직사각형 126"/>
          <p:cNvSpPr/>
          <p:nvPr/>
        </p:nvSpPr>
        <p:spPr>
          <a:xfrm>
            <a:off x="4941168" y="356388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R1%R2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8" name="모서리가 둥근 직사각형 127"/>
          <p:cNvSpPr/>
          <p:nvPr/>
        </p:nvSpPr>
        <p:spPr>
          <a:xfrm>
            <a:off x="4941168" y="464400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R1/R2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9" name="모서리가 둥근 직사각형 128"/>
          <p:cNvSpPr/>
          <p:nvPr/>
        </p:nvSpPr>
        <p:spPr>
          <a:xfrm>
            <a:off x="4941168" y="572412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T=R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0" name="모서리가 둥근 직사각형 129"/>
          <p:cNvSpPr/>
          <p:nvPr/>
        </p:nvSpPr>
        <p:spPr>
          <a:xfrm>
            <a:off x="4941168" y="680424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T=R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1" name="모서리가 둥근 직사각형 130"/>
          <p:cNvSpPr/>
          <p:nvPr/>
        </p:nvSpPr>
        <p:spPr>
          <a:xfrm>
            <a:off x="4941168" y="788436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T!=6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2" name="모서리가 둥근 직사각형 131"/>
          <p:cNvSpPr/>
          <p:nvPr/>
        </p:nvSpPr>
        <p:spPr>
          <a:xfrm>
            <a:off x="5877272" y="32352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</a:rPr>
              <a:t>T=R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3" name="모서리가 둥근 직사각형 132"/>
          <p:cNvSpPr/>
          <p:nvPr/>
        </p:nvSpPr>
        <p:spPr>
          <a:xfrm>
            <a:off x="5877272" y="140364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4" name="모서리가 둥근 직사각형 133"/>
          <p:cNvSpPr/>
          <p:nvPr/>
        </p:nvSpPr>
        <p:spPr>
          <a:xfrm>
            <a:off x="5877272" y="248376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T&lt;2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5877272" y="356388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T=F3(T)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6" name="모서리가 둥근 직사각형 135"/>
          <p:cNvSpPr/>
          <p:nvPr/>
        </p:nvSpPr>
        <p:spPr>
          <a:xfrm>
            <a:off x="5877272" y="464400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T=R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7" name="모서리가 둥근 직사각형 136"/>
          <p:cNvSpPr/>
          <p:nvPr/>
        </p:nvSpPr>
        <p:spPr>
          <a:xfrm>
            <a:off x="5877272" y="572412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F1()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8" name="모서리가 둥근 직사각형 137"/>
          <p:cNvSpPr/>
          <p:nvPr/>
        </p:nvSpPr>
        <p:spPr>
          <a:xfrm>
            <a:off x="5877272" y="680424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F2(T)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9" name="모서리가 둥근 직사각형 138"/>
          <p:cNvSpPr/>
          <p:nvPr/>
        </p:nvSpPr>
        <p:spPr>
          <a:xfrm>
            <a:off x="5877272" y="788436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R1+R2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8" name="오른쪽 화살표 147"/>
          <p:cNvSpPr/>
          <p:nvPr/>
        </p:nvSpPr>
        <p:spPr>
          <a:xfrm>
            <a:off x="2924944" y="683568"/>
            <a:ext cx="216024" cy="216024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오른쪽 화살표 149"/>
          <p:cNvSpPr/>
          <p:nvPr/>
        </p:nvSpPr>
        <p:spPr>
          <a:xfrm rot="5400000">
            <a:off x="602686" y="7758354"/>
            <a:ext cx="216024" cy="180020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오른쪽 화살표 151"/>
          <p:cNvSpPr/>
          <p:nvPr/>
        </p:nvSpPr>
        <p:spPr>
          <a:xfrm rot="10800000">
            <a:off x="5733256" y="683568"/>
            <a:ext cx="216024" cy="216024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오른쪽 화살표 156"/>
          <p:cNvSpPr/>
          <p:nvPr/>
        </p:nvSpPr>
        <p:spPr>
          <a:xfrm>
            <a:off x="2017306" y="3952394"/>
            <a:ext cx="216024" cy="2160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오른쪽 화살표 158"/>
          <p:cNvSpPr/>
          <p:nvPr/>
        </p:nvSpPr>
        <p:spPr>
          <a:xfrm rot="16200000">
            <a:off x="4288904" y="4504184"/>
            <a:ext cx="216024" cy="2076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오른쪽 화살표 159"/>
          <p:cNvSpPr/>
          <p:nvPr/>
        </p:nvSpPr>
        <p:spPr>
          <a:xfrm rot="10800000">
            <a:off x="3861048" y="2915816"/>
            <a:ext cx="216024" cy="2160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오른쪽 화살표 162"/>
          <p:cNvSpPr/>
          <p:nvPr/>
        </p:nvSpPr>
        <p:spPr>
          <a:xfrm rot="5400000">
            <a:off x="5268692" y="2372268"/>
            <a:ext cx="216024" cy="180020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오른쪽 화살표 165"/>
          <p:cNvSpPr/>
          <p:nvPr/>
        </p:nvSpPr>
        <p:spPr>
          <a:xfrm>
            <a:off x="1052736" y="7164288"/>
            <a:ext cx="216024" cy="2160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오른쪽 화살표 167"/>
          <p:cNvSpPr/>
          <p:nvPr/>
        </p:nvSpPr>
        <p:spPr>
          <a:xfrm rot="16200000">
            <a:off x="6233120" y="2343944"/>
            <a:ext cx="216024" cy="2076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오른쪽 화살표 168"/>
          <p:cNvSpPr/>
          <p:nvPr/>
        </p:nvSpPr>
        <p:spPr>
          <a:xfrm rot="10800000">
            <a:off x="1988840" y="683568"/>
            <a:ext cx="216024" cy="2160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오른쪽 화살표 170"/>
          <p:cNvSpPr/>
          <p:nvPr/>
        </p:nvSpPr>
        <p:spPr>
          <a:xfrm rot="5400000">
            <a:off x="6219310" y="3437874"/>
            <a:ext cx="216024" cy="180020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오른쪽 화살표 171"/>
          <p:cNvSpPr/>
          <p:nvPr/>
        </p:nvSpPr>
        <p:spPr>
          <a:xfrm rot="16200000">
            <a:off x="6201308" y="7776356"/>
            <a:ext cx="216024" cy="144016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오른쪽 화살표 174"/>
          <p:cNvSpPr/>
          <p:nvPr/>
        </p:nvSpPr>
        <p:spPr>
          <a:xfrm rot="5400000">
            <a:off x="566682" y="3437874"/>
            <a:ext cx="216024" cy="18002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오른쪽 화살표 175"/>
          <p:cNvSpPr/>
          <p:nvPr/>
        </p:nvSpPr>
        <p:spPr>
          <a:xfrm rot="16200000">
            <a:off x="1560984" y="5584304"/>
            <a:ext cx="216024" cy="2076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" name="오른쪽 화살표 176"/>
          <p:cNvSpPr/>
          <p:nvPr/>
        </p:nvSpPr>
        <p:spPr>
          <a:xfrm rot="10800000">
            <a:off x="3861048" y="6084168"/>
            <a:ext cx="216024" cy="2160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오른쪽 화살표 177"/>
          <p:cNvSpPr/>
          <p:nvPr/>
        </p:nvSpPr>
        <p:spPr>
          <a:xfrm>
            <a:off x="1124744" y="1763688"/>
            <a:ext cx="216024" cy="216024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오른쪽 화살표 178"/>
          <p:cNvSpPr/>
          <p:nvPr/>
        </p:nvSpPr>
        <p:spPr>
          <a:xfrm rot="5400000">
            <a:off x="602686" y="1277634"/>
            <a:ext cx="216024" cy="180020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오른쪽 화살표 181"/>
          <p:cNvSpPr/>
          <p:nvPr/>
        </p:nvSpPr>
        <p:spPr>
          <a:xfrm>
            <a:off x="1052736" y="8316416"/>
            <a:ext cx="216024" cy="2160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오른쪽 화살표 182"/>
          <p:cNvSpPr/>
          <p:nvPr/>
        </p:nvSpPr>
        <p:spPr>
          <a:xfrm rot="5400000">
            <a:off x="581196" y="2372268"/>
            <a:ext cx="216024" cy="18002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오른쪽 화살표 183"/>
          <p:cNvSpPr/>
          <p:nvPr/>
        </p:nvSpPr>
        <p:spPr>
          <a:xfrm rot="16200000">
            <a:off x="4288904" y="6664424"/>
            <a:ext cx="216024" cy="2076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오른쪽 화살표 184"/>
          <p:cNvSpPr/>
          <p:nvPr/>
        </p:nvSpPr>
        <p:spPr>
          <a:xfrm rot="10800000">
            <a:off x="4797152" y="1835696"/>
            <a:ext cx="216024" cy="2160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" name="오른쪽 화살표 186"/>
          <p:cNvSpPr/>
          <p:nvPr/>
        </p:nvSpPr>
        <p:spPr>
          <a:xfrm rot="5400000">
            <a:off x="3410998" y="4517994"/>
            <a:ext cx="216024" cy="18002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오른쪽 화살표 90"/>
          <p:cNvSpPr/>
          <p:nvPr/>
        </p:nvSpPr>
        <p:spPr>
          <a:xfrm rot="10800000">
            <a:off x="2873185" y="6118674"/>
            <a:ext cx="216024" cy="2160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원형 화살표 145"/>
          <p:cNvSpPr/>
          <p:nvPr/>
        </p:nvSpPr>
        <p:spPr>
          <a:xfrm>
            <a:off x="2276872" y="4753778"/>
            <a:ext cx="504056" cy="648072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7" name="원형 화살표 146"/>
          <p:cNvSpPr/>
          <p:nvPr/>
        </p:nvSpPr>
        <p:spPr>
          <a:xfrm rot="10555019">
            <a:off x="2371313" y="4914917"/>
            <a:ext cx="504056" cy="648072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2276872" y="496980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loop</a:t>
            </a:r>
            <a:endParaRPr lang="ko-KR" altLang="en-US" b="1" dirty="0"/>
          </a:p>
        </p:txBody>
      </p:sp>
      <p:sp>
        <p:nvSpPr>
          <p:cNvPr id="154" name="오른쪽 화살표 153"/>
          <p:cNvSpPr/>
          <p:nvPr/>
        </p:nvSpPr>
        <p:spPr>
          <a:xfrm rot="5400000">
            <a:off x="3410998" y="5598114"/>
            <a:ext cx="216024" cy="180020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오른쪽 화살표 154"/>
          <p:cNvSpPr/>
          <p:nvPr/>
        </p:nvSpPr>
        <p:spPr>
          <a:xfrm>
            <a:off x="3861048" y="5076056"/>
            <a:ext cx="216024" cy="2160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오른쪽 화살표 155"/>
          <p:cNvSpPr/>
          <p:nvPr/>
        </p:nvSpPr>
        <p:spPr>
          <a:xfrm rot="16200000">
            <a:off x="5265204" y="7776356"/>
            <a:ext cx="216024" cy="144016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오른쪽 화살표 160"/>
          <p:cNvSpPr/>
          <p:nvPr/>
        </p:nvSpPr>
        <p:spPr>
          <a:xfrm>
            <a:off x="5762284" y="8316416"/>
            <a:ext cx="216024" cy="2160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모서리가 둥근 직사각형 26"/>
          <p:cNvSpPr/>
          <p:nvPr/>
        </p:nvSpPr>
        <p:spPr>
          <a:xfrm>
            <a:off x="260648" y="32352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START</a:t>
            </a:r>
          </a:p>
          <a:p>
            <a:pPr algn="ctr"/>
            <a:r>
              <a:rPr lang="en-US" altLang="ko-KR" sz="1100" smtClean="0">
                <a:solidFill>
                  <a:schemeClr val="tx1"/>
                </a:solidFill>
              </a:rPr>
              <a:t>T=R1-R2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260648" y="140364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T&lt;3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260648" y="248376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T=R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260648" y="356388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R1+R2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260648" y="464400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T=T+3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260648" y="572412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T++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260648" y="680424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T&gt;3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260648" y="788436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R1+R2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2" name="모서리가 둥근 직사각형 91"/>
          <p:cNvSpPr/>
          <p:nvPr/>
        </p:nvSpPr>
        <p:spPr>
          <a:xfrm>
            <a:off x="1196752" y="32352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END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3" name="모서리가 둥근 직사각형 92"/>
          <p:cNvSpPr/>
          <p:nvPr/>
        </p:nvSpPr>
        <p:spPr>
          <a:xfrm>
            <a:off x="1196752" y="140364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T=T+2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4" name="모서리가 둥근 직사각형 93"/>
          <p:cNvSpPr/>
          <p:nvPr/>
        </p:nvSpPr>
        <p:spPr>
          <a:xfrm>
            <a:off x="1196752" y="248376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R1+R2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1196752" y="356388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T+=1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6" name="모서리가 둥근 직사각형 95"/>
          <p:cNvSpPr/>
          <p:nvPr/>
        </p:nvSpPr>
        <p:spPr>
          <a:xfrm>
            <a:off x="1196752" y="464400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T=R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7" name="모서리가 둥근 직사각형 96"/>
          <p:cNvSpPr/>
          <p:nvPr/>
        </p:nvSpPr>
        <p:spPr>
          <a:xfrm>
            <a:off x="1196752" y="572412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continue;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1196752" y="680424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R1*R2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9" name="모서리가 둥근 직사각형 98"/>
          <p:cNvSpPr/>
          <p:nvPr/>
        </p:nvSpPr>
        <p:spPr>
          <a:xfrm>
            <a:off x="1196752" y="788436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T=R+3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0" name="모서리가 둥근 직사각형 99"/>
          <p:cNvSpPr/>
          <p:nvPr/>
        </p:nvSpPr>
        <p:spPr>
          <a:xfrm>
            <a:off x="2132856" y="32352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T&gt;4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2132856" y="140364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T--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2132856" y="248376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R1*R2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2132856" y="356388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T-=2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2132856" y="4644008"/>
            <a:ext cx="864096" cy="1008112"/>
          </a:xfrm>
          <a:prstGeom prst="roundRect">
            <a:avLst/>
          </a:prstGeom>
          <a:solidFill>
            <a:schemeClr val="bg1"/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2132856" y="572412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R1+R2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2132856" y="680424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T=R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2132856" y="788436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T+=2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3068960" y="32352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F4()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3068960" y="140364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T+=1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0" name="모서리가 둥근 직사각형 109"/>
          <p:cNvSpPr/>
          <p:nvPr/>
        </p:nvSpPr>
        <p:spPr>
          <a:xfrm>
            <a:off x="3068960" y="248376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R1+R2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3068960" y="356388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break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3068960" y="464400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T==1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3068960" y="572412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Come here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continue:</a:t>
            </a:r>
          </a:p>
        </p:txBody>
      </p:sp>
      <p:sp>
        <p:nvSpPr>
          <p:cNvPr id="114" name="모서리가 둥근 직사각형 113"/>
          <p:cNvSpPr/>
          <p:nvPr/>
        </p:nvSpPr>
        <p:spPr>
          <a:xfrm>
            <a:off x="3068960" y="680424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5" name="모서리가 둥근 직사각형 114"/>
          <p:cNvSpPr/>
          <p:nvPr/>
        </p:nvSpPr>
        <p:spPr>
          <a:xfrm>
            <a:off x="3068960" y="788436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T=R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6" name="모서리가 둥근 직사각형 115"/>
          <p:cNvSpPr/>
          <p:nvPr/>
        </p:nvSpPr>
        <p:spPr>
          <a:xfrm>
            <a:off x="4005064" y="32352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T=R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7" name="모서리가 둥근 직사각형 116"/>
          <p:cNvSpPr/>
          <p:nvPr/>
        </p:nvSpPr>
        <p:spPr>
          <a:xfrm>
            <a:off x="4005064" y="140364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T--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8" name="모서리가 둥근 직사각형 117"/>
          <p:cNvSpPr/>
          <p:nvPr/>
        </p:nvSpPr>
        <p:spPr>
          <a:xfrm>
            <a:off x="4005064" y="248376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R1*R2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9" name="모서리가 둥근 직사각형 118"/>
          <p:cNvSpPr/>
          <p:nvPr/>
        </p:nvSpPr>
        <p:spPr>
          <a:xfrm>
            <a:off x="4005064" y="356388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T=R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0" name="모서리가 둥근 직사각형 119"/>
          <p:cNvSpPr/>
          <p:nvPr/>
        </p:nvSpPr>
        <p:spPr>
          <a:xfrm>
            <a:off x="4005064" y="464400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Come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Here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Break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21" name="모서리가 둥근 직사각형 120"/>
          <p:cNvSpPr/>
          <p:nvPr/>
        </p:nvSpPr>
        <p:spPr>
          <a:xfrm>
            <a:off x="4005064" y="572412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T=R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2" name="모서리가 둥근 직사각형 121"/>
          <p:cNvSpPr/>
          <p:nvPr/>
        </p:nvSpPr>
        <p:spPr>
          <a:xfrm>
            <a:off x="4005064" y="680424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T=R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3" name="모서리가 둥근 직사각형 122"/>
          <p:cNvSpPr/>
          <p:nvPr/>
        </p:nvSpPr>
        <p:spPr>
          <a:xfrm>
            <a:off x="4005064" y="788436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T+=3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4" name="모서리가 둥근 직사각형 123"/>
          <p:cNvSpPr/>
          <p:nvPr/>
        </p:nvSpPr>
        <p:spPr>
          <a:xfrm>
            <a:off x="4941168" y="32352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T=R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5" name="모서리가 둥근 직사각형 124"/>
          <p:cNvSpPr/>
          <p:nvPr/>
        </p:nvSpPr>
        <p:spPr>
          <a:xfrm>
            <a:off x="4941168" y="140364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T&gt;3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6" name="모서리가 둥근 직사각형 125"/>
          <p:cNvSpPr/>
          <p:nvPr/>
        </p:nvSpPr>
        <p:spPr>
          <a:xfrm>
            <a:off x="4941168" y="248376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T=R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7" name="모서리가 둥근 직사각형 126"/>
          <p:cNvSpPr/>
          <p:nvPr/>
        </p:nvSpPr>
        <p:spPr>
          <a:xfrm>
            <a:off x="4941168" y="356388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R1%R2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8" name="모서리가 둥근 직사각형 127"/>
          <p:cNvSpPr/>
          <p:nvPr/>
        </p:nvSpPr>
        <p:spPr>
          <a:xfrm>
            <a:off x="4941168" y="464400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R1/R2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9" name="모서리가 둥근 직사각형 128"/>
          <p:cNvSpPr/>
          <p:nvPr/>
        </p:nvSpPr>
        <p:spPr>
          <a:xfrm>
            <a:off x="4941168" y="572412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T=R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0" name="모서리가 둥근 직사각형 129"/>
          <p:cNvSpPr/>
          <p:nvPr/>
        </p:nvSpPr>
        <p:spPr>
          <a:xfrm>
            <a:off x="4941168" y="680424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T=R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1" name="모서리가 둥근 직사각형 130"/>
          <p:cNvSpPr/>
          <p:nvPr/>
        </p:nvSpPr>
        <p:spPr>
          <a:xfrm>
            <a:off x="4941168" y="788436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T!=6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2" name="모서리가 둥근 직사각형 131"/>
          <p:cNvSpPr/>
          <p:nvPr/>
        </p:nvSpPr>
        <p:spPr>
          <a:xfrm>
            <a:off x="5877272" y="32352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</a:rPr>
              <a:t>T=R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3" name="모서리가 둥근 직사각형 132"/>
          <p:cNvSpPr/>
          <p:nvPr/>
        </p:nvSpPr>
        <p:spPr>
          <a:xfrm>
            <a:off x="5877272" y="140364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4" name="모서리가 둥근 직사각형 133"/>
          <p:cNvSpPr/>
          <p:nvPr/>
        </p:nvSpPr>
        <p:spPr>
          <a:xfrm>
            <a:off x="5877272" y="248376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T&lt;2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5877272" y="356388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T=F3(T)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6" name="모서리가 둥근 직사각형 135"/>
          <p:cNvSpPr/>
          <p:nvPr/>
        </p:nvSpPr>
        <p:spPr>
          <a:xfrm>
            <a:off x="5877272" y="464400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T=R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7" name="모서리가 둥근 직사각형 136"/>
          <p:cNvSpPr/>
          <p:nvPr/>
        </p:nvSpPr>
        <p:spPr>
          <a:xfrm>
            <a:off x="5877272" y="572412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F1()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8" name="모서리가 둥근 직사각형 137"/>
          <p:cNvSpPr/>
          <p:nvPr/>
        </p:nvSpPr>
        <p:spPr>
          <a:xfrm>
            <a:off x="5877272" y="680424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F2(T)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9" name="모서리가 둥근 직사각형 138"/>
          <p:cNvSpPr/>
          <p:nvPr/>
        </p:nvSpPr>
        <p:spPr>
          <a:xfrm>
            <a:off x="5877272" y="7884368"/>
            <a:ext cx="864096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0" cmpd="tri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R1+R2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8" name="오른쪽 화살표 147"/>
          <p:cNvSpPr/>
          <p:nvPr/>
        </p:nvSpPr>
        <p:spPr>
          <a:xfrm>
            <a:off x="2924944" y="683568"/>
            <a:ext cx="216024" cy="216024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오른쪽 화살표 149"/>
          <p:cNvSpPr/>
          <p:nvPr/>
        </p:nvSpPr>
        <p:spPr>
          <a:xfrm rot="5400000">
            <a:off x="602686" y="7758354"/>
            <a:ext cx="216024" cy="180020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오른쪽 화살표 151"/>
          <p:cNvSpPr/>
          <p:nvPr/>
        </p:nvSpPr>
        <p:spPr>
          <a:xfrm rot="10800000">
            <a:off x="5733256" y="683568"/>
            <a:ext cx="216024" cy="216024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오른쪽 화살표 156"/>
          <p:cNvSpPr/>
          <p:nvPr/>
        </p:nvSpPr>
        <p:spPr>
          <a:xfrm>
            <a:off x="2017306" y="3952394"/>
            <a:ext cx="216024" cy="2160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오른쪽 화살표 158"/>
          <p:cNvSpPr/>
          <p:nvPr/>
        </p:nvSpPr>
        <p:spPr>
          <a:xfrm rot="16200000">
            <a:off x="4288904" y="4504184"/>
            <a:ext cx="216024" cy="2076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오른쪽 화살표 159"/>
          <p:cNvSpPr/>
          <p:nvPr/>
        </p:nvSpPr>
        <p:spPr>
          <a:xfrm rot="10800000">
            <a:off x="3861048" y="2915816"/>
            <a:ext cx="216024" cy="2160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오른쪽 화살표 162"/>
          <p:cNvSpPr/>
          <p:nvPr/>
        </p:nvSpPr>
        <p:spPr>
          <a:xfrm rot="5400000">
            <a:off x="5268692" y="2372268"/>
            <a:ext cx="216024" cy="180020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오른쪽 화살표 165"/>
          <p:cNvSpPr/>
          <p:nvPr/>
        </p:nvSpPr>
        <p:spPr>
          <a:xfrm>
            <a:off x="1052736" y="7164288"/>
            <a:ext cx="216024" cy="2160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오른쪽 화살표 167"/>
          <p:cNvSpPr/>
          <p:nvPr/>
        </p:nvSpPr>
        <p:spPr>
          <a:xfrm rot="16200000">
            <a:off x="6233120" y="2343944"/>
            <a:ext cx="216024" cy="2076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오른쪽 화살표 168"/>
          <p:cNvSpPr/>
          <p:nvPr/>
        </p:nvSpPr>
        <p:spPr>
          <a:xfrm rot="10800000">
            <a:off x="1988840" y="683568"/>
            <a:ext cx="216024" cy="2160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오른쪽 화살표 170"/>
          <p:cNvSpPr/>
          <p:nvPr/>
        </p:nvSpPr>
        <p:spPr>
          <a:xfrm rot="5400000">
            <a:off x="6219310" y="3437874"/>
            <a:ext cx="216024" cy="180020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오른쪽 화살표 171"/>
          <p:cNvSpPr/>
          <p:nvPr/>
        </p:nvSpPr>
        <p:spPr>
          <a:xfrm rot="16200000">
            <a:off x="6201308" y="7776356"/>
            <a:ext cx="216024" cy="144016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오른쪽 화살표 174"/>
          <p:cNvSpPr/>
          <p:nvPr/>
        </p:nvSpPr>
        <p:spPr>
          <a:xfrm rot="5400000">
            <a:off x="566682" y="3437874"/>
            <a:ext cx="216024" cy="18002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오른쪽 화살표 175"/>
          <p:cNvSpPr/>
          <p:nvPr/>
        </p:nvSpPr>
        <p:spPr>
          <a:xfrm rot="16200000">
            <a:off x="1560984" y="5584304"/>
            <a:ext cx="216024" cy="2076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" name="오른쪽 화살표 176"/>
          <p:cNvSpPr/>
          <p:nvPr/>
        </p:nvSpPr>
        <p:spPr>
          <a:xfrm rot="10800000">
            <a:off x="3861048" y="6084168"/>
            <a:ext cx="216024" cy="2160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오른쪽 화살표 177"/>
          <p:cNvSpPr/>
          <p:nvPr/>
        </p:nvSpPr>
        <p:spPr>
          <a:xfrm>
            <a:off x="1124744" y="1763688"/>
            <a:ext cx="216024" cy="216024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오른쪽 화살표 178"/>
          <p:cNvSpPr/>
          <p:nvPr/>
        </p:nvSpPr>
        <p:spPr>
          <a:xfrm rot="5400000">
            <a:off x="602686" y="1277634"/>
            <a:ext cx="216024" cy="180020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오른쪽 화살표 181"/>
          <p:cNvSpPr/>
          <p:nvPr/>
        </p:nvSpPr>
        <p:spPr>
          <a:xfrm>
            <a:off x="1052736" y="8316416"/>
            <a:ext cx="216024" cy="2160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오른쪽 화살표 182"/>
          <p:cNvSpPr/>
          <p:nvPr/>
        </p:nvSpPr>
        <p:spPr>
          <a:xfrm rot="5400000">
            <a:off x="581196" y="2372268"/>
            <a:ext cx="216024" cy="18002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오른쪽 화살표 183"/>
          <p:cNvSpPr/>
          <p:nvPr/>
        </p:nvSpPr>
        <p:spPr>
          <a:xfrm rot="16200000">
            <a:off x="4288904" y="6664424"/>
            <a:ext cx="216024" cy="2076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오른쪽 화살표 184"/>
          <p:cNvSpPr/>
          <p:nvPr/>
        </p:nvSpPr>
        <p:spPr>
          <a:xfrm rot="10800000">
            <a:off x="4797152" y="1835696"/>
            <a:ext cx="216024" cy="2160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" name="오른쪽 화살표 186"/>
          <p:cNvSpPr/>
          <p:nvPr/>
        </p:nvSpPr>
        <p:spPr>
          <a:xfrm rot="5400000">
            <a:off x="3410998" y="4517994"/>
            <a:ext cx="216024" cy="18002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오른쪽 화살표 90"/>
          <p:cNvSpPr/>
          <p:nvPr/>
        </p:nvSpPr>
        <p:spPr>
          <a:xfrm rot="10800000">
            <a:off x="2873185" y="6118674"/>
            <a:ext cx="216024" cy="2160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원형 화살표 145"/>
          <p:cNvSpPr/>
          <p:nvPr/>
        </p:nvSpPr>
        <p:spPr>
          <a:xfrm>
            <a:off x="2276872" y="4753778"/>
            <a:ext cx="504056" cy="648072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7" name="원형 화살표 146"/>
          <p:cNvSpPr/>
          <p:nvPr/>
        </p:nvSpPr>
        <p:spPr>
          <a:xfrm rot="10555019">
            <a:off x="2371313" y="4914917"/>
            <a:ext cx="504056" cy="648072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2276872" y="496980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loop</a:t>
            </a:r>
            <a:endParaRPr lang="ko-KR" altLang="en-US" b="1" dirty="0"/>
          </a:p>
        </p:txBody>
      </p:sp>
      <p:sp>
        <p:nvSpPr>
          <p:cNvPr id="154" name="오른쪽 화살표 153"/>
          <p:cNvSpPr/>
          <p:nvPr/>
        </p:nvSpPr>
        <p:spPr>
          <a:xfrm rot="5400000">
            <a:off x="3410998" y="5598114"/>
            <a:ext cx="216024" cy="180020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오른쪽 화살표 154"/>
          <p:cNvSpPr/>
          <p:nvPr/>
        </p:nvSpPr>
        <p:spPr>
          <a:xfrm>
            <a:off x="3861048" y="5076056"/>
            <a:ext cx="216024" cy="2160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오른쪽 화살표 155"/>
          <p:cNvSpPr/>
          <p:nvPr/>
        </p:nvSpPr>
        <p:spPr>
          <a:xfrm rot="16200000">
            <a:off x="5265204" y="7776356"/>
            <a:ext cx="216024" cy="144016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오른쪽 화살표 160"/>
          <p:cNvSpPr/>
          <p:nvPr/>
        </p:nvSpPr>
        <p:spPr>
          <a:xfrm>
            <a:off x="5762284" y="8316416"/>
            <a:ext cx="216024" cy="2160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모서리가 둥근 직사각형 87"/>
          <p:cNvSpPr/>
          <p:nvPr/>
        </p:nvSpPr>
        <p:spPr>
          <a:xfrm>
            <a:off x="4149080" y="5796136"/>
            <a:ext cx="432048" cy="288032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9" name="모서리가 둥근 직사각형 88"/>
          <p:cNvSpPr/>
          <p:nvPr/>
        </p:nvSpPr>
        <p:spPr>
          <a:xfrm>
            <a:off x="5157192" y="1475656"/>
            <a:ext cx="432048" cy="288032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01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0" name="모서리가 둥근 직사각형 89"/>
          <p:cNvSpPr/>
          <p:nvPr/>
        </p:nvSpPr>
        <p:spPr>
          <a:xfrm>
            <a:off x="1412776" y="4716016"/>
            <a:ext cx="432048" cy="288032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02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0" name="모서리가 둥근 직사각형 139"/>
          <p:cNvSpPr/>
          <p:nvPr/>
        </p:nvSpPr>
        <p:spPr>
          <a:xfrm>
            <a:off x="3284984" y="4716016"/>
            <a:ext cx="432048" cy="288032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03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1" name="모서리가 둥근 직사각형 140"/>
          <p:cNvSpPr/>
          <p:nvPr/>
        </p:nvSpPr>
        <p:spPr>
          <a:xfrm>
            <a:off x="4005064" y="4644008"/>
            <a:ext cx="432048" cy="288032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2" name="모서리가 둥근 직사각형 141"/>
          <p:cNvSpPr/>
          <p:nvPr/>
        </p:nvSpPr>
        <p:spPr>
          <a:xfrm>
            <a:off x="476672" y="6876256"/>
            <a:ext cx="432048" cy="288032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3" name="모서리가 둥근 직사각형 142"/>
          <p:cNvSpPr/>
          <p:nvPr/>
        </p:nvSpPr>
        <p:spPr>
          <a:xfrm>
            <a:off x="2348880" y="2555776"/>
            <a:ext cx="432048" cy="288032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14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4" name="모서리가 둥근 직사각형 143"/>
          <p:cNvSpPr/>
          <p:nvPr/>
        </p:nvSpPr>
        <p:spPr>
          <a:xfrm>
            <a:off x="4221088" y="1475656"/>
            <a:ext cx="432048" cy="288032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02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5" name="모서리가 둥근 직사각형 144"/>
          <p:cNvSpPr/>
          <p:nvPr/>
        </p:nvSpPr>
        <p:spPr>
          <a:xfrm>
            <a:off x="5157192" y="2555776"/>
            <a:ext cx="432048" cy="288032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03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4149080" y="5796136"/>
            <a:ext cx="432048" cy="288032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5157192" y="1475656"/>
            <a:ext cx="432048" cy="288032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01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412776" y="4716016"/>
            <a:ext cx="432048" cy="288032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02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284984" y="4716016"/>
            <a:ext cx="432048" cy="288032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03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4005064" y="4644008"/>
            <a:ext cx="432048" cy="288032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76672" y="6876256"/>
            <a:ext cx="432048" cy="288032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2348880" y="2555776"/>
            <a:ext cx="432048" cy="288032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14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221088" y="1475656"/>
            <a:ext cx="432048" cy="288032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02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5157192" y="2555776"/>
            <a:ext cx="432048" cy="288032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03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7229</TotalTime>
  <Words>2251</Words>
  <Application>Microsoft Office PowerPoint</Application>
  <PresentationFormat>화면 슬라이드 쇼(4:3)</PresentationFormat>
  <Paragraphs>1271</Paragraphs>
  <Slides>56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56</vt:i4>
      </vt:variant>
    </vt:vector>
  </HeadingPairs>
  <TitlesOfParts>
    <vt:vector size="57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  <vt:lpstr>슬라이드 46</vt:lpstr>
      <vt:lpstr>슬라이드 47</vt:lpstr>
      <vt:lpstr>슬라이드 48</vt:lpstr>
      <vt:lpstr>슬라이드 49</vt:lpstr>
      <vt:lpstr>슬라이드 50</vt:lpstr>
      <vt:lpstr>슬라이드 51</vt:lpstr>
      <vt:lpstr>슬라이드 52</vt:lpstr>
      <vt:lpstr>슬라이드 53</vt:lpstr>
      <vt:lpstr>슬라이드 54</vt:lpstr>
      <vt:lpstr>슬라이드 55</vt:lpstr>
      <vt:lpstr>슬라이드 56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hu00</dc:creator>
  <cp:lastModifiedBy>cloud2019</cp:lastModifiedBy>
  <cp:revision>531</cp:revision>
  <dcterms:created xsi:type="dcterms:W3CDTF">2019-11-20T01:22:26Z</dcterms:created>
  <dcterms:modified xsi:type="dcterms:W3CDTF">2020-09-04T03:43:36Z</dcterms:modified>
</cp:coreProperties>
</file>