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94" r:id="rId4"/>
    <p:sldId id="352" r:id="rId5"/>
    <p:sldId id="261" r:id="rId6"/>
    <p:sldId id="262" r:id="rId7"/>
    <p:sldId id="274" r:id="rId8"/>
    <p:sldId id="309" r:id="rId9"/>
    <p:sldId id="297" r:id="rId10"/>
    <p:sldId id="295" r:id="rId11"/>
    <p:sldId id="303" r:id="rId12"/>
    <p:sldId id="308" r:id="rId13"/>
    <p:sldId id="351" r:id="rId14"/>
    <p:sldId id="300" r:id="rId15"/>
    <p:sldId id="305" r:id="rId16"/>
    <p:sldId id="306" r:id="rId17"/>
    <p:sldId id="353" r:id="rId18"/>
    <p:sldId id="357" r:id="rId19"/>
    <p:sldId id="355" r:id="rId20"/>
    <p:sldId id="356" r:id="rId21"/>
    <p:sldId id="364" r:id="rId22"/>
    <p:sldId id="358" r:id="rId23"/>
    <p:sldId id="360" r:id="rId24"/>
    <p:sldId id="304" r:id="rId25"/>
    <p:sldId id="365" r:id="rId26"/>
    <p:sldId id="311" r:id="rId27"/>
    <p:sldId id="307" r:id="rId28"/>
    <p:sldId id="361" r:id="rId29"/>
    <p:sldId id="312" r:id="rId30"/>
    <p:sldId id="313" r:id="rId31"/>
    <p:sldId id="363" r:id="rId32"/>
    <p:sldId id="314" r:id="rId33"/>
    <p:sldId id="299" r:id="rId34"/>
    <p:sldId id="366" r:id="rId35"/>
    <p:sldId id="315" r:id="rId36"/>
    <p:sldId id="301" r:id="rId37"/>
    <p:sldId id="344" r:id="rId38"/>
    <p:sldId id="302" r:id="rId39"/>
    <p:sldId id="296" r:id="rId40"/>
    <p:sldId id="316" r:id="rId41"/>
    <p:sldId id="348" r:id="rId42"/>
    <p:sldId id="347" r:id="rId43"/>
    <p:sldId id="341" r:id="rId44"/>
    <p:sldId id="345" r:id="rId45"/>
    <p:sldId id="346" r:id="rId46"/>
    <p:sldId id="349" r:id="rId47"/>
    <p:sldId id="350" r:id="rId48"/>
    <p:sldId id="340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3" r:id="rId57"/>
    <p:sldId id="337" r:id="rId58"/>
    <p:sldId id="338" r:id="rId59"/>
    <p:sldId id="319" r:id="rId60"/>
    <p:sldId id="321" r:id="rId61"/>
    <p:sldId id="322" r:id="rId62"/>
    <p:sldId id="323" r:id="rId63"/>
    <p:sldId id="298" r:id="rId64"/>
    <p:sldId id="362" r:id="rId65"/>
    <p:sldId id="324" r:id="rId66"/>
    <p:sldId id="291" r:id="rId6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6CC"/>
    <a:srgbClr val="FFCC66"/>
    <a:srgbClr val="FFCC99"/>
    <a:srgbClr val="0066FF"/>
    <a:srgbClr val="2B7589"/>
    <a:srgbClr val="339933"/>
    <a:srgbClr val="0099CC"/>
    <a:srgbClr val="CBCBCB"/>
    <a:srgbClr val="0000FF"/>
    <a:srgbClr val="C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4599F94E-CEE6-441E-89CC-EB005ECD8F06}">
      <a14:m xmlns=""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82" autoAdjust="0"/>
    <p:restoredTop sz="94616" autoAdjust="0"/>
  </p:normalViewPr>
  <p:slideViewPr>
    <p:cSldViewPr>
      <p:cViewPr varScale="1">
        <p:scale>
          <a:sx n="130" d="100"/>
          <a:sy n="130" d="100"/>
        </p:scale>
        <p:origin x="-1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6B7B35-5C91-40C0-9323-F969DC53251D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D4D1D7B-26E8-4857-93C2-F0A9DDE035A2}">
      <dgm:prSet phldrT="[텍스트]"/>
      <dgm:spPr/>
      <dgm:t>
        <a:bodyPr/>
        <a:lstStyle/>
        <a:p>
          <a:pPr latinLnBrk="1"/>
          <a:r>
            <a:rPr lang="en-US" altLang="ko-KR" dirty="0" smtClean="0"/>
            <a:t>SGML</a:t>
          </a:r>
          <a:endParaRPr lang="ko-KR" altLang="en-US" dirty="0"/>
        </a:p>
      </dgm:t>
    </dgm:pt>
    <dgm:pt modelId="{EF8C12BB-F95F-4AED-817C-DCD87BB509A7}" type="parTrans" cxnId="{7B33405D-F977-493C-91C4-60E9F6F25975}">
      <dgm:prSet/>
      <dgm:spPr/>
      <dgm:t>
        <a:bodyPr/>
        <a:lstStyle/>
        <a:p>
          <a:pPr latinLnBrk="1"/>
          <a:endParaRPr lang="ko-KR" altLang="en-US"/>
        </a:p>
      </dgm:t>
    </dgm:pt>
    <dgm:pt modelId="{39C32645-E965-4C03-86A0-2751A663AE57}" type="sibTrans" cxnId="{7B33405D-F977-493C-91C4-60E9F6F25975}">
      <dgm:prSet/>
      <dgm:spPr/>
      <dgm:t>
        <a:bodyPr/>
        <a:lstStyle/>
        <a:p>
          <a:pPr latinLnBrk="1"/>
          <a:endParaRPr lang="ko-KR" altLang="en-US"/>
        </a:p>
      </dgm:t>
    </dgm:pt>
    <dgm:pt modelId="{ABCD2453-C0E3-4F0F-B713-FFF50B8EF17E}">
      <dgm:prSet phldrT="[텍스트]"/>
      <dgm:spPr/>
      <dgm:t>
        <a:bodyPr/>
        <a:lstStyle/>
        <a:p>
          <a:pPr latinLnBrk="1"/>
          <a:r>
            <a:rPr lang="en-US" altLang="ko-KR" dirty="0" smtClean="0"/>
            <a:t>Standard Generalized Markup Language</a:t>
          </a:r>
          <a:endParaRPr lang="ko-KR" altLang="en-US" dirty="0"/>
        </a:p>
      </dgm:t>
    </dgm:pt>
    <dgm:pt modelId="{FBEEA094-34B7-4CBA-B17E-D7F5271945B4}" type="parTrans" cxnId="{71A7E4B2-D123-45F3-8EED-6B7E4573011F}">
      <dgm:prSet/>
      <dgm:spPr/>
      <dgm:t>
        <a:bodyPr/>
        <a:lstStyle/>
        <a:p>
          <a:pPr latinLnBrk="1"/>
          <a:endParaRPr lang="ko-KR" altLang="en-US"/>
        </a:p>
      </dgm:t>
    </dgm:pt>
    <dgm:pt modelId="{CEB10B32-F49F-456D-B8B6-9AD1AE3893EA}" type="sibTrans" cxnId="{71A7E4B2-D123-45F3-8EED-6B7E4573011F}">
      <dgm:prSet/>
      <dgm:spPr/>
      <dgm:t>
        <a:bodyPr/>
        <a:lstStyle/>
        <a:p>
          <a:pPr latinLnBrk="1"/>
          <a:endParaRPr lang="ko-KR" altLang="en-US"/>
        </a:p>
      </dgm:t>
    </dgm:pt>
    <dgm:pt modelId="{18DA4EFF-3C87-43FD-9453-A8F45882DC90}">
      <dgm:prSet phldrT="[텍스트]"/>
      <dgm:spPr/>
      <dgm:t>
        <a:bodyPr/>
        <a:lstStyle/>
        <a:p>
          <a:pPr latinLnBrk="1"/>
          <a:r>
            <a:rPr lang="en-US" altLang="ko-KR" dirty="0" smtClean="0"/>
            <a:t>HTML</a:t>
          </a:r>
          <a:endParaRPr lang="ko-KR" altLang="en-US" dirty="0"/>
        </a:p>
      </dgm:t>
    </dgm:pt>
    <dgm:pt modelId="{26194AEB-34F0-4FF4-955D-EAFE29476472}" type="parTrans" cxnId="{FF5F11A6-818B-48DA-B296-1847D0A8C188}">
      <dgm:prSet/>
      <dgm:spPr/>
      <dgm:t>
        <a:bodyPr/>
        <a:lstStyle/>
        <a:p>
          <a:pPr latinLnBrk="1"/>
          <a:endParaRPr lang="ko-KR" altLang="en-US"/>
        </a:p>
      </dgm:t>
    </dgm:pt>
    <dgm:pt modelId="{8C52508E-1984-4CE5-B0F8-A65B3ED31D04}" type="sibTrans" cxnId="{FF5F11A6-818B-48DA-B296-1847D0A8C188}">
      <dgm:prSet/>
      <dgm:spPr/>
      <dgm:t>
        <a:bodyPr/>
        <a:lstStyle/>
        <a:p>
          <a:pPr latinLnBrk="1"/>
          <a:endParaRPr lang="ko-KR" altLang="en-US"/>
        </a:p>
      </dgm:t>
    </dgm:pt>
    <dgm:pt modelId="{11FC28E7-D0BB-4FE2-A8B3-911B14415022}">
      <dgm:prSet phldrT="[텍스트]"/>
      <dgm:spPr/>
      <dgm:t>
        <a:bodyPr/>
        <a:lstStyle/>
        <a:p>
          <a:pPr latinLnBrk="1"/>
          <a:r>
            <a:rPr lang="en-US" altLang="ko-KR" dirty="0" smtClean="0"/>
            <a:t>SGML</a:t>
          </a:r>
          <a:r>
            <a:rPr lang="ko-KR" altLang="en-US" dirty="0" smtClean="0"/>
            <a:t>보다 사용이 쉽다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9865A705-95F6-41CB-9859-61CCBFE9F25C}" type="parTrans" cxnId="{16ED2B2E-3AC3-43EA-848F-00EA43195CA4}">
      <dgm:prSet/>
      <dgm:spPr/>
      <dgm:t>
        <a:bodyPr/>
        <a:lstStyle/>
        <a:p>
          <a:pPr latinLnBrk="1"/>
          <a:endParaRPr lang="ko-KR" altLang="en-US"/>
        </a:p>
      </dgm:t>
    </dgm:pt>
    <dgm:pt modelId="{8C4030B1-0AB8-4F61-943A-15A741F565E5}" type="sibTrans" cxnId="{16ED2B2E-3AC3-43EA-848F-00EA43195CA4}">
      <dgm:prSet/>
      <dgm:spPr/>
      <dgm:t>
        <a:bodyPr/>
        <a:lstStyle/>
        <a:p>
          <a:pPr latinLnBrk="1"/>
          <a:endParaRPr lang="ko-KR" altLang="en-US"/>
        </a:p>
      </dgm:t>
    </dgm:pt>
    <dgm:pt modelId="{1D19F30B-EE00-44B4-8B97-BB591AB4375A}">
      <dgm:prSet phldrT="[텍스트]"/>
      <dgm:spPr/>
      <dgm:t>
        <a:bodyPr/>
        <a:lstStyle/>
        <a:p>
          <a:pPr latinLnBrk="1"/>
          <a:r>
            <a:rPr lang="en-US" altLang="ko-KR" dirty="0" smtClean="0"/>
            <a:t>XML</a:t>
          </a:r>
          <a:endParaRPr lang="ko-KR" altLang="en-US" dirty="0"/>
        </a:p>
      </dgm:t>
    </dgm:pt>
    <dgm:pt modelId="{6FFEE41E-FF4C-4F10-9E3C-E2920FCFB702}" type="parTrans" cxnId="{DDD9F04F-3691-4E93-89EE-2E37D7BF7C71}">
      <dgm:prSet/>
      <dgm:spPr/>
      <dgm:t>
        <a:bodyPr/>
        <a:lstStyle/>
        <a:p>
          <a:pPr latinLnBrk="1"/>
          <a:endParaRPr lang="ko-KR" altLang="en-US"/>
        </a:p>
      </dgm:t>
    </dgm:pt>
    <dgm:pt modelId="{8CF01EB5-FAA1-4EA3-8FC8-3FF731D8F21F}" type="sibTrans" cxnId="{DDD9F04F-3691-4E93-89EE-2E37D7BF7C71}">
      <dgm:prSet/>
      <dgm:spPr/>
      <dgm:t>
        <a:bodyPr/>
        <a:lstStyle/>
        <a:p>
          <a:pPr latinLnBrk="1"/>
          <a:endParaRPr lang="ko-KR" altLang="en-US"/>
        </a:p>
      </dgm:t>
    </dgm:pt>
    <dgm:pt modelId="{4C4859C7-FFD5-41B4-9B1F-48960C41ED22}">
      <dgm:prSet phldrT="[텍스트]"/>
      <dgm:spPr/>
      <dgm:t>
        <a:bodyPr/>
        <a:lstStyle/>
        <a:p>
          <a:pPr latinLnBrk="1"/>
          <a:r>
            <a:rPr lang="ko-KR" altLang="en-US" dirty="0" smtClean="0"/>
            <a:t>태그를</a:t>
          </a:r>
          <a:r>
            <a:rPr lang="en-US" altLang="ko-KR" dirty="0" smtClean="0"/>
            <a:t> </a:t>
          </a:r>
          <a:r>
            <a:rPr lang="ko-KR" altLang="en-US" dirty="0" smtClean="0"/>
            <a:t>확장해서 사용할 수 있다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D021192D-8E64-436C-966A-D19E030B8D56}" type="parTrans" cxnId="{BA90ABAE-9942-436D-A57B-9A1F275C549D}">
      <dgm:prSet/>
      <dgm:spPr/>
      <dgm:t>
        <a:bodyPr/>
        <a:lstStyle/>
        <a:p>
          <a:pPr latinLnBrk="1"/>
          <a:endParaRPr lang="ko-KR" altLang="en-US"/>
        </a:p>
      </dgm:t>
    </dgm:pt>
    <dgm:pt modelId="{871DFCA3-A521-48B9-9E38-6648CAEB5556}" type="sibTrans" cxnId="{BA90ABAE-9942-436D-A57B-9A1F275C549D}">
      <dgm:prSet/>
      <dgm:spPr/>
      <dgm:t>
        <a:bodyPr/>
        <a:lstStyle/>
        <a:p>
          <a:pPr latinLnBrk="1"/>
          <a:endParaRPr lang="ko-KR" altLang="en-US"/>
        </a:p>
      </dgm:t>
    </dgm:pt>
    <dgm:pt modelId="{2200481B-6EB0-4312-B451-9C0F5D4471D2}">
      <dgm:prSet phldrT="[텍스트]"/>
      <dgm:spPr/>
      <dgm:t>
        <a:bodyPr/>
        <a:lstStyle/>
        <a:p>
          <a:pPr latinLnBrk="1"/>
          <a:r>
            <a:rPr lang="ko-KR" altLang="en-US" dirty="0" smtClean="0"/>
            <a:t>최초의</a:t>
          </a:r>
          <a:r>
            <a:rPr lang="en-US" altLang="ko-KR" dirty="0" smtClean="0"/>
            <a:t> </a:t>
          </a:r>
          <a:r>
            <a:rPr lang="ko-KR" altLang="en-US" dirty="0" err="1" smtClean="0"/>
            <a:t>마크업</a:t>
          </a:r>
          <a:r>
            <a:rPr lang="ko-KR" altLang="en-US" dirty="0" smtClean="0"/>
            <a:t> 언어</a:t>
          </a:r>
          <a:endParaRPr lang="ko-KR" altLang="en-US" dirty="0"/>
        </a:p>
      </dgm:t>
    </dgm:pt>
    <dgm:pt modelId="{2844E1CA-661C-476D-AAD1-A4BD33B3A84E}" type="parTrans" cxnId="{1AC3EA3C-CC00-4B3E-8876-60D39FB251F3}">
      <dgm:prSet/>
      <dgm:spPr/>
      <dgm:t>
        <a:bodyPr/>
        <a:lstStyle/>
        <a:p>
          <a:pPr latinLnBrk="1"/>
          <a:endParaRPr lang="ko-KR" altLang="en-US"/>
        </a:p>
      </dgm:t>
    </dgm:pt>
    <dgm:pt modelId="{6AC728E4-FA85-4721-8018-AA12C66CDF62}" type="sibTrans" cxnId="{1AC3EA3C-CC00-4B3E-8876-60D39FB251F3}">
      <dgm:prSet/>
      <dgm:spPr/>
      <dgm:t>
        <a:bodyPr/>
        <a:lstStyle/>
        <a:p>
          <a:pPr latinLnBrk="1"/>
          <a:endParaRPr lang="ko-KR" altLang="en-US"/>
        </a:p>
      </dgm:t>
    </dgm:pt>
    <dgm:pt modelId="{667766A4-0D3B-4ED6-B872-90BF040E53AD}">
      <dgm:prSet phldrT="[텍스트]"/>
      <dgm:spPr/>
      <dgm:t>
        <a:bodyPr/>
        <a:lstStyle/>
        <a:p>
          <a:pPr latinLnBrk="1"/>
          <a:r>
            <a:rPr lang="ko-KR" altLang="en-US" dirty="0" smtClean="0"/>
            <a:t>제한된 태그를 사용한다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0E572503-CF63-4A93-9850-A6292652322A}" type="parTrans" cxnId="{CA3D0ABD-5F44-4264-9769-EB7502D640DF}">
      <dgm:prSet/>
      <dgm:spPr/>
      <dgm:t>
        <a:bodyPr/>
        <a:lstStyle/>
        <a:p>
          <a:pPr latinLnBrk="1"/>
          <a:endParaRPr lang="ko-KR" altLang="en-US"/>
        </a:p>
      </dgm:t>
    </dgm:pt>
    <dgm:pt modelId="{C74F5493-D5C7-4A69-BC70-334A0F3E67A5}" type="sibTrans" cxnId="{CA3D0ABD-5F44-4264-9769-EB7502D640DF}">
      <dgm:prSet/>
      <dgm:spPr/>
      <dgm:t>
        <a:bodyPr/>
        <a:lstStyle/>
        <a:p>
          <a:pPr latinLnBrk="1"/>
          <a:endParaRPr lang="ko-KR" altLang="en-US"/>
        </a:p>
      </dgm:t>
    </dgm:pt>
    <dgm:pt modelId="{A81AB6E8-C833-4AC2-9F17-E4A973C87ADD}">
      <dgm:prSet phldrT="[텍스트]"/>
      <dgm:spPr/>
      <dgm:t>
        <a:bodyPr/>
        <a:lstStyle/>
        <a:p>
          <a:pPr latinLnBrk="1"/>
          <a:r>
            <a:rPr lang="ko-KR" altLang="en-US" dirty="0" smtClean="0"/>
            <a:t>모든 문서의 표준</a:t>
          </a:r>
          <a:endParaRPr lang="ko-KR" altLang="en-US" dirty="0"/>
        </a:p>
      </dgm:t>
    </dgm:pt>
    <dgm:pt modelId="{EAC2B1F9-05E6-46E3-BDFF-BD1B2EE0EB61}" type="parTrans" cxnId="{E9F72319-A6DE-4FC2-AF52-17470C56114B}">
      <dgm:prSet/>
      <dgm:spPr/>
      <dgm:t>
        <a:bodyPr/>
        <a:lstStyle/>
        <a:p>
          <a:pPr latinLnBrk="1"/>
          <a:endParaRPr lang="ko-KR" altLang="en-US"/>
        </a:p>
      </dgm:t>
    </dgm:pt>
    <dgm:pt modelId="{5DC5C3CE-B787-4129-A57E-A158A8605365}" type="sibTrans" cxnId="{E9F72319-A6DE-4FC2-AF52-17470C56114B}">
      <dgm:prSet/>
      <dgm:spPr/>
      <dgm:t>
        <a:bodyPr/>
        <a:lstStyle/>
        <a:p>
          <a:pPr latinLnBrk="1"/>
          <a:endParaRPr lang="ko-KR" altLang="en-US"/>
        </a:p>
      </dgm:t>
    </dgm:pt>
    <dgm:pt modelId="{13F5A155-F424-4A27-BC6F-60317E7845B5}">
      <dgm:prSet phldrT="[텍스트]"/>
      <dgm:spPr/>
      <dgm:t>
        <a:bodyPr/>
        <a:lstStyle/>
        <a:p>
          <a:pPr latinLnBrk="1"/>
          <a:r>
            <a:rPr lang="en-US" altLang="ko-KR" dirty="0" smtClean="0"/>
            <a:t>HTML5</a:t>
          </a:r>
          <a:endParaRPr lang="ko-KR" altLang="en-US" dirty="0"/>
        </a:p>
      </dgm:t>
    </dgm:pt>
    <dgm:pt modelId="{B7C43085-3FF0-4BE9-A7C1-DFE15A3524D3}" type="parTrans" cxnId="{9D75E5F3-D5D3-41E6-B0EB-A7870570BAAA}">
      <dgm:prSet/>
      <dgm:spPr/>
      <dgm:t>
        <a:bodyPr/>
        <a:lstStyle/>
        <a:p>
          <a:pPr latinLnBrk="1"/>
          <a:endParaRPr lang="ko-KR" altLang="en-US"/>
        </a:p>
      </dgm:t>
    </dgm:pt>
    <dgm:pt modelId="{6F6AC534-22EB-430D-9CC7-5A5D77D04BE3}" type="sibTrans" cxnId="{9D75E5F3-D5D3-41E6-B0EB-A7870570BAAA}">
      <dgm:prSet/>
      <dgm:spPr/>
      <dgm:t>
        <a:bodyPr/>
        <a:lstStyle/>
        <a:p>
          <a:pPr latinLnBrk="1"/>
          <a:endParaRPr lang="ko-KR" altLang="en-US"/>
        </a:p>
      </dgm:t>
    </dgm:pt>
    <dgm:pt modelId="{A2B444A6-B699-404A-93D4-386552E8003F}">
      <dgm:prSet phldrT="[텍스트]"/>
      <dgm:spPr/>
      <dgm:t>
        <a:bodyPr/>
        <a:lstStyle/>
        <a:p>
          <a:pPr latinLnBrk="1"/>
          <a:r>
            <a:rPr lang="ko-KR" altLang="en-US" dirty="0" smtClean="0"/>
            <a:t>플러그인 </a:t>
          </a:r>
          <a:r>
            <a:rPr lang="ko-KR" altLang="en-US" dirty="0" err="1" smtClean="0"/>
            <a:t>사용않고</a:t>
          </a:r>
          <a:r>
            <a:rPr lang="ko-KR" altLang="en-US" dirty="0" smtClean="0"/>
            <a:t> 웹 구현</a:t>
          </a:r>
          <a:endParaRPr lang="ko-KR" altLang="en-US" dirty="0"/>
        </a:p>
      </dgm:t>
    </dgm:pt>
    <dgm:pt modelId="{0E70EEAB-E929-4BF6-BFF9-86E30D923307}" type="parTrans" cxnId="{48DEB5D1-9806-43B4-BCAD-2592BD881D81}">
      <dgm:prSet/>
      <dgm:spPr/>
      <dgm:t>
        <a:bodyPr/>
        <a:lstStyle/>
        <a:p>
          <a:pPr latinLnBrk="1"/>
          <a:endParaRPr lang="ko-KR" altLang="en-US"/>
        </a:p>
      </dgm:t>
    </dgm:pt>
    <dgm:pt modelId="{6E2B4558-5DAE-41E7-86B4-105D1F3B7BD1}" type="sibTrans" cxnId="{48DEB5D1-9806-43B4-BCAD-2592BD881D81}">
      <dgm:prSet/>
      <dgm:spPr/>
      <dgm:t>
        <a:bodyPr/>
        <a:lstStyle/>
        <a:p>
          <a:pPr latinLnBrk="1"/>
          <a:endParaRPr lang="ko-KR" altLang="en-US"/>
        </a:p>
      </dgm:t>
    </dgm:pt>
    <dgm:pt modelId="{2E8B9EE4-3ADF-4E80-AA1A-D4B584ED200B}">
      <dgm:prSet phldrT="[텍스트]"/>
      <dgm:spPr/>
      <dgm:t>
        <a:bodyPr/>
        <a:lstStyle/>
        <a:p>
          <a:pPr latinLnBrk="1"/>
          <a:r>
            <a:rPr lang="ko-KR" altLang="en-US" dirty="0" smtClean="0"/>
            <a:t>사용자와의 상호작용이 많아짐</a:t>
          </a:r>
          <a:endParaRPr lang="ko-KR" altLang="en-US" dirty="0"/>
        </a:p>
      </dgm:t>
    </dgm:pt>
    <dgm:pt modelId="{AB62F076-39AF-4BF5-9F23-71BA59533A14}" type="parTrans" cxnId="{931F45AF-FA2F-4D24-B689-1755A66B9ED3}">
      <dgm:prSet/>
      <dgm:spPr/>
      <dgm:t>
        <a:bodyPr/>
        <a:lstStyle/>
        <a:p>
          <a:pPr latinLnBrk="1"/>
          <a:endParaRPr lang="ko-KR" altLang="en-US"/>
        </a:p>
      </dgm:t>
    </dgm:pt>
    <dgm:pt modelId="{D25A89C9-DD14-4EBF-BD4D-67DEE1CDE17C}" type="sibTrans" cxnId="{931F45AF-FA2F-4D24-B689-1755A66B9ED3}">
      <dgm:prSet/>
      <dgm:spPr/>
      <dgm:t>
        <a:bodyPr/>
        <a:lstStyle/>
        <a:p>
          <a:pPr latinLnBrk="1"/>
          <a:endParaRPr lang="ko-KR" altLang="en-US"/>
        </a:p>
      </dgm:t>
    </dgm:pt>
    <dgm:pt modelId="{FF3B2F55-CE7A-475F-A68D-30AED9F2C265}">
      <dgm:prSet phldrT="[텍스트]"/>
      <dgm:spPr/>
      <dgm:t>
        <a:bodyPr/>
        <a:lstStyle/>
        <a:p>
          <a:pPr latinLnBrk="1"/>
          <a:r>
            <a:rPr lang="ko-KR" altLang="en-US" dirty="0" smtClean="0"/>
            <a:t>다양한 플러그인 필요</a:t>
          </a:r>
          <a:endParaRPr lang="ko-KR" altLang="en-US" dirty="0"/>
        </a:p>
      </dgm:t>
    </dgm:pt>
    <dgm:pt modelId="{14A29D3F-CA8D-4497-9C43-6E19408D9DA8}" type="parTrans" cxnId="{203BA04B-1AFE-4F1D-8FC4-C2C63B28E9A2}">
      <dgm:prSet/>
      <dgm:spPr/>
      <dgm:t>
        <a:bodyPr/>
        <a:lstStyle/>
        <a:p>
          <a:pPr latinLnBrk="1"/>
          <a:endParaRPr lang="ko-KR" altLang="en-US"/>
        </a:p>
      </dgm:t>
    </dgm:pt>
    <dgm:pt modelId="{C4AD5400-4F3C-4884-B888-2305B7AC99BD}" type="sibTrans" cxnId="{203BA04B-1AFE-4F1D-8FC4-C2C63B28E9A2}">
      <dgm:prSet/>
      <dgm:spPr/>
      <dgm:t>
        <a:bodyPr/>
        <a:lstStyle/>
        <a:p>
          <a:pPr latinLnBrk="1"/>
          <a:endParaRPr lang="ko-KR" altLang="en-US"/>
        </a:p>
      </dgm:t>
    </dgm:pt>
    <dgm:pt modelId="{B4111F6E-5217-4096-AED9-9D8FB2E8860F}">
      <dgm:prSet phldrT="[텍스트]"/>
      <dgm:spPr/>
      <dgm:t>
        <a:bodyPr/>
        <a:lstStyle/>
        <a:p>
          <a:pPr latinLnBrk="1"/>
          <a:r>
            <a:rPr lang="ko-KR" altLang="en-US" dirty="0" smtClean="0"/>
            <a:t>차세대 웹 기술의 표준</a:t>
          </a:r>
          <a:endParaRPr lang="ko-KR" altLang="en-US" dirty="0"/>
        </a:p>
      </dgm:t>
    </dgm:pt>
    <dgm:pt modelId="{989F7A61-31C6-4736-A73A-2556568522D0}" type="parTrans" cxnId="{095FB516-3FBD-4FDF-891D-7B173E0AC97C}">
      <dgm:prSet/>
      <dgm:spPr/>
      <dgm:t>
        <a:bodyPr/>
        <a:lstStyle/>
        <a:p>
          <a:pPr latinLnBrk="1"/>
          <a:endParaRPr lang="ko-KR" altLang="en-US"/>
        </a:p>
      </dgm:t>
    </dgm:pt>
    <dgm:pt modelId="{24F62179-D29D-4EDD-90CF-4E99220E4CCC}" type="sibTrans" cxnId="{095FB516-3FBD-4FDF-891D-7B173E0AC97C}">
      <dgm:prSet/>
      <dgm:spPr/>
      <dgm:t>
        <a:bodyPr/>
        <a:lstStyle/>
        <a:p>
          <a:pPr latinLnBrk="1"/>
          <a:endParaRPr lang="ko-KR" altLang="en-US"/>
        </a:p>
      </dgm:t>
    </dgm:pt>
    <dgm:pt modelId="{3B700B96-EEA6-47B4-92DE-970DF10F5FEE}" type="pres">
      <dgm:prSet presAssocID="{946B7B35-5C91-40C0-9323-F969DC53251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FE5D5D-D966-4AEF-B8D7-2BB6E238042E}" type="pres">
      <dgm:prSet presAssocID="{13F5A155-F424-4A27-BC6F-60317E7845B5}" presName="boxAndChildren" presStyleCnt="0"/>
      <dgm:spPr/>
    </dgm:pt>
    <dgm:pt modelId="{DA124002-7F12-4F2C-8379-D539AD27F843}" type="pres">
      <dgm:prSet presAssocID="{13F5A155-F424-4A27-BC6F-60317E7845B5}" presName="parentTextBox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9536C58-2EFE-48F5-9A65-8D44B8CC8204}" type="pres">
      <dgm:prSet presAssocID="{13F5A155-F424-4A27-BC6F-60317E7845B5}" presName="entireBox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3F84C2B6-0C44-42A6-B006-0A8C971A6242}" type="pres">
      <dgm:prSet presAssocID="{13F5A155-F424-4A27-BC6F-60317E7845B5}" presName="descendantBox" presStyleCnt="0"/>
      <dgm:spPr/>
    </dgm:pt>
    <dgm:pt modelId="{E0E639D9-95C2-4764-92BE-5192D1378E46}" type="pres">
      <dgm:prSet presAssocID="{A2B444A6-B699-404A-93D4-386552E8003F}" presName="childTextBox" presStyleLbl="fgAccFollowNode1" presStyleIdx="0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245600-5147-4285-9821-E559D86D5EC5}" type="pres">
      <dgm:prSet presAssocID="{B4111F6E-5217-4096-AED9-9D8FB2E8860F}" presName="childTextBox" presStyleLbl="fgAccFollowNode1" presStyleIdx="1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527EAD-EC94-470D-B9DE-23D4C7DC9E49}" type="pres">
      <dgm:prSet presAssocID="{8CF01EB5-FAA1-4EA3-8FC8-3FF731D8F21F}" presName="sp" presStyleCnt="0"/>
      <dgm:spPr/>
    </dgm:pt>
    <dgm:pt modelId="{353370AF-4C74-46F7-963B-A0263C6F3599}" type="pres">
      <dgm:prSet presAssocID="{1D19F30B-EE00-44B4-8B97-BB591AB4375A}" presName="arrowAndChildren" presStyleCnt="0"/>
      <dgm:spPr/>
    </dgm:pt>
    <dgm:pt modelId="{9617DD18-7765-48D9-B3FE-48E863BF3DDA}" type="pres">
      <dgm:prSet presAssocID="{1D19F30B-EE00-44B4-8B97-BB591AB4375A}" presName="parentTextArrow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6B0AC52-7A8C-43CE-9593-1FC9972076D4}" type="pres">
      <dgm:prSet presAssocID="{1D19F30B-EE00-44B4-8B97-BB591AB4375A}" presName="arrow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89FEFD1-6D26-4093-818F-14DCA160C5E0}" type="pres">
      <dgm:prSet presAssocID="{1D19F30B-EE00-44B4-8B97-BB591AB4375A}" presName="descendantArrow" presStyleCnt="0"/>
      <dgm:spPr/>
    </dgm:pt>
    <dgm:pt modelId="{7B057FBD-083D-402D-B055-15A35EDE4EB8}" type="pres">
      <dgm:prSet presAssocID="{4C4859C7-FFD5-41B4-9B1F-48960C41ED22}" presName="childTextArrow" presStyleLbl="fgAccFollowNode1" presStyleIdx="2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CA930D-24C4-446B-90A6-98D76E2545EA}" type="pres">
      <dgm:prSet presAssocID="{A81AB6E8-C833-4AC2-9F17-E4A973C87ADD}" presName="childTextArrow" presStyleLbl="fgAccFollowNode1" presStyleIdx="3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DCD5EC-01E1-4C45-930C-C9F891E0BE3E}" type="pres">
      <dgm:prSet presAssocID="{2E8B9EE4-3ADF-4E80-AA1A-D4B584ED200B}" presName="childTextArrow" presStyleLbl="fgAccFollowNode1" presStyleIdx="4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E93864-198D-476E-BAD1-112D71288EA1}" type="pres">
      <dgm:prSet presAssocID="{FF3B2F55-CE7A-475F-A68D-30AED9F2C265}" presName="childTextArrow" presStyleLbl="fgAccFollowNode1" presStyleIdx="5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1B8DBD-9B61-49D0-8F17-CE94D47E9D55}" type="pres">
      <dgm:prSet presAssocID="{8C52508E-1984-4CE5-B0F8-A65B3ED31D04}" presName="sp" presStyleCnt="0"/>
      <dgm:spPr/>
    </dgm:pt>
    <dgm:pt modelId="{8A219320-EEF3-40EF-BCDB-06531F176EEF}" type="pres">
      <dgm:prSet presAssocID="{18DA4EFF-3C87-43FD-9453-A8F45882DC90}" presName="arrowAndChildren" presStyleCnt="0"/>
      <dgm:spPr/>
    </dgm:pt>
    <dgm:pt modelId="{E9130674-2988-4DA3-9AEA-480D9D679067}" type="pres">
      <dgm:prSet presAssocID="{18DA4EFF-3C87-43FD-9453-A8F45882DC90}" presName="parentTextArrow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5393FE25-C6C7-496A-A3F9-A99389340B4B}" type="pres">
      <dgm:prSet presAssocID="{18DA4EFF-3C87-43FD-9453-A8F45882DC90}" presName="arrow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BA3B107-280E-40AD-A1DE-44168A7A7ECA}" type="pres">
      <dgm:prSet presAssocID="{18DA4EFF-3C87-43FD-9453-A8F45882DC90}" presName="descendantArrow" presStyleCnt="0"/>
      <dgm:spPr/>
    </dgm:pt>
    <dgm:pt modelId="{0638CCFB-0D1B-42CB-A217-FD6B66228DC3}" type="pres">
      <dgm:prSet presAssocID="{11FC28E7-D0BB-4FE2-A8B3-911B14415022}" presName="childTextArrow" presStyleLbl="fgAccFollowNode1" presStyleIdx="6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826A6F-FA78-4F18-A011-598B6CE6AF18}" type="pres">
      <dgm:prSet presAssocID="{667766A4-0D3B-4ED6-B872-90BF040E53AD}" presName="childTextArrow" presStyleLbl="fgAccFollowNode1" presStyleIdx="7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BF8794-9BAB-46D6-803F-5723E0D0289A}" type="pres">
      <dgm:prSet presAssocID="{39C32645-E965-4C03-86A0-2751A663AE57}" presName="sp" presStyleCnt="0"/>
      <dgm:spPr/>
    </dgm:pt>
    <dgm:pt modelId="{C1036920-9E8E-4D8F-BB9C-D22D13044121}" type="pres">
      <dgm:prSet presAssocID="{4D4D1D7B-26E8-4857-93C2-F0A9DDE035A2}" presName="arrowAndChildren" presStyleCnt="0"/>
      <dgm:spPr/>
    </dgm:pt>
    <dgm:pt modelId="{98AFA412-02C7-4745-9533-3BF35C78F314}" type="pres">
      <dgm:prSet presAssocID="{4D4D1D7B-26E8-4857-93C2-F0A9DDE035A2}" presName="parentTextArrow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FFDB5EC-A2EB-45E1-97A1-F9F69144AA50}" type="pres">
      <dgm:prSet presAssocID="{4D4D1D7B-26E8-4857-93C2-F0A9DDE035A2}" presName="arrow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BD4FB3B-FA18-4E1D-A9B8-02F385F5A392}" type="pres">
      <dgm:prSet presAssocID="{4D4D1D7B-26E8-4857-93C2-F0A9DDE035A2}" presName="descendantArrow" presStyleCnt="0"/>
      <dgm:spPr/>
    </dgm:pt>
    <dgm:pt modelId="{28CE1E62-6A58-46E6-8A20-4C8827654DC0}" type="pres">
      <dgm:prSet presAssocID="{ABCD2453-C0E3-4F0F-B713-FFF50B8EF17E}" presName="childTextArrow" presStyleLbl="fgAccFollowNode1" presStyleIdx="8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8D5B0D-EEE5-458C-B71F-61817B65767E}" type="pres">
      <dgm:prSet presAssocID="{2200481B-6EB0-4312-B451-9C0F5D4471D2}" presName="childTextArrow" presStyleLbl="fgAccFollowNode1" presStyleIdx="9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B33405D-F977-493C-91C4-60E9F6F25975}" srcId="{946B7B35-5C91-40C0-9323-F969DC53251D}" destId="{4D4D1D7B-26E8-4857-93C2-F0A9DDE035A2}" srcOrd="0" destOrd="0" parTransId="{EF8C12BB-F95F-4AED-817C-DCD87BB509A7}" sibTransId="{39C32645-E965-4C03-86A0-2751A663AE57}"/>
    <dgm:cxn modelId="{E9F72319-A6DE-4FC2-AF52-17470C56114B}" srcId="{1D19F30B-EE00-44B4-8B97-BB591AB4375A}" destId="{A81AB6E8-C833-4AC2-9F17-E4A973C87ADD}" srcOrd="1" destOrd="0" parTransId="{EAC2B1F9-05E6-46E3-BDFF-BD1B2EE0EB61}" sibTransId="{5DC5C3CE-B787-4129-A57E-A158A8605365}"/>
    <dgm:cxn modelId="{34C73030-E0E2-49F9-AC56-39E24B7561DD}" type="presOf" srcId="{1D19F30B-EE00-44B4-8B97-BB591AB4375A}" destId="{C6B0AC52-7A8C-43CE-9593-1FC9972076D4}" srcOrd="1" destOrd="0" presId="urn:microsoft.com/office/officeart/2005/8/layout/process4"/>
    <dgm:cxn modelId="{9D75E5F3-D5D3-41E6-B0EB-A7870570BAAA}" srcId="{946B7B35-5C91-40C0-9323-F969DC53251D}" destId="{13F5A155-F424-4A27-BC6F-60317E7845B5}" srcOrd="3" destOrd="0" parTransId="{B7C43085-3FF0-4BE9-A7C1-DFE15A3524D3}" sibTransId="{6F6AC534-22EB-430D-9CC7-5A5D77D04BE3}"/>
    <dgm:cxn modelId="{095FB516-3FBD-4FDF-891D-7B173E0AC97C}" srcId="{13F5A155-F424-4A27-BC6F-60317E7845B5}" destId="{B4111F6E-5217-4096-AED9-9D8FB2E8860F}" srcOrd="1" destOrd="0" parTransId="{989F7A61-31C6-4736-A73A-2556568522D0}" sibTransId="{24F62179-D29D-4EDD-90CF-4E99220E4CCC}"/>
    <dgm:cxn modelId="{16ED2B2E-3AC3-43EA-848F-00EA43195CA4}" srcId="{18DA4EFF-3C87-43FD-9453-A8F45882DC90}" destId="{11FC28E7-D0BB-4FE2-A8B3-911B14415022}" srcOrd="0" destOrd="0" parTransId="{9865A705-95F6-41CB-9859-61CCBFE9F25C}" sibTransId="{8C4030B1-0AB8-4F61-943A-15A741F565E5}"/>
    <dgm:cxn modelId="{43464ECA-7931-4D49-82E8-AF2FFC4A2BD2}" type="presOf" srcId="{2200481B-6EB0-4312-B451-9C0F5D4471D2}" destId="{398D5B0D-EEE5-458C-B71F-61817B65767E}" srcOrd="0" destOrd="0" presId="urn:microsoft.com/office/officeart/2005/8/layout/process4"/>
    <dgm:cxn modelId="{7453C1FE-EEE5-44B2-872E-5B7ADE9FD702}" type="presOf" srcId="{A2B444A6-B699-404A-93D4-386552E8003F}" destId="{E0E639D9-95C2-4764-92BE-5192D1378E46}" srcOrd="0" destOrd="0" presId="urn:microsoft.com/office/officeart/2005/8/layout/process4"/>
    <dgm:cxn modelId="{311768EF-B21C-4C38-94AE-4C9F4384C57F}" type="presOf" srcId="{1D19F30B-EE00-44B4-8B97-BB591AB4375A}" destId="{9617DD18-7765-48D9-B3FE-48E863BF3DDA}" srcOrd="0" destOrd="0" presId="urn:microsoft.com/office/officeart/2005/8/layout/process4"/>
    <dgm:cxn modelId="{0FB5393D-A2AF-44EB-9F8E-D97A04F557A4}" type="presOf" srcId="{FF3B2F55-CE7A-475F-A68D-30AED9F2C265}" destId="{2CE93864-198D-476E-BAD1-112D71288EA1}" srcOrd="0" destOrd="0" presId="urn:microsoft.com/office/officeart/2005/8/layout/process4"/>
    <dgm:cxn modelId="{7E819770-4217-4DD6-A4F8-955BF27271BC}" type="presOf" srcId="{A81AB6E8-C833-4AC2-9F17-E4A973C87ADD}" destId="{CDCA930D-24C4-446B-90A6-98D76E2545EA}" srcOrd="0" destOrd="0" presId="urn:microsoft.com/office/officeart/2005/8/layout/process4"/>
    <dgm:cxn modelId="{E377309F-926E-4A84-8EC9-6CCB10434DD6}" type="presOf" srcId="{4C4859C7-FFD5-41B4-9B1F-48960C41ED22}" destId="{7B057FBD-083D-402D-B055-15A35EDE4EB8}" srcOrd="0" destOrd="0" presId="urn:microsoft.com/office/officeart/2005/8/layout/process4"/>
    <dgm:cxn modelId="{203BA04B-1AFE-4F1D-8FC4-C2C63B28E9A2}" srcId="{1D19F30B-EE00-44B4-8B97-BB591AB4375A}" destId="{FF3B2F55-CE7A-475F-A68D-30AED9F2C265}" srcOrd="3" destOrd="0" parTransId="{14A29D3F-CA8D-4497-9C43-6E19408D9DA8}" sibTransId="{C4AD5400-4F3C-4884-B888-2305B7AC99BD}"/>
    <dgm:cxn modelId="{BA90ABAE-9942-436D-A57B-9A1F275C549D}" srcId="{1D19F30B-EE00-44B4-8B97-BB591AB4375A}" destId="{4C4859C7-FFD5-41B4-9B1F-48960C41ED22}" srcOrd="0" destOrd="0" parTransId="{D021192D-8E64-436C-966A-D19E030B8D56}" sibTransId="{871DFCA3-A521-48B9-9E38-6648CAEB5556}"/>
    <dgm:cxn modelId="{71A7E4B2-D123-45F3-8EED-6B7E4573011F}" srcId="{4D4D1D7B-26E8-4857-93C2-F0A9DDE035A2}" destId="{ABCD2453-C0E3-4F0F-B713-FFF50B8EF17E}" srcOrd="0" destOrd="0" parTransId="{FBEEA094-34B7-4CBA-B17E-D7F5271945B4}" sibTransId="{CEB10B32-F49F-456D-B8B6-9AD1AE3893EA}"/>
    <dgm:cxn modelId="{B2E16D99-27D7-41DE-ADFA-2F98717FF743}" type="presOf" srcId="{11FC28E7-D0BB-4FE2-A8B3-911B14415022}" destId="{0638CCFB-0D1B-42CB-A217-FD6B66228DC3}" srcOrd="0" destOrd="0" presId="urn:microsoft.com/office/officeart/2005/8/layout/process4"/>
    <dgm:cxn modelId="{562C2E64-9124-44B6-88CE-BE0328144A95}" type="presOf" srcId="{13F5A155-F424-4A27-BC6F-60317E7845B5}" destId="{DA124002-7F12-4F2C-8379-D539AD27F843}" srcOrd="0" destOrd="0" presId="urn:microsoft.com/office/officeart/2005/8/layout/process4"/>
    <dgm:cxn modelId="{8AD09717-89C2-4151-B5E3-8181F0D789D7}" type="presOf" srcId="{4D4D1D7B-26E8-4857-93C2-F0A9DDE035A2}" destId="{3FFDB5EC-A2EB-45E1-97A1-F9F69144AA50}" srcOrd="1" destOrd="0" presId="urn:microsoft.com/office/officeart/2005/8/layout/process4"/>
    <dgm:cxn modelId="{C09255F5-C973-4B39-BE86-8884B0DD9547}" type="presOf" srcId="{4D4D1D7B-26E8-4857-93C2-F0A9DDE035A2}" destId="{98AFA412-02C7-4745-9533-3BF35C78F314}" srcOrd="0" destOrd="0" presId="urn:microsoft.com/office/officeart/2005/8/layout/process4"/>
    <dgm:cxn modelId="{48DEB5D1-9806-43B4-BCAD-2592BD881D81}" srcId="{13F5A155-F424-4A27-BC6F-60317E7845B5}" destId="{A2B444A6-B699-404A-93D4-386552E8003F}" srcOrd="0" destOrd="0" parTransId="{0E70EEAB-E929-4BF6-BFF9-86E30D923307}" sibTransId="{6E2B4558-5DAE-41E7-86B4-105D1F3B7BD1}"/>
    <dgm:cxn modelId="{D9497BC7-2A84-4DC5-92C5-9570FB6FF1A9}" type="presOf" srcId="{2E8B9EE4-3ADF-4E80-AA1A-D4B584ED200B}" destId="{48DCD5EC-01E1-4C45-930C-C9F891E0BE3E}" srcOrd="0" destOrd="0" presId="urn:microsoft.com/office/officeart/2005/8/layout/process4"/>
    <dgm:cxn modelId="{931F45AF-FA2F-4D24-B689-1755A66B9ED3}" srcId="{1D19F30B-EE00-44B4-8B97-BB591AB4375A}" destId="{2E8B9EE4-3ADF-4E80-AA1A-D4B584ED200B}" srcOrd="2" destOrd="0" parTransId="{AB62F076-39AF-4BF5-9F23-71BA59533A14}" sibTransId="{D25A89C9-DD14-4EBF-BD4D-67DEE1CDE17C}"/>
    <dgm:cxn modelId="{22BF398B-58F5-4ECB-A0A1-DC0C18A24143}" type="presOf" srcId="{13F5A155-F424-4A27-BC6F-60317E7845B5}" destId="{B9536C58-2EFE-48F5-9A65-8D44B8CC8204}" srcOrd="1" destOrd="0" presId="urn:microsoft.com/office/officeart/2005/8/layout/process4"/>
    <dgm:cxn modelId="{D150D15C-65B3-44FE-920A-4149A28BDBB1}" type="presOf" srcId="{667766A4-0D3B-4ED6-B872-90BF040E53AD}" destId="{73826A6F-FA78-4F18-A011-598B6CE6AF18}" srcOrd="0" destOrd="0" presId="urn:microsoft.com/office/officeart/2005/8/layout/process4"/>
    <dgm:cxn modelId="{1AC3EA3C-CC00-4B3E-8876-60D39FB251F3}" srcId="{4D4D1D7B-26E8-4857-93C2-F0A9DDE035A2}" destId="{2200481B-6EB0-4312-B451-9C0F5D4471D2}" srcOrd="1" destOrd="0" parTransId="{2844E1CA-661C-476D-AAD1-A4BD33B3A84E}" sibTransId="{6AC728E4-FA85-4721-8018-AA12C66CDF62}"/>
    <dgm:cxn modelId="{D1161B21-3922-4EDE-921A-CB6752CEB0C2}" type="presOf" srcId="{B4111F6E-5217-4096-AED9-9D8FB2E8860F}" destId="{70245600-5147-4285-9821-E559D86D5EC5}" srcOrd="0" destOrd="0" presId="urn:microsoft.com/office/officeart/2005/8/layout/process4"/>
    <dgm:cxn modelId="{E5F90246-11A1-427C-9CAA-BCD5E93D5435}" type="presOf" srcId="{18DA4EFF-3C87-43FD-9453-A8F45882DC90}" destId="{E9130674-2988-4DA3-9AEA-480D9D679067}" srcOrd="0" destOrd="0" presId="urn:microsoft.com/office/officeart/2005/8/layout/process4"/>
    <dgm:cxn modelId="{ED73C05A-D861-4443-9278-48D68E22E999}" type="presOf" srcId="{18DA4EFF-3C87-43FD-9453-A8F45882DC90}" destId="{5393FE25-C6C7-496A-A3F9-A99389340B4B}" srcOrd="1" destOrd="0" presId="urn:microsoft.com/office/officeart/2005/8/layout/process4"/>
    <dgm:cxn modelId="{9001190B-56BB-4D61-8E22-13903D1DE928}" type="presOf" srcId="{ABCD2453-C0E3-4F0F-B713-FFF50B8EF17E}" destId="{28CE1E62-6A58-46E6-8A20-4C8827654DC0}" srcOrd="0" destOrd="0" presId="urn:microsoft.com/office/officeart/2005/8/layout/process4"/>
    <dgm:cxn modelId="{FF5F11A6-818B-48DA-B296-1847D0A8C188}" srcId="{946B7B35-5C91-40C0-9323-F969DC53251D}" destId="{18DA4EFF-3C87-43FD-9453-A8F45882DC90}" srcOrd="1" destOrd="0" parTransId="{26194AEB-34F0-4FF4-955D-EAFE29476472}" sibTransId="{8C52508E-1984-4CE5-B0F8-A65B3ED31D04}"/>
    <dgm:cxn modelId="{B3B38C2C-56AC-4911-8B9A-C61353D7E99C}" type="presOf" srcId="{946B7B35-5C91-40C0-9323-F969DC53251D}" destId="{3B700B96-EEA6-47B4-92DE-970DF10F5FEE}" srcOrd="0" destOrd="0" presId="urn:microsoft.com/office/officeart/2005/8/layout/process4"/>
    <dgm:cxn modelId="{CA3D0ABD-5F44-4264-9769-EB7502D640DF}" srcId="{18DA4EFF-3C87-43FD-9453-A8F45882DC90}" destId="{667766A4-0D3B-4ED6-B872-90BF040E53AD}" srcOrd="1" destOrd="0" parTransId="{0E572503-CF63-4A93-9850-A6292652322A}" sibTransId="{C74F5493-D5C7-4A69-BC70-334A0F3E67A5}"/>
    <dgm:cxn modelId="{DDD9F04F-3691-4E93-89EE-2E37D7BF7C71}" srcId="{946B7B35-5C91-40C0-9323-F969DC53251D}" destId="{1D19F30B-EE00-44B4-8B97-BB591AB4375A}" srcOrd="2" destOrd="0" parTransId="{6FFEE41E-FF4C-4F10-9E3C-E2920FCFB702}" sibTransId="{8CF01EB5-FAA1-4EA3-8FC8-3FF731D8F21F}"/>
    <dgm:cxn modelId="{9D45A3FB-9123-4E0C-B26D-CEC4FD105BA7}" type="presParOf" srcId="{3B700B96-EEA6-47B4-92DE-970DF10F5FEE}" destId="{90FE5D5D-D966-4AEF-B8D7-2BB6E238042E}" srcOrd="0" destOrd="0" presId="urn:microsoft.com/office/officeart/2005/8/layout/process4"/>
    <dgm:cxn modelId="{02F09FF6-33B0-4AB1-8FA5-BC180392FD99}" type="presParOf" srcId="{90FE5D5D-D966-4AEF-B8D7-2BB6E238042E}" destId="{DA124002-7F12-4F2C-8379-D539AD27F843}" srcOrd="0" destOrd="0" presId="urn:microsoft.com/office/officeart/2005/8/layout/process4"/>
    <dgm:cxn modelId="{D6A8362E-0DE5-4257-80CD-9C6628D4803C}" type="presParOf" srcId="{90FE5D5D-D966-4AEF-B8D7-2BB6E238042E}" destId="{B9536C58-2EFE-48F5-9A65-8D44B8CC8204}" srcOrd="1" destOrd="0" presId="urn:microsoft.com/office/officeart/2005/8/layout/process4"/>
    <dgm:cxn modelId="{2D39E47B-1ABB-4FD8-B0CD-42F6ABBDD8EE}" type="presParOf" srcId="{90FE5D5D-D966-4AEF-B8D7-2BB6E238042E}" destId="{3F84C2B6-0C44-42A6-B006-0A8C971A6242}" srcOrd="2" destOrd="0" presId="urn:microsoft.com/office/officeart/2005/8/layout/process4"/>
    <dgm:cxn modelId="{2D8E7EB1-A865-48B0-ADB0-852474F81BA7}" type="presParOf" srcId="{3F84C2B6-0C44-42A6-B006-0A8C971A6242}" destId="{E0E639D9-95C2-4764-92BE-5192D1378E46}" srcOrd="0" destOrd="0" presId="urn:microsoft.com/office/officeart/2005/8/layout/process4"/>
    <dgm:cxn modelId="{4807EF83-37DA-47BD-B22E-CB3DEB40F52D}" type="presParOf" srcId="{3F84C2B6-0C44-42A6-B006-0A8C971A6242}" destId="{70245600-5147-4285-9821-E559D86D5EC5}" srcOrd="1" destOrd="0" presId="urn:microsoft.com/office/officeart/2005/8/layout/process4"/>
    <dgm:cxn modelId="{066D5C33-0F47-40E2-ADCE-F4B1853A81E0}" type="presParOf" srcId="{3B700B96-EEA6-47B4-92DE-970DF10F5FEE}" destId="{20527EAD-EC94-470D-B9DE-23D4C7DC9E49}" srcOrd="1" destOrd="0" presId="urn:microsoft.com/office/officeart/2005/8/layout/process4"/>
    <dgm:cxn modelId="{BB4F1B31-8F9B-451C-A64D-E508DA3A6C51}" type="presParOf" srcId="{3B700B96-EEA6-47B4-92DE-970DF10F5FEE}" destId="{353370AF-4C74-46F7-963B-A0263C6F3599}" srcOrd="2" destOrd="0" presId="urn:microsoft.com/office/officeart/2005/8/layout/process4"/>
    <dgm:cxn modelId="{7023884B-9905-437F-808D-50603817077F}" type="presParOf" srcId="{353370AF-4C74-46F7-963B-A0263C6F3599}" destId="{9617DD18-7765-48D9-B3FE-48E863BF3DDA}" srcOrd="0" destOrd="0" presId="urn:microsoft.com/office/officeart/2005/8/layout/process4"/>
    <dgm:cxn modelId="{C9F10134-9233-41FB-A4FB-7529C5834D93}" type="presParOf" srcId="{353370AF-4C74-46F7-963B-A0263C6F3599}" destId="{C6B0AC52-7A8C-43CE-9593-1FC9972076D4}" srcOrd="1" destOrd="0" presId="urn:microsoft.com/office/officeart/2005/8/layout/process4"/>
    <dgm:cxn modelId="{62417566-81FC-4911-B462-997E273E095A}" type="presParOf" srcId="{353370AF-4C74-46F7-963B-A0263C6F3599}" destId="{689FEFD1-6D26-4093-818F-14DCA160C5E0}" srcOrd="2" destOrd="0" presId="urn:microsoft.com/office/officeart/2005/8/layout/process4"/>
    <dgm:cxn modelId="{A148316A-341B-493C-94C3-E37ED7C459BD}" type="presParOf" srcId="{689FEFD1-6D26-4093-818F-14DCA160C5E0}" destId="{7B057FBD-083D-402D-B055-15A35EDE4EB8}" srcOrd="0" destOrd="0" presId="urn:microsoft.com/office/officeart/2005/8/layout/process4"/>
    <dgm:cxn modelId="{1B3C9715-2076-4333-BCF0-7FC26F63571C}" type="presParOf" srcId="{689FEFD1-6D26-4093-818F-14DCA160C5E0}" destId="{CDCA930D-24C4-446B-90A6-98D76E2545EA}" srcOrd="1" destOrd="0" presId="urn:microsoft.com/office/officeart/2005/8/layout/process4"/>
    <dgm:cxn modelId="{4AC6B90C-F69B-49D5-89F7-76D001DED23C}" type="presParOf" srcId="{689FEFD1-6D26-4093-818F-14DCA160C5E0}" destId="{48DCD5EC-01E1-4C45-930C-C9F891E0BE3E}" srcOrd="2" destOrd="0" presId="urn:microsoft.com/office/officeart/2005/8/layout/process4"/>
    <dgm:cxn modelId="{8C8850B2-2F57-42FA-AE0B-629F215FABD7}" type="presParOf" srcId="{689FEFD1-6D26-4093-818F-14DCA160C5E0}" destId="{2CE93864-198D-476E-BAD1-112D71288EA1}" srcOrd="3" destOrd="0" presId="urn:microsoft.com/office/officeart/2005/8/layout/process4"/>
    <dgm:cxn modelId="{B1D38053-1547-42CA-BC6E-9922BBCEB45D}" type="presParOf" srcId="{3B700B96-EEA6-47B4-92DE-970DF10F5FEE}" destId="{EB1B8DBD-9B61-49D0-8F17-CE94D47E9D55}" srcOrd="3" destOrd="0" presId="urn:microsoft.com/office/officeart/2005/8/layout/process4"/>
    <dgm:cxn modelId="{ADDC5146-C5E8-4D8D-B6BD-9197F9F21FAB}" type="presParOf" srcId="{3B700B96-EEA6-47B4-92DE-970DF10F5FEE}" destId="{8A219320-EEF3-40EF-BCDB-06531F176EEF}" srcOrd="4" destOrd="0" presId="urn:microsoft.com/office/officeart/2005/8/layout/process4"/>
    <dgm:cxn modelId="{90ED32B2-CE6C-4732-AA38-6B69A07F34D5}" type="presParOf" srcId="{8A219320-EEF3-40EF-BCDB-06531F176EEF}" destId="{E9130674-2988-4DA3-9AEA-480D9D679067}" srcOrd="0" destOrd="0" presId="urn:microsoft.com/office/officeart/2005/8/layout/process4"/>
    <dgm:cxn modelId="{3DD810A1-7354-486F-B7C5-4A8FFF95232E}" type="presParOf" srcId="{8A219320-EEF3-40EF-BCDB-06531F176EEF}" destId="{5393FE25-C6C7-496A-A3F9-A99389340B4B}" srcOrd="1" destOrd="0" presId="urn:microsoft.com/office/officeart/2005/8/layout/process4"/>
    <dgm:cxn modelId="{BF3F3F56-4D7A-4207-8C35-AEF0FA106D8D}" type="presParOf" srcId="{8A219320-EEF3-40EF-BCDB-06531F176EEF}" destId="{9BA3B107-280E-40AD-A1DE-44168A7A7ECA}" srcOrd="2" destOrd="0" presId="urn:microsoft.com/office/officeart/2005/8/layout/process4"/>
    <dgm:cxn modelId="{B67F8894-6907-4707-B426-ADDEA57598C7}" type="presParOf" srcId="{9BA3B107-280E-40AD-A1DE-44168A7A7ECA}" destId="{0638CCFB-0D1B-42CB-A217-FD6B66228DC3}" srcOrd="0" destOrd="0" presId="urn:microsoft.com/office/officeart/2005/8/layout/process4"/>
    <dgm:cxn modelId="{DB41B615-8B2D-4788-9CEC-A2618DE8FD2D}" type="presParOf" srcId="{9BA3B107-280E-40AD-A1DE-44168A7A7ECA}" destId="{73826A6F-FA78-4F18-A011-598B6CE6AF18}" srcOrd="1" destOrd="0" presId="urn:microsoft.com/office/officeart/2005/8/layout/process4"/>
    <dgm:cxn modelId="{2AE40F69-AD79-423B-A535-C2C90E73314B}" type="presParOf" srcId="{3B700B96-EEA6-47B4-92DE-970DF10F5FEE}" destId="{2ABF8794-9BAB-46D6-803F-5723E0D0289A}" srcOrd="5" destOrd="0" presId="urn:microsoft.com/office/officeart/2005/8/layout/process4"/>
    <dgm:cxn modelId="{731C27D2-0B27-45C6-870C-FE4AD0CAF58F}" type="presParOf" srcId="{3B700B96-EEA6-47B4-92DE-970DF10F5FEE}" destId="{C1036920-9E8E-4D8F-BB9C-D22D13044121}" srcOrd="6" destOrd="0" presId="urn:microsoft.com/office/officeart/2005/8/layout/process4"/>
    <dgm:cxn modelId="{5F63FB71-A016-40F4-A6F1-2C61326F0DFF}" type="presParOf" srcId="{C1036920-9E8E-4D8F-BB9C-D22D13044121}" destId="{98AFA412-02C7-4745-9533-3BF35C78F314}" srcOrd="0" destOrd="0" presId="urn:microsoft.com/office/officeart/2005/8/layout/process4"/>
    <dgm:cxn modelId="{28D93E23-9088-461C-B67E-345439B3E635}" type="presParOf" srcId="{C1036920-9E8E-4D8F-BB9C-D22D13044121}" destId="{3FFDB5EC-A2EB-45E1-97A1-F9F69144AA50}" srcOrd="1" destOrd="0" presId="urn:microsoft.com/office/officeart/2005/8/layout/process4"/>
    <dgm:cxn modelId="{F129E433-71BC-4B7E-B53A-3D04E86FA6CA}" type="presParOf" srcId="{C1036920-9E8E-4D8F-BB9C-D22D13044121}" destId="{ABD4FB3B-FA18-4E1D-A9B8-02F385F5A392}" srcOrd="2" destOrd="0" presId="urn:microsoft.com/office/officeart/2005/8/layout/process4"/>
    <dgm:cxn modelId="{C04D2335-E326-4823-819C-502886F82085}" type="presParOf" srcId="{ABD4FB3B-FA18-4E1D-A9B8-02F385F5A392}" destId="{28CE1E62-6A58-46E6-8A20-4C8827654DC0}" srcOrd="0" destOrd="0" presId="urn:microsoft.com/office/officeart/2005/8/layout/process4"/>
    <dgm:cxn modelId="{CF169748-CD22-4C5E-B09D-292622FB0FF0}" type="presParOf" srcId="{ABD4FB3B-FA18-4E1D-A9B8-02F385F5A392}" destId="{398D5B0D-EEE5-458C-B71F-61817B65767E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9536C58-2EFE-48F5-9A65-8D44B8CC8204}">
      <dsp:nvSpPr>
        <dsp:cNvPr id="0" name=""/>
        <dsp:cNvSpPr/>
      </dsp:nvSpPr>
      <dsp:spPr>
        <a:xfrm>
          <a:off x="0" y="4133700"/>
          <a:ext cx="8075240" cy="9043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HTML5</a:t>
          </a:r>
          <a:endParaRPr lang="ko-KR" altLang="en-US" sz="1400" kern="1200" dirty="0"/>
        </a:p>
      </dsp:txBody>
      <dsp:txXfrm>
        <a:off x="0" y="4133700"/>
        <a:ext cx="8075240" cy="488350"/>
      </dsp:txXfrm>
    </dsp:sp>
    <dsp:sp modelId="{E0E639D9-95C2-4764-92BE-5192D1378E46}">
      <dsp:nvSpPr>
        <dsp:cNvPr id="0" name=""/>
        <dsp:cNvSpPr/>
      </dsp:nvSpPr>
      <dsp:spPr>
        <a:xfrm>
          <a:off x="0" y="4603963"/>
          <a:ext cx="4037620" cy="4160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플러그인 </a:t>
          </a:r>
          <a:r>
            <a:rPr lang="ko-KR" altLang="en-US" sz="1000" kern="1200" dirty="0" err="1" smtClean="0"/>
            <a:t>사용않고</a:t>
          </a:r>
          <a:r>
            <a:rPr lang="ko-KR" altLang="en-US" sz="1000" kern="1200" dirty="0" smtClean="0"/>
            <a:t> 웹 구현</a:t>
          </a:r>
          <a:endParaRPr lang="ko-KR" altLang="en-US" sz="1000" kern="1200" dirty="0"/>
        </a:p>
      </dsp:txBody>
      <dsp:txXfrm>
        <a:off x="0" y="4603963"/>
        <a:ext cx="4037620" cy="416002"/>
      </dsp:txXfrm>
    </dsp:sp>
    <dsp:sp modelId="{70245600-5147-4285-9821-E559D86D5EC5}">
      <dsp:nvSpPr>
        <dsp:cNvPr id="0" name=""/>
        <dsp:cNvSpPr/>
      </dsp:nvSpPr>
      <dsp:spPr>
        <a:xfrm>
          <a:off x="4037620" y="4603963"/>
          <a:ext cx="4037620" cy="4160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차세대 웹 기술의 표준</a:t>
          </a:r>
          <a:endParaRPr lang="ko-KR" altLang="en-US" sz="1000" kern="1200" dirty="0"/>
        </a:p>
      </dsp:txBody>
      <dsp:txXfrm>
        <a:off x="4037620" y="4603963"/>
        <a:ext cx="4037620" cy="416002"/>
      </dsp:txXfrm>
    </dsp:sp>
    <dsp:sp modelId="{C6B0AC52-7A8C-43CE-9593-1FC9972076D4}">
      <dsp:nvSpPr>
        <dsp:cNvPr id="0" name=""/>
        <dsp:cNvSpPr/>
      </dsp:nvSpPr>
      <dsp:spPr>
        <a:xfrm rot="10800000">
          <a:off x="0" y="2756371"/>
          <a:ext cx="8075240" cy="1390894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XML</a:t>
          </a:r>
          <a:endParaRPr lang="ko-KR" altLang="en-US" sz="1400" kern="1200" dirty="0"/>
        </a:p>
      </dsp:txBody>
      <dsp:txXfrm>
        <a:off x="0" y="2756371"/>
        <a:ext cx="8075240" cy="488203"/>
      </dsp:txXfrm>
    </dsp:sp>
    <dsp:sp modelId="{7B057FBD-083D-402D-B055-15A35EDE4EB8}">
      <dsp:nvSpPr>
        <dsp:cNvPr id="0" name=""/>
        <dsp:cNvSpPr/>
      </dsp:nvSpPr>
      <dsp:spPr>
        <a:xfrm>
          <a:off x="0" y="3244575"/>
          <a:ext cx="2018810" cy="4158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태그를</a:t>
          </a:r>
          <a:r>
            <a:rPr lang="en-US" altLang="ko-KR" sz="1000" kern="1200" dirty="0" smtClean="0"/>
            <a:t> </a:t>
          </a:r>
          <a:r>
            <a:rPr lang="ko-KR" altLang="en-US" sz="1000" kern="1200" dirty="0" smtClean="0"/>
            <a:t>확장해서 사용할 수 있다</a:t>
          </a:r>
          <a:r>
            <a:rPr lang="en-US" altLang="ko-KR" sz="1000" kern="1200" dirty="0" smtClean="0"/>
            <a:t>.</a:t>
          </a:r>
          <a:endParaRPr lang="ko-KR" altLang="en-US" sz="1000" kern="1200" dirty="0"/>
        </a:p>
      </dsp:txBody>
      <dsp:txXfrm>
        <a:off x="0" y="3244575"/>
        <a:ext cx="2018810" cy="415877"/>
      </dsp:txXfrm>
    </dsp:sp>
    <dsp:sp modelId="{CDCA930D-24C4-446B-90A6-98D76E2545EA}">
      <dsp:nvSpPr>
        <dsp:cNvPr id="0" name=""/>
        <dsp:cNvSpPr/>
      </dsp:nvSpPr>
      <dsp:spPr>
        <a:xfrm>
          <a:off x="2018810" y="3244575"/>
          <a:ext cx="2018810" cy="4158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모든 문서의 표준</a:t>
          </a:r>
          <a:endParaRPr lang="ko-KR" altLang="en-US" sz="1000" kern="1200" dirty="0"/>
        </a:p>
      </dsp:txBody>
      <dsp:txXfrm>
        <a:off x="2018810" y="3244575"/>
        <a:ext cx="2018810" cy="415877"/>
      </dsp:txXfrm>
    </dsp:sp>
    <dsp:sp modelId="{48DCD5EC-01E1-4C45-930C-C9F891E0BE3E}">
      <dsp:nvSpPr>
        <dsp:cNvPr id="0" name=""/>
        <dsp:cNvSpPr/>
      </dsp:nvSpPr>
      <dsp:spPr>
        <a:xfrm>
          <a:off x="4037620" y="3244575"/>
          <a:ext cx="2018810" cy="4158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사용자와의 상호작용이 많아짐</a:t>
          </a:r>
          <a:endParaRPr lang="ko-KR" altLang="en-US" sz="1000" kern="1200" dirty="0"/>
        </a:p>
      </dsp:txBody>
      <dsp:txXfrm>
        <a:off x="4037620" y="3244575"/>
        <a:ext cx="2018810" cy="415877"/>
      </dsp:txXfrm>
    </dsp:sp>
    <dsp:sp modelId="{2CE93864-198D-476E-BAD1-112D71288EA1}">
      <dsp:nvSpPr>
        <dsp:cNvPr id="0" name=""/>
        <dsp:cNvSpPr/>
      </dsp:nvSpPr>
      <dsp:spPr>
        <a:xfrm>
          <a:off x="6056430" y="3244575"/>
          <a:ext cx="2018810" cy="4158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다양한 플러그인 필요</a:t>
          </a:r>
          <a:endParaRPr lang="ko-KR" altLang="en-US" sz="1000" kern="1200" dirty="0"/>
        </a:p>
      </dsp:txBody>
      <dsp:txXfrm>
        <a:off x="6056430" y="3244575"/>
        <a:ext cx="2018810" cy="415877"/>
      </dsp:txXfrm>
    </dsp:sp>
    <dsp:sp modelId="{5393FE25-C6C7-496A-A3F9-A99389340B4B}">
      <dsp:nvSpPr>
        <dsp:cNvPr id="0" name=""/>
        <dsp:cNvSpPr/>
      </dsp:nvSpPr>
      <dsp:spPr>
        <a:xfrm rot="10800000">
          <a:off x="0" y="1379042"/>
          <a:ext cx="8075240" cy="1390894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HTML</a:t>
          </a:r>
          <a:endParaRPr lang="ko-KR" altLang="en-US" sz="1400" kern="1200" dirty="0"/>
        </a:p>
      </dsp:txBody>
      <dsp:txXfrm>
        <a:off x="0" y="1379042"/>
        <a:ext cx="8075240" cy="488203"/>
      </dsp:txXfrm>
    </dsp:sp>
    <dsp:sp modelId="{0638CCFB-0D1B-42CB-A217-FD6B66228DC3}">
      <dsp:nvSpPr>
        <dsp:cNvPr id="0" name=""/>
        <dsp:cNvSpPr/>
      </dsp:nvSpPr>
      <dsp:spPr>
        <a:xfrm>
          <a:off x="0" y="1867246"/>
          <a:ext cx="4037620" cy="4158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SGML</a:t>
          </a:r>
          <a:r>
            <a:rPr lang="ko-KR" altLang="en-US" sz="1000" kern="1200" dirty="0" smtClean="0"/>
            <a:t>보다 사용이 쉽다</a:t>
          </a:r>
          <a:r>
            <a:rPr lang="en-US" altLang="ko-KR" sz="1000" kern="1200" dirty="0" smtClean="0"/>
            <a:t>.</a:t>
          </a:r>
          <a:endParaRPr lang="ko-KR" altLang="en-US" sz="1000" kern="1200" dirty="0"/>
        </a:p>
      </dsp:txBody>
      <dsp:txXfrm>
        <a:off x="0" y="1867246"/>
        <a:ext cx="4037620" cy="415877"/>
      </dsp:txXfrm>
    </dsp:sp>
    <dsp:sp modelId="{73826A6F-FA78-4F18-A011-598B6CE6AF18}">
      <dsp:nvSpPr>
        <dsp:cNvPr id="0" name=""/>
        <dsp:cNvSpPr/>
      </dsp:nvSpPr>
      <dsp:spPr>
        <a:xfrm>
          <a:off x="4037620" y="1867246"/>
          <a:ext cx="4037620" cy="4158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제한된 태그를 사용한다</a:t>
          </a:r>
          <a:r>
            <a:rPr lang="en-US" altLang="ko-KR" sz="1000" kern="1200" dirty="0" smtClean="0"/>
            <a:t>.</a:t>
          </a:r>
          <a:endParaRPr lang="ko-KR" altLang="en-US" sz="1000" kern="1200" dirty="0"/>
        </a:p>
      </dsp:txBody>
      <dsp:txXfrm>
        <a:off x="4037620" y="1867246"/>
        <a:ext cx="4037620" cy="415877"/>
      </dsp:txXfrm>
    </dsp:sp>
    <dsp:sp modelId="{3FFDB5EC-A2EB-45E1-97A1-F9F69144AA50}">
      <dsp:nvSpPr>
        <dsp:cNvPr id="0" name=""/>
        <dsp:cNvSpPr/>
      </dsp:nvSpPr>
      <dsp:spPr>
        <a:xfrm rot="10800000">
          <a:off x="0" y="1713"/>
          <a:ext cx="8075240" cy="1390894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SGML</a:t>
          </a:r>
          <a:endParaRPr lang="ko-KR" altLang="en-US" sz="1400" kern="1200" dirty="0"/>
        </a:p>
      </dsp:txBody>
      <dsp:txXfrm>
        <a:off x="0" y="1713"/>
        <a:ext cx="8075240" cy="488203"/>
      </dsp:txXfrm>
    </dsp:sp>
    <dsp:sp modelId="{28CE1E62-6A58-46E6-8A20-4C8827654DC0}">
      <dsp:nvSpPr>
        <dsp:cNvPr id="0" name=""/>
        <dsp:cNvSpPr/>
      </dsp:nvSpPr>
      <dsp:spPr>
        <a:xfrm>
          <a:off x="0" y="489917"/>
          <a:ext cx="4037620" cy="4158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Standard Generalized Markup Language</a:t>
          </a:r>
          <a:endParaRPr lang="ko-KR" altLang="en-US" sz="1000" kern="1200" dirty="0"/>
        </a:p>
      </dsp:txBody>
      <dsp:txXfrm>
        <a:off x="0" y="489917"/>
        <a:ext cx="4037620" cy="415877"/>
      </dsp:txXfrm>
    </dsp:sp>
    <dsp:sp modelId="{398D5B0D-EEE5-458C-B71F-61817B65767E}">
      <dsp:nvSpPr>
        <dsp:cNvPr id="0" name=""/>
        <dsp:cNvSpPr/>
      </dsp:nvSpPr>
      <dsp:spPr>
        <a:xfrm>
          <a:off x="4037620" y="489917"/>
          <a:ext cx="4037620" cy="4158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최초의</a:t>
          </a:r>
          <a:r>
            <a:rPr lang="en-US" altLang="ko-KR" sz="1000" kern="1200" dirty="0" smtClean="0"/>
            <a:t> </a:t>
          </a:r>
          <a:r>
            <a:rPr lang="ko-KR" altLang="en-US" sz="1000" kern="1200" dirty="0" err="1" smtClean="0"/>
            <a:t>마크업</a:t>
          </a:r>
          <a:r>
            <a:rPr lang="ko-KR" altLang="en-US" sz="1000" kern="1200" dirty="0" smtClean="0"/>
            <a:t> 언어</a:t>
          </a:r>
          <a:endParaRPr lang="ko-KR" altLang="en-US" sz="1000" kern="1200" dirty="0"/>
        </a:p>
      </dsp:txBody>
      <dsp:txXfrm>
        <a:off x="4037620" y="489917"/>
        <a:ext cx="4037620" cy="415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2870538076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Ch_01_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프로그래밍의 개요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/21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271613931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Ch_01_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프로그래밍의 개요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/21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3537437348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Ch_01_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프로그래밍의 개요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/21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861048"/>
            <a:ext cx="415131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497427160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Ch_01_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프로그래밍의 개요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/21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008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-20638" y="1052513"/>
            <a:ext cx="2339976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2320925" y="1052513"/>
            <a:ext cx="23399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4572000" y="1054100"/>
            <a:ext cx="2339975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6804025" y="1052513"/>
            <a:ext cx="2339975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396875"/>
            <a:ext cx="9906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684213" y="620713"/>
            <a:ext cx="24479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4077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50825" y="1268760"/>
            <a:ext cx="8641655" cy="523537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Page </a:t>
            </a:r>
            <a:fld id="{3CF32F28-2B95-4BB6-907A-663AEB40B1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9205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um.net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image" Target="../media/image50.jpeg"/><Relationship Id="rId7" Type="http://schemas.openxmlformats.org/officeDocument/2006/relationships/image" Target="../media/image54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jpeg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1752600"/>
          </a:xfrm>
          <a:solidFill>
            <a:srgbClr val="0066CC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Chapter 01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</a:rPr>
              <a:t>웹 프로그래밍의 개요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0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836712"/>
            <a:ext cx="9057238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979712" y="357301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약속된 부호화의 결과물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HTML(Hyper Text Markup Language)</a:t>
            </a:r>
            <a:r>
              <a:rPr lang="ko-KR" altLang="en-US" dirty="0"/>
              <a:t>은 웹 페이지를 기술하기 위한 </a:t>
            </a:r>
            <a:r>
              <a:rPr lang="ko-KR" altLang="en-US" dirty="0" err="1" smtClean="0"/>
              <a:t>마크업</a:t>
            </a:r>
            <a:r>
              <a:rPr lang="en-US" altLang="ko-KR" dirty="0"/>
              <a:t>(markup)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err="1" smtClean="0"/>
              <a:t>마크업</a:t>
            </a:r>
            <a:r>
              <a:rPr lang="ko-KR" altLang="en-US" dirty="0" smtClean="0"/>
              <a:t> </a:t>
            </a:r>
            <a:r>
              <a:rPr lang="ko-KR" altLang="en-US" dirty="0"/>
              <a:t>언어는 텍스트에 태그를 붙여서 텍스트가 문서의 어디에 해당하는지를 기술한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pic>
        <p:nvPicPr>
          <p:cNvPr id="40960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2895600"/>
            <a:ext cx="66389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44757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하나를 만들어서 </a:t>
            </a:r>
            <a:r>
              <a:rPr lang="en-US" altLang="ko-KR" dirty="0" smtClean="0"/>
              <a:t>a.html</a:t>
            </a:r>
            <a:r>
              <a:rPr lang="ko-KR" altLang="en-US" dirty="0" smtClean="0"/>
              <a:t>로 저장하고 실행시켜 보자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A.html</a:t>
            </a:r>
            <a:r>
              <a:rPr lang="ko-KR" altLang="en-US" dirty="0" smtClean="0"/>
              <a:t>를 만들어 보자</a:t>
            </a:r>
            <a:r>
              <a:rPr lang="en-US" altLang="ko-KR" dirty="0" smtClean="0"/>
              <a:t>. </a:t>
            </a:r>
            <a:r>
              <a:rPr lang="ko-KR" altLang="en-US" dirty="0"/>
              <a:t>파일 </a:t>
            </a:r>
            <a:r>
              <a:rPr lang="ko-KR" altLang="en-US" dirty="0" err="1"/>
              <a:t>인코딩은</a:t>
            </a:r>
            <a:r>
              <a:rPr lang="ko-KR" altLang="en-US" dirty="0"/>
              <a:t> </a:t>
            </a:r>
            <a:r>
              <a:rPr lang="en-US" altLang="ko-KR" dirty="0"/>
              <a:t>utf-8</a:t>
            </a:r>
            <a:r>
              <a:rPr lang="ko-KR" altLang="en-US" dirty="0"/>
              <a:t>로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확장자</a:t>
            </a:r>
            <a:r>
              <a:rPr lang="ko-KR" altLang="en-US" dirty="0" smtClean="0"/>
              <a:t> 옵션을 보이게 하는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smtClean="0"/>
              <a:t>확인해보자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크롬을 설치하고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1811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편집기로  </a:t>
            </a:r>
            <a:r>
              <a:rPr lang="ko-KR" altLang="en-US" dirty="0"/>
              <a:t>만들어 놓은 부분을 브라우저에서 보여준다</a:t>
            </a:r>
            <a:r>
              <a:rPr lang="en-US" altLang="ko-KR" dirty="0"/>
              <a:t>. </a:t>
            </a:r>
          </a:p>
          <a:p>
            <a:r>
              <a:rPr lang="ko-KR" altLang="en-US" dirty="0" smtClean="0"/>
              <a:t>웹 </a:t>
            </a:r>
            <a:r>
              <a:rPr lang="ko-KR" altLang="en-US" dirty="0"/>
              <a:t>브라우저에게 </a:t>
            </a:r>
            <a:r>
              <a:rPr lang="en-US" altLang="ko-KR" dirty="0"/>
              <a:t>html</a:t>
            </a:r>
            <a:r>
              <a:rPr lang="ko-KR" altLang="en-US" dirty="0"/>
              <a:t>를 읽으라고 하면 해석해서 사용자가 </a:t>
            </a:r>
            <a:r>
              <a:rPr lang="ko-KR" altLang="en-US" dirty="0" smtClean="0"/>
              <a:t>볼 수 </a:t>
            </a:r>
            <a:r>
              <a:rPr lang="ko-KR" altLang="en-US" dirty="0"/>
              <a:t>있는 </a:t>
            </a:r>
            <a:r>
              <a:rPr lang="ko-KR" altLang="en-US" dirty="0" smtClean="0"/>
              <a:t>웹 페이지를 </a:t>
            </a:r>
            <a:r>
              <a:rPr lang="ko-KR" altLang="en-US" dirty="0"/>
              <a:t>만든다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파일 </a:t>
            </a:r>
            <a:r>
              <a:rPr lang="ko-KR" altLang="en-US" dirty="0" err="1"/>
              <a:t>인코딩은</a:t>
            </a:r>
            <a:r>
              <a:rPr lang="ko-KR" altLang="en-US" dirty="0"/>
              <a:t> </a:t>
            </a:r>
            <a:r>
              <a:rPr lang="en-US" altLang="ko-KR" dirty="0"/>
              <a:t>utf-8</a:t>
            </a:r>
            <a:r>
              <a:rPr lang="ko-KR" altLang="en-US" dirty="0"/>
              <a:t>로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a.html</a:t>
            </a:r>
            <a:r>
              <a:rPr lang="ko-KR" altLang="en-US" dirty="0" smtClean="0"/>
              <a:t>이란 </a:t>
            </a:r>
            <a:r>
              <a:rPr lang="en-US" altLang="ko-KR" dirty="0"/>
              <a:t>a</a:t>
            </a:r>
            <a:r>
              <a:rPr lang="ko-KR" altLang="en-US" dirty="0"/>
              <a:t>는 파일이름 </a:t>
            </a:r>
            <a:r>
              <a:rPr lang="en-US" altLang="ko-KR" dirty="0"/>
              <a:t>.html </a:t>
            </a:r>
            <a:r>
              <a:rPr lang="ko-KR" altLang="en-US" dirty="0" smtClean="0"/>
              <a:t>확장자라 한다</a:t>
            </a:r>
            <a:endParaRPr lang="ko-KR" altLang="en-US" dirty="0"/>
          </a:p>
          <a:p>
            <a:r>
              <a:rPr lang="ko-KR" altLang="en-US" dirty="0"/>
              <a:t> </a:t>
            </a:r>
            <a:r>
              <a:rPr lang="en-US" altLang="ko-KR" dirty="0"/>
              <a:t>.html</a:t>
            </a:r>
            <a:r>
              <a:rPr lang="ko-KR" altLang="en-US" dirty="0"/>
              <a:t>은 파일의 내용이 </a:t>
            </a:r>
            <a:r>
              <a:rPr lang="en-US" altLang="ko-KR" dirty="0"/>
              <a:t>html</a:t>
            </a:r>
            <a:r>
              <a:rPr lang="ko-KR" altLang="en-US" dirty="0"/>
              <a:t>이라는 이야기 이다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/>
              <a:t>누구든지 파일을 확인해서 </a:t>
            </a:r>
            <a:r>
              <a:rPr lang="en-US" altLang="ko-KR" dirty="0"/>
              <a:t>html</a:t>
            </a:r>
            <a:r>
              <a:rPr lang="ko-KR" altLang="en-US" dirty="0"/>
              <a:t>를 다루는 파일이라는 것을 알려면</a:t>
            </a:r>
          </a:p>
          <a:p>
            <a:r>
              <a:rPr lang="ko-KR" altLang="en-US" dirty="0"/>
              <a:t> </a:t>
            </a:r>
            <a:r>
              <a:rPr lang="ko-KR" altLang="en-US" dirty="0" err="1"/>
              <a:t>확장자를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로 </a:t>
            </a:r>
            <a:r>
              <a:rPr lang="ko-KR" altLang="en-US" dirty="0" err="1"/>
              <a:t>해야한다</a:t>
            </a:r>
            <a:r>
              <a:rPr lang="en-US" altLang="ko-KR" dirty="0"/>
              <a:t>. </a:t>
            </a:r>
          </a:p>
          <a:p>
            <a:r>
              <a:rPr lang="en-US" altLang="ko-KR" dirty="0" smtClean="0"/>
              <a:t>a  </a:t>
            </a:r>
            <a:r>
              <a:rPr lang="ko-KR" altLang="en-US" dirty="0"/>
              <a:t>파일이름은 </a:t>
            </a:r>
            <a:r>
              <a:rPr lang="en-US" altLang="ko-KR" dirty="0"/>
              <a:t>html</a:t>
            </a:r>
            <a:r>
              <a:rPr lang="ko-KR" altLang="en-US" dirty="0"/>
              <a:t>를 다루는 </a:t>
            </a:r>
            <a:r>
              <a:rPr lang="ko-KR" altLang="en-US" dirty="0" err="1"/>
              <a:t>문서중에</a:t>
            </a:r>
            <a:r>
              <a:rPr lang="ko-KR" altLang="en-US" dirty="0"/>
              <a:t> 여러 </a:t>
            </a:r>
            <a:r>
              <a:rPr lang="en-US" altLang="ko-KR" dirty="0"/>
              <a:t>html</a:t>
            </a:r>
            <a:r>
              <a:rPr lang="ko-KR" altLang="en-US" dirty="0"/>
              <a:t>파일을 </a:t>
            </a:r>
            <a:r>
              <a:rPr lang="ko-KR" altLang="en-US" dirty="0" smtClean="0"/>
              <a:t>식별하는데 사용한다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확장자는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.html .</a:t>
            </a:r>
            <a:r>
              <a:rPr lang="en-US" altLang="ko-KR" dirty="0" err="1" smtClean="0"/>
              <a:t>htm</a:t>
            </a:r>
            <a:r>
              <a:rPr lang="ko-KR" altLang="en-US" dirty="0" smtClean="0"/>
              <a:t>으로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1922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편집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HTML </a:t>
            </a:r>
            <a:r>
              <a:rPr lang="ko-KR" altLang="en-US" dirty="0" smtClean="0"/>
              <a:t>편집 프로그램 </a:t>
            </a:r>
            <a:r>
              <a:rPr lang="en-US" altLang="ko-KR" dirty="0" smtClean="0"/>
              <a:t>: HTML </a:t>
            </a:r>
            <a:r>
              <a:rPr lang="ko-KR" altLang="en-US" dirty="0" smtClean="0"/>
              <a:t>문서를 만들기 위한 편집기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텍스트 편집기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직접 태그 입력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태그에 익숙할 경우 주로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소스가 깔끔하다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메모장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NotePad</a:t>
            </a:r>
            <a:r>
              <a:rPr lang="en-US" altLang="ko-KR" dirty="0" smtClean="0"/>
              <a:t> ++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전용 편집기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 태그와 속성을 선택해서 자동 삽입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오타에 의한 오류 줄임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en-US" altLang="ko-KR" dirty="0" err="1" smtClean="0">
                <a:sym typeface="Wingdings" panose="05000000000000000000" pitchFamily="2" charset="2"/>
              </a:rPr>
              <a:t>EditPlus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UltraEdit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  <a:p>
            <a:r>
              <a:rPr lang="ko-KR" altLang="en-US" dirty="0" smtClean="0"/>
              <a:t>위지위그 편집기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문서를 작성하듯 웹 요소들을 삽입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태그 몰라도 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자동 소스 중에는 불필요한 태그도 포함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파일 크기가 커진다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err="1" smtClean="0">
                <a:sym typeface="Wingdings" panose="05000000000000000000" pitchFamily="2" charset="2"/>
              </a:rPr>
              <a:t>어도비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드림위버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61B9BB-5E15-41CC-A16A-DDF6FBC0630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206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은 태그로 구성되어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80728"/>
            <a:ext cx="8321578" cy="466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67999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1152127"/>
          </a:xfrm>
        </p:spPr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는 규칙에 따라 구현 해야 한다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엔터를</a:t>
            </a:r>
            <a:r>
              <a:rPr lang="ko-KR" altLang="en-US" dirty="0" smtClean="0"/>
              <a:t> 치거나 여러 개의 스페이스를 보여준다고 해서 그대로 보여주는 것이 아니다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725" y="1718270"/>
            <a:ext cx="825817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54026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/>
        </p:nvSpPr>
        <p:spPr bwMode="auto">
          <a:xfrm>
            <a:off x="377280" y="859851"/>
            <a:ext cx="8640960" cy="51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1. HTML5 </a:t>
            </a:r>
            <a:r>
              <a:rPr lang="ko-KR" altLang="en-US" dirty="0" smtClean="0"/>
              <a:t>문서의 구조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25760" y="599202"/>
            <a:ext cx="4527550" cy="257175"/>
          </a:xfrm>
          <a:prstGeom prst="rect">
            <a:avLst/>
          </a:prstGeom>
        </p:spPr>
        <p:txBody>
          <a:bodyPr anchor="ctr">
            <a:normAutofit fontScale="70000" lnSpcReduction="20000"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HTML5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문서의 구조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74216" y="1723944"/>
            <a:ext cx="8358188" cy="4534853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05272" y="1291898"/>
            <a:ext cx="5934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3"/>
          <p:cNvPicPr>
            <a:picLocks noGrp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11560" y="1268760"/>
            <a:ext cx="792088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70805" y="728700"/>
            <a:ext cx="8402390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>
              <a:lumMod val="75000"/>
            </a:schemeClr>
          </a:solidFill>
        </p:grpSpPr>
        <p:sp>
          <p:nvSpPr>
            <p:cNvPr id="4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1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en-US" b="1" dirty="0" smtClean="0">
                <a:latin typeface="+mn-ea"/>
                <a:ea typeface="+mn-ea"/>
              </a:rPr>
              <a:t>01</a:t>
            </a:r>
            <a:r>
              <a:rPr kumimoji="0" lang="en-US" altLang="en-US" dirty="0" smtClean="0">
                <a:latin typeface="+mn-ea"/>
                <a:ea typeface="+mn-ea"/>
              </a:rPr>
              <a:t> </a:t>
            </a:r>
            <a:r>
              <a:rPr kumimoji="0" lang="ko-KR" altLang="en-US" dirty="0" smtClean="0">
                <a:latin typeface="+mn-ea"/>
                <a:ea typeface="+mn-ea"/>
              </a:rPr>
              <a:t>웹의 개념</a:t>
            </a:r>
            <a:endParaRPr kumimoji="0" lang="en-US" altLang="ko-KR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0" lang="en-US" altLang="en-US" b="1" dirty="0" smtClean="0">
                <a:latin typeface="+mn-ea"/>
                <a:ea typeface="+mn-ea"/>
              </a:rPr>
              <a:t>02</a:t>
            </a:r>
            <a:r>
              <a:rPr kumimoji="0" lang="en-US" altLang="en-US" dirty="0" smtClean="0">
                <a:latin typeface="+mn-ea"/>
                <a:ea typeface="+mn-ea"/>
              </a:rPr>
              <a:t> </a:t>
            </a:r>
            <a:r>
              <a:rPr kumimoji="0" lang="ko-KR" altLang="en-US" dirty="0" smtClean="0">
                <a:latin typeface="+mn-ea"/>
                <a:ea typeface="+mn-ea"/>
              </a:rPr>
              <a:t>웹의 활용 분야</a:t>
            </a:r>
            <a:endParaRPr kumimoji="0" lang="en-US" altLang="ko-KR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0" lang="en-US" altLang="en-US" b="1" dirty="0" smtClean="0">
                <a:latin typeface="+mn-ea"/>
                <a:ea typeface="+mn-ea"/>
              </a:rPr>
              <a:t>03 </a:t>
            </a:r>
            <a:r>
              <a:rPr kumimoji="0" lang="ko-KR" altLang="en-US" dirty="0" smtClean="0">
                <a:latin typeface="+mn-ea"/>
                <a:ea typeface="+mn-ea"/>
              </a:rPr>
              <a:t>웹 표준과 </a:t>
            </a:r>
            <a:r>
              <a:rPr kumimoji="0" lang="en-US" altLang="ko-KR" dirty="0" smtClean="0">
                <a:latin typeface="+mn-ea"/>
                <a:ea typeface="+mn-ea"/>
              </a:rPr>
              <a:t>HTML5</a:t>
            </a:r>
          </a:p>
          <a:p>
            <a:pPr lvl="0">
              <a:lnSpc>
                <a:spcPct val="150000"/>
              </a:lnSpc>
            </a:pPr>
            <a:r>
              <a:rPr kumimoji="0" lang="en-US" altLang="en-US" b="1" dirty="0" smtClean="0">
                <a:latin typeface="+mn-ea"/>
                <a:ea typeface="+mn-ea"/>
              </a:rPr>
              <a:t>04 </a:t>
            </a:r>
            <a:r>
              <a:rPr kumimoji="0" lang="ko-KR" altLang="en-US" dirty="0" smtClean="0">
                <a:latin typeface="+mn-ea"/>
                <a:ea typeface="+mn-ea"/>
              </a:rPr>
              <a:t>웹 브라우저와 </a:t>
            </a:r>
            <a:r>
              <a:rPr kumimoji="0" lang="en-US" altLang="ko-KR" dirty="0" smtClean="0">
                <a:latin typeface="+mn-ea"/>
                <a:ea typeface="+mn-ea"/>
              </a:rPr>
              <a:t>HTML </a:t>
            </a:r>
            <a:r>
              <a:rPr kumimoji="0" lang="ko-KR" altLang="en-US" dirty="0" smtClean="0">
                <a:latin typeface="+mn-ea"/>
                <a:ea typeface="+mn-ea"/>
              </a:rPr>
              <a:t>편집기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39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95191" y="118244"/>
            <a:ext cx="8953617" cy="662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2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407988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실습 환경 구축하기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84150" y="1376363"/>
            <a:ext cx="8642350" cy="5235575"/>
          </a:xfrm>
        </p:spPr>
        <p:txBody>
          <a:bodyPr/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684213" y="620713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en-US" altLang="ko-KR" b="1"/>
              <a:t>2.2 HTML </a:t>
            </a:r>
            <a:r>
              <a:rPr lang="ko-KR" altLang="en-US" b="1"/>
              <a:t>문서 편집 및 실행 연습하기</a:t>
            </a:r>
          </a:p>
        </p:txBody>
      </p:sp>
      <p:pic>
        <p:nvPicPr>
          <p:cNvPr id="17413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376363"/>
            <a:ext cx="82804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2114550"/>
            <a:ext cx="39592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953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/>
        </p:nvSpPr>
        <p:spPr bwMode="auto">
          <a:xfrm>
            <a:off x="280957" y="71414"/>
            <a:ext cx="756126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mtClean="0"/>
              <a:t>4. HTML </a:t>
            </a:r>
            <a:r>
              <a:rPr lang="ko-KR" altLang="en-US" smtClean="0"/>
              <a:t>주석문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714345" y="587352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b="1"/>
              <a:t>4.1 </a:t>
            </a:r>
            <a:r>
              <a:rPr lang="ko-KR" altLang="en-US" b="1"/>
              <a:t>주석문</a:t>
            </a:r>
          </a:p>
        </p:txBody>
      </p:sp>
      <p:sp>
        <p:nvSpPr>
          <p:cNvPr id="5" name="내용 개체 틀 3"/>
          <p:cNvSpPr>
            <a:spLocks noGrp="1"/>
          </p:cNvSpPr>
          <p:nvPr/>
        </p:nvSpPr>
        <p:spPr bwMode="auto">
          <a:xfrm>
            <a:off x="214282" y="1163614"/>
            <a:ext cx="8642350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err="1"/>
              <a:t>주석문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디자이너 또는 프로그래머가 이해하기 쉽도록 </a:t>
            </a:r>
            <a:r>
              <a:rPr lang="en-US" altLang="ko-KR" dirty="0"/>
              <a:t>HTML </a:t>
            </a:r>
            <a:r>
              <a:rPr lang="ko-KR" altLang="en-US" dirty="0"/>
              <a:t>문서의 소소코드를 설</a:t>
            </a: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en-US" altLang="ko-KR" dirty="0"/>
              <a:t>  </a:t>
            </a:r>
            <a:r>
              <a:rPr lang="ko-KR" altLang="en-US" dirty="0"/>
              <a:t>명할 때 사용하는 것으로 실행 화면에는 보이지 않음</a:t>
            </a:r>
            <a:r>
              <a:rPr lang="en-US" altLang="ko-KR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00034" y="2428868"/>
            <a:ext cx="5219700" cy="416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500034" y="857232"/>
            <a:ext cx="74294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주석은 브라우저에 표시되지는 않지만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html</a:t>
            </a: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코드를 문서화하는데 도움을 준다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 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주석을 통해 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html</a:t>
            </a: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코드를 설명할 수 있고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문서를 강조하고 </a:t>
            </a:r>
            <a:r>
              <a:rPr kumimoji="1" lang="ko-KR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가독성을</a:t>
            </a: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높일 수 있으며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디버깅에도 도움을 준다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브라우저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문서를 읽어서 눈에 보이는 웹 페이지를 만든다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10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1714488"/>
            <a:ext cx="78867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5374957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www</a:t>
            </a:r>
            <a:r>
              <a:rPr lang="ko-KR" altLang="en-US" dirty="0" smtClean="0"/>
              <a:t>형태로 데이터를 주고 받을 때 사용하는 프로토콜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8104" y="530120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웹브라우저에</a:t>
            </a:r>
            <a:r>
              <a:rPr lang="ko-KR" altLang="en-US" dirty="0" smtClean="0"/>
              <a:t> 위해서 해석된 </a:t>
            </a:r>
            <a:r>
              <a:rPr lang="ko-KR" altLang="en-US" dirty="0" err="1" smtClean="0"/>
              <a:t>웹페이지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94369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태그의 부가적인 내용을 </a:t>
            </a:r>
            <a:r>
              <a:rPr lang="ko-KR" altLang="en-US" dirty="0" err="1" smtClean="0"/>
              <a:t>추가할때</a:t>
            </a:r>
            <a:r>
              <a:rPr lang="ko-KR" altLang="en-US" dirty="0" smtClean="0"/>
              <a:t> 속성을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33109" y="2038982"/>
            <a:ext cx="8537373" cy="2686162"/>
          </a:xfrm>
          <a:prstGeom prst="roundRect">
            <a:avLst>
              <a:gd name="adj" fmla="val 25516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4123" y="2370954"/>
            <a:ext cx="8874369" cy="1806544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180" y="2440652"/>
            <a:ext cx="9028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5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&lt;font color=“</a:t>
            </a:r>
            <a:r>
              <a:rPr lang="en-US" altLang="ko-KR" sz="4400" b="1" spc="-15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red”&gt;</a:t>
            </a:r>
            <a:r>
              <a:rPr lang="ko-KR" altLang="en-US" sz="4400" b="1" spc="-15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안녕하세요</a:t>
            </a:r>
            <a:r>
              <a:rPr lang="en-US" altLang="ko-KR" sz="4400" b="1" spc="-15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&lt;/font&gt;</a:t>
            </a:r>
            <a:endParaRPr lang="ko-KR" altLang="en-US" sz="4400" b="1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64123" y="3328327"/>
            <a:ext cx="1381839" cy="0"/>
          </a:xfrm>
          <a:prstGeom prst="straightConnector1">
            <a:avLst/>
          </a:prstGeom>
          <a:ln w="28575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545962" y="3340684"/>
            <a:ext cx="1278186" cy="0"/>
          </a:xfrm>
          <a:prstGeom prst="straightConnector1">
            <a:avLst/>
          </a:prstGeom>
          <a:ln w="28575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163330" y="3340684"/>
            <a:ext cx="1438465" cy="0"/>
          </a:xfrm>
          <a:prstGeom prst="straightConnector1">
            <a:avLst/>
          </a:prstGeom>
          <a:ln w="28575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0168" y="3668598"/>
            <a:ext cx="1261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 smtClean="0">
                <a:solidFill>
                  <a:srgbClr val="FFFF00"/>
                </a:solidFill>
              </a:rPr>
              <a:t>태그</a:t>
            </a:r>
            <a:r>
              <a:rPr lang="ko-KR" altLang="en-US" sz="2800" b="1" dirty="0" err="1">
                <a:solidFill>
                  <a:srgbClr val="FFFF00"/>
                </a:solidFill>
              </a:rPr>
              <a:t>명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0607" y="338475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FFFF00"/>
                </a:solidFill>
              </a:rPr>
              <a:t>속성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39910" y="3328327"/>
            <a:ext cx="1261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FFFF00"/>
                </a:solidFill>
              </a:rPr>
              <a:t>속성값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93743" y="884883"/>
            <a:ext cx="4017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태그 속성의 기본 문법</a:t>
            </a:r>
            <a:endParaRPr lang="ko-KR" altLang="en-US" sz="32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125730" y="3340684"/>
            <a:ext cx="1744752" cy="0"/>
          </a:xfrm>
          <a:prstGeom prst="straightConnector1">
            <a:avLst/>
          </a:prstGeom>
          <a:ln w="28575"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25730" y="3619739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FFFF00"/>
                </a:solidFill>
              </a:rPr>
              <a:t>닫기 태그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cxnSp>
        <p:nvCxnSpPr>
          <p:cNvPr id="16" name="직선 화살표 연결선 15"/>
          <p:cNvCxnSpPr>
            <a:endCxn id="10" idx="0"/>
          </p:cNvCxnSpPr>
          <p:nvPr/>
        </p:nvCxnSpPr>
        <p:spPr>
          <a:xfrm>
            <a:off x="891111" y="3328327"/>
            <a:ext cx="0" cy="340271"/>
          </a:xfrm>
          <a:prstGeom prst="straightConnector1">
            <a:avLst/>
          </a:prstGeom>
          <a:ln w="19050">
            <a:solidFill>
              <a:srgbClr val="FFFF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075140" y="3328327"/>
            <a:ext cx="0" cy="261610"/>
          </a:xfrm>
          <a:prstGeom prst="straightConnector1">
            <a:avLst/>
          </a:prstGeom>
          <a:ln w="19050">
            <a:solidFill>
              <a:srgbClr val="FFFF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43782" y="2509076"/>
            <a:ext cx="1302180" cy="605167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610285" y="2509076"/>
            <a:ext cx="1213863" cy="605167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188603" y="2509076"/>
            <a:ext cx="1103312" cy="605167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5458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태그는 다른 페이지로 이동하는 태그이다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아래와 같은 속성이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anchor</a:t>
            </a:r>
            <a:r>
              <a:rPr lang="ko-KR" altLang="ko-KR" dirty="0"/>
              <a:t>의 약자</a:t>
            </a:r>
          </a:p>
          <a:p>
            <a:r>
              <a:rPr lang="en-US" altLang="ko-KR" dirty="0" smtClean="0"/>
              <a:t>target</a:t>
            </a:r>
            <a:r>
              <a:rPr lang="ko-KR" altLang="ko-KR" dirty="0"/>
              <a:t>여러 개의 속성이 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속성은 순서에 상관이 없고 키와 값으로 구성되어 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 smtClean="0"/>
              <a:t>title  </a:t>
            </a:r>
            <a:r>
              <a:rPr lang="ko-KR" altLang="ko-KR" dirty="0"/>
              <a:t>마우스를 올려 놓으면 보여주는 언어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</a:t>
            </a:r>
            <a:r>
              <a:rPr lang="ko-KR" altLang="en-US" dirty="0" smtClean="0"/>
              <a:t>태그의 속성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501008"/>
            <a:ext cx="5731510" cy="2855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5217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285728"/>
            <a:ext cx="892971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&lt;!DOCTYPE html&gt;</a:t>
            </a:r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	&lt;head&gt;</a:t>
            </a:r>
          </a:p>
          <a:p>
            <a:r>
              <a:rPr lang="en-US" altLang="ko-KR" dirty="0" smtClean="0"/>
              <a:t>	&lt;/head&gt;</a:t>
            </a:r>
          </a:p>
          <a:p>
            <a:r>
              <a:rPr lang="en-US" altLang="ko-KR" dirty="0" smtClean="0"/>
              <a:t>	&lt;body&gt;</a:t>
            </a:r>
          </a:p>
          <a:p>
            <a:r>
              <a:rPr lang="en-US" altLang="ko-KR" dirty="0" smtClean="0"/>
              <a:t>		&lt;!-- html </a:t>
            </a:r>
            <a:r>
              <a:rPr lang="ko-KR" altLang="en-US" dirty="0" smtClean="0"/>
              <a:t>프로그램 처음시작</a:t>
            </a:r>
            <a:r>
              <a:rPr lang="en-US" altLang="ko-KR" dirty="0" smtClean="0"/>
              <a:t>--&gt;</a:t>
            </a:r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안녕 </a:t>
            </a:r>
            <a:r>
              <a:rPr lang="en-US" altLang="ko-KR" dirty="0" smtClean="0"/>
              <a:t>html!</a:t>
            </a:r>
          </a:p>
          <a:p>
            <a:r>
              <a:rPr lang="en-US" altLang="ko-KR" dirty="0" smtClean="0"/>
              <a:t>		&lt;p&gt;</a:t>
            </a:r>
          </a:p>
          <a:p>
            <a:r>
              <a:rPr lang="en-US" altLang="ko-KR" dirty="0" smtClean="0"/>
              <a:t>			&lt;font color="red"&gt;</a:t>
            </a:r>
            <a:r>
              <a:rPr lang="ko-KR" altLang="en-US" dirty="0" smtClean="0"/>
              <a:t>오늘의 명언</a:t>
            </a:r>
            <a:r>
              <a:rPr lang="en-US" altLang="ko-KR" dirty="0" smtClean="0"/>
              <a:t>&lt;/font&gt;</a:t>
            </a:r>
          </a:p>
          <a:p>
            <a:r>
              <a:rPr lang="en-US" altLang="ko-KR" dirty="0" smtClean="0"/>
              <a:t>		&lt;/p&gt;</a:t>
            </a:r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우리모두는 </a:t>
            </a:r>
            <a:r>
              <a:rPr lang="en-US" altLang="ko-KR" dirty="0" smtClean="0"/>
              <a:t>&lt;strong&gt;</a:t>
            </a:r>
            <a:r>
              <a:rPr lang="ko-KR" altLang="en-US" dirty="0" smtClean="0"/>
              <a:t>자신의 힘</a:t>
            </a:r>
            <a:r>
              <a:rPr lang="en-US" altLang="ko-KR" dirty="0" smtClean="0"/>
              <a:t>&lt;/strong&gt;</a:t>
            </a:r>
            <a:r>
              <a:rPr lang="ko-KR" altLang="en-US" dirty="0" smtClean="0"/>
              <a:t>으로 발견한 내용을 	</a:t>
            </a:r>
          </a:p>
          <a:p>
            <a:r>
              <a:rPr lang="ko-KR" altLang="en-US" dirty="0" smtClean="0"/>
              <a:t>가장 쉽게 익힌다</a:t>
            </a:r>
            <a:r>
              <a:rPr lang="en-US" altLang="ko-KR" dirty="0" smtClean="0"/>
              <a:t>.&lt;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="http://www.naver.com" title="</a:t>
            </a:r>
            <a:r>
              <a:rPr lang="ko-KR" altLang="en-US" dirty="0" err="1" smtClean="0"/>
              <a:t>네이버로감</a:t>
            </a:r>
            <a:r>
              <a:rPr lang="en-US" altLang="ko-KR" dirty="0" smtClean="0"/>
              <a:t>?"&gt;</a:t>
            </a:r>
            <a:r>
              <a:rPr lang="ko-KR" altLang="en-US" dirty="0" err="1" smtClean="0"/>
              <a:t>네이버이동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&lt;/a&gt;&lt;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	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="b.html"&gt;</a:t>
            </a:r>
            <a:r>
              <a:rPr lang="ko-KR" altLang="en-US" dirty="0" err="1" smtClean="0"/>
              <a:t>아까만든</a:t>
            </a:r>
            <a:r>
              <a:rPr lang="ko-KR" altLang="en-US" dirty="0" smtClean="0"/>
              <a:t> </a:t>
            </a:r>
            <a:r>
              <a:rPr lang="en-US" altLang="ko-KR" dirty="0" smtClean="0"/>
              <a:t>b.html</a:t>
            </a:r>
            <a:r>
              <a:rPr lang="ko-KR" altLang="en-US" dirty="0" smtClean="0"/>
              <a:t>파일이동</a:t>
            </a:r>
            <a:r>
              <a:rPr lang="en-US" altLang="ko-KR" dirty="0" smtClean="0"/>
              <a:t>&lt;/a&gt;</a:t>
            </a:r>
          </a:p>
          <a:p>
            <a:r>
              <a:rPr lang="en-US" altLang="ko-KR" dirty="0" smtClean="0"/>
              <a:t>	&lt;/body&gt;</a:t>
            </a:r>
          </a:p>
          <a:p>
            <a:r>
              <a:rPr lang="en-US" altLang="ko-KR" dirty="0" smtClean="0"/>
              <a:t>&lt;/html&gt;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0908" y="321276"/>
            <a:ext cx="3243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굿모닝</a:t>
            </a:r>
            <a:r>
              <a:rPr lang="ko-KR" altLang="en-US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시티 위치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807" y="1196752"/>
            <a:ext cx="621356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2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2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절대적 주소 </a:t>
            </a:r>
            <a:r>
              <a:rPr lang="en-US" altLang="ko-KR" sz="32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</a:p>
          <a:p>
            <a:r>
              <a:rPr lang="ko-KR" altLang="en-US" sz="32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서울시 중구 을지로</a:t>
            </a:r>
            <a:r>
              <a:rPr lang="en-US" altLang="ko-KR" sz="32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32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32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14-21</a:t>
            </a:r>
            <a:r>
              <a:rPr lang="ko-KR" altLang="en-US" sz="32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  <a:endParaRPr lang="en-US" altLang="ko-KR" sz="3200" dirty="0" smtClean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http://www.daum.net</a:t>
            </a:r>
            <a:endParaRPr lang="en-US" altLang="ko-KR" sz="3200" dirty="0" smtClean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C://file/image/a.html</a:t>
            </a:r>
          </a:p>
          <a:p>
            <a:endParaRPr lang="en-US" altLang="ko-KR" sz="3200" dirty="0" smtClean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2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상대적 주소 </a:t>
            </a:r>
            <a:r>
              <a:rPr lang="en-US" altLang="ko-KR" sz="3200" dirty="0" smtClean="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</a:t>
            </a:r>
          </a:p>
          <a:p>
            <a:r>
              <a:rPr lang="en-US" altLang="ko-KR" sz="3200" dirty="0" err="1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Apm</a:t>
            </a:r>
            <a:r>
              <a:rPr lang="en-US" altLang="ko-KR" sz="32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건물 옆에</a:t>
            </a:r>
            <a:r>
              <a:rPr lang="en-US" altLang="ko-KR" sz="32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  <a:p>
            <a:r>
              <a:rPr lang="en-US" altLang="ko-KR" sz="32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a.html</a:t>
            </a:r>
            <a:endParaRPr lang="ko-KR" altLang="en-US" sz="32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19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인터넷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(QUIZ) </a:t>
            </a:r>
            <a:r>
              <a:rPr lang="ko-KR" altLang="en-US" dirty="0" smtClean="0">
                <a:solidFill>
                  <a:srgbClr val="FF0000"/>
                </a:solidFill>
              </a:rPr>
              <a:t>지난 </a:t>
            </a:r>
            <a:r>
              <a:rPr lang="en-US" altLang="ko-KR" dirty="0" smtClean="0">
                <a:solidFill>
                  <a:srgbClr val="FF0000"/>
                </a:solidFill>
              </a:rPr>
              <a:t>30</a:t>
            </a:r>
            <a:r>
              <a:rPr lang="ko-KR" altLang="en-US" dirty="0" smtClean="0">
                <a:solidFill>
                  <a:srgbClr val="FF0000"/>
                </a:solidFill>
              </a:rPr>
              <a:t>년 동안  가장 혁신적인 발명품은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40550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38439"/>
            <a:ext cx="2764913" cy="272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53393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파일에 있는 예제로 만들어 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Html001.docx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한글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문제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996952"/>
            <a:ext cx="5731510" cy="174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55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아래거</a:t>
            </a:r>
            <a:r>
              <a:rPr lang="ko-KR" altLang="en-US" dirty="0" smtClean="0"/>
              <a:t> 조금 만들어 주자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36712"/>
            <a:ext cx="5731510" cy="1959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내용 개체 틀 4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672" y="2819178"/>
            <a:ext cx="41338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32656"/>
            <a:ext cx="32480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32597" y="2564904"/>
            <a:ext cx="35909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84722" y="4581128"/>
            <a:ext cx="40957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5087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간략한 </a:t>
            </a:r>
            <a:r>
              <a:rPr lang="en-US" altLang="ko-KR" smtClean="0"/>
              <a:t>HTML</a:t>
            </a:r>
            <a:r>
              <a:rPr lang="ko-KR" altLang="en-US" smtClean="0"/>
              <a:t>의 역사</a:t>
            </a:r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221316277"/>
              </p:ext>
            </p:extLst>
          </p:nvPr>
        </p:nvGraphicFramePr>
        <p:xfrm>
          <a:off x="457200" y="1125538"/>
          <a:ext cx="8075240" cy="5039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61B9BB-5E15-41CC-A16A-DDF6FBC0630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07904" y="20608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XML </a:t>
            </a:r>
            <a:r>
              <a:rPr lang="ko-KR" altLang="en-US" dirty="0" smtClean="0"/>
              <a:t>살짝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87824" y="350100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특정 브라우저에서만 돌아감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146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Sgml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최초의 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언어인데 내용이 너무 복잡해 좀더 간단한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문법이 나왔고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문법을 따르며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문서에서 사용하도록 제한된 </a:t>
            </a:r>
            <a:r>
              <a:rPr lang="ko-KR" altLang="en-US" dirty="0" err="1" smtClean="0"/>
              <a:t>태그을</a:t>
            </a:r>
            <a:r>
              <a:rPr lang="ko-KR" altLang="en-US" dirty="0" smtClean="0"/>
              <a:t> 이용해 만드는 문서이다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28340" y="2096852"/>
            <a:ext cx="1728192" cy="5952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28540" y="2107218"/>
            <a:ext cx="3024336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HyperText </a:t>
            </a:r>
            <a:r>
              <a:rPr lang="en-US" altLang="ko-KR" sz="2000"/>
              <a:t>Markup Language</a:t>
            </a:r>
            <a:r>
              <a:rPr lang="ko-KR" altLang="en-US" sz="2000"/>
              <a:t>의 </a:t>
            </a:r>
            <a:r>
              <a:rPr lang="ko-KR" altLang="en-US" sz="2000" smtClean="0"/>
              <a:t>약자</a:t>
            </a:r>
            <a:endParaRPr lang="en-US" altLang="ko-KR" sz="2000" smtClean="0"/>
          </a:p>
          <a:p>
            <a:r>
              <a:rPr lang="ko-KR" altLang="en-US" sz="2000" smtClean="0"/>
              <a:t>마크업 </a:t>
            </a:r>
            <a:r>
              <a:rPr lang="ko-KR" altLang="en-US" sz="2000"/>
              <a:t>언어</a:t>
            </a:r>
            <a:r>
              <a:rPr lang="en-US" altLang="ko-KR" sz="2000"/>
              <a:t>(Markup Language)</a:t>
            </a:r>
            <a:r>
              <a:rPr lang="ko-KR" altLang="en-US" sz="2000"/>
              <a:t>라고 줄여 </a:t>
            </a:r>
            <a:r>
              <a:rPr lang="ko-KR" altLang="en-US" sz="2000" smtClean="0"/>
              <a:t>말하기도 한다</a:t>
            </a:r>
            <a:r>
              <a:rPr lang="en-US" altLang="ko-KR" sz="2000" smtClean="0"/>
              <a:t>.</a:t>
            </a:r>
          </a:p>
          <a:p>
            <a:endParaRPr lang="ko-KR" altLang="en-US" sz="20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61B9BB-5E15-41CC-A16A-DDF6FBC0630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28340" y="2132856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HyperText Markup Language</a:t>
            </a:r>
            <a:endParaRPr lang="ko-KR" alt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457200" y="3501008"/>
            <a:ext cx="3960440" cy="147732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클릭해서 다른 곳으로 이동할 수 있게 하는 하이퍼링크 기능을 웹으로 옮겨 온 것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다른 사이트의 페이지나 멀티미디어 등으로 연결하는 것</a:t>
            </a:r>
            <a:r>
              <a:rPr lang="en-US" altLang="ko-KR" smtClean="0"/>
              <a:t>.</a:t>
            </a:r>
            <a:endParaRPr lang="ko-KR" altLang="en-US"/>
          </a:p>
        </p:txBody>
      </p:sp>
      <p:cxnSp>
        <p:nvCxnSpPr>
          <p:cNvPr id="11" name="직선 화살표 연결선 10"/>
          <p:cNvCxnSpPr>
            <a:stCxn id="7" idx="2"/>
            <a:endCxn id="8" idx="0"/>
          </p:cNvCxnSpPr>
          <p:nvPr/>
        </p:nvCxnSpPr>
        <p:spPr>
          <a:xfrm flipH="1">
            <a:off x="2437420" y="2692080"/>
            <a:ext cx="555016" cy="8089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4260" y="3501008"/>
            <a:ext cx="4042792" cy="147732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문서에 명령을 표시했다는 의미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‘</a:t>
            </a:r>
            <a:r>
              <a:rPr lang="ko-KR" altLang="en-US" smtClean="0"/>
              <a:t>이 부분은 진하게</a:t>
            </a:r>
            <a:r>
              <a:rPr lang="en-US" altLang="ko-KR" smtClean="0"/>
              <a:t>‘, ‘</a:t>
            </a:r>
            <a:r>
              <a:rPr lang="ko-KR" altLang="en-US" smtClean="0"/>
              <a:t>이 부분은 이미지로</a:t>
            </a:r>
            <a:r>
              <a:rPr lang="en-US" altLang="ko-KR" smtClean="0"/>
              <a:t>‘ 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브라우저에서 명령을 처리한 후 화면에 표시한다</a:t>
            </a:r>
            <a:r>
              <a:rPr lang="en-US" altLang="ko-KR" smtClean="0"/>
              <a:t>.</a:t>
            </a:r>
            <a:endParaRPr lang="ko-KR" altLang="en-US"/>
          </a:p>
        </p:txBody>
      </p:sp>
      <p:cxnSp>
        <p:nvCxnSpPr>
          <p:cNvPr id="16" name="직선 화살표 연결선 15"/>
          <p:cNvCxnSpPr>
            <a:stCxn id="9" idx="2"/>
            <a:endCxn id="14" idx="0"/>
          </p:cNvCxnSpPr>
          <p:nvPr/>
        </p:nvCxnSpPr>
        <p:spPr>
          <a:xfrm>
            <a:off x="5440708" y="2683282"/>
            <a:ext cx="1074948" cy="81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9552" y="5445224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예</a:t>
            </a:r>
            <a:r>
              <a:rPr lang="en-US" altLang="ko-KR" smtClean="0"/>
              <a:t>) &lt;h1&gt;</a:t>
            </a:r>
            <a:r>
              <a:rPr lang="ko-KR" altLang="en-US" smtClean="0"/>
              <a:t>유적지</a:t>
            </a:r>
            <a:r>
              <a:rPr lang="en-US" altLang="ko-KR" smtClean="0"/>
              <a:t>&lt;/h1&gt;</a:t>
            </a: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043608" y="5445224"/>
            <a:ext cx="504056" cy="3693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339752" y="5445224"/>
            <a:ext cx="504056" cy="3693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543635" y="59958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C00000"/>
                </a:solidFill>
              </a:rPr>
              <a:t>마크업</a:t>
            </a:r>
            <a:endParaRPr lang="ko-KR" altLang="en-US">
              <a:solidFill>
                <a:srgbClr val="C00000"/>
              </a:solidFill>
            </a:endParaRPr>
          </a:p>
        </p:txBody>
      </p:sp>
      <p:cxnSp>
        <p:nvCxnSpPr>
          <p:cNvPr id="23" name="직선 화살표 연결선 22"/>
          <p:cNvCxnSpPr>
            <a:stCxn id="21" idx="0"/>
            <a:endCxn id="19" idx="5"/>
          </p:cNvCxnSpPr>
          <p:nvPr/>
        </p:nvCxnSpPr>
        <p:spPr>
          <a:xfrm flipH="1" flipV="1">
            <a:off x="1473847" y="5760469"/>
            <a:ext cx="508370" cy="23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1" idx="0"/>
            <a:endCxn id="20" idx="4"/>
          </p:cNvCxnSpPr>
          <p:nvPr/>
        </p:nvCxnSpPr>
        <p:spPr>
          <a:xfrm flipV="1">
            <a:off x="1982217" y="5814556"/>
            <a:ext cx="609563" cy="18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4466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1584175"/>
          </a:xfrm>
        </p:spPr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언어를 사용하는 </a:t>
            </a:r>
            <a:r>
              <a:rPr lang="en-US" altLang="ko-KR" dirty="0" smtClean="0"/>
              <a:t>WWW</a:t>
            </a:r>
            <a:r>
              <a:rPr lang="ko-KR" altLang="en-US" dirty="0" smtClean="0"/>
              <a:t>의 동작원리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ko-KR" altLang="en-US" dirty="0" smtClean="0"/>
              <a:t>컴퓨터끼리 데이터를 주고 받으며 처리한다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0755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7" y="1690688"/>
            <a:ext cx="650557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98333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2592288"/>
          </a:xfrm>
        </p:spPr>
        <p:txBody>
          <a:bodyPr/>
          <a:lstStyle/>
          <a:p>
            <a:r>
              <a:rPr lang="ko-KR" altLang="en-US" dirty="0" smtClean="0"/>
              <a:t>프로토콜</a:t>
            </a:r>
            <a:endParaRPr lang="en-US" altLang="ko-KR" dirty="0"/>
          </a:p>
          <a:p>
            <a:pPr lvl="1"/>
            <a:r>
              <a:rPr lang="ko-KR" altLang="en-US" dirty="0"/>
              <a:t>네트워크에서 제공하는 일종의 데이터 전송 </a:t>
            </a:r>
            <a:r>
              <a:rPr lang="ko-KR" altLang="en-US" dirty="0" smtClean="0"/>
              <a:t>규약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서버는 </a:t>
            </a:r>
            <a:r>
              <a:rPr lang="en-US" altLang="ko-KR" dirty="0" smtClean="0"/>
              <a:t>HTTP(Hyper Text Transfer Protocol)</a:t>
            </a:r>
            <a:r>
              <a:rPr lang="ko-KR" altLang="en-US" dirty="0" smtClean="0"/>
              <a:t>를 통해 클라이언트와 대화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포트</a:t>
            </a:r>
            <a:endParaRPr lang="en-US" altLang="ko-KR" dirty="0"/>
          </a:p>
          <a:p>
            <a:pPr lvl="1"/>
            <a:r>
              <a:rPr lang="ko-KR" altLang="en-US" dirty="0" smtClean="0"/>
              <a:t>웹 서버에서 일종의 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아파치 </a:t>
            </a:r>
            <a:r>
              <a:rPr lang="ko-KR" altLang="en-US" dirty="0" err="1" smtClean="0"/>
              <a:t>톰캣</a:t>
            </a:r>
            <a:r>
              <a:rPr lang="en-US" altLang="ko-KR" dirty="0" smtClean="0"/>
              <a:t>(Tomcat)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8080</a:t>
            </a:r>
            <a:r>
              <a:rPr lang="ko-KR" altLang="en-US" dirty="0" smtClean="0"/>
              <a:t>번 포트를 사용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웹 서버의 기능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서버의 개념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777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클라이언트와 서버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가지의 기본 프로토콜</a:t>
            </a:r>
            <a:r>
              <a:rPr lang="en-US" altLang="ko-KR" dirty="0" smtClean="0"/>
              <a:t>(</a:t>
            </a:r>
            <a:r>
              <a:rPr lang="ko-KR" altLang="en-US" dirty="0" smtClean="0"/>
              <a:t>통신규약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특정한 </a:t>
            </a:r>
            <a:r>
              <a:rPr lang="ko-KR" altLang="en-US" dirty="0"/>
              <a:t>파일을 요청하는 </a:t>
            </a:r>
            <a:r>
              <a:rPr lang="en-US" altLang="ko-KR" dirty="0"/>
              <a:t>HTTP </a:t>
            </a:r>
            <a:r>
              <a:rPr lang="en-US" altLang="ko-KR" dirty="0" smtClean="0"/>
              <a:t>Request</a:t>
            </a:r>
          </a:p>
          <a:p>
            <a:pPr lvl="1"/>
            <a:r>
              <a:rPr lang="ko-KR" altLang="en-US" dirty="0" smtClean="0"/>
              <a:t>찾은 </a:t>
            </a:r>
            <a:r>
              <a:rPr lang="ko-KR" altLang="en-US" dirty="0"/>
              <a:t>파일을 돌려주는 </a:t>
            </a:r>
            <a:r>
              <a:rPr lang="en-US" altLang="ko-KR" dirty="0"/>
              <a:t>HTTP Response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08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2724150"/>
            <a:ext cx="7500937" cy="268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42801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1296143"/>
          </a:xfrm>
        </p:spPr>
        <p:txBody>
          <a:bodyPr/>
          <a:lstStyle/>
          <a:p>
            <a:r>
              <a:rPr altLang="en-US" dirty="0" err="1" smtClean="0"/>
              <a:t>브라우저의</a:t>
            </a:r>
            <a:r>
              <a:rPr altLang="en-US" dirty="0" smtClean="0"/>
              <a:t> </a:t>
            </a:r>
            <a:r>
              <a:rPr altLang="en-US" dirty="0" err="1" smtClean="0"/>
              <a:t>종류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 </a:t>
            </a:r>
            <a:r>
              <a:rPr lang="ko-KR" altLang="en-US" dirty="0" smtClean="0"/>
              <a:t>클라이언트에서 받은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은 다양한 브라우저에서 사용할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3" name="그룹 12"/>
          <p:cNvGrpSpPr/>
          <p:nvPr/>
        </p:nvGrpSpPr>
        <p:grpSpPr>
          <a:xfrm>
            <a:off x="1500166" y="1802968"/>
            <a:ext cx="6447281" cy="3054792"/>
            <a:chOff x="1500166" y="1802968"/>
            <a:chExt cx="6447281" cy="305479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38329" y="1802968"/>
              <a:ext cx="776283" cy="411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00166" y="2285992"/>
              <a:ext cx="6357982" cy="1808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1660903" y="4357694"/>
              <a:ext cx="928694" cy="5000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latin typeface="HY강B" pitchFamily="18" charset="-127"/>
                  <a:ea typeface="HY강B" pitchFamily="18" charset="-127"/>
                </a:rPr>
                <a:t>오페라</a:t>
              </a:r>
              <a:endParaRPr lang="ko-KR" altLang="en-US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893208" y="4357694"/>
              <a:ext cx="928694" cy="5000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latin typeface="HY강B" pitchFamily="18" charset="-127"/>
                  <a:ea typeface="HY강B" pitchFamily="18" charset="-127"/>
                </a:rPr>
                <a:t>사파리</a:t>
              </a:r>
              <a:endParaRPr lang="ko-KR" altLang="en-US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125513" y="4357694"/>
              <a:ext cx="928694" cy="5000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latin typeface="HY강B" pitchFamily="18" charset="-127"/>
                  <a:ea typeface="HY강B" pitchFamily="18" charset="-127"/>
                </a:rPr>
                <a:t>크롬</a:t>
              </a:r>
              <a:endParaRPr lang="ko-KR" altLang="en-US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357818" y="4357694"/>
              <a:ext cx="1143008" cy="5000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latin typeface="HY강B" pitchFamily="18" charset="-127"/>
                  <a:ea typeface="HY강B" pitchFamily="18" charset="-127"/>
                </a:rPr>
                <a:t>파이어폭스</a:t>
              </a:r>
              <a:endParaRPr lang="ko-KR" altLang="en-US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804439" y="4357694"/>
              <a:ext cx="1143008" cy="5000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latin typeface="HY강B" pitchFamily="18" charset="-127"/>
                  <a:ea typeface="HY강B" pitchFamily="18" charset="-127"/>
                </a:rPr>
                <a:t>익스플로러</a:t>
              </a:r>
              <a:endParaRPr lang="ko-KR" altLang="en-US">
                <a:latin typeface="HY강B" pitchFamily="18" charset="-127"/>
                <a:ea typeface="HY강B" pitchFamily="18" charset="-127"/>
              </a:endParaRP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29388" y="2214554"/>
              <a:ext cx="1436690" cy="151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인터넷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(QUIZ) </a:t>
            </a:r>
            <a:r>
              <a:rPr lang="ko-KR" altLang="en-US" dirty="0" smtClean="0">
                <a:solidFill>
                  <a:srgbClr val="FF0000"/>
                </a:solidFill>
              </a:rPr>
              <a:t>지난 </a:t>
            </a:r>
            <a:r>
              <a:rPr lang="en-US" altLang="ko-KR" dirty="0" smtClean="0">
                <a:solidFill>
                  <a:srgbClr val="FF0000"/>
                </a:solidFill>
              </a:rPr>
              <a:t>30</a:t>
            </a:r>
            <a:r>
              <a:rPr lang="ko-KR" altLang="en-US" dirty="0" smtClean="0">
                <a:solidFill>
                  <a:srgbClr val="FF0000"/>
                </a:solidFill>
              </a:rPr>
              <a:t>년 동안  가장 혁신적인 발명품은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인터넷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PC</a:t>
            </a:r>
          </a:p>
          <a:p>
            <a:pPr lvl="1"/>
            <a:r>
              <a:rPr lang="ko-KR" altLang="en-US" dirty="0" err="1" smtClean="0">
                <a:solidFill>
                  <a:srgbClr val="FF0000"/>
                </a:solidFill>
              </a:rPr>
              <a:t>휴대전화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E-MAIL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리그 </a:t>
            </a:r>
            <a:r>
              <a:rPr lang="ko-KR" altLang="en-US" dirty="0" err="1" smtClean="0">
                <a:solidFill>
                  <a:srgbClr val="FF0000"/>
                </a:solidFill>
              </a:rPr>
              <a:t>오브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레전드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…</a:t>
            </a: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40550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38439"/>
            <a:ext cx="2764913" cy="272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53393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2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407988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웹의 개요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50825" y="1268413"/>
            <a:ext cx="8893175" cy="523557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서버와 클라이언트</a:t>
            </a:r>
            <a:endParaRPr lang="en-US" altLang="ko-KR" dirty="0"/>
          </a:p>
          <a:p>
            <a:pPr marL="609600" lvl="1" indent="-342900">
              <a:buFont typeface="+mj-ea"/>
              <a:buAutoNum type="circleNumDbPlain"/>
              <a:defRPr/>
            </a:pPr>
            <a:r>
              <a:rPr lang="ko-KR" altLang="en-US" dirty="0"/>
              <a:t>클라이언트가 웹 페이지의 주소</a:t>
            </a:r>
            <a:r>
              <a:rPr lang="en-US" altLang="ko-KR" dirty="0"/>
              <a:t>(</a:t>
            </a:r>
            <a:r>
              <a:rPr lang="en-US" altLang="ko-KR" dirty="0" smtClean="0"/>
              <a:t>URL, </a:t>
            </a:r>
            <a:r>
              <a:rPr lang="en-US" altLang="ko-KR" dirty="0"/>
              <a:t>uniform resource locator)</a:t>
            </a:r>
            <a:r>
              <a:rPr lang="ko-KR" altLang="en-US" dirty="0"/>
              <a:t> 입력 </a:t>
            </a:r>
            <a:endParaRPr lang="en-US" altLang="ko-KR" dirty="0"/>
          </a:p>
          <a:p>
            <a:pPr marL="609600" lvl="1" indent="-342900">
              <a:buFont typeface="+mj-ea"/>
              <a:buAutoNum type="circleNumDbPlain"/>
              <a:defRPr/>
            </a:pPr>
            <a:r>
              <a:rPr lang="ko-KR" altLang="en-US" dirty="0"/>
              <a:t>서버는</a:t>
            </a:r>
            <a:r>
              <a:rPr lang="en-US" altLang="ko-KR" dirty="0"/>
              <a:t> </a:t>
            </a:r>
            <a:r>
              <a:rPr lang="ko-KR" altLang="en-US" dirty="0" smtClean="0"/>
              <a:t>요청을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받은 </a:t>
            </a:r>
            <a:r>
              <a:rPr lang="ko-KR" altLang="en-US" dirty="0"/>
              <a:t>데이터를 클라이언트의 컴퓨터에 전송</a:t>
            </a:r>
            <a:endParaRPr lang="en-US" altLang="ko-KR" dirty="0"/>
          </a:p>
          <a:p>
            <a:pPr marL="609600" lvl="1" indent="-342900">
              <a:buFont typeface="+mj-ea"/>
              <a:buAutoNum type="circleNumDbPlain"/>
              <a:defRPr/>
            </a:pPr>
            <a:r>
              <a:rPr lang="ko-KR" altLang="en-US" dirty="0"/>
              <a:t>클라이언트의 웹 브라우저는 서버가 전송한 데이터를 해석하여 화면에 </a:t>
            </a:r>
            <a:r>
              <a:rPr lang="ko-KR" altLang="en-US" dirty="0" smtClean="0"/>
              <a:t>표시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684213" y="620713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en-US" altLang="ko-KR" b="1"/>
              <a:t>1.2 </a:t>
            </a:r>
            <a:r>
              <a:rPr lang="ko-KR" altLang="en-US" b="1"/>
              <a:t>웹의 서버와 클라이언트 환경</a:t>
            </a:r>
          </a:p>
        </p:txBody>
      </p:sp>
      <p:pic>
        <p:nvPicPr>
          <p:cNvPr id="12293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88" y="3040063"/>
            <a:ext cx="4178300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8059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04056"/>
          </a:xfrm>
        </p:spPr>
        <p:txBody>
          <a:bodyPr/>
          <a:lstStyle/>
          <a:p>
            <a:r>
              <a:rPr lang="ko-KR" altLang="en-US" dirty="0" smtClean="0"/>
              <a:t>웹 서버의 종류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서버의 종류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서버의 개념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061"/>
          <a:stretch/>
        </p:blipFill>
        <p:spPr>
          <a:xfrm>
            <a:off x="467544" y="1628800"/>
            <a:ext cx="8286750" cy="28909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060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2232248"/>
          </a:xfrm>
        </p:spPr>
        <p:txBody>
          <a:bodyPr/>
          <a:lstStyle/>
          <a:p>
            <a:r>
              <a:rPr lang="ko-KR" altLang="en-US" dirty="0" smtClean="0"/>
              <a:t>웹 서버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클라이언트의 요청에 따라서 서버에 있는 파일을 제공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r>
              <a:rPr lang="ko-KR" altLang="en-US" dirty="0" smtClean="0"/>
              <a:t>웹 서버의 기능</a:t>
            </a:r>
            <a:endParaRPr lang="en-US" altLang="ko-KR" dirty="0"/>
          </a:p>
          <a:p>
            <a:pPr lvl="1"/>
            <a:r>
              <a:rPr lang="ko-KR" altLang="en-US" dirty="0" err="1"/>
              <a:t>리스너</a:t>
            </a:r>
            <a:r>
              <a:rPr lang="ko-KR" altLang="en-US" dirty="0"/>
              <a:t> 기능 </a:t>
            </a:r>
            <a:r>
              <a:rPr lang="en-US" altLang="ko-KR" dirty="0"/>
              <a:t>: </a:t>
            </a:r>
            <a:r>
              <a:rPr lang="ko-KR" altLang="en-US" dirty="0"/>
              <a:t>클라이언트로부터 접속이 있는지 항상 체크하고 </a:t>
            </a:r>
            <a:r>
              <a:rPr lang="ko-KR" altLang="en-US" dirty="0" smtClean="0"/>
              <a:t>대기</a:t>
            </a:r>
            <a:endParaRPr lang="en-US" altLang="ko-KR" dirty="0"/>
          </a:p>
          <a:p>
            <a:pPr lvl="1"/>
            <a:r>
              <a:rPr lang="ko-KR" altLang="en-US" dirty="0" smtClean="0"/>
              <a:t>답변 </a:t>
            </a: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요청한 사항을 처리한 후 결과를 클라이언트에 </a:t>
            </a:r>
            <a:r>
              <a:rPr lang="ko-KR" altLang="en-US" dirty="0" smtClean="0"/>
              <a:t>보냄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웹 서버의 기능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서버의 개념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56992"/>
            <a:ext cx="7087307" cy="29209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742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웹 주소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smtClean="0"/>
              <a:t>URL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1944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URL(Uniform Resource Locator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인터넷에 </a:t>
            </a:r>
            <a:r>
              <a:rPr lang="ko-KR" altLang="en-US" dirty="0"/>
              <a:t>연결된 </a:t>
            </a:r>
            <a:r>
              <a:rPr lang="ko-KR" altLang="en-US" dirty="0" smtClean="0"/>
              <a:t>정보에 </a:t>
            </a:r>
            <a:r>
              <a:rPr lang="ko-KR" altLang="en-US" dirty="0"/>
              <a:t>접근하기 위해 사용하는 </a:t>
            </a:r>
            <a:r>
              <a:rPr lang="ko-KR" altLang="en-US" dirty="0" smtClean="0"/>
              <a:t>주소 형식을 </a:t>
            </a:r>
            <a:r>
              <a:rPr lang="ko-KR" altLang="en-US" dirty="0"/>
              <a:t>가리키는 </a:t>
            </a:r>
            <a:r>
              <a:rPr lang="ko-KR" altLang="en-US" dirty="0" smtClean="0"/>
              <a:t>말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 smtClean="0"/>
              <a:t>http:// www. inifinitybooks.co.kr:80 /</a:t>
            </a:r>
            <a:r>
              <a:rPr lang="en-US" altLang="ko-KR" sz="2400" dirty="0" err="1" smtClean="0"/>
              <a:t>bbs</a:t>
            </a:r>
            <a:r>
              <a:rPr lang="en-US" altLang="ko-KR" sz="2400" dirty="0" smtClean="0"/>
              <a:t> /</a:t>
            </a:r>
            <a:r>
              <a:rPr lang="en-US" altLang="ko-KR" sz="2400" dirty="0" err="1" smtClean="0"/>
              <a:t>board.php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61B9BB-5E15-41CC-A16A-DDF6FBC0630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7782" y="2153568"/>
            <a:ext cx="93610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24361" y="2153568"/>
            <a:ext cx="80902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04315" y="2153568"/>
            <a:ext cx="2929563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01652" y="2153568"/>
            <a:ext cx="362713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32240" y="2153568"/>
            <a:ext cx="151216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2924944"/>
            <a:ext cx="1160595" cy="36933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프로토콜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88218" y="3418883"/>
            <a:ext cx="1281307" cy="36933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웹 서비스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8117" y="3933055"/>
            <a:ext cx="3265762" cy="64633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접속할 서버 컴퓨터 주소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도메인</a:t>
            </a:r>
            <a:r>
              <a:rPr lang="en-US" altLang="ko-KR" dirty="0" smtClean="0"/>
              <a:t>(domain)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44008" y="3188816"/>
            <a:ext cx="2448272" cy="92333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어떤 응용프로그</a:t>
            </a:r>
            <a:r>
              <a:rPr lang="ko-KR" altLang="en-US" dirty="0"/>
              <a:t>램</a:t>
            </a:r>
            <a:r>
              <a:rPr lang="ko-KR" altLang="en-US" dirty="0" smtClean="0"/>
              <a:t>의 데이터인지 확인하는 </a:t>
            </a:r>
            <a:r>
              <a:rPr lang="en-US" altLang="ko-KR" dirty="0" smtClean="0"/>
              <a:t>:port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55977" y="5445223"/>
            <a:ext cx="4248472" cy="64633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서버 컴퓨터 폴더에 있는 파일 이름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현재 브라우저에 표시된 파일</a:t>
            </a:r>
            <a:endParaRPr lang="ko-KR" altLang="en-US" dirty="0"/>
          </a:p>
        </p:txBody>
      </p:sp>
      <p:cxnSp>
        <p:nvCxnSpPr>
          <p:cNvPr id="21" name="직선 연결선 20"/>
          <p:cNvCxnSpPr>
            <a:stCxn id="7" idx="2"/>
            <a:endCxn id="12" idx="0"/>
          </p:cNvCxnSpPr>
          <p:nvPr/>
        </p:nvCxnSpPr>
        <p:spPr>
          <a:xfrm>
            <a:off x="1928872" y="2657624"/>
            <a:ext cx="0" cy="761259"/>
          </a:xfrm>
          <a:prstGeom prst="line">
            <a:avLst/>
          </a:prstGeom>
          <a:ln w="6350"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6" idx="2"/>
            <a:endCxn id="11" idx="0"/>
          </p:cNvCxnSpPr>
          <p:nvPr/>
        </p:nvCxnSpPr>
        <p:spPr>
          <a:xfrm>
            <a:off x="975834" y="2657624"/>
            <a:ext cx="0" cy="267320"/>
          </a:xfrm>
          <a:prstGeom prst="line">
            <a:avLst/>
          </a:prstGeom>
          <a:ln w="6350"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8" idx="2"/>
            <a:endCxn id="13" idx="0"/>
          </p:cNvCxnSpPr>
          <p:nvPr/>
        </p:nvCxnSpPr>
        <p:spPr>
          <a:xfrm flipH="1">
            <a:off x="3700998" y="2657624"/>
            <a:ext cx="168099" cy="1275431"/>
          </a:xfrm>
          <a:prstGeom prst="line">
            <a:avLst/>
          </a:prstGeom>
          <a:ln w="6350"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9" idx="2"/>
          </p:cNvCxnSpPr>
          <p:nvPr/>
        </p:nvCxnSpPr>
        <p:spPr>
          <a:xfrm>
            <a:off x="5583009" y="2657624"/>
            <a:ext cx="0" cy="531192"/>
          </a:xfrm>
          <a:prstGeom prst="line">
            <a:avLst/>
          </a:prstGeom>
          <a:ln w="6350"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0" idx="2"/>
          </p:cNvCxnSpPr>
          <p:nvPr/>
        </p:nvCxnSpPr>
        <p:spPr>
          <a:xfrm flipH="1">
            <a:off x="7443854" y="2657624"/>
            <a:ext cx="44470" cy="2859608"/>
          </a:xfrm>
          <a:prstGeom prst="line">
            <a:avLst/>
          </a:prstGeom>
          <a:ln w="6350"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910480" y="2132856"/>
            <a:ext cx="725426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75856" y="4772992"/>
            <a:ext cx="3945603" cy="36933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서버 컴퓨터에서 찾아갈 폴더 이름</a:t>
            </a:r>
            <a:endParaRPr lang="ko-KR" altLang="en-US" dirty="0"/>
          </a:p>
        </p:txBody>
      </p:sp>
      <p:cxnSp>
        <p:nvCxnSpPr>
          <p:cNvPr id="28" name="직선 연결선 27"/>
          <p:cNvCxnSpPr>
            <a:stCxn id="25" idx="2"/>
          </p:cNvCxnSpPr>
          <p:nvPr/>
        </p:nvCxnSpPr>
        <p:spPr>
          <a:xfrm>
            <a:off x="6273193" y="2636912"/>
            <a:ext cx="0" cy="2136080"/>
          </a:xfrm>
          <a:prstGeom prst="line">
            <a:avLst/>
          </a:prstGeom>
          <a:ln w="6350"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2772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2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407988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웹의 개요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50825" y="1268413"/>
            <a:ext cx="8642350" cy="5235575"/>
          </a:xfrm>
        </p:spPr>
        <p:txBody>
          <a:bodyPr/>
          <a:lstStyle/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웹 서버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인터넷과 같은 네트워크를 통해 클라이언트가 요청하는 서비스를 제공하는 </a:t>
            </a:r>
            <a:r>
              <a:rPr lang="ko-KR" altLang="en-US" dirty="0" err="1"/>
              <a:t>컴</a:t>
            </a: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en-US" altLang="ko-KR" dirty="0"/>
              <a:t>  </a:t>
            </a:r>
            <a:r>
              <a:rPr lang="ko-KR" altLang="en-US" dirty="0"/>
              <a:t>퓨터</a:t>
            </a: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클라이언트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원격의 웹 서버에 서비스를 요청하는 컴퓨터 또는 컴퓨터 사용자를 의미</a:t>
            </a:r>
            <a:endParaRPr lang="en-US" altLang="ko-KR" dirty="0"/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684213" y="620713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en-US" altLang="ko-KR" b="1"/>
              <a:t>1.2 </a:t>
            </a:r>
            <a:r>
              <a:rPr lang="ko-KR" altLang="en-US" b="1"/>
              <a:t>웹의 서버와 클라이언트 환경</a:t>
            </a:r>
          </a:p>
        </p:txBody>
      </p:sp>
    </p:spTree>
    <p:extLst>
      <p:ext uri="{BB962C8B-B14F-4D97-AF65-F5344CB8AC3E}">
        <p14:creationId xmlns="" xmlns:p14="http://schemas.microsoft.com/office/powerpoint/2010/main" val="213390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407988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웹의 개요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50825" y="1268413"/>
            <a:ext cx="8642350" cy="523557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웹 사이트와 웹 페이지 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웹 사이트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인터넷 프로토콜 기반의 네트워크에서 도메인 이름</a:t>
            </a:r>
            <a:r>
              <a:rPr lang="en-US" altLang="ko-KR" dirty="0" smtClean="0"/>
              <a:t>(domain name)</a:t>
            </a:r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en-US" altLang="ko-KR" dirty="0" smtClean="0"/>
              <a:t>                 </a:t>
            </a:r>
            <a:r>
              <a:rPr lang="ko-KR" altLang="en-US" dirty="0" smtClean="0"/>
              <a:t>만으로 구성된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이 나타내는 웹 페이지의 묶음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홈페이지</a:t>
            </a:r>
            <a:r>
              <a:rPr lang="en-US" altLang="ko-KR" dirty="0" smtClean="0"/>
              <a:t>)</a:t>
            </a:r>
          </a:p>
          <a:p>
            <a:pPr lvl="1">
              <a:defRPr/>
            </a:pPr>
            <a:r>
              <a:rPr lang="ko-KR" altLang="en-US" dirty="0" smtClean="0"/>
              <a:t>웹 페이지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브라우저에서 보는 각각의 화면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웹 </a:t>
            </a:r>
            <a:r>
              <a:rPr lang="ko-KR" altLang="en-US" dirty="0" err="1" smtClean="0"/>
              <a:t>호스팅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인터넷 전문 업체가 자신이 보유한 웹 서버와 네트워크를 이용하여 홈페이지</a:t>
            </a:r>
            <a:endParaRPr lang="en-US" altLang="ko-KR" dirty="0" smtClean="0"/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en-US" altLang="ko-KR" dirty="0" smtClean="0"/>
              <a:t>  </a:t>
            </a:r>
            <a:r>
              <a:rPr lang="ko-KR" altLang="en-US" dirty="0" smtClean="0"/>
              <a:t>를 구축할 수 있도록 서버상의 사용자 계정과 디스크 공간을 임대하는 서비스</a:t>
            </a:r>
            <a:endParaRPr lang="en-US" altLang="ko-KR" dirty="0" smtClean="0"/>
          </a:p>
          <a:p>
            <a:pPr marL="266700" lvl="1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IP </a:t>
            </a:r>
            <a:r>
              <a:rPr lang="ko-KR" altLang="en-US" dirty="0"/>
              <a:t>주소와 </a:t>
            </a:r>
            <a:r>
              <a:rPr lang="en-US" altLang="ko-KR" dirty="0"/>
              <a:t>DNS</a:t>
            </a:r>
          </a:p>
          <a:p>
            <a:pPr lvl="1">
              <a:defRPr/>
            </a:pPr>
            <a:r>
              <a:rPr lang="en-US" altLang="ko-KR" dirty="0"/>
              <a:t>IP </a:t>
            </a:r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ko-KR" altLang="en-US" dirty="0"/>
              <a:t>다른 컴퓨터와 구별되도록 갖는 고유한 주소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210.112.132.344)</a:t>
            </a:r>
          </a:p>
          <a:p>
            <a:pPr lvl="1">
              <a:defRPr/>
            </a:pPr>
            <a:r>
              <a:rPr lang="en-US" altLang="ko-KR" dirty="0"/>
              <a:t>DNS(domain name system) : IP </a:t>
            </a:r>
            <a:r>
              <a:rPr lang="ko-KR" altLang="en-US" dirty="0"/>
              <a:t>주소와 그것에 대응하는 도메인 이름의 </a:t>
            </a:r>
            <a:r>
              <a:rPr lang="ko-KR" altLang="en-US" dirty="0" err="1"/>
              <a:t>쌍으</a:t>
            </a:r>
            <a:endParaRPr lang="en-US" altLang="ko-KR" dirty="0"/>
          </a:p>
          <a:p>
            <a:pPr marL="266700" lvl="1" indent="0">
              <a:buFont typeface="Wingdings" pitchFamily="2" charset="2"/>
              <a:buNone/>
              <a:defRPr/>
            </a:pPr>
            <a:r>
              <a:rPr lang="en-US" altLang="ko-KR" dirty="0"/>
              <a:t>                                       </a:t>
            </a:r>
            <a:r>
              <a:rPr lang="ko-KR" altLang="en-US" dirty="0"/>
              <a:t>로 구성된 정보를 가지고 있음</a:t>
            </a:r>
            <a:r>
              <a:rPr lang="en-US" altLang="ko-KR" dirty="0"/>
              <a:t>.</a:t>
            </a: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684213" y="620713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en-US" altLang="ko-KR" b="1"/>
              <a:t>1.2 </a:t>
            </a:r>
            <a:r>
              <a:rPr lang="ko-KR" altLang="en-US" b="1"/>
              <a:t>웹의 서버와 클라이언트 환경</a:t>
            </a:r>
          </a:p>
        </p:txBody>
      </p:sp>
    </p:spTree>
    <p:extLst>
      <p:ext uri="{BB962C8B-B14F-4D97-AF65-F5344CB8AC3E}">
        <p14:creationId xmlns="" xmlns:p14="http://schemas.microsoft.com/office/powerpoint/2010/main" val="234323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386383"/>
          </a:xfrm>
        </p:spPr>
        <p:txBody>
          <a:bodyPr/>
          <a:lstStyle/>
          <a:p>
            <a:r>
              <a:rPr lang="ko-KR" altLang="en-US" smtClean="0"/>
              <a:t>포트 번호</a:t>
            </a:r>
            <a:endParaRPr lang="en-US" altLang="ko-KR" dirty="0"/>
          </a:p>
          <a:p>
            <a:pPr lvl="1"/>
            <a:r>
              <a:rPr lang="en-US" altLang="ko-KR" smtClean="0"/>
              <a:t>0~65,535</a:t>
            </a:r>
            <a:r>
              <a:rPr lang="ko-KR" altLang="en-US" smtClean="0"/>
              <a:t>번 중에서 사용 가능</a:t>
            </a:r>
            <a:endParaRPr lang="en-US" altLang="ko-KR" smtClean="0"/>
          </a:p>
          <a:p>
            <a:pPr lvl="1"/>
            <a:r>
              <a:rPr lang="ko-KR" altLang="en-US" smtClean="0"/>
              <a:t>미리 </a:t>
            </a:r>
            <a:r>
              <a:rPr lang="ko-KR" altLang="en-US"/>
              <a:t>예약된 </a:t>
            </a:r>
            <a:r>
              <a:rPr lang="ko-KR" altLang="en-US" smtClean="0"/>
              <a:t>포트 번호 </a:t>
            </a:r>
            <a:r>
              <a:rPr lang="en-US" altLang="ko-KR" smtClean="0"/>
              <a:t>: </a:t>
            </a:r>
            <a:r>
              <a:rPr lang="en-US" altLang="ko-KR"/>
              <a:t>0~1,023</a:t>
            </a:r>
            <a:r>
              <a:rPr lang="ko-KR" altLang="en-US" smtClean="0"/>
              <a:t>번</a:t>
            </a:r>
            <a:endParaRPr lang="en-US" altLang="ko-KR" dirty="0" smtClean="0"/>
          </a:p>
          <a:p>
            <a:pPr lvl="1"/>
            <a:r>
              <a:rPr lang="ko-KR" altLang="en-US" dirty="0"/>
              <a:t>사용할 수 있는 </a:t>
            </a:r>
            <a:r>
              <a:rPr lang="ko-KR" altLang="en-US"/>
              <a:t>포트 </a:t>
            </a:r>
            <a:r>
              <a:rPr lang="ko-KR" altLang="en-US" smtClean="0"/>
              <a:t>번호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 dirty="0" smtClean="0"/>
              <a:t>1,024~65,535</a:t>
            </a:r>
            <a:r>
              <a:rPr lang="ko-KR" altLang="en-US" dirty="0" smtClean="0"/>
              <a:t>번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웹 서버의 기능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서버의 개념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636912"/>
            <a:ext cx="4608512" cy="38203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558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3888432"/>
          </a:xfrm>
        </p:spPr>
        <p:txBody>
          <a:bodyPr/>
          <a:lstStyle/>
          <a:p>
            <a:r>
              <a:rPr lang="ko-KR" altLang="en-US" dirty="0" smtClean="0"/>
              <a:t>서버 프로그램</a:t>
            </a:r>
            <a:endParaRPr lang="en-US" altLang="ko-KR" dirty="0"/>
          </a:p>
          <a:p>
            <a:pPr lvl="1"/>
            <a:r>
              <a:rPr lang="en-US" altLang="ko-KR" dirty="0"/>
              <a:t>JSP(Java Server Page), ASP, PHP </a:t>
            </a:r>
            <a:r>
              <a:rPr lang="ko-KR" altLang="en-US" dirty="0" smtClean="0"/>
              <a:t>등</a:t>
            </a:r>
            <a:endParaRPr lang="ko-KR" altLang="en-US" dirty="0"/>
          </a:p>
          <a:p>
            <a:pPr lvl="1"/>
            <a:r>
              <a:rPr lang="ko-KR" altLang="en-US" dirty="0" smtClean="0"/>
              <a:t>특히 </a:t>
            </a:r>
            <a:r>
              <a:rPr lang="ko-KR" altLang="en-US" dirty="0"/>
              <a:t>자바를 기반으로 한 웹 서버 </a:t>
            </a:r>
            <a:r>
              <a:rPr lang="ko-KR" altLang="en-US" dirty="0" smtClean="0"/>
              <a:t>프로그램인 </a:t>
            </a:r>
            <a:r>
              <a:rPr lang="en-US" altLang="ko-KR" dirty="0" smtClean="0"/>
              <a:t>JSP</a:t>
            </a:r>
            <a:r>
              <a:rPr lang="ko-KR" altLang="en-US" dirty="0"/>
              <a:t>가 많이 </a:t>
            </a:r>
            <a:r>
              <a:rPr lang="ko-KR" altLang="en-US" dirty="0" smtClean="0"/>
              <a:t>사용됨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데이터베이스 접속 </a:t>
            </a:r>
            <a:r>
              <a:rPr lang="en-US" altLang="ko-KR" dirty="0" smtClean="0"/>
              <a:t>API</a:t>
            </a:r>
            <a:endParaRPr lang="en-US" altLang="ko-KR" dirty="0"/>
          </a:p>
          <a:p>
            <a:pPr lvl="1"/>
            <a:r>
              <a:rPr lang="en-US" altLang="ko-KR" dirty="0" smtClean="0"/>
              <a:t>JDBC </a:t>
            </a:r>
            <a:r>
              <a:rPr lang="en-US" altLang="ko-KR" dirty="0"/>
              <a:t>: </a:t>
            </a:r>
            <a:r>
              <a:rPr lang="ko-KR" altLang="en-US" dirty="0" smtClean="0"/>
              <a:t>자바 </a:t>
            </a:r>
            <a:r>
              <a:rPr lang="ko-KR" altLang="en-US" dirty="0"/>
              <a:t>기반의 웹 프로그램이 </a:t>
            </a:r>
            <a:r>
              <a:rPr lang="ko-KR" altLang="en-US" dirty="0" smtClean="0"/>
              <a:t>쉽고 빠르게 </a:t>
            </a:r>
            <a:r>
              <a:rPr lang="ko-KR" altLang="en-US" dirty="0"/>
              <a:t>데이터베이스에 접속하여 데이터를 조회하거나 저장할 수 있도록 </a:t>
            </a:r>
            <a:r>
              <a:rPr lang="ko-KR" altLang="en-US" dirty="0" smtClean="0"/>
              <a:t>해줌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ODBC : </a:t>
            </a:r>
            <a:r>
              <a:rPr lang="ko-KR" altLang="en-US" dirty="0"/>
              <a:t>데이터베이스 관리 시스템</a:t>
            </a:r>
            <a:r>
              <a:rPr lang="en-US" altLang="ko-KR" dirty="0"/>
              <a:t>(DBMS) </a:t>
            </a:r>
            <a:r>
              <a:rPr lang="ko-KR" altLang="en-US" dirty="0"/>
              <a:t>종류에 관계없이 어떤 응용 프로그램에서나 모두 </a:t>
            </a:r>
            <a:r>
              <a:rPr lang="ko-KR" altLang="en-US" dirty="0" smtClean="0"/>
              <a:t>접근하여 </a:t>
            </a:r>
            <a:r>
              <a:rPr lang="ko-KR" altLang="en-US" dirty="0"/>
              <a:t>사용할 수 있도록 하기 위하여 마이크로소프트에서 개발한 표준 방법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웹 서버의 기능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서버의 개념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036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050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2880320"/>
          </a:xfrm>
        </p:spPr>
        <p:txBody>
          <a:bodyPr/>
          <a:lstStyle/>
          <a:p>
            <a:r>
              <a:rPr lang="ko-KR" altLang="en-US" dirty="0" smtClean="0"/>
              <a:t>웹의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 </a:t>
            </a:r>
            <a:r>
              <a:rPr lang="ko-KR" altLang="en-US" dirty="0"/>
              <a:t>세계의 </a:t>
            </a:r>
            <a:r>
              <a:rPr lang="ko-KR" altLang="en-US" dirty="0" smtClean="0"/>
              <a:t>컴퓨터를 연결하여 데이터를 주고 받는다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HTTP(Hyper </a:t>
            </a:r>
            <a:r>
              <a:rPr lang="en-US" altLang="ko-KR" dirty="0"/>
              <a:t>Text Transfer Protocol) </a:t>
            </a:r>
            <a:r>
              <a:rPr lang="ko-KR" altLang="en-US" dirty="0" smtClean="0"/>
              <a:t>프로토콜 사용</a:t>
            </a:r>
            <a:endParaRPr lang="en-US" altLang="ko-KR" dirty="0"/>
          </a:p>
          <a:p>
            <a:pPr lvl="1"/>
            <a:r>
              <a:rPr lang="en-US" altLang="ko-KR" dirty="0" smtClean="0"/>
              <a:t>HTML(Hyper </a:t>
            </a:r>
            <a:r>
              <a:rPr lang="en-US" altLang="ko-KR" dirty="0"/>
              <a:t>Text Markup Language)</a:t>
            </a:r>
            <a:r>
              <a:rPr lang="ko-KR" altLang="en-US" dirty="0"/>
              <a:t>로 작성된 </a:t>
            </a:r>
            <a:r>
              <a:rPr lang="ko-KR" altLang="en-US" dirty="0" smtClean="0"/>
              <a:t>문서 연결</a:t>
            </a:r>
            <a:endParaRPr lang="en-US" altLang="ko-KR" dirty="0"/>
          </a:p>
          <a:p>
            <a:pPr lvl="1"/>
            <a:r>
              <a:rPr lang="ko-KR" altLang="en-US" dirty="0" smtClean="0"/>
              <a:t>텍스트</a:t>
            </a:r>
            <a:r>
              <a:rPr lang="en-US" altLang="ko-KR" dirty="0"/>
              <a:t>, </a:t>
            </a:r>
            <a:r>
              <a:rPr lang="ko-KR" altLang="en-US" dirty="0"/>
              <a:t>그래픽</a:t>
            </a:r>
            <a:r>
              <a:rPr lang="en-US" altLang="ko-KR" dirty="0"/>
              <a:t>, </a:t>
            </a:r>
            <a:r>
              <a:rPr lang="ko-KR" altLang="en-US" dirty="0"/>
              <a:t>오디오</a:t>
            </a:r>
            <a:r>
              <a:rPr lang="en-US" altLang="ko-KR" dirty="0"/>
              <a:t>, </a:t>
            </a:r>
            <a:r>
              <a:rPr lang="ko-KR" altLang="en-US" dirty="0"/>
              <a:t>비디오</a:t>
            </a:r>
            <a:r>
              <a:rPr lang="en-US" altLang="ko-KR" dirty="0"/>
              <a:t>, </a:t>
            </a:r>
            <a:r>
              <a:rPr lang="ko-KR" altLang="en-US" dirty="0"/>
              <a:t>프로그램 파일 등 멀티미디어 </a:t>
            </a:r>
            <a:r>
              <a:rPr lang="ko-KR" altLang="en-US" dirty="0" smtClean="0"/>
              <a:t>서비스 제공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웹</a:t>
            </a:r>
            <a:endParaRPr lang="en-US" altLang="ko-KR" dirty="0"/>
          </a:p>
          <a:p>
            <a:pPr lvl="1"/>
            <a:r>
              <a:rPr lang="ko-KR" altLang="en-US" dirty="0" smtClean="0"/>
              <a:t>웹 서버에서 제공되는 정보가 다양한 기기에 맞춰 제공되는 웹 환경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웹의 발전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웹의 개념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861048"/>
            <a:ext cx="4143375" cy="27003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709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인터넷과 웹이 무엇인지 알고 차이점을 이해한다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웹의 </a:t>
            </a:r>
            <a:r>
              <a:rPr lang="ko-KR" altLang="en-US" dirty="0">
                <a:latin typeface="+mn-ea"/>
                <a:ea typeface="+mn-ea"/>
              </a:rPr>
              <a:t>다양한 활용 분야를 설명할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웹 </a:t>
            </a:r>
            <a:r>
              <a:rPr lang="ko-KR" altLang="en-US" dirty="0">
                <a:latin typeface="+mn-ea"/>
                <a:ea typeface="+mn-ea"/>
              </a:rPr>
              <a:t>표준의 필요성을 이해하고 </a:t>
            </a:r>
            <a:r>
              <a:rPr lang="en-US" altLang="ko-KR" dirty="0">
                <a:latin typeface="+mn-ea"/>
                <a:ea typeface="+mn-ea"/>
              </a:rPr>
              <a:t>HTML5</a:t>
            </a:r>
            <a:r>
              <a:rPr lang="ko-KR" altLang="en-US" dirty="0">
                <a:latin typeface="+mn-ea"/>
                <a:ea typeface="+mn-ea"/>
              </a:rPr>
              <a:t>의 특징을 설명할 수 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  <a:ea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웹 </a:t>
            </a:r>
            <a:r>
              <a:rPr lang="ko-KR" altLang="en-US" dirty="0">
                <a:latin typeface="+mn-ea"/>
                <a:ea typeface="+mn-ea"/>
              </a:rPr>
              <a:t>브라우저와 </a:t>
            </a:r>
            <a:r>
              <a:rPr lang="en-US" altLang="ko-KR" dirty="0">
                <a:latin typeface="+mn-ea"/>
                <a:ea typeface="+mn-ea"/>
              </a:rPr>
              <a:t>HTML </a:t>
            </a:r>
            <a:r>
              <a:rPr lang="ko-KR" altLang="en-US" dirty="0">
                <a:latin typeface="+mn-ea"/>
                <a:ea typeface="+mn-ea"/>
              </a:rPr>
              <a:t>편집기의 종류를 알고 목적에 맞게 </a:t>
            </a:r>
            <a:r>
              <a:rPr lang="ko-KR" altLang="en-US" dirty="0" smtClean="0">
                <a:latin typeface="+mn-ea"/>
                <a:ea typeface="+mn-ea"/>
              </a:rPr>
              <a:t>선택하여 사용</a:t>
            </a:r>
            <a:endParaRPr lang="en-US" altLang="ko-KR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    할 수 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0" lang="ko-KR" altLang="en-US" dirty="0" smtClean="0">
                <a:latin typeface="+mn-ea"/>
                <a:ea typeface="+mn-ea"/>
              </a:rPr>
              <a:t>웹은 무엇인가</a:t>
            </a:r>
            <a:r>
              <a:rPr kumimoji="0" lang="en-US" altLang="ko-KR" dirty="0" smtClean="0">
                <a:latin typeface="+mn-ea"/>
                <a:ea typeface="+mn-ea"/>
              </a:rPr>
              <a:t>?</a:t>
            </a:r>
          </a:p>
          <a:p>
            <a:pPr lvl="0">
              <a:lnSpc>
                <a:spcPct val="150000"/>
              </a:lnSpc>
            </a:pPr>
            <a:r>
              <a:rPr kumimoji="0" lang="ko-KR" altLang="en-US" dirty="0" smtClean="0">
                <a:latin typeface="+mn-ea"/>
                <a:ea typeface="+mn-ea"/>
              </a:rPr>
              <a:t>프로토콜이 무엇이며 웹에서 사용하는 프로토콜 무엇인가</a:t>
            </a:r>
            <a:r>
              <a:rPr kumimoji="0" lang="en-US" altLang="ko-KR" dirty="0" smtClean="0">
                <a:latin typeface="+mn-ea"/>
                <a:ea typeface="+mn-ea"/>
              </a:rPr>
              <a:t>?</a:t>
            </a:r>
          </a:p>
          <a:p>
            <a:pPr lvl="0">
              <a:lnSpc>
                <a:spcPct val="150000"/>
              </a:lnSpc>
            </a:pPr>
            <a:endParaRPr kumimoji="0" lang="en-US" altLang="en-US" dirty="0">
              <a:latin typeface="+mn-ea"/>
              <a:ea typeface="+mn-ea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0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793070"/>
          </a:xfrm>
        </p:spPr>
        <p:txBody>
          <a:bodyPr/>
          <a:lstStyle/>
          <a:p>
            <a:r>
              <a:rPr lang="ko-KR" altLang="en-US" dirty="0" smtClean="0"/>
              <a:t>정보 검색</a:t>
            </a:r>
            <a:endParaRPr lang="en-US" altLang="ko-KR" dirty="0" smtClean="0"/>
          </a:p>
          <a:p>
            <a:pPr lvl="1"/>
            <a:r>
              <a:rPr lang="ko-KR" altLang="en-US" dirty="0" err="1"/>
              <a:t>구글</a:t>
            </a:r>
            <a:r>
              <a:rPr lang="en-US" altLang="ko-KR" dirty="0"/>
              <a:t>(Google), </a:t>
            </a:r>
            <a:r>
              <a:rPr lang="ko-KR" altLang="en-US" dirty="0" err="1"/>
              <a:t>야후</a:t>
            </a:r>
            <a:r>
              <a:rPr lang="en-US" altLang="ko-KR" dirty="0"/>
              <a:t>(Yahoo), </a:t>
            </a:r>
            <a:r>
              <a:rPr lang="ko-KR" altLang="en-US" dirty="0"/>
              <a:t>다음</a:t>
            </a:r>
            <a:r>
              <a:rPr lang="en-US" altLang="ko-KR" dirty="0"/>
              <a:t>(</a:t>
            </a:r>
            <a:r>
              <a:rPr lang="en-US" altLang="ko-KR" dirty="0" err="1"/>
              <a:t>Daum</a:t>
            </a:r>
            <a:r>
              <a:rPr lang="en-US" altLang="ko-KR" dirty="0"/>
              <a:t>), </a:t>
            </a:r>
            <a:r>
              <a:rPr lang="ko-KR" altLang="en-US" dirty="0" err="1"/>
              <a:t>네이버</a:t>
            </a:r>
            <a:r>
              <a:rPr lang="en-US" altLang="ko-KR" dirty="0"/>
              <a:t>(</a:t>
            </a:r>
            <a:r>
              <a:rPr lang="en-US" altLang="ko-KR" dirty="0" err="1"/>
              <a:t>Naver</a:t>
            </a:r>
            <a:r>
              <a:rPr lang="en-US" altLang="ko-KR" dirty="0"/>
              <a:t>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정보 검색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웹의 활용 분야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5806"/>
            <a:ext cx="6035040" cy="47515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8828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368152"/>
          </a:xfrm>
        </p:spPr>
        <p:txBody>
          <a:bodyPr/>
          <a:lstStyle/>
          <a:p>
            <a:r>
              <a:rPr lang="ko-KR" altLang="en-US" dirty="0" smtClean="0"/>
              <a:t>온라인 쇼핑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상품 정보와 이용 후기를 공유하고 상품을 직접 구매할 수 있는 플랫폼을 제공하여 수익을 창출</a:t>
            </a:r>
            <a:endParaRPr lang="en-US" altLang="ko-KR" dirty="0" smtClean="0"/>
          </a:p>
          <a:p>
            <a:pPr lvl="1"/>
            <a:r>
              <a:rPr lang="ko-KR" altLang="en-US" dirty="0"/>
              <a:t>아마존</a:t>
            </a:r>
            <a:r>
              <a:rPr lang="en-US" altLang="ko-KR" dirty="0"/>
              <a:t>(amazon), </a:t>
            </a:r>
            <a:r>
              <a:rPr lang="ko-KR" altLang="en-US" dirty="0" err="1"/>
              <a:t>이베이</a:t>
            </a:r>
            <a:r>
              <a:rPr lang="en-US" altLang="ko-KR" dirty="0"/>
              <a:t>(</a:t>
            </a:r>
            <a:r>
              <a:rPr lang="en-US" altLang="ko-KR" dirty="0" err="1"/>
              <a:t>ebay</a:t>
            </a:r>
            <a:r>
              <a:rPr lang="en-US" altLang="ko-KR" dirty="0"/>
              <a:t>), </a:t>
            </a:r>
            <a:r>
              <a:rPr lang="ko-KR" altLang="en-US" dirty="0" err="1"/>
              <a:t>알리바바</a:t>
            </a:r>
            <a:r>
              <a:rPr lang="en-US" altLang="ko-KR" dirty="0"/>
              <a:t>(</a:t>
            </a:r>
            <a:r>
              <a:rPr lang="en-US" altLang="ko-KR" dirty="0" err="1"/>
              <a:t>alibaba</a:t>
            </a:r>
            <a:r>
              <a:rPr lang="en-US" altLang="ko-KR" dirty="0"/>
              <a:t>), </a:t>
            </a:r>
            <a:r>
              <a:rPr lang="ko-KR" altLang="en-US" dirty="0" err="1"/>
              <a:t>옥션</a:t>
            </a:r>
            <a:r>
              <a:rPr lang="en-US" altLang="ko-KR" dirty="0"/>
              <a:t>(auction) </a:t>
            </a:r>
            <a:r>
              <a:rPr lang="ko-KR" altLang="en-US" dirty="0"/>
              <a:t>등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온라인 쇼</a:t>
            </a:r>
            <a:r>
              <a:rPr lang="ko-KR" altLang="en-US" dirty="0"/>
              <a:t>핑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웹의 활용 분야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06" y="2420888"/>
            <a:ext cx="6076950" cy="41543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0111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368152"/>
          </a:xfrm>
        </p:spPr>
        <p:txBody>
          <a:bodyPr/>
          <a:lstStyle/>
          <a:p>
            <a:r>
              <a:rPr lang="ko-KR" altLang="en-US" smtClean="0"/>
              <a:t>가상공간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현실 세계를 웹에 가상으로 구축해놓은 것</a:t>
            </a:r>
            <a:endParaRPr lang="en-US" altLang="ko-KR" dirty="0" smtClean="0"/>
          </a:p>
          <a:p>
            <a:pPr lvl="1"/>
            <a:r>
              <a:rPr lang="ko-KR" altLang="en-US" dirty="0"/>
              <a:t>세컨드 라이프</a:t>
            </a:r>
            <a:r>
              <a:rPr lang="en-US" altLang="ko-KR" dirty="0"/>
              <a:t>(</a:t>
            </a:r>
            <a:r>
              <a:rPr lang="en-US" altLang="ko-KR" dirty="0" err="1"/>
              <a:t>secondlife</a:t>
            </a:r>
            <a:r>
              <a:rPr lang="en-US" altLang="ko-KR" dirty="0"/>
              <a:t>), </a:t>
            </a:r>
            <a:r>
              <a:rPr lang="ko-KR" altLang="en-US" dirty="0"/>
              <a:t>액티브 월드</a:t>
            </a:r>
            <a:r>
              <a:rPr lang="en-US" altLang="ko-KR" dirty="0"/>
              <a:t>(</a:t>
            </a:r>
            <a:r>
              <a:rPr lang="en-US" altLang="ko-KR" dirty="0" err="1"/>
              <a:t>activeworld</a:t>
            </a:r>
            <a:r>
              <a:rPr lang="en-US" altLang="ko-KR" dirty="0"/>
              <a:t>), </a:t>
            </a:r>
            <a:r>
              <a:rPr lang="ko-KR" altLang="en-US" dirty="0" smtClean="0"/>
              <a:t>오픈 </a:t>
            </a:r>
            <a:r>
              <a:rPr lang="ko-KR" altLang="en-US" dirty="0"/>
              <a:t>시뮬레이터</a:t>
            </a:r>
            <a:r>
              <a:rPr lang="en-US" altLang="ko-KR" dirty="0"/>
              <a:t>(</a:t>
            </a:r>
            <a:r>
              <a:rPr lang="en-US" altLang="ko-KR" dirty="0" err="1"/>
              <a:t>opensimulator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가상공간 서비스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웹의 활용 분야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41" y="2420888"/>
            <a:ext cx="4989195" cy="41090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7797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784976" cy="1368152"/>
          </a:xfrm>
        </p:spPr>
        <p:txBody>
          <a:bodyPr/>
          <a:lstStyle/>
          <a:p>
            <a:r>
              <a:rPr lang="ko-KR" altLang="en-US" dirty="0" err="1" smtClean="0"/>
              <a:t>이러닝</a:t>
            </a:r>
            <a:endParaRPr lang="en-US" altLang="ko-KR" dirty="0" smtClean="0"/>
          </a:p>
          <a:p>
            <a:pPr lvl="1"/>
            <a:r>
              <a:rPr lang="ko-KR" altLang="en-US" dirty="0"/>
              <a:t>정보통신기술을 활용하여 언제</a:t>
            </a:r>
            <a:r>
              <a:rPr lang="en-US" altLang="ko-KR" dirty="0"/>
              <a:t>(anytime), </a:t>
            </a:r>
            <a:r>
              <a:rPr lang="ko-KR" altLang="en-US" dirty="0"/>
              <a:t>어디서</a:t>
            </a:r>
            <a:r>
              <a:rPr lang="en-US" altLang="ko-KR" dirty="0"/>
              <a:t>(anywhere), </a:t>
            </a:r>
            <a:r>
              <a:rPr lang="ko-KR" altLang="en-US" dirty="0"/>
              <a:t>누구나</a:t>
            </a:r>
            <a:r>
              <a:rPr lang="en-US" altLang="ko-KR" dirty="0"/>
              <a:t>(anyone) </a:t>
            </a:r>
            <a:r>
              <a:rPr lang="ko-KR" altLang="en-US" dirty="0" smtClean="0"/>
              <a:t>수준별 </a:t>
            </a:r>
            <a:r>
              <a:rPr lang="ko-KR" altLang="en-US" dirty="0"/>
              <a:t>맞춤형 학습을 할 수 있는 웹 </a:t>
            </a:r>
            <a:r>
              <a:rPr lang="ko-KR" altLang="en-US" dirty="0" smtClean="0"/>
              <a:t>서비스</a:t>
            </a:r>
            <a:endParaRPr lang="en-US" altLang="ko-KR" dirty="0"/>
          </a:p>
          <a:p>
            <a:pPr lvl="1"/>
            <a:r>
              <a:rPr lang="ko-KR" altLang="en-US" dirty="0"/>
              <a:t>무들</a:t>
            </a:r>
            <a:r>
              <a:rPr lang="en-US" altLang="ko-KR" dirty="0"/>
              <a:t>(</a:t>
            </a:r>
            <a:r>
              <a:rPr lang="en-US" altLang="ko-KR"/>
              <a:t>Moodle</a:t>
            </a:r>
            <a:r>
              <a:rPr lang="en-US" altLang="ko-KR" smtClean="0"/>
              <a:t>),</a:t>
            </a:r>
            <a:r>
              <a:rPr lang="ko-KR" altLang="en-US" smtClean="0"/>
              <a:t> </a:t>
            </a:r>
            <a:r>
              <a:rPr lang="ko-KR" altLang="en-US" dirty="0" err="1"/>
              <a:t>프론터</a:t>
            </a:r>
            <a:r>
              <a:rPr lang="en-US" altLang="ko-KR" dirty="0"/>
              <a:t>(</a:t>
            </a:r>
            <a:r>
              <a:rPr lang="en-US" altLang="ko-KR" err="1"/>
              <a:t>Fronter</a:t>
            </a:r>
            <a:r>
              <a:rPr lang="en-US" altLang="ko-KR" smtClean="0"/>
              <a:t>) </a:t>
            </a:r>
            <a:r>
              <a:rPr lang="ko-KR" altLang="en-US" smtClean="0"/>
              <a:t>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이러닝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웹의 활용 분야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3" y="2420888"/>
            <a:ext cx="7714297" cy="34537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9928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2663303"/>
          </a:xfrm>
        </p:spPr>
        <p:txBody>
          <a:bodyPr/>
          <a:lstStyle/>
          <a:p>
            <a:r>
              <a:rPr lang="ko-KR" altLang="en-US" dirty="0" smtClean="0"/>
              <a:t>웹 표준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 간 일종의 약속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누가 개발하든 정해진 규칙을 준수하면 모두 호환되어 편리하게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W3C</a:t>
            </a:r>
            <a:endParaRPr lang="ko-KR" altLang="en-US" sz="800" dirty="0"/>
          </a:p>
          <a:p>
            <a:pPr lvl="1"/>
            <a:r>
              <a:rPr lang="ko-KR" altLang="en-US" smtClean="0"/>
              <a:t>웹에 </a:t>
            </a:r>
            <a:r>
              <a:rPr lang="ko-KR" altLang="en-US" dirty="0"/>
              <a:t>관련된 </a:t>
            </a:r>
            <a:r>
              <a:rPr lang="ko-KR" altLang="en-US" dirty="0" smtClean="0"/>
              <a:t>기술과 웹 브라우저 </a:t>
            </a:r>
            <a:r>
              <a:rPr lang="ko-KR" altLang="en-US" dirty="0"/>
              <a:t>사용을 </a:t>
            </a:r>
            <a:r>
              <a:rPr lang="ko-KR" altLang="en-US"/>
              <a:t>위한 </a:t>
            </a:r>
            <a:r>
              <a:rPr lang="ko-KR" altLang="en-US" smtClean="0"/>
              <a:t>표준안 제정</a:t>
            </a:r>
            <a:endParaRPr lang="en-US" altLang="ko-KR" smtClean="0"/>
          </a:p>
          <a:p>
            <a:pPr lvl="1"/>
            <a:r>
              <a:rPr lang="ko-KR" altLang="en-US" smtClean="0"/>
              <a:t>웹 </a:t>
            </a:r>
            <a:r>
              <a:rPr lang="ko-KR" altLang="en-US" dirty="0"/>
              <a:t>개발자나 사용자 간의 정보 공유 및 신기술 개발 </a:t>
            </a:r>
            <a:r>
              <a:rPr lang="ko-KR" altLang="en-US" smtClean="0"/>
              <a:t>등에 기여</a:t>
            </a:r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표준의 필요성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표준과 </a:t>
            </a:r>
            <a:r>
              <a:rPr kumimoji="0" lang="en-US" altLang="ko-KR" b="1" dirty="0" smtClean="0">
                <a:solidFill>
                  <a:schemeClr val="bg1"/>
                </a:solidFill>
              </a:rPr>
              <a:t>HTML5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645024"/>
            <a:ext cx="4568190" cy="28813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145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536504"/>
          </a:xfrm>
        </p:spPr>
        <p:txBody>
          <a:bodyPr/>
          <a:lstStyle/>
          <a:p>
            <a:r>
              <a:rPr lang="ko-KR" altLang="en-US" dirty="0" smtClean="0"/>
              <a:t>웹 표준 기술 문서의 </a:t>
            </a:r>
            <a:r>
              <a:rPr lang="ko-KR" altLang="en-US" smtClean="0"/>
              <a:t>발전 단계</a:t>
            </a:r>
            <a:endParaRPr lang="en-US" altLang="ko-KR" dirty="0"/>
          </a:p>
          <a:p>
            <a:endParaRPr lang="en-US" altLang="ko-KR" sz="800" dirty="0" smtClean="0"/>
          </a:p>
          <a:p>
            <a:pPr lvl="1"/>
            <a:r>
              <a:rPr lang="ko-KR" altLang="en-US" smtClean="0"/>
              <a:t>초안 </a:t>
            </a:r>
            <a:r>
              <a:rPr lang="en-US" altLang="ko-KR" smtClean="0"/>
              <a:t>: </a:t>
            </a:r>
            <a:r>
              <a:rPr lang="ko-KR" altLang="en-US" smtClean="0"/>
              <a:t>아직 </a:t>
            </a:r>
            <a:r>
              <a:rPr lang="ko-KR" altLang="en-US" dirty="0"/>
              <a:t>완전하지 않은 </a:t>
            </a:r>
            <a:r>
              <a:rPr lang="ko-KR" altLang="en-US" dirty="0" err="1"/>
              <a:t>워킹</a:t>
            </a:r>
            <a:r>
              <a:rPr lang="ko-KR" altLang="en-US" dirty="0"/>
              <a:t> 그룹의 </a:t>
            </a:r>
            <a:r>
              <a:rPr lang="ko-KR" altLang="en-US" dirty="0" smtClean="0"/>
              <a:t>아이디어</a:t>
            </a:r>
            <a:endParaRPr lang="en-US" altLang="ko-KR" dirty="0" smtClean="0"/>
          </a:p>
          <a:p>
            <a:pPr lvl="1"/>
            <a:r>
              <a:rPr lang="ko-KR" altLang="en-US" smtClean="0"/>
              <a:t>후보 권고안 </a:t>
            </a:r>
            <a:r>
              <a:rPr lang="en-US" altLang="ko-KR" smtClean="0"/>
              <a:t>: </a:t>
            </a:r>
            <a:r>
              <a:rPr lang="ko-KR" altLang="en-US" dirty="0" smtClean="0"/>
              <a:t>심사한 </a:t>
            </a:r>
            <a:r>
              <a:rPr lang="ko-KR" altLang="en-US" smtClean="0"/>
              <a:t>작업의 최종안</a:t>
            </a:r>
            <a:r>
              <a:rPr lang="en-US" altLang="ko-KR" smtClean="0"/>
              <a:t>(</a:t>
            </a:r>
            <a:r>
              <a:rPr lang="ko-KR" altLang="en-US" smtClean="0"/>
              <a:t>제안 </a:t>
            </a:r>
            <a:r>
              <a:rPr lang="ko-KR" altLang="en-US" dirty="0" smtClean="0"/>
              <a:t>권고안이 되기 위한 </a:t>
            </a:r>
            <a:r>
              <a:rPr lang="ko-KR" altLang="en-US" smtClean="0"/>
              <a:t>후보 문서</a:t>
            </a:r>
            <a:r>
              <a:rPr lang="en-US" altLang="ko-KR" smtClean="0"/>
              <a:t>)</a:t>
            </a:r>
            <a:endParaRPr lang="en-US" altLang="ko-KR" dirty="0" smtClean="0"/>
          </a:p>
          <a:p>
            <a:pPr lvl="1"/>
            <a:r>
              <a:rPr lang="ko-KR" altLang="en-US" smtClean="0"/>
              <a:t>제안 </a:t>
            </a:r>
            <a:r>
              <a:rPr lang="ko-KR" altLang="en-US" dirty="0" smtClean="0"/>
              <a:t>권고안 </a:t>
            </a:r>
            <a:r>
              <a:rPr lang="en-US" altLang="ko-KR" smtClean="0"/>
              <a:t>: 4</a:t>
            </a:r>
            <a:r>
              <a:rPr lang="ko-KR" altLang="en-US" dirty="0" smtClean="0"/>
              <a:t>주 이내에 검토해서 최종적으로 </a:t>
            </a:r>
            <a:r>
              <a:rPr lang="ko-KR" altLang="en-US" smtClean="0"/>
              <a:t>권고안이 되는 문서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권고안 </a:t>
            </a:r>
            <a:r>
              <a:rPr lang="en-US" altLang="ko-KR" smtClean="0"/>
              <a:t>: </a:t>
            </a:r>
            <a:r>
              <a:rPr lang="ko-KR" altLang="en-US" smtClean="0"/>
              <a:t>최종적으로 </a:t>
            </a:r>
            <a:r>
              <a:rPr lang="ko-KR" altLang="en-US" dirty="0"/>
              <a:t>표준화한 규격을 정의한 </a:t>
            </a:r>
            <a:r>
              <a:rPr lang="ko-KR" altLang="en-US" dirty="0" smtClean="0"/>
              <a:t>문서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표준 기술 문서의 발전 단계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표준과 </a:t>
            </a:r>
            <a:r>
              <a:rPr kumimoji="0" lang="en-US" altLang="ko-KR" b="1" dirty="0" smtClean="0">
                <a:solidFill>
                  <a:schemeClr val="bg1"/>
                </a:solidFill>
              </a:rPr>
              <a:t>HTML5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" y="3212976"/>
            <a:ext cx="8176260" cy="1661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594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792088"/>
          </a:xfrm>
        </p:spPr>
        <p:txBody>
          <a:bodyPr/>
          <a:lstStyle/>
          <a:p>
            <a:r>
              <a:rPr lang="en-US" altLang="ko-KR" dirty="0" smtClean="0"/>
              <a:t>HTML5</a:t>
            </a:r>
          </a:p>
          <a:p>
            <a:pPr lvl="1"/>
            <a:r>
              <a:rPr lang="en-US" altLang="ko-KR" dirty="0"/>
              <a:t>W3C</a:t>
            </a:r>
            <a:r>
              <a:rPr lang="ko-KR" altLang="en-US" dirty="0"/>
              <a:t>와 </a:t>
            </a:r>
            <a:r>
              <a:rPr lang="en-US" altLang="ko-KR" dirty="0"/>
              <a:t>WHATWG</a:t>
            </a:r>
            <a:r>
              <a:rPr lang="ko-KR" altLang="en-US" dirty="0"/>
              <a:t>의 두 단체가 협동하여 제안한 새로운 </a:t>
            </a:r>
            <a:r>
              <a:rPr lang="en-US" altLang="ko-KR" dirty="0"/>
              <a:t>HTML </a:t>
            </a:r>
            <a:r>
              <a:rPr lang="ko-KR" altLang="en-US" dirty="0" smtClean="0"/>
              <a:t>규격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H</a:t>
            </a:r>
            <a:r>
              <a:rPr lang="en-US" altLang="ko-KR" dirty="0" smtClean="0"/>
              <a:t>TML5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표준과 </a:t>
            </a:r>
            <a:r>
              <a:rPr kumimoji="0" lang="en-US" altLang="ko-KR" b="1" dirty="0" smtClean="0">
                <a:solidFill>
                  <a:schemeClr val="bg1"/>
                </a:solidFill>
              </a:rPr>
              <a:t>HTML5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16832"/>
            <a:ext cx="6184772" cy="45230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3417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04056"/>
          </a:xfrm>
        </p:spPr>
        <p:txBody>
          <a:bodyPr/>
          <a:lstStyle/>
          <a:p>
            <a:r>
              <a:rPr lang="ko-KR" altLang="en-US" dirty="0" smtClean="0"/>
              <a:t>웹 브라우저 종류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 브라우저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브라우저와 </a:t>
            </a:r>
            <a:r>
              <a:rPr kumimoji="0" lang="en-US" altLang="ko-KR" b="1" dirty="0">
                <a:solidFill>
                  <a:schemeClr val="bg1"/>
                </a:solidFill>
              </a:rPr>
              <a:t>H</a:t>
            </a:r>
            <a:r>
              <a:rPr kumimoji="0" lang="en-US" altLang="ko-KR" b="1" dirty="0" smtClean="0">
                <a:solidFill>
                  <a:schemeClr val="bg1"/>
                </a:solidFill>
              </a:rPr>
              <a:t>TML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편집기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7827"/>
          <a:stretch/>
        </p:blipFill>
        <p:spPr>
          <a:xfrm>
            <a:off x="1674479" y="1760303"/>
            <a:ext cx="1744980" cy="14401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5154"/>
          <a:stretch/>
        </p:blipFill>
        <p:spPr>
          <a:xfrm>
            <a:off x="4527550" y="1719911"/>
            <a:ext cx="2720340" cy="14805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4728"/>
          <a:stretch/>
        </p:blipFill>
        <p:spPr>
          <a:xfrm>
            <a:off x="755576" y="4148820"/>
            <a:ext cx="2194560" cy="164393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4092"/>
          <a:stretch/>
        </p:blipFill>
        <p:spPr>
          <a:xfrm>
            <a:off x="3371850" y="4064559"/>
            <a:ext cx="1920240" cy="17281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4420"/>
          <a:stretch/>
        </p:blipFill>
        <p:spPr>
          <a:xfrm>
            <a:off x="5724128" y="4110279"/>
            <a:ext cx="1935480" cy="1682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8495" y="3200463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66CC"/>
                </a:solidFill>
                <a:latin typeface="+mn-ea"/>
                <a:ea typeface="+mn-ea"/>
              </a:rPr>
              <a:t>▲</a:t>
            </a:r>
            <a:r>
              <a:rPr lang="ko-KR" altLang="en-US" sz="1400" b="1" smtClean="0">
                <a:latin typeface="+mn-ea"/>
                <a:ea typeface="+mn-ea"/>
              </a:rPr>
              <a:t> 구글 크롬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52250" y="3212976"/>
            <a:ext cx="3244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66CC"/>
                </a:solidFill>
                <a:latin typeface="+mn-ea"/>
                <a:ea typeface="+mn-ea"/>
              </a:rPr>
              <a:t>▲</a:t>
            </a:r>
            <a:r>
              <a:rPr lang="ko-KR" altLang="en-US" sz="1400" b="1" smtClean="0">
                <a:latin typeface="+mn-ea"/>
                <a:ea typeface="+mn-ea"/>
              </a:rPr>
              <a:t> 마이크로소프트 인터넷 익스플로러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5029" y="5826062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66CC"/>
                </a:solidFill>
                <a:latin typeface="+mn-ea"/>
                <a:ea typeface="+mn-ea"/>
              </a:rPr>
              <a:t>▲</a:t>
            </a:r>
            <a:r>
              <a:rPr lang="ko-KR" altLang="en-US" sz="1400" b="1" smtClean="0">
                <a:latin typeface="+mn-ea"/>
                <a:ea typeface="+mn-ea"/>
              </a:rPr>
              <a:t> 모질라 파이어폭스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9496" y="582606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66CC"/>
                </a:solidFill>
                <a:latin typeface="+mn-ea"/>
                <a:ea typeface="+mn-ea"/>
              </a:rPr>
              <a:t>▲</a:t>
            </a:r>
            <a:r>
              <a:rPr lang="ko-KR" altLang="en-US" sz="1400" b="1" smtClean="0">
                <a:latin typeface="+mn-ea"/>
                <a:ea typeface="+mn-ea"/>
              </a:rPr>
              <a:t> 애플 사파리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2200" y="582606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66CC"/>
                </a:solidFill>
                <a:latin typeface="+mn-ea"/>
                <a:ea typeface="+mn-ea"/>
              </a:rPr>
              <a:t>▲</a:t>
            </a:r>
            <a:r>
              <a:rPr lang="ko-KR" altLang="en-US" sz="1400" b="1" smtClean="0">
                <a:latin typeface="+mn-ea"/>
                <a:ea typeface="+mn-ea"/>
              </a:rPr>
              <a:t> 오페라</a:t>
            </a:r>
            <a:endParaRPr lang="ko-KR" altLang="en-US" sz="14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94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HTML </a:t>
            </a:r>
            <a:r>
              <a:rPr lang="ko-KR" altLang="en-US" dirty="0" smtClean="0"/>
              <a:t>편집기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브라우저와 </a:t>
            </a:r>
            <a:r>
              <a:rPr kumimoji="0" lang="en-US" altLang="ko-KR" b="1" dirty="0">
                <a:solidFill>
                  <a:schemeClr val="bg1"/>
                </a:solidFill>
              </a:rPr>
              <a:t>H</a:t>
            </a:r>
            <a:r>
              <a:rPr kumimoji="0" lang="en-US" altLang="ko-KR" b="1" dirty="0" smtClean="0">
                <a:solidFill>
                  <a:schemeClr val="bg1"/>
                </a:solidFill>
              </a:rPr>
              <a:t>TML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편집기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5774"/>
          <a:stretch/>
        </p:blipFill>
        <p:spPr>
          <a:xfrm>
            <a:off x="671426" y="2116926"/>
            <a:ext cx="1444001" cy="124006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8068"/>
          <a:stretch/>
        </p:blipFill>
        <p:spPr>
          <a:xfrm>
            <a:off x="2577702" y="2116927"/>
            <a:ext cx="2006917" cy="124006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6598"/>
          <a:stretch/>
        </p:blipFill>
        <p:spPr>
          <a:xfrm>
            <a:off x="5117785" y="2116927"/>
            <a:ext cx="2086927" cy="124006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6974160" y="1973034"/>
            <a:ext cx="1944216" cy="131194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0769"/>
          <a:stretch/>
        </p:blipFill>
        <p:spPr>
          <a:xfrm>
            <a:off x="1384472" y="4221088"/>
            <a:ext cx="2060257" cy="109880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4057"/>
          <a:stretch/>
        </p:blipFill>
        <p:spPr>
          <a:xfrm>
            <a:off x="3923928" y="4226410"/>
            <a:ext cx="2016224" cy="109439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5483"/>
          <a:stretch/>
        </p:blipFill>
        <p:spPr>
          <a:xfrm>
            <a:off x="6388661" y="4207211"/>
            <a:ext cx="1533612" cy="1126562"/>
          </a:xfrm>
          <a:prstGeom prst="rect">
            <a:avLst/>
          </a:prstGeom>
        </p:spPr>
      </p:pic>
      <p:sp>
        <p:nvSpPr>
          <p:cNvPr id="25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648072"/>
          </a:xfrm>
        </p:spPr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편집기 종류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10761" y="348126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66CC"/>
                </a:solidFill>
                <a:latin typeface="+mn-ea"/>
                <a:ea typeface="+mn-ea"/>
              </a:rPr>
              <a:t>▲</a:t>
            </a:r>
            <a:r>
              <a:rPr lang="ko-KR" altLang="en-US" sz="1400" b="1" smtClean="0">
                <a:latin typeface="+mn-ea"/>
                <a:ea typeface="+mn-ea"/>
              </a:rPr>
              <a:t> 메모장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78884" y="3481262"/>
            <a:ext cx="1404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66CC"/>
                </a:solidFill>
                <a:latin typeface="+mn-ea"/>
                <a:ea typeface="+mn-ea"/>
              </a:rPr>
              <a:t>▲</a:t>
            </a:r>
            <a:r>
              <a:rPr lang="ko-KR" altLang="en-US" sz="1400" b="1" smtClean="0">
                <a:latin typeface="+mn-ea"/>
                <a:ea typeface="+mn-ea"/>
              </a:rPr>
              <a:t> 노트패드</a:t>
            </a:r>
            <a:r>
              <a:rPr lang="en-US" altLang="ko-KR" sz="1400" b="1" smtClean="0">
                <a:latin typeface="+mn-ea"/>
                <a:ea typeface="+mn-ea"/>
              </a:rPr>
              <a:t>++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9965" y="348126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66CC"/>
                </a:solidFill>
                <a:latin typeface="+mn-ea"/>
                <a:ea typeface="+mn-ea"/>
              </a:rPr>
              <a:t>▲</a:t>
            </a:r>
            <a:r>
              <a:rPr lang="ko-KR" altLang="en-US" sz="1400" b="1" smtClean="0">
                <a:latin typeface="+mn-ea"/>
                <a:ea typeface="+mn-ea"/>
              </a:rPr>
              <a:t> 울트라에디트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04248" y="348126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66CC"/>
                </a:solidFill>
                <a:latin typeface="+mn-ea"/>
                <a:ea typeface="+mn-ea"/>
              </a:rPr>
              <a:t>▲</a:t>
            </a:r>
            <a:r>
              <a:rPr lang="ko-KR" altLang="en-US" sz="1400" b="1" smtClean="0">
                <a:latin typeface="+mn-ea"/>
                <a:ea typeface="+mn-ea"/>
              </a:rPr>
              <a:t> 에디트플러스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4121" y="5444168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66CC"/>
                </a:solidFill>
                <a:latin typeface="+mn-ea"/>
                <a:ea typeface="+mn-ea"/>
              </a:rPr>
              <a:t>▲</a:t>
            </a:r>
            <a:r>
              <a:rPr lang="ko-KR" altLang="en-US" sz="1400" b="1" smtClean="0">
                <a:latin typeface="+mn-ea"/>
                <a:ea typeface="+mn-ea"/>
              </a:rPr>
              <a:t> 아크로에디트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1160" y="5444168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66CC"/>
                </a:solidFill>
                <a:latin typeface="+mn-ea"/>
                <a:ea typeface="+mn-ea"/>
              </a:rPr>
              <a:t>▲</a:t>
            </a:r>
            <a:r>
              <a:rPr lang="ko-KR" altLang="en-US" sz="1400" b="1" smtClean="0">
                <a:latin typeface="+mn-ea"/>
                <a:ea typeface="+mn-ea"/>
              </a:rPr>
              <a:t> 비주얼 스튜디오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28952" y="544416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66CC"/>
                </a:solidFill>
                <a:latin typeface="+mn-ea"/>
                <a:ea typeface="+mn-ea"/>
              </a:rPr>
              <a:t>▲</a:t>
            </a:r>
            <a:r>
              <a:rPr lang="ko-KR" altLang="en-US" sz="1400" b="1" smtClean="0">
                <a:latin typeface="+mn-ea"/>
                <a:ea typeface="+mn-ea"/>
              </a:rPr>
              <a:t> 어도비 브라켓</a:t>
            </a:r>
            <a:endParaRPr lang="ko-KR" altLang="en-US" sz="14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816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139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728192"/>
          </a:xfrm>
        </p:spPr>
        <p:txBody>
          <a:bodyPr/>
          <a:lstStyle/>
          <a:p>
            <a:r>
              <a:rPr lang="ko-KR" altLang="en-US" dirty="0" smtClean="0"/>
              <a:t>인터넷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전세계의 컴퓨터를 데이터를 주고 받을 수 있도록 연결한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통신망과 통신망을 연동해 놓은 망의 집합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인터넷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웹의 개념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79" y="2827163"/>
            <a:ext cx="4834890" cy="39862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220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2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407988"/>
          </a:xfrm>
        </p:spPr>
        <p:txBody>
          <a:bodyPr/>
          <a:lstStyle/>
          <a:p>
            <a:r>
              <a:rPr lang="en-US" altLang="ko-KR" smtClean="0"/>
              <a:t>3. HTML </a:t>
            </a:r>
            <a:r>
              <a:rPr lang="ko-KR" altLang="en-US" smtClean="0"/>
              <a:t>태그와 문서 구조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84150" y="1376363"/>
            <a:ext cx="8642350" cy="52355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HTML</a:t>
            </a:r>
            <a:r>
              <a:rPr lang="ko-KR" altLang="en-US" dirty="0"/>
              <a:t>의 문서 구조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HTML : </a:t>
            </a:r>
            <a:r>
              <a:rPr lang="ko-KR" altLang="en-US" dirty="0"/>
              <a:t>웹 페이지를 만들 때 사용하는 가장 기본적인 웹 프로그래밍 언어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태그 </a:t>
            </a:r>
            <a:r>
              <a:rPr lang="en-US" altLang="ko-KR" dirty="0"/>
              <a:t>: HTML</a:t>
            </a:r>
            <a:r>
              <a:rPr lang="ko-KR" altLang="en-US" dirty="0"/>
              <a:t>에서 사용하는 명령어로 </a:t>
            </a:r>
            <a:r>
              <a:rPr lang="en-US" altLang="ko-KR" dirty="0"/>
              <a:t>&lt;&gt;</a:t>
            </a:r>
            <a:r>
              <a:rPr lang="ko-KR" altLang="en-US" dirty="0"/>
              <a:t>를 이용하여 나타냄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684213" y="620713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en-US" altLang="ko-KR" b="1"/>
              <a:t>3.1 HTML </a:t>
            </a:r>
            <a:r>
              <a:rPr lang="ko-KR" altLang="en-US" b="1"/>
              <a:t>태그와 문서 구조</a:t>
            </a:r>
          </a:p>
        </p:txBody>
      </p:sp>
      <p:pic>
        <p:nvPicPr>
          <p:cNvPr id="18437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81300"/>
            <a:ext cx="8278812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3500438"/>
            <a:ext cx="3960813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6431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2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407988"/>
          </a:xfrm>
        </p:spPr>
        <p:txBody>
          <a:bodyPr/>
          <a:lstStyle/>
          <a:p>
            <a:r>
              <a:rPr lang="en-US" altLang="ko-KR" smtClean="0"/>
              <a:t>4. &lt;meta&gt; </a:t>
            </a:r>
            <a:r>
              <a:rPr lang="ko-KR" altLang="en-US" smtClean="0"/>
              <a:t>태그로 문자 세트 설정하기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84150" y="1376363"/>
            <a:ext cx="8642350" cy="52355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&lt;meta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데이터를 표현하는 속성인 메타데이터를 설정할 때 사용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HTML5</a:t>
            </a:r>
            <a:r>
              <a:rPr lang="ko-KR" altLang="en-US" dirty="0"/>
              <a:t>의 표준 문자 세트는 </a:t>
            </a:r>
            <a:r>
              <a:rPr lang="en-US" altLang="ko-KR" dirty="0"/>
              <a:t>UTF-8</a:t>
            </a: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684213" y="620713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en-US" altLang="ko-KR" b="1"/>
              <a:t>4.1 &lt;meta&gt; </a:t>
            </a:r>
            <a:r>
              <a:rPr lang="ko-KR" altLang="en-US" b="1"/>
              <a:t>태그로 문자 세트 설정하기</a:t>
            </a:r>
          </a:p>
        </p:txBody>
      </p:sp>
      <p:pic>
        <p:nvPicPr>
          <p:cNvPr id="19461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81300"/>
            <a:ext cx="8278812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3500438"/>
            <a:ext cx="3960813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0222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184150" y="1376363"/>
            <a:ext cx="8642350" cy="523557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</a:p>
          <a:p>
            <a:pPr lvl="1">
              <a:defRPr/>
            </a:pPr>
            <a:r>
              <a:rPr lang="ko-KR" altLang="en-US" dirty="0"/>
              <a:t>해당 태그를 사용할 때 필요한 세부 사항을 설정</a:t>
            </a:r>
            <a:endParaRPr lang="en-US" altLang="ko-KR" dirty="0"/>
          </a:p>
        </p:txBody>
      </p:sp>
      <p:sp>
        <p:nvSpPr>
          <p:cNvPr id="20483" name="제목 2"/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407988"/>
          </a:xfrm>
        </p:spPr>
        <p:txBody>
          <a:bodyPr/>
          <a:lstStyle/>
          <a:p>
            <a:r>
              <a:rPr lang="en-US" altLang="ko-KR" smtClean="0"/>
              <a:t>5. HTML </a:t>
            </a:r>
            <a:r>
              <a:rPr lang="ko-KR" altLang="en-US" smtClean="0"/>
              <a:t>태그의 속성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684213" y="620713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en-US" altLang="ko-KR" b="1"/>
              <a:t>5.1 HTML </a:t>
            </a:r>
            <a:r>
              <a:rPr lang="ko-KR" altLang="en-US" b="1"/>
              <a:t>태그의 속성</a:t>
            </a:r>
          </a:p>
        </p:txBody>
      </p:sp>
      <p:pic>
        <p:nvPicPr>
          <p:cNvPr id="20485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420938"/>
            <a:ext cx="8278812" cy="407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13100"/>
            <a:ext cx="39592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759819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dirty="0" smtClean="0"/>
              <a:t>&lt;B&gt;&lt;/B&gt; B</a:t>
            </a:r>
            <a:r>
              <a:rPr lang="ko-KR" altLang="en-US" dirty="0" smtClean="0"/>
              <a:t>태그 안에 글씨는 진하게 칠해 진다</a:t>
            </a:r>
            <a:r>
              <a:rPr lang="en-US" dirty="0" smtClean="0"/>
              <a:t>.Ex)&lt;b&gt;</a:t>
            </a:r>
            <a:r>
              <a:rPr lang="ko-KR" altLang="en-US" dirty="0" smtClean="0"/>
              <a:t>진하다</a:t>
            </a:r>
            <a:r>
              <a:rPr lang="en-US" dirty="0" smtClean="0"/>
              <a:t>&lt;/b&gt;</a:t>
            </a:r>
            <a:endParaRPr lang="ko-KR" altLang="en-US" dirty="0" smtClean="0"/>
          </a:p>
          <a:p>
            <a:pPr latinLnBrk="0"/>
            <a:r>
              <a:rPr lang="en-US" dirty="0" smtClean="0"/>
              <a:t> </a:t>
            </a:r>
            <a:r>
              <a:rPr lang="ko-KR" altLang="en-US" dirty="0" err="1" smtClean="0"/>
              <a:t>텝에는</a:t>
            </a:r>
            <a:r>
              <a:rPr lang="ko-KR" altLang="en-US" dirty="0" smtClean="0"/>
              <a:t> 누구누구의 홈페이지</a:t>
            </a:r>
            <a:r>
              <a:rPr lang="en-US" dirty="0" smtClean="0"/>
              <a:t>  </a:t>
            </a:r>
          </a:p>
          <a:p>
            <a:pPr latinLnBrk="0"/>
            <a:r>
              <a:rPr lang="en-US" dirty="0" smtClean="0"/>
              <a:t>document</a:t>
            </a:r>
            <a:r>
              <a:rPr lang="ko-KR" altLang="en-US" dirty="0" smtClean="0"/>
              <a:t>에는 </a:t>
            </a:r>
            <a:r>
              <a:rPr lang="en-US" dirty="0" smtClean="0"/>
              <a:t>‘XXX </a:t>
            </a:r>
            <a:r>
              <a:rPr lang="ko-KR" altLang="en-US" dirty="0" smtClean="0"/>
              <a:t>님 안녕하세요</a:t>
            </a:r>
            <a:r>
              <a:rPr lang="en-US" dirty="0" smtClean="0"/>
              <a:t>’</a:t>
            </a:r>
            <a:r>
              <a:rPr lang="ko-KR" altLang="en-US" dirty="0" smtClean="0"/>
              <a:t>를</a:t>
            </a:r>
          </a:p>
          <a:p>
            <a:r>
              <a:rPr lang="en-US" dirty="0" smtClean="0"/>
              <a:t>‘</a:t>
            </a:r>
            <a:r>
              <a:rPr lang="ko-KR" altLang="en-US" dirty="0" smtClean="0"/>
              <a:t>안녕하세요</a:t>
            </a:r>
            <a:r>
              <a:rPr lang="en-US" dirty="0" smtClean="0"/>
              <a:t>’</a:t>
            </a:r>
            <a:r>
              <a:rPr lang="ko-KR" altLang="en-US" dirty="0" smtClean="0"/>
              <a:t>는 진하게 칠해보자</a:t>
            </a:r>
            <a:r>
              <a:rPr lang="en-US" dirty="0" smtClean="0"/>
              <a:t>.</a:t>
            </a:r>
          </a:p>
          <a:p>
            <a:r>
              <a:rPr lang="en-US" altLang="ko-KR" dirty="0" smtClean="0"/>
              <a:t>xxx</a:t>
            </a:r>
            <a:r>
              <a:rPr lang="ko-KR" altLang="en-US" dirty="0" smtClean="0"/>
              <a:t>부분의 이름은 </a:t>
            </a:r>
            <a:r>
              <a:rPr lang="ko-KR" altLang="en-US" dirty="0" err="1" smtClean="0"/>
              <a:t>파랑색으로</a:t>
            </a:r>
            <a:r>
              <a:rPr lang="ko-KR" altLang="en-US" dirty="0" smtClean="0"/>
              <a:t> 출력해보자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</a:t>
            </a:r>
            <a:r>
              <a:rPr lang="ko-KR" altLang="en-US" dirty="0" err="1" smtClean="0"/>
              <a:t>웹페이지를</a:t>
            </a:r>
            <a:r>
              <a:rPr lang="ko-KR" altLang="en-US" dirty="0" smtClean="0"/>
              <a:t> 만들어보자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연습문제 풀기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512392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004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2019074"/>
          </a:xfrm>
        </p:spPr>
        <p:txBody>
          <a:bodyPr/>
          <a:lstStyle/>
          <a:p>
            <a:r>
              <a:rPr lang="ko-KR" altLang="en-US" dirty="0" smtClean="0"/>
              <a:t>웹</a:t>
            </a:r>
            <a:r>
              <a:rPr lang="en-US" altLang="ko-KR" dirty="0" smtClean="0"/>
              <a:t>(WWW)</a:t>
            </a:r>
          </a:p>
          <a:p>
            <a:pPr lvl="1"/>
            <a:r>
              <a:rPr lang="ko-KR" altLang="en-US" dirty="0" smtClean="0"/>
              <a:t>인터넷에서 정보를 교환하는 시스템을 </a:t>
            </a:r>
            <a:r>
              <a:rPr lang="en-US" altLang="ko-KR" dirty="0" smtClean="0"/>
              <a:t>world wide web</a:t>
            </a:r>
            <a:r>
              <a:rPr lang="ko-KR" altLang="en-US" dirty="0" smtClean="0"/>
              <a:t>을 줄여서 웹이라고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웹에서 컴퓨터간 데이터를 주고 받기 위해서 사용되는 약속된 문서 양식으로 </a:t>
            </a:r>
            <a:r>
              <a:rPr lang="en-US" altLang="ko-KR" dirty="0" smtClean="0">
                <a:solidFill>
                  <a:srgbClr val="FF0000"/>
                </a:solidFill>
              </a:rPr>
              <a:t>HTML</a:t>
            </a:r>
            <a:r>
              <a:rPr lang="ko-KR" altLang="en-US" dirty="0" smtClean="0"/>
              <a:t>를 사용해야 한다</a:t>
            </a:r>
            <a:r>
              <a:rPr lang="en-US" altLang="ko-KR" dirty="0" smtClean="0"/>
              <a:t>. </a:t>
            </a:r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웹의 등장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웹의 개념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933056"/>
            <a:ext cx="3780473" cy="24260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496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/>
          <a:srcRect l="27917" t="26631" r="36943" b="23278"/>
          <a:stretch/>
        </p:blipFill>
        <p:spPr>
          <a:xfrm>
            <a:off x="179346" y="1064162"/>
            <a:ext cx="3855941" cy="39749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/>
          <a:srcRect l="15001" t="34723" r="52500" b="21277"/>
          <a:stretch/>
        </p:blipFill>
        <p:spPr>
          <a:xfrm>
            <a:off x="5002254" y="1064162"/>
            <a:ext cx="3962400" cy="40233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211813" y="343367"/>
            <a:ext cx="1955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태그</a:t>
            </a:r>
            <a:r>
              <a:rPr lang="en-US" altLang="ko-KR" sz="3600" spc="-15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(tag)</a:t>
            </a:r>
            <a:endParaRPr lang="en-US" altLang="ko-KR" spc="-1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45801" y="346913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내용</a:t>
            </a:r>
            <a:r>
              <a:rPr lang="en-US" altLang="ko-KR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(content)</a:t>
            </a:r>
          </a:p>
        </p:txBody>
      </p:sp>
      <p:sp>
        <p:nvSpPr>
          <p:cNvPr id="9" name="십자형 8"/>
          <p:cNvSpPr/>
          <p:nvPr/>
        </p:nvSpPr>
        <p:spPr>
          <a:xfrm>
            <a:off x="4175870" y="2708751"/>
            <a:ext cx="685800" cy="685800"/>
          </a:xfrm>
          <a:prstGeom prst="plus">
            <a:avLst>
              <a:gd name="adj" fmla="val 4310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26827" y="5019293"/>
            <a:ext cx="31838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spc="-15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HTML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4152456" y="4491174"/>
            <a:ext cx="663194" cy="675861"/>
          </a:xfrm>
          <a:prstGeom prst="downArrow">
            <a:avLst>
              <a:gd name="adj1" fmla="val 38011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310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28340" y="2096852"/>
            <a:ext cx="1728192" cy="5952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28540" y="2107218"/>
            <a:ext cx="3024336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HyperText </a:t>
            </a:r>
            <a:r>
              <a:rPr lang="en-US" altLang="ko-KR" sz="2000"/>
              <a:t>Markup Language</a:t>
            </a:r>
            <a:r>
              <a:rPr lang="ko-KR" altLang="en-US" sz="2000"/>
              <a:t>의 </a:t>
            </a:r>
            <a:r>
              <a:rPr lang="ko-KR" altLang="en-US" sz="2000" smtClean="0"/>
              <a:t>약자</a:t>
            </a:r>
            <a:endParaRPr lang="en-US" altLang="ko-KR" sz="2000" smtClean="0"/>
          </a:p>
          <a:p>
            <a:r>
              <a:rPr lang="ko-KR" altLang="en-US" sz="2000" smtClean="0"/>
              <a:t>마크업 </a:t>
            </a:r>
            <a:r>
              <a:rPr lang="ko-KR" altLang="en-US" sz="2000"/>
              <a:t>언어</a:t>
            </a:r>
            <a:r>
              <a:rPr lang="en-US" altLang="ko-KR" sz="2000"/>
              <a:t>(Markup Language)</a:t>
            </a:r>
            <a:r>
              <a:rPr lang="ko-KR" altLang="en-US" sz="2000"/>
              <a:t>라고 줄여 </a:t>
            </a:r>
            <a:r>
              <a:rPr lang="ko-KR" altLang="en-US" sz="2000" smtClean="0"/>
              <a:t>말하기도 한다</a:t>
            </a:r>
            <a:r>
              <a:rPr lang="en-US" altLang="ko-KR" sz="2000" smtClean="0"/>
              <a:t>.</a:t>
            </a:r>
          </a:p>
          <a:p>
            <a:endParaRPr lang="ko-KR" altLang="en-US" sz="20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61B9BB-5E15-41CC-A16A-DDF6FBC0630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28340" y="2132856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HyperText Markup Language</a:t>
            </a:r>
            <a:endParaRPr lang="ko-KR" alt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457200" y="3501008"/>
            <a:ext cx="3960440" cy="147732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클릭해서 다른 곳으로 이동할 수 있게 하는 하이퍼링크 기능을 웹으로 옮겨 온 것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다른 사이트의 페이지나 멀티미디어 등으로 연결하는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7" idx="2"/>
            <a:endCxn id="8" idx="0"/>
          </p:cNvCxnSpPr>
          <p:nvPr/>
        </p:nvCxnSpPr>
        <p:spPr>
          <a:xfrm flipH="1">
            <a:off x="2437420" y="2692080"/>
            <a:ext cx="555016" cy="8089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4260" y="3501008"/>
            <a:ext cx="4042792" cy="147732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문서에 명령을 표시했다는 의미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‘</a:t>
            </a:r>
            <a:r>
              <a:rPr lang="ko-KR" altLang="en-US" dirty="0" smtClean="0"/>
              <a:t>이 부분은 진하게</a:t>
            </a:r>
            <a:r>
              <a:rPr lang="en-US" altLang="ko-KR" dirty="0" smtClean="0"/>
              <a:t>‘, ‘</a:t>
            </a:r>
            <a:r>
              <a:rPr lang="ko-KR" altLang="en-US" dirty="0" smtClean="0"/>
              <a:t>이 부분은 이미지로</a:t>
            </a:r>
            <a:r>
              <a:rPr lang="en-US" altLang="ko-KR" dirty="0" smtClean="0"/>
              <a:t>‘ 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브라우저에서 명령을 처리한 후 화면에 표시한다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9" idx="2"/>
            <a:endCxn id="14" idx="0"/>
          </p:cNvCxnSpPr>
          <p:nvPr/>
        </p:nvCxnSpPr>
        <p:spPr>
          <a:xfrm>
            <a:off x="5440708" y="2683282"/>
            <a:ext cx="1074948" cy="81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9552" y="5445224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예</a:t>
            </a:r>
            <a:r>
              <a:rPr lang="en-US" altLang="ko-KR" smtClean="0"/>
              <a:t>) &lt;h1&gt;</a:t>
            </a:r>
            <a:r>
              <a:rPr lang="ko-KR" altLang="en-US" smtClean="0"/>
              <a:t>유적지</a:t>
            </a:r>
            <a:r>
              <a:rPr lang="en-US" altLang="ko-KR" smtClean="0"/>
              <a:t>&lt;/h1&gt;</a:t>
            </a: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043608" y="5445224"/>
            <a:ext cx="504056" cy="3693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339752" y="5445224"/>
            <a:ext cx="504056" cy="3693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543635" y="59958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C00000"/>
                </a:solidFill>
              </a:rPr>
              <a:t>마크업</a:t>
            </a:r>
            <a:endParaRPr lang="ko-KR" altLang="en-US">
              <a:solidFill>
                <a:srgbClr val="C00000"/>
              </a:solidFill>
            </a:endParaRPr>
          </a:p>
        </p:txBody>
      </p:sp>
      <p:cxnSp>
        <p:nvCxnSpPr>
          <p:cNvPr id="23" name="직선 화살표 연결선 22"/>
          <p:cNvCxnSpPr>
            <a:stCxn id="21" idx="0"/>
            <a:endCxn id="19" idx="5"/>
          </p:cNvCxnSpPr>
          <p:nvPr/>
        </p:nvCxnSpPr>
        <p:spPr>
          <a:xfrm flipH="1" flipV="1">
            <a:off x="1473847" y="5760469"/>
            <a:ext cx="508370" cy="23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1" idx="0"/>
            <a:endCxn id="20" idx="4"/>
          </p:cNvCxnSpPr>
          <p:nvPr/>
        </p:nvCxnSpPr>
        <p:spPr>
          <a:xfrm flipV="1">
            <a:off x="1982217" y="5814556"/>
            <a:ext cx="609563" cy="18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7499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</TotalTime>
  <Words>1825</Words>
  <Application>Microsoft Office PowerPoint</Application>
  <PresentationFormat>화면 슬라이드 쇼(4:3)</PresentationFormat>
  <Paragraphs>365</Paragraphs>
  <Slides>66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67" baseType="lpstr">
      <vt:lpstr>Office 테마</vt:lpstr>
      <vt:lpstr>슬라이드 1</vt:lpstr>
      <vt:lpstr>슬라이드 2</vt:lpstr>
      <vt:lpstr>인터넷</vt:lpstr>
      <vt:lpstr>인터넷</vt:lpstr>
      <vt:lpstr>슬라이드 5</vt:lpstr>
      <vt:lpstr>1. 인터넷</vt:lpstr>
      <vt:lpstr>2. 웹의 등장</vt:lpstr>
      <vt:lpstr>슬라이드 8</vt:lpstr>
      <vt:lpstr>HTML이란? </vt:lpstr>
      <vt:lpstr>슬라이드 10</vt:lpstr>
      <vt:lpstr>HTML</vt:lpstr>
      <vt:lpstr>크롬을 설치하고</vt:lpstr>
      <vt:lpstr>삭제</vt:lpstr>
      <vt:lpstr>HTML 편집 프로그램</vt:lpstr>
      <vt:lpstr>Html은 태그로 구성되어 있습니다.</vt:lpstr>
      <vt:lpstr>Html는 규칙에 따라 구현 해야 한다 엔터를 치거나 여러 개의 스페이스를 보여준다고 해서 그대로 보여주는 것이 아니다.</vt:lpstr>
      <vt:lpstr>슬라이드 17</vt:lpstr>
      <vt:lpstr>슬라이드 18</vt:lpstr>
      <vt:lpstr>슬라이드 19</vt:lpstr>
      <vt:lpstr>슬라이드 20</vt:lpstr>
      <vt:lpstr>2. 실습 환경 구축하기</vt:lpstr>
      <vt:lpstr>슬라이드 22</vt:lpstr>
      <vt:lpstr>슬라이드 23</vt:lpstr>
      <vt:lpstr>웹 브라우저</vt:lpstr>
      <vt:lpstr>슬라이드 25</vt:lpstr>
      <vt:lpstr>슬라이드 26</vt:lpstr>
      <vt:lpstr>A 태그의 속성</vt:lpstr>
      <vt:lpstr>슬라이드 28</vt:lpstr>
      <vt:lpstr>슬라이드 29</vt:lpstr>
      <vt:lpstr>슬라이드 30</vt:lpstr>
      <vt:lpstr>슬라이드 31</vt:lpstr>
      <vt:lpstr>슬라이드 32</vt:lpstr>
      <vt:lpstr>간략한 HTML의 역사</vt:lpstr>
      <vt:lpstr>슬라이드 34</vt:lpstr>
      <vt:lpstr>HTML이란? </vt:lpstr>
      <vt:lpstr>Html언어를 사용하는 WWW의 동작원리  컴퓨터끼리 데이터를 주고 받으며 처리한다. </vt:lpstr>
      <vt:lpstr>2. 웹 서버의 기능</vt:lpstr>
      <vt:lpstr>클라이언트와 서버</vt:lpstr>
      <vt:lpstr>브라우저의 종류  클라이언트에서 받은 html은 다양한 브라우저에서 사용할 수 있다.</vt:lpstr>
      <vt:lpstr>1. 웹의 개요</vt:lpstr>
      <vt:lpstr>3. 웹 서버의 종류</vt:lpstr>
      <vt:lpstr>2. 웹 서버의 기능</vt:lpstr>
      <vt:lpstr>웹 주소, URL</vt:lpstr>
      <vt:lpstr>1. 웹의 개요</vt:lpstr>
      <vt:lpstr>1. 웹의 개요</vt:lpstr>
      <vt:lpstr>2. 웹 서버의 기능</vt:lpstr>
      <vt:lpstr>2. 웹 서버의 기능</vt:lpstr>
      <vt:lpstr>슬라이드 48</vt:lpstr>
      <vt:lpstr>3. 웹의 발전</vt:lpstr>
      <vt:lpstr>1. 정보 검색</vt:lpstr>
      <vt:lpstr>2. 온라인 쇼핑</vt:lpstr>
      <vt:lpstr>3. 가상공간 서비스</vt:lpstr>
      <vt:lpstr>4. 이러닝</vt:lpstr>
      <vt:lpstr>1. 웹 표준의 필요성</vt:lpstr>
      <vt:lpstr>2. 웹 표준 기술 문서의 발전 단계</vt:lpstr>
      <vt:lpstr>4. HTML5</vt:lpstr>
      <vt:lpstr>1. 웹 브라우저</vt:lpstr>
      <vt:lpstr>2. HTML 편집기</vt:lpstr>
      <vt:lpstr>슬라이드 59</vt:lpstr>
      <vt:lpstr>3. HTML 태그와 문서 구조</vt:lpstr>
      <vt:lpstr>4. &lt;meta&gt; 태그로 문자 세트 설정하기</vt:lpstr>
      <vt:lpstr>5. HTML 태그의 속성</vt:lpstr>
      <vt:lpstr>슬라이드 63</vt:lpstr>
      <vt:lpstr>다음 웹페이지를 만들어보자.</vt:lpstr>
      <vt:lpstr>슬라이드 65</vt:lpstr>
      <vt:lpstr>슬라이드 66</vt:lpstr>
    </vt:vector>
  </TitlesOfParts>
  <Company>한빛가족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cloud2019</cp:lastModifiedBy>
  <cp:revision>283</cp:revision>
  <dcterms:created xsi:type="dcterms:W3CDTF">2012-08-06T11:28:05Z</dcterms:created>
  <dcterms:modified xsi:type="dcterms:W3CDTF">2020-03-09T06:55:33Z</dcterms:modified>
</cp:coreProperties>
</file>