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391" r:id="rId5"/>
    <p:sldId id="348" r:id="rId6"/>
    <p:sldId id="349" r:id="rId7"/>
    <p:sldId id="389" r:id="rId8"/>
    <p:sldId id="275" r:id="rId9"/>
    <p:sldId id="351" r:id="rId10"/>
    <p:sldId id="352" r:id="rId11"/>
    <p:sldId id="353" r:id="rId12"/>
    <p:sldId id="354" r:id="rId13"/>
    <p:sldId id="355" r:id="rId14"/>
    <p:sldId id="356" r:id="rId15"/>
    <p:sldId id="358" r:id="rId16"/>
    <p:sldId id="357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90" r:id="rId36"/>
    <p:sldId id="378" r:id="rId37"/>
    <p:sldId id="381" r:id="rId38"/>
    <p:sldId id="379" r:id="rId39"/>
    <p:sldId id="380" r:id="rId40"/>
    <p:sldId id="395" r:id="rId41"/>
    <p:sldId id="394" r:id="rId42"/>
    <p:sldId id="396" r:id="rId43"/>
    <p:sldId id="382" r:id="rId44"/>
    <p:sldId id="383" r:id="rId45"/>
    <p:sldId id="384" r:id="rId46"/>
    <p:sldId id="393" r:id="rId47"/>
    <p:sldId id="392" r:id="rId48"/>
    <p:sldId id="385" r:id="rId49"/>
    <p:sldId id="388" r:id="rId50"/>
    <p:sldId id="386" r:id="rId51"/>
    <p:sldId id="387" r:id="rId52"/>
    <p:sldId id="271" r:id="rId5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66CC"/>
    <a:srgbClr val="FFCC99"/>
    <a:srgbClr val="0066FF"/>
    <a:srgbClr val="2B7589"/>
    <a:srgbClr val="339933"/>
    <a:srgbClr val="0099CC"/>
    <a:srgbClr val="CBCBCB"/>
    <a:srgbClr val="0000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0" autoAdjust="0"/>
    <p:restoredTop sz="94616" autoAdjust="0"/>
  </p:normalViewPr>
  <p:slideViewPr>
    <p:cSldViewPr>
      <p:cViewPr varScale="1">
        <p:scale>
          <a:sx n="106" d="100"/>
          <a:sy n="106" d="100"/>
        </p:scale>
        <p:origin x="-90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417489236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Ch_05_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양식 태그와 공간 분할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71613931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Ch_05_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양식 태그와 공간 분할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37437348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Ch_05_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양식 태그와 공간 분할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Ch_05_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양식 태그와 공간 분할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081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1752600"/>
          </a:xfrm>
          <a:solidFill>
            <a:srgbClr val="0066CC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Chapter 05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</a:rPr>
              <a:t>입력 </a:t>
            </a:r>
            <a:r>
              <a:rPr lang="ko-KR" altLang="en-US" b="1" dirty="0">
                <a:solidFill>
                  <a:schemeClr val="bg1"/>
                </a:solidFill>
              </a:rPr>
              <a:t>양식 태그와 공간 분할 태그</a:t>
            </a:r>
          </a:p>
        </p:txBody>
      </p:sp>
    </p:spTree>
    <p:extLst>
      <p:ext uri="{BB962C8B-B14F-4D97-AF65-F5344CB8AC3E}">
        <p14:creationId xmlns:p14="http://schemas.microsoft.com/office/powerpoint/2010/main" val="352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method </a:t>
            </a:r>
            <a:r>
              <a:rPr lang="ko-KR" altLang="en-US" dirty="0"/>
              <a:t>속성에서 사용하는 방식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>
                <a:solidFill>
                  <a:schemeClr val="bg1"/>
                </a:solidFill>
              </a:rPr>
              <a:t>와 입력 양식 요소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6413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5-2 </a:t>
            </a:r>
            <a:r>
              <a:rPr lang="en-US" altLang="ko-KR" sz="1100" dirty="0">
                <a:solidFill>
                  <a:schemeClr val="tx1"/>
                </a:solidFill>
              </a:rPr>
              <a:t>POST </a:t>
            </a:r>
            <a:r>
              <a:rPr lang="ko-KR" altLang="en-US" sz="1100" dirty="0">
                <a:solidFill>
                  <a:schemeClr val="tx1"/>
                </a:solidFill>
              </a:rPr>
              <a:t>방식으로 데이터 전송하기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ch05/02_post.html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340768"/>
            <a:ext cx="8352928" cy="288032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방식으로 데이터 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="02_postdata.jsp"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method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="POST"&gt;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전공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681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method </a:t>
            </a:r>
            <a:r>
              <a:rPr lang="ko-KR" altLang="en-US" dirty="0"/>
              <a:t>속성에서 사용하는 방식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>
                <a:solidFill>
                  <a:schemeClr val="bg1"/>
                </a:solidFill>
              </a:rPr>
              <a:t>와 입력 양식 요소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6413" y="980728"/>
            <a:ext cx="8352928" cy="309634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&lt;%@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language="java" contentType="text/html; charset=EUC-KR"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Encoding="EUC-KR"%&gt;</a:t>
            </a:r>
          </a:p>
          <a:p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&lt;html&gt;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&lt;head&gt;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&lt;title&gt;POST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 요청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&lt;/title&gt;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&lt;/head&gt;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&lt;body&gt;</a:t>
            </a:r>
          </a:p>
          <a:p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JSP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문법 작성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&lt;%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strName=request.getParameter(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strMajor=request.getParameter(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"major"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out.println(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strName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out.println(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학과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strMajor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"&lt;hr/&gt;"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%&gt;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브라우저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URL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주소 입력 부분을 살펴보세요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&lt;/body&gt;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&lt;/html&gt;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64288" y="980728"/>
            <a:ext cx="1585053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ch05/02_postdata.jsp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13" y="4271514"/>
            <a:ext cx="7972016" cy="189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제출</a:t>
            </a:r>
            <a:r>
              <a:rPr lang="en-US" altLang="ko-KR" dirty="0" smtClean="0"/>
              <a:t>/</a:t>
            </a:r>
            <a:r>
              <a:rPr lang="ko-KR" altLang="en-US" dirty="0" smtClean="0"/>
              <a:t>초기화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7"/>
            <a:ext cx="8640960" cy="1220663"/>
          </a:xfrm>
        </p:spPr>
        <p:txBody>
          <a:bodyPr/>
          <a:lstStyle/>
          <a:p>
            <a:r>
              <a:rPr lang="ko-KR" altLang="en-US" dirty="0" smtClean="0"/>
              <a:t>제출 양식</a:t>
            </a:r>
            <a:endParaRPr lang="en-US" altLang="ko-KR" dirty="0"/>
          </a:p>
          <a:p>
            <a:pPr lvl="1"/>
            <a:r>
              <a:rPr lang="ko-KR" altLang="en-US" dirty="0" smtClean="0"/>
              <a:t>입력 데이터를 처리하기 </a:t>
            </a:r>
            <a:r>
              <a:rPr lang="ko-KR" altLang="en-US" smtClean="0"/>
              <a:t>위한 버튼 정의</a:t>
            </a:r>
            <a:endParaRPr lang="en-US" altLang="ko-KR" smtClean="0"/>
          </a:p>
          <a:p>
            <a:pPr lvl="1"/>
            <a:r>
              <a:rPr lang="ko-KR" altLang="en-US" smtClean="0"/>
              <a:t>폼 태그의 </a:t>
            </a:r>
            <a:r>
              <a:rPr lang="en-US" altLang="ko-KR" smtClean="0"/>
              <a:t>action </a:t>
            </a:r>
            <a:r>
              <a:rPr lang="ko-KR" altLang="en-US" smtClean="0"/>
              <a:t>속성에 지정된 파일로 값 전송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234888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5-3 </a:t>
            </a:r>
            <a:r>
              <a:rPr lang="ko-KR" altLang="en-US" sz="1100" dirty="0">
                <a:solidFill>
                  <a:schemeClr val="tx1"/>
                </a:solidFill>
              </a:rPr>
              <a:t>제출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ch05/03_submit.html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708920"/>
            <a:ext cx="8352928" cy="17281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양식 데이터 전송 버튼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="page.jsp"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method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="get"&gt;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학과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080395"/>
            <a:ext cx="3213735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제출</a:t>
            </a:r>
            <a:r>
              <a:rPr lang="en-US" altLang="ko-KR" dirty="0" smtClean="0"/>
              <a:t>/</a:t>
            </a:r>
            <a:r>
              <a:rPr lang="ko-KR" altLang="en-US" dirty="0" smtClean="0"/>
              <a:t>초기화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smtClean="0"/>
              <a:t>초기화 </a:t>
            </a:r>
            <a:r>
              <a:rPr lang="ko-KR" altLang="en-US" dirty="0" smtClean="0"/>
              <a:t>양식</a:t>
            </a:r>
            <a:endParaRPr lang="en-US" altLang="ko-KR" dirty="0"/>
          </a:p>
          <a:p>
            <a:pPr lvl="1"/>
            <a:r>
              <a:rPr lang="ko-KR" altLang="en-US" smtClean="0"/>
              <a:t>폼에 입력한 데이터 모두 초기화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5-4 </a:t>
            </a:r>
            <a:r>
              <a:rPr lang="ko-KR" altLang="en-US" sz="1100" dirty="0">
                <a:solidFill>
                  <a:schemeClr val="tx1"/>
                </a:solidFill>
              </a:rPr>
              <a:t>초기화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ch05/04_reset.html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18002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데이터 초기화 버튼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="page.jsp"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method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="get"&gt;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학과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789040"/>
            <a:ext cx="6560820" cy="14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입력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dirty="0" smtClean="0"/>
              <a:t>텍스트 입력 양식</a:t>
            </a:r>
            <a:endParaRPr lang="en-US" altLang="ko-KR" dirty="0"/>
          </a:p>
          <a:p>
            <a:pPr lvl="1"/>
            <a:r>
              <a:rPr lang="ko-KR" altLang="en-US" dirty="0" smtClean="0"/>
              <a:t>기본적인 텍스트를 입력할 때 사용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5-5 </a:t>
            </a:r>
            <a:r>
              <a:rPr lang="ko-KR" altLang="en-US" sz="1100" dirty="0">
                <a:solidFill>
                  <a:schemeClr val="tx1"/>
                </a:solidFill>
              </a:rPr>
              <a:t>텍스트 입력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ch05/05_text.html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208823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 입력 양식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학번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학과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="school"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컴퓨터과학과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933056"/>
            <a:ext cx="2747010" cy="17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입력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1044116"/>
          </a:xfrm>
        </p:spPr>
        <p:txBody>
          <a:bodyPr/>
          <a:lstStyle/>
          <a:p>
            <a:r>
              <a:rPr lang="ko-KR" altLang="en-US" dirty="0" smtClean="0"/>
              <a:t>비밀번</a:t>
            </a:r>
            <a:r>
              <a:rPr lang="ko-KR" altLang="en-US" dirty="0"/>
              <a:t>호</a:t>
            </a:r>
            <a:r>
              <a:rPr lang="ko-KR" altLang="en-US" dirty="0" smtClean="0"/>
              <a:t> 입력 양식</a:t>
            </a:r>
            <a:endParaRPr lang="en-US" altLang="ko-KR" dirty="0"/>
          </a:p>
          <a:p>
            <a:pPr lvl="1"/>
            <a:r>
              <a:rPr lang="ko-KR" altLang="en-US" smtClean="0"/>
              <a:t>사용자가 </a:t>
            </a:r>
            <a:r>
              <a:rPr lang="ko-KR" altLang="en-US" dirty="0"/>
              <a:t>입력한 </a:t>
            </a:r>
            <a:r>
              <a:rPr lang="ko-KR" altLang="en-US"/>
              <a:t>문자를 </a:t>
            </a:r>
            <a:r>
              <a:rPr lang="ko-KR" altLang="en-US" smtClean="0"/>
              <a:t>보이지 않게 ‘</a:t>
            </a:r>
            <a:r>
              <a:rPr lang="ko-KR" altLang="en-US"/>
              <a:t>〮〮〮</a:t>
            </a:r>
            <a:r>
              <a:rPr lang="en-US" altLang="ko-KR" smtClean="0"/>
              <a:t>’</a:t>
            </a:r>
            <a:r>
              <a:rPr lang="ko-KR" altLang="en-US" smtClean="0"/>
              <a:t>으로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98884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5-5 </a:t>
            </a:r>
            <a:r>
              <a:rPr lang="ko-KR" altLang="en-US" sz="1100" dirty="0">
                <a:solidFill>
                  <a:schemeClr val="tx1"/>
                </a:solidFill>
              </a:rPr>
              <a:t>비밀번호 입력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ch05/06_password.html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348880"/>
            <a:ext cx="8352928" cy="190821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 인증 입력 양식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 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="ID"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="15"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required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PW 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="password"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="psw"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="15"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placeholder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비밀번호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required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7" y="4437112"/>
            <a:ext cx="683943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7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텍스트 공간 입력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필드셋</a:t>
            </a:r>
            <a:r>
              <a:rPr lang="ko-KR" altLang="en-US" dirty="0" smtClean="0"/>
              <a:t>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smtClean="0"/>
              <a:t>텍스트 공간</a:t>
            </a:r>
            <a:r>
              <a:rPr lang="en-US" altLang="ko-KR" smtClean="0"/>
              <a:t> </a:t>
            </a:r>
            <a:r>
              <a:rPr lang="ko-KR" altLang="en-US" dirty="0" smtClean="0"/>
              <a:t>입력 양식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텍스트를 여러 줄에 걸쳐 </a:t>
            </a:r>
            <a:r>
              <a:rPr lang="ko-KR" altLang="en-US" smtClean="0"/>
              <a:t>자유롭게 입력 가능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5-7 </a:t>
            </a:r>
            <a:r>
              <a:rPr lang="ko-KR" altLang="en-US" sz="1100" dirty="0">
                <a:solidFill>
                  <a:schemeClr val="tx1"/>
                </a:solidFill>
              </a:rPr>
              <a:t>텍스트 공간 입력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ch05/07_textarea.html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18722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공간 입력 양식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textarea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="5"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="50"&gt;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텍스트를 작성하는 공간입니다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textarea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176" y="3633678"/>
            <a:ext cx="3899972" cy="188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텍스트 공간 입력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필드셋</a:t>
            </a:r>
            <a:r>
              <a:rPr lang="ko-KR" altLang="en-US" dirty="0" smtClean="0"/>
              <a:t>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fieldset</a:t>
            </a:r>
            <a:r>
              <a:rPr lang="en-US" altLang="ko-KR" dirty="0"/>
              <a:t>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/>
              <a:t>입력 폼이 여러 개 있을 때</a:t>
            </a:r>
            <a:r>
              <a:rPr lang="en-US" altLang="ko-KR" dirty="0"/>
              <a:t>, </a:t>
            </a:r>
            <a:r>
              <a:rPr lang="ko-KR" altLang="en-US" dirty="0"/>
              <a:t>경계선을 그려서 하나의 그룹으로 만들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5-8 </a:t>
            </a:r>
            <a:r>
              <a:rPr lang="ko-KR" altLang="en-US" sz="1100" dirty="0">
                <a:solidFill>
                  <a:schemeClr val="tx1"/>
                </a:solidFill>
              </a:rPr>
              <a:t>입력 폼 그룹으로 묶기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ch05/08_fieldset.html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208823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fieldset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legend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개인 정보 입력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legend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학교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="school"&gt;&lt;/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fieldset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32" y="3933056"/>
            <a:ext cx="55173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4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라디오</a:t>
            </a:r>
            <a:r>
              <a:rPr lang="en-US" altLang="ko-KR" dirty="0" smtClean="0"/>
              <a:t>/</a:t>
            </a:r>
            <a:r>
              <a:rPr lang="ko-KR" altLang="en-US" dirty="0" smtClean="0"/>
              <a:t>체크박스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버튼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smtClean="0"/>
              <a:t>라디오 입력 </a:t>
            </a:r>
            <a:r>
              <a:rPr lang="ko-KR" altLang="en-US" dirty="0" smtClean="0"/>
              <a:t>양식</a:t>
            </a:r>
            <a:endParaRPr lang="en-US" altLang="ko-KR" dirty="0" smtClean="0"/>
          </a:p>
          <a:p>
            <a:pPr lvl="1"/>
            <a:r>
              <a:rPr lang="ko-KR" altLang="en-US" smtClean="0"/>
              <a:t>여러 </a:t>
            </a:r>
            <a:r>
              <a:rPr lang="ko-KR" altLang="en-US" dirty="0" smtClean="0"/>
              <a:t>항목 중 하나만 선택할 때 사용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5-9 </a:t>
            </a:r>
            <a:r>
              <a:rPr lang="ko-KR" altLang="en-US" sz="1100" dirty="0">
                <a:solidFill>
                  <a:schemeClr val="tx1"/>
                </a:solidFill>
              </a:rPr>
              <a:t>라디오 양식 </a:t>
            </a:r>
            <a:r>
              <a:rPr lang="ko-KR" altLang="en-US" sz="1100" dirty="0" smtClean="0">
                <a:solidFill>
                  <a:schemeClr val="tx1"/>
                </a:solidFill>
              </a:rPr>
              <a:t>만들기     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ch05/09_radio.html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295232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당신의 성별은 무엇입니까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="radio"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="sex"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="male"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남자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="radio"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="sex"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="female"&gt;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여자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당신은 몇 학년입니까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="radio"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="year"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학년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="radio"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="year"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학년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="radio"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="year"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학년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="radio"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="year"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학년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365104"/>
            <a:ext cx="359322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라디오</a:t>
            </a:r>
            <a:r>
              <a:rPr lang="en-US" altLang="ko-KR" dirty="0" smtClean="0"/>
              <a:t>/</a:t>
            </a:r>
            <a:r>
              <a:rPr lang="ko-KR" altLang="en-US" dirty="0" smtClean="0"/>
              <a:t>체크박스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버튼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smtClean="0"/>
              <a:t>체크박스</a:t>
            </a:r>
            <a:r>
              <a:rPr lang="en-US" altLang="ko-KR" smtClean="0"/>
              <a:t> </a:t>
            </a:r>
            <a:r>
              <a:rPr lang="ko-KR" altLang="en-US" dirty="0" smtClean="0"/>
              <a:t>양식</a:t>
            </a:r>
            <a:endParaRPr lang="en-US" altLang="ko-KR" dirty="0" smtClean="0"/>
          </a:p>
          <a:p>
            <a:pPr lvl="1"/>
            <a:r>
              <a:rPr lang="ko-KR" altLang="en-US" smtClean="0"/>
              <a:t>동시에 </a:t>
            </a:r>
            <a:r>
              <a:rPr lang="ko-KR" altLang="en-US" dirty="0" smtClean="0"/>
              <a:t>여러 항목을 선택할 때 사용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5-10 </a:t>
            </a:r>
            <a:r>
              <a:rPr lang="ko-KR" altLang="en-US" sz="1100" dirty="0">
                <a:solidFill>
                  <a:schemeClr val="tx1"/>
                </a:solidFill>
              </a:rPr>
              <a:t>체크박스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ch05/10_checkbox.html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223224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관심을 가지고 있는 학습 주제는 무엇입니까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="checkbox"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="subject"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="checkbox"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="subject"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="CSS3"&gt;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CSS3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="checkbox"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="subject"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="Javascript"&gt;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Javascript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="checkbox"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="subject"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Jquery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96" y="3933056"/>
            <a:ext cx="487606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>
              <a:lumMod val="75000"/>
            </a:schemeClr>
          </a:solidFill>
        </p:grpSpPr>
        <p:sp>
          <p:nvSpPr>
            <p:cNvPr id="4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7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9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1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2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 dirty="0"/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kumimoji="0" lang="en-US" altLang="ko-KR" dirty="0" smtClean="0">
                <a:latin typeface="+mn-ea"/>
                <a:ea typeface="+mn-ea"/>
              </a:rPr>
              <a:t>HTML5</a:t>
            </a:r>
            <a:r>
              <a:rPr kumimoji="0" lang="ko-KR" altLang="en-US" dirty="0" smtClean="0">
                <a:latin typeface="+mn-ea"/>
                <a:ea typeface="+mn-ea"/>
              </a:rPr>
              <a:t>와 입력 양식 요소</a:t>
            </a:r>
            <a:endParaRPr kumimoji="0"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ko-KR" b="1" dirty="0" smtClean="0">
                <a:latin typeface="+mn-ea"/>
                <a:ea typeface="+mn-ea"/>
              </a:rPr>
              <a:t>02 </a:t>
            </a:r>
            <a:r>
              <a:rPr kumimoji="0" lang="ko-KR" altLang="en-US" dirty="0" smtClean="0">
                <a:latin typeface="+mn-ea"/>
                <a:ea typeface="+mn-ea"/>
              </a:rPr>
              <a:t>입력 양식 태그</a:t>
            </a:r>
            <a:endParaRPr kumimoji="0"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ko-KR" b="1" dirty="0" smtClean="0">
                <a:latin typeface="+mn-ea"/>
                <a:ea typeface="+mn-ea"/>
              </a:rPr>
              <a:t>03 </a:t>
            </a:r>
            <a:r>
              <a:rPr kumimoji="0" lang="ko-KR" altLang="en-US" dirty="0" smtClean="0">
                <a:latin typeface="+mn-ea"/>
                <a:ea typeface="+mn-ea"/>
              </a:rPr>
              <a:t>공간 분할 태그</a:t>
            </a:r>
            <a:endParaRPr kumimoji="0" lang="en-US" altLang="ko-KR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39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라디오</a:t>
            </a:r>
            <a:r>
              <a:rPr lang="en-US" altLang="ko-KR" dirty="0" smtClean="0"/>
              <a:t>/</a:t>
            </a:r>
            <a:r>
              <a:rPr lang="ko-KR" altLang="en-US" dirty="0" smtClean="0"/>
              <a:t>체크박스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버튼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dirty="0" smtClean="0"/>
              <a:t>버</a:t>
            </a:r>
            <a:r>
              <a:rPr lang="ko-KR" altLang="en-US" dirty="0"/>
              <a:t>튼</a:t>
            </a:r>
            <a:r>
              <a:rPr lang="en-US" altLang="ko-KR" dirty="0" smtClean="0"/>
              <a:t> </a:t>
            </a:r>
            <a:r>
              <a:rPr lang="ko-KR" altLang="en-US" dirty="0" smtClean="0"/>
              <a:t>양식</a:t>
            </a:r>
            <a:endParaRPr lang="en-US" altLang="ko-KR" dirty="0" smtClean="0"/>
          </a:p>
          <a:p>
            <a:pPr lvl="1"/>
            <a:r>
              <a:rPr lang="en-US" altLang="ko-KR" dirty="0"/>
              <a:t>&lt;button&gt; </a:t>
            </a:r>
            <a:r>
              <a:rPr lang="ko-KR" altLang="en-US" dirty="0"/>
              <a:t>태그 혹은 </a:t>
            </a:r>
            <a:r>
              <a:rPr lang="en-US" altLang="ko-KR" dirty="0"/>
              <a:t>&lt;input&gt; </a:t>
            </a:r>
            <a:r>
              <a:rPr lang="ko-KR" altLang="en-US" dirty="0"/>
              <a:t>태그를 사용하여 </a:t>
            </a:r>
            <a:r>
              <a:rPr lang="ko-KR" altLang="en-US" dirty="0" smtClean="0"/>
              <a:t>정의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5-11 </a:t>
            </a:r>
            <a:r>
              <a:rPr lang="ko-KR" altLang="en-US" sz="1100" dirty="0">
                <a:solidFill>
                  <a:schemeClr val="tx1"/>
                </a:solidFill>
              </a:rPr>
              <a:t>버튼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ch05/11_button.html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18722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태그 사용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alert(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-1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태그 사용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alert(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-2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-2"&gt;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Image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버튼 사용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alert(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-3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="button.jpg"&gt;&lt;/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717032"/>
            <a:ext cx="2029197" cy="2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3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선택 목록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smtClean="0"/>
              <a:t>선택 목록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펼침 목록에서 한 가지만 선택할 수 있도록 지원하는 양식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5-12 </a:t>
            </a:r>
            <a:r>
              <a:rPr lang="ko-KR" altLang="en-US" sz="1100" dirty="0">
                <a:solidFill>
                  <a:schemeClr val="tx1"/>
                </a:solidFill>
              </a:rPr>
              <a:t>선택 목록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ch05/12_select1.html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259228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관심 있는 학습 주제 한 가지를 선택하세요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="subjects"&gt;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Javascript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Jquery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329100"/>
            <a:ext cx="428353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5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선택 목록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dirty="0" smtClean="0"/>
              <a:t>다중 선택</a:t>
            </a:r>
            <a:endParaRPr lang="en-US" altLang="ko-KR" dirty="0" smtClean="0"/>
          </a:p>
          <a:p>
            <a:pPr lvl="1"/>
            <a:r>
              <a:rPr lang="en-US" altLang="ko-KR" smtClean="0"/>
              <a:t>Multiple </a:t>
            </a:r>
            <a:r>
              <a:rPr lang="ko-KR" altLang="en-US" smtClean="0"/>
              <a:t>속성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1844824"/>
            <a:ext cx="8352928" cy="259228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관심 있는 학습 주제를 모두 선택하세요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="subjects"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multiple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Javascript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Jquery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18961" y="1844824"/>
            <a:ext cx="1585053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</a:rPr>
              <a:t>ch05/12_select2.html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46" y="3888640"/>
            <a:ext cx="4550728" cy="19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선택 목록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837042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optgroup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항목을 그룹으로 묶을 수 있음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1628800"/>
            <a:ext cx="8352928" cy="489654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그룹별 선택 항목을 제공합니다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전공 분야를 선택하세요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optgroup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="computer"&gt;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Software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Robot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optgroup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optgroup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="language"&gt;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Korea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English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China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Germany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optgroup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optgroup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="business"&gt;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Service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Education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Communication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Marketing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optgroup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다시선택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18961" y="1628800"/>
            <a:ext cx="1585053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</a:rPr>
              <a:t>ch05/12_select3.html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996952"/>
            <a:ext cx="4316748" cy="334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선택 목록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datalist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입력 시 </a:t>
            </a:r>
            <a:r>
              <a:rPr lang="ko-KR" altLang="en-US" smtClean="0"/>
              <a:t>자동완성 기능 </a:t>
            </a:r>
            <a:r>
              <a:rPr lang="ko-KR" altLang="en-US" dirty="0" smtClean="0"/>
              <a:t>제공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1844824"/>
            <a:ext cx="8352928" cy="324036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선택사항을 직접 입력하세요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전공 분야를 입력하세요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="majorlist"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datalist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="majorlist"&gt;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="Software"&gt;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소프트웨어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="Robot"&gt;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로봇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="System"&gt;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시스템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="Service"&gt;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서비스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="Education"&gt;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교육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datalist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완료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18961" y="1844824"/>
            <a:ext cx="1585053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</a:rPr>
              <a:t>ch05/12_select4.html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437112"/>
            <a:ext cx="4907143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날짜와 시간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en-US" altLang="ko-KR" dirty="0"/>
              <a:t>&lt;input type=“date”&gt; </a:t>
            </a:r>
            <a:r>
              <a:rPr lang="ko-KR" altLang="en-US" dirty="0"/>
              <a:t>입력 </a:t>
            </a:r>
            <a:r>
              <a:rPr lang="ko-KR" altLang="en-US" dirty="0" smtClean="0"/>
              <a:t>폼</a:t>
            </a:r>
            <a:endParaRPr lang="en-US" altLang="ko-KR" dirty="0" smtClean="0"/>
          </a:p>
          <a:p>
            <a:pPr lvl="1"/>
            <a:r>
              <a:rPr lang="ko-KR" altLang="en-US" dirty="0"/>
              <a:t>년</a:t>
            </a:r>
            <a:r>
              <a:rPr lang="en-US" altLang="ko-KR" dirty="0"/>
              <a:t>-</a:t>
            </a:r>
            <a:r>
              <a:rPr lang="ko-KR" altLang="en-US" dirty="0"/>
              <a:t>월</a:t>
            </a:r>
            <a:r>
              <a:rPr lang="en-US" altLang="ko-KR" dirty="0"/>
              <a:t>-</a:t>
            </a:r>
            <a:r>
              <a:rPr lang="ko-KR" altLang="en-US" dirty="0"/>
              <a:t>일 단위로 </a:t>
            </a:r>
            <a:r>
              <a:rPr lang="ko-KR" altLang="en-US"/>
              <a:t>원하는 </a:t>
            </a:r>
            <a:r>
              <a:rPr lang="ko-KR" altLang="en-US" smtClean="0"/>
              <a:t>날짜 입력할 수 있음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1844824"/>
            <a:ext cx="8352928" cy="252028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오늘 날짜 입력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Today 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="date"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="today"&gt;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프로젝트 수행 기간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From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="date"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="from"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="2016-03-01"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="2016-12-31"&gt;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 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="date"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="to"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="2018-03-01"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="2018-06-30"&gt;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5-13 </a:t>
            </a:r>
            <a:r>
              <a:rPr lang="ko-KR" altLang="en-US" sz="1100" dirty="0">
                <a:solidFill>
                  <a:schemeClr val="tx1"/>
                </a:solidFill>
              </a:rPr>
              <a:t>날짜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시간 양식 </a:t>
            </a:r>
            <a:r>
              <a:rPr lang="ko-KR" altLang="en-US" sz="1100" dirty="0" smtClean="0">
                <a:solidFill>
                  <a:schemeClr val="tx1"/>
                </a:solidFill>
              </a:rPr>
              <a:t>만들기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ch05/13_date1.html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12" y="3814856"/>
            <a:ext cx="3790920" cy="263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5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날짜와 시간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7"/>
            <a:ext cx="8640960" cy="1094671"/>
          </a:xfrm>
        </p:spPr>
        <p:txBody>
          <a:bodyPr/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ype </a:t>
            </a:r>
            <a:r>
              <a:rPr lang="ko-KR" altLang="en-US" dirty="0" smtClean="0"/>
              <a:t>속성값</a:t>
            </a:r>
            <a:endParaRPr lang="en-US" altLang="ko-KR" dirty="0" smtClean="0"/>
          </a:p>
          <a:p>
            <a:pPr lvl="1"/>
            <a:r>
              <a:rPr lang="en-US" altLang="ko-KR"/>
              <a:t>m</a:t>
            </a:r>
            <a:r>
              <a:rPr lang="en-US" altLang="ko-KR" smtClean="0"/>
              <a:t>onth : </a:t>
            </a:r>
            <a:r>
              <a:rPr lang="ko-KR" altLang="en-US" smtClean="0"/>
              <a:t>년</a:t>
            </a:r>
            <a:r>
              <a:rPr lang="en-US" altLang="ko-KR" smtClean="0"/>
              <a:t>-</a:t>
            </a:r>
            <a:r>
              <a:rPr lang="ko-KR" altLang="en-US" smtClean="0"/>
              <a:t>월 단위로 날짜 입력</a:t>
            </a:r>
            <a:r>
              <a:rPr lang="en-US" altLang="ko-KR" smtClean="0"/>
              <a:t>      </a:t>
            </a:r>
          </a:p>
          <a:p>
            <a:pPr lvl="1"/>
            <a:r>
              <a:rPr lang="en-US" altLang="ko-KR"/>
              <a:t>w</a:t>
            </a:r>
            <a:r>
              <a:rPr lang="en-US" altLang="ko-KR" smtClean="0"/>
              <a:t>eek : </a:t>
            </a:r>
            <a:r>
              <a:rPr lang="ko-KR" altLang="en-US" smtClean="0"/>
              <a:t>년</a:t>
            </a:r>
            <a:r>
              <a:rPr lang="en-US" altLang="ko-KR" smtClean="0"/>
              <a:t>-</a:t>
            </a:r>
            <a:r>
              <a:rPr lang="ko-KR" altLang="en-US" smtClean="0"/>
              <a:t>주 단위로 날짜 입력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2265132"/>
            <a:ext cx="8352928" cy="208823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생일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년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생일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="month"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="birth"&gt;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주간 계획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년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주간 계획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="week"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="weekeend"&gt;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41059" y="2265132"/>
            <a:ext cx="1462955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ch05/13_date2.html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068960"/>
            <a:ext cx="3744416" cy="321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날짜와 시간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ype </a:t>
            </a:r>
            <a:r>
              <a:rPr lang="ko-KR" altLang="en-US" dirty="0" smtClean="0"/>
              <a:t>속성값</a:t>
            </a:r>
            <a:endParaRPr lang="en-US" altLang="ko-KR" dirty="0" smtClean="0"/>
          </a:p>
          <a:p>
            <a:pPr lvl="1"/>
            <a:r>
              <a:rPr lang="en-US" altLang="ko-KR" smtClean="0"/>
              <a:t>time : </a:t>
            </a:r>
            <a:r>
              <a:rPr lang="ko-KR" altLang="en-US" smtClean="0"/>
              <a:t>시간만 입력</a:t>
            </a:r>
            <a:endParaRPr lang="en-US" altLang="ko-KR" smtClean="0"/>
          </a:p>
          <a:p>
            <a:pPr lvl="1"/>
            <a:r>
              <a:rPr lang="en-US" altLang="ko-KR" smtClean="0"/>
              <a:t>datetime : </a:t>
            </a:r>
            <a:r>
              <a:rPr lang="ko-KR" altLang="en-US" smtClean="0"/>
              <a:t>년</a:t>
            </a:r>
            <a:r>
              <a:rPr lang="en-US" altLang="ko-KR" smtClean="0"/>
              <a:t>-</a:t>
            </a:r>
            <a:r>
              <a:rPr lang="ko-KR" altLang="en-US" smtClean="0"/>
              <a:t>월</a:t>
            </a:r>
            <a:r>
              <a:rPr lang="en-US" altLang="ko-KR" smtClean="0"/>
              <a:t>-</a:t>
            </a:r>
            <a:r>
              <a:rPr lang="ko-KR" altLang="en-US" smtClean="0"/>
              <a:t>일</a:t>
            </a:r>
            <a:r>
              <a:rPr lang="en-US" altLang="ko-KR" smtClean="0"/>
              <a:t>-</a:t>
            </a:r>
            <a:r>
              <a:rPr lang="ko-KR" altLang="en-US" smtClean="0"/>
              <a:t>시간 단위로 입력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2348880"/>
            <a:ext cx="8352928" cy="216024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시간 입력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 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="time"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="Now"&gt;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생일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년도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시간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Birthday 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="datetime-local"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="bdaytime"&gt;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41059" y="2348880"/>
            <a:ext cx="1462955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</a:rPr>
              <a:t>ch05/13_time.html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789040"/>
            <a:ext cx="337500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색상 선택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숫자 입력</a:t>
            </a:r>
            <a:r>
              <a:rPr lang="en-US" altLang="ko-KR" dirty="0" smtClean="0"/>
              <a:t>/ </a:t>
            </a:r>
            <a:r>
              <a:rPr lang="ko-KR" altLang="en-US" dirty="0" smtClean="0"/>
              <a:t>범위 지정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en-US" altLang="ko-KR" dirty="0"/>
              <a:t>&lt;input type=“color”&gt; </a:t>
            </a:r>
            <a:r>
              <a:rPr lang="ko-KR" altLang="en-US" dirty="0"/>
              <a:t>입력 </a:t>
            </a:r>
            <a:r>
              <a:rPr lang="ko-KR" altLang="en-US" dirty="0" smtClean="0"/>
              <a:t>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색상 칩에서 원하는 색상을 선택할 수 있음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17281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원하는 색상을 선택하세요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="color"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="color_value"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="#0000ff"&gt;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선택완료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다시선택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5-14 </a:t>
            </a:r>
            <a:r>
              <a:rPr lang="ko-KR" altLang="en-US" sz="1100" dirty="0">
                <a:solidFill>
                  <a:schemeClr val="tx1"/>
                </a:solidFill>
              </a:rPr>
              <a:t>색상 선택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05/14_color.html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573016"/>
            <a:ext cx="6137857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색상 선택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숫자 입력</a:t>
            </a:r>
            <a:r>
              <a:rPr lang="en-US" altLang="ko-KR" dirty="0" smtClean="0"/>
              <a:t>/ </a:t>
            </a:r>
            <a:r>
              <a:rPr lang="ko-KR" altLang="en-US" dirty="0" smtClean="0"/>
              <a:t>범위 지정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en-US" altLang="ko-KR" dirty="0"/>
              <a:t>&lt;input type=“number”&gt; </a:t>
            </a:r>
            <a:r>
              <a:rPr lang="ko-KR" altLang="en-US" dirty="0"/>
              <a:t>입력 </a:t>
            </a:r>
            <a:r>
              <a:rPr lang="ko-KR" altLang="en-US" dirty="0" smtClean="0"/>
              <a:t>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숫자를 입력할 수 있음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165618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나이를 입력하세요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="number"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="count"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="130"&gt;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완료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초기화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5-15 </a:t>
            </a:r>
            <a:r>
              <a:rPr lang="ko-KR" altLang="en-US" sz="1100" dirty="0">
                <a:solidFill>
                  <a:schemeClr val="tx1"/>
                </a:solidFill>
              </a:rPr>
              <a:t>숫자 입력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ch05/15_number.html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573016"/>
            <a:ext cx="2952328" cy="170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 dirty="0"/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  <a:ea typeface="+mn-ea"/>
              </a:rPr>
              <a:t>GET </a:t>
            </a:r>
            <a:r>
              <a:rPr lang="ko-KR" altLang="en-US" dirty="0">
                <a:latin typeface="+mn-ea"/>
                <a:ea typeface="+mn-ea"/>
              </a:rPr>
              <a:t>방식과 </a:t>
            </a:r>
            <a:r>
              <a:rPr lang="en-US" altLang="ko-KR" dirty="0">
                <a:latin typeface="+mn-ea"/>
                <a:ea typeface="+mn-ea"/>
              </a:rPr>
              <a:t>POST </a:t>
            </a:r>
            <a:r>
              <a:rPr lang="ko-KR" altLang="en-US" dirty="0">
                <a:latin typeface="+mn-ea"/>
                <a:ea typeface="+mn-ea"/>
              </a:rPr>
              <a:t>방식의 차이를 설명할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입력 </a:t>
            </a:r>
            <a:r>
              <a:rPr lang="ko-KR" altLang="en-US" dirty="0">
                <a:latin typeface="+mn-ea"/>
                <a:ea typeface="+mn-ea"/>
              </a:rPr>
              <a:t>양식 태그의 종류를 알고 사용할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공간 </a:t>
            </a:r>
            <a:r>
              <a:rPr lang="ko-KR" altLang="en-US" dirty="0">
                <a:latin typeface="+mn-ea"/>
                <a:ea typeface="+mn-ea"/>
              </a:rPr>
              <a:t>분할 태그의 종류를 알고 용도에 맞게 사용할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kumimoji="0" lang="en-US" altLang="en-US" dirty="0">
              <a:latin typeface="+mn-ea"/>
              <a:ea typeface="+mn-ea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0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색상 선택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숫자 입력</a:t>
            </a:r>
            <a:r>
              <a:rPr lang="en-US" altLang="ko-KR" dirty="0" smtClean="0"/>
              <a:t>/ </a:t>
            </a:r>
            <a:r>
              <a:rPr lang="ko-KR" altLang="en-US" dirty="0" smtClean="0"/>
              <a:t>범위 지정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en-US" altLang="ko-KR" dirty="0"/>
              <a:t>&lt;input type=“range”&gt; </a:t>
            </a:r>
            <a:r>
              <a:rPr lang="ko-KR" altLang="en-US" dirty="0" smtClean="0"/>
              <a:t>폼</a:t>
            </a:r>
            <a:endParaRPr lang="en-US" altLang="ko-KR" dirty="0" smtClean="0"/>
          </a:p>
          <a:p>
            <a:pPr lvl="1"/>
            <a:r>
              <a:rPr lang="ko-KR" altLang="en-US" smtClean="0"/>
              <a:t>특정 범위의 숫자를 선택할 때 사용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18002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0~100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범위에서 원하는 지점을 선택하세요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="range"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="point"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="100"&gt;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완료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초기화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5-16 </a:t>
            </a:r>
            <a:r>
              <a:rPr lang="ko-KR" altLang="en-US" sz="1100" dirty="0">
                <a:solidFill>
                  <a:schemeClr val="tx1"/>
                </a:solidFill>
              </a:rPr>
              <a:t>범위 지정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ch05/16_range.html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364" y="3641352"/>
            <a:ext cx="3920664" cy="144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/URL/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입력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1044116"/>
          </a:xfrm>
        </p:spPr>
        <p:txBody>
          <a:bodyPr/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입력 양식</a:t>
            </a:r>
            <a:endParaRPr lang="en-US" altLang="ko-KR" dirty="0" smtClean="0"/>
          </a:p>
          <a:p>
            <a:pPr lvl="1"/>
            <a:r>
              <a:rPr lang="ko-KR" altLang="en-US" dirty="0"/>
              <a:t>텍스트 상자와 외형은 </a:t>
            </a:r>
            <a:r>
              <a:rPr lang="ko-KR" altLang="en-US" dirty="0" smtClean="0"/>
              <a:t>같지만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ko-KR" altLang="en-US" dirty="0"/>
              <a:t>형식에 맞게 정확하게 작성하지 않으면 경고 메시지가 </a:t>
            </a:r>
            <a:r>
              <a:rPr lang="ko-KR" altLang="en-US" dirty="0" smtClean="0"/>
              <a:t>나타남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2618270"/>
            <a:ext cx="8352928" cy="176767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이메일을 정확하게 입력하세요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이메일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="email"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="myemail"&gt;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086" y="2261703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5-17 </a:t>
            </a:r>
            <a:r>
              <a:rPr lang="ko-KR" altLang="en-US" sz="1100" dirty="0" err="1">
                <a:solidFill>
                  <a:schemeClr val="tx1"/>
                </a:solidFill>
              </a:rPr>
              <a:t>이메일</a:t>
            </a:r>
            <a:r>
              <a:rPr lang="ko-KR" altLang="en-US" sz="1100" dirty="0">
                <a:solidFill>
                  <a:schemeClr val="tx1"/>
                </a:solidFill>
              </a:rPr>
              <a:t> 입력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ch05/17_email.html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989895"/>
            <a:ext cx="4452612" cy="176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/URL/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입력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1044116"/>
          </a:xfrm>
        </p:spPr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입력 양식</a:t>
            </a:r>
            <a:endParaRPr lang="en-US" altLang="ko-KR" dirty="0" smtClean="0"/>
          </a:p>
          <a:p>
            <a:pPr lvl="1"/>
            <a:r>
              <a:rPr lang="ko-KR" altLang="en-US" dirty="0"/>
              <a:t>입력한 </a:t>
            </a:r>
            <a:r>
              <a:rPr lang="en-US" altLang="ko-KR" dirty="0"/>
              <a:t>URL</a:t>
            </a:r>
            <a:r>
              <a:rPr lang="ko-KR" altLang="en-US" dirty="0"/>
              <a:t>이 </a:t>
            </a:r>
            <a:r>
              <a:rPr lang="en-US" altLang="ko-KR" dirty="0"/>
              <a:t>http://</a:t>
            </a:r>
            <a:r>
              <a:rPr lang="ko-KR" altLang="en-US" dirty="0"/>
              <a:t>로 시작하지 않는 등 형식에 맞지 않는다면 새로 입력하라는 메시지가 </a:t>
            </a:r>
            <a:r>
              <a:rPr lang="ko-KR" altLang="en-US" dirty="0" smtClean="0"/>
              <a:t>나타남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1086" y="2558838"/>
            <a:ext cx="8352928" cy="176767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홈페이지 주소를 입력하세요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홈페이지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="url"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="myhome"&gt;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086" y="2202271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5-18 </a:t>
            </a:r>
            <a:r>
              <a:rPr lang="en-US" altLang="ko-KR" sz="1100" dirty="0">
                <a:solidFill>
                  <a:schemeClr val="tx1"/>
                </a:solidFill>
              </a:rPr>
              <a:t>URL </a:t>
            </a:r>
            <a:r>
              <a:rPr lang="ko-KR" altLang="en-US" sz="1100" dirty="0">
                <a:solidFill>
                  <a:schemeClr val="tx1"/>
                </a:solidFill>
              </a:rPr>
              <a:t>입력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ch05/18_url.html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074479"/>
            <a:ext cx="4850427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/URL/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입력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792088"/>
          </a:xfrm>
        </p:spPr>
        <p:txBody>
          <a:bodyPr/>
          <a:lstStyle/>
          <a:p>
            <a:r>
              <a:rPr lang="ko-KR" altLang="en-US" dirty="0" smtClean="0"/>
              <a:t>검색 양식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입력할 때 사용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18002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검색어를 입력하세요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구글검색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="search"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="googlesearch"&gt;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5-19 </a:t>
            </a:r>
            <a:r>
              <a:rPr lang="ko-KR" altLang="en-US" sz="1100" dirty="0" err="1">
                <a:solidFill>
                  <a:schemeClr val="tx1"/>
                </a:solidFill>
              </a:rPr>
              <a:t>검색어</a:t>
            </a:r>
            <a:r>
              <a:rPr lang="ko-KR" altLang="en-US" sz="1100" dirty="0">
                <a:solidFill>
                  <a:schemeClr val="tx1"/>
                </a:solidFill>
              </a:rPr>
              <a:t> 입력 양식 </a:t>
            </a:r>
            <a:r>
              <a:rPr lang="ko-KR" altLang="en-US" sz="1100" dirty="0" smtClean="0">
                <a:solidFill>
                  <a:schemeClr val="tx1"/>
                </a:solidFill>
              </a:rPr>
              <a:t>만들기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ch05/19_search.html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789040"/>
            <a:ext cx="4923752" cy="143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막대 그래프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2160240"/>
          </a:xfrm>
        </p:spPr>
        <p:txBody>
          <a:bodyPr/>
          <a:lstStyle/>
          <a:p>
            <a:r>
              <a:rPr lang="en-US" altLang="ko-KR" dirty="0" smtClean="0"/>
              <a:t>&lt;meter&gt;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지정된 값을 표현하기 위해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&lt;progress&gt;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dirty="0" smtClean="0"/>
              <a:t>다운로드 상태 표시 같이 현재 </a:t>
            </a:r>
            <a:r>
              <a:rPr lang="ko-KR" altLang="en-US" dirty="0" err="1" smtClean="0"/>
              <a:t>진행율이</a:t>
            </a:r>
            <a:r>
              <a:rPr lang="ko-KR" altLang="en-US" dirty="0" smtClean="0"/>
              <a:t> 어떻게 되고 있는지를 나타낼 때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38" y="3346995"/>
            <a:ext cx="8141023" cy="239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200" dirty="0" smtClean="0"/>
              <a:t>&lt;p&gt;&lt;meter low="0.25" high="0.75" optimum="0.8" value="0.9"&gt;&lt;/meter&gt;&lt;/p&gt;</a:t>
            </a:r>
          </a:p>
          <a:p>
            <a:r>
              <a:rPr lang="en-US" altLang="ko-KR" sz="1200" dirty="0" smtClean="0"/>
              <a:t>&lt;p&gt;&lt;meter low="0.25" high="0.75" optimum="0.8" value="0.8"&gt;&lt;/meter&gt;&lt;/p&gt;</a:t>
            </a:r>
          </a:p>
          <a:p>
            <a:r>
              <a:rPr lang="en-US" altLang="ko-KR" sz="1200" dirty="0" smtClean="0"/>
              <a:t>&lt;p&gt;&lt;meter low="0.25" high="0.75" optimum="0.8" value="0.7"&gt;&lt;/meter&gt;&lt;/p&gt;</a:t>
            </a:r>
          </a:p>
          <a:p>
            <a:r>
              <a:rPr lang="en-US" altLang="ko-KR" sz="1200" dirty="0" smtClean="0"/>
              <a:t>&lt;p&gt;&lt;meter low="0.25" high="0.75" optimum="0.8" value="0.6"&gt;&lt;/meter&gt;&lt;/p&gt;</a:t>
            </a:r>
          </a:p>
          <a:p>
            <a:r>
              <a:rPr lang="en-US" altLang="ko-KR" sz="1200" dirty="0" smtClean="0"/>
              <a:t>&lt;p&gt;&lt;meter low="0.25" high="0.75" optimum="0.8" value="0.5"&gt;&lt;/meter&gt;&lt;/p&gt;</a:t>
            </a:r>
          </a:p>
          <a:p>
            <a:r>
              <a:rPr lang="en-US" altLang="ko-KR" sz="1200" dirty="0" smtClean="0"/>
              <a:t>&lt;p&gt;&lt;meter low="0.25" high="0.75" optimum="0.8" value="0.4"&gt;&lt;/meter&gt;&lt;/p&gt;</a:t>
            </a:r>
          </a:p>
          <a:p>
            <a:r>
              <a:rPr lang="en-US" altLang="ko-KR" sz="1200" dirty="0" smtClean="0"/>
              <a:t>&lt;p&gt;&lt;meter low="0.25" high="0.75" optimum="0.8" value="0.3"&gt;&lt;/meter&gt;&lt;/p&gt;</a:t>
            </a:r>
          </a:p>
          <a:p>
            <a:r>
              <a:rPr lang="en-US" altLang="ko-KR" sz="1200" dirty="0" smtClean="0"/>
              <a:t>&lt;p&gt;&lt;meter low="0.25" high="0.75" optimum="0.8" value="0.2"&gt;&lt;/meter&gt;&lt;/p&gt;</a:t>
            </a:r>
          </a:p>
          <a:p>
            <a:r>
              <a:rPr lang="en-US" altLang="ko-KR" sz="1200" dirty="0" smtClean="0"/>
              <a:t>&lt;p&gt;&lt;meter low="0.25" high="0.75" optimum="0.8" value="0.1"&gt;&lt;/meter&gt;&lt;/p&gt;</a:t>
            </a:r>
            <a:endParaRPr lang="ko-KR" altLang="en-US" sz="1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옵티멈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8082" y="857232"/>
            <a:ext cx="13716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428596" y="3429000"/>
            <a:ext cx="60007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&lt;p&gt;&lt;meter low="0.25" high="0.75" optimum="0.5" value="0.9"&gt;&lt;/meter&gt;&lt;/p&gt;</a:t>
            </a:r>
          </a:p>
          <a:p>
            <a:r>
              <a:rPr lang="en-US" altLang="ko-KR" sz="1000" dirty="0" smtClean="0"/>
              <a:t>&lt;p&gt;&lt;meter low="0.25" high="0.75" optimum="0.5" value="0.8"&gt;&lt;/meter&gt;&lt;/p&gt;</a:t>
            </a:r>
          </a:p>
          <a:p>
            <a:r>
              <a:rPr lang="en-US" altLang="ko-KR" sz="1000" dirty="0" smtClean="0"/>
              <a:t>&lt;p&gt;&lt;meter low="0.25" high="0.75" optimum="0.5" value="0.7"&gt;&lt;/meter&gt;&lt;/p&gt;</a:t>
            </a:r>
          </a:p>
          <a:p>
            <a:r>
              <a:rPr lang="en-US" altLang="ko-KR" sz="1000" dirty="0" smtClean="0"/>
              <a:t>&lt;p&gt;&lt;meter low="0.25" high="0.75" optimum="0.5" value="0.6"&gt;&lt;/meter&gt;&lt;/p&gt;</a:t>
            </a:r>
          </a:p>
          <a:p>
            <a:r>
              <a:rPr lang="en-US" altLang="ko-KR" sz="1000" dirty="0" smtClean="0"/>
              <a:t>&lt;p&gt;&lt;meter low="0.25" high="0.75" optimum="0.5" value="0.5"&gt;&lt;/meter&gt;&lt;/p&gt;</a:t>
            </a:r>
          </a:p>
          <a:p>
            <a:r>
              <a:rPr lang="en-US" altLang="ko-KR" sz="1000" dirty="0" smtClean="0"/>
              <a:t>&lt;p&gt;&lt;meter low="0.25" high="0.75" optimum="0.5" value="0.4"&gt;&lt;/meter&gt;&lt;/p&gt;</a:t>
            </a:r>
          </a:p>
          <a:p>
            <a:r>
              <a:rPr lang="en-US" altLang="ko-KR" sz="1000" dirty="0" smtClean="0"/>
              <a:t>&lt;p&gt;&lt;meter low="0.25" high="0.75" optimum="0.5" value="0.3"&gt;&lt;/meter&gt;&lt;/p&gt;</a:t>
            </a:r>
          </a:p>
          <a:p>
            <a:r>
              <a:rPr lang="en-US" altLang="ko-KR" sz="1000" dirty="0" smtClean="0"/>
              <a:t>&lt;p&gt;&lt;meter low="0.25" high="0.75" optimum="0.5" value="0.2"&gt;&lt;/meter&gt;&lt;/p&gt;</a:t>
            </a:r>
          </a:p>
          <a:p>
            <a:r>
              <a:rPr lang="en-US" altLang="ko-KR" sz="1000" dirty="0" smtClean="0"/>
              <a:t>&lt;p&gt;&lt;meter low="0.25" high="0.75" optimum="0.5" value="0.1"&gt;&lt;/meter&gt;&lt;/p&gt;</a:t>
            </a:r>
          </a:p>
          <a:p>
            <a:endParaRPr lang="en-US" altLang="ko-KR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44" y="3429000"/>
            <a:ext cx="11715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3857628"/>
            <a:ext cx="11620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500034" y="5143512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 smtClean="0"/>
              <a:t>&lt;p&gt;Display a gauge:&lt;/p&gt;</a:t>
            </a:r>
          </a:p>
          <a:p>
            <a:r>
              <a:rPr lang="en-US" altLang="ko-KR" sz="800" dirty="0" smtClean="0"/>
              <a:t>&lt;p&gt;&lt;meter low="0.25" high="0.75" optimum="0.2" value="0.9"&gt;&lt;/meter&gt;&lt;/p&gt;</a:t>
            </a:r>
          </a:p>
          <a:p>
            <a:r>
              <a:rPr lang="en-US" altLang="ko-KR" sz="800" dirty="0" smtClean="0"/>
              <a:t>&lt;p&gt;&lt;meter low="0.25" high="0.75" optimum="0.2" value="0.8"&gt;&lt;/meter&gt;&lt;/p&gt;</a:t>
            </a:r>
          </a:p>
          <a:p>
            <a:r>
              <a:rPr lang="en-US" altLang="ko-KR" sz="800" dirty="0" smtClean="0"/>
              <a:t>&lt;p&gt;&lt;meter low="0.25" high="0.75" optimum="0.2" value="0.7"&gt;&lt;/meter&gt;&lt;/p&gt;</a:t>
            </a:r>
          </a:p>
          <a:p>
            <a:r>
              <a:rPr lang="en-US" altLang="ko-KR" sz="800" dirty="0" smtClean="0"/>
              <a:t>&lt;p&gt;&lt;meter low="0.25" high="0.75" optimum="0.2" value="0.6"&gt;&lt;/meter&gt;&lt;/p&gt;</a:t>
            </a:r>
          </a:p>
          <a:p>
            <a:r>
              <a:rPr lang="en-US" altLang="ko-KR" sz="800" dirty="0" smtClean="0"/>
              <a:t>&lt;p&gt;&lt;meter low="0.25" high="0.75" optimum="0.2" value="0.5"&gt;&lt;/meter&gt;&lt;/p&gt;</a:t>
            </a:r>
          </a:p>
          <a:p>
            <a:r>
              <a:rPr lang="en-US" altLang="ko-KR" sz="800" dirty="0" smtClean="0"/>
              <a:t>&lt;p&gt;&lt;meter low="0.25" high="0.75" optimum="0.2" value="0.4"&gt;&lt;/meter&gt;&lt;/p&gt;</a:t>
            </a:r>
          </a:p>
          <a:p>
            <a:r>
              <a:rPr lang="en-US" altLang="ko-KR" sz="800" dirty="0" smtClean="0"/>
              <a:t>&lt;p&gt;&lt;meter low="0.25" high="0.75" optimum="0.2" value="0.3"&gt;&lt;/meter&gt;&lt;/p&gt;</a:t>
            </a:r>
          </a:p>
          <a:p>
            <a:r>
              <a:rPr lang="en-US" altLang="ko-KR" sz="800" dirty="0" smtClean="0"/>
              <a:t>&lt;p&gt;&lt;meter low="0.25" high="0.75" optimum="0.2" value="0.2"&gt;&lt;/meter&gt;&lt;/p&gt;</a:t>
            </a:r>
          </a:p>
          <a:p>
            <a:r>
              <a:rPr lang="en-US" altLang="ko-KR" sz="800" dirty="0" smtClean="0"/>
              <a:t>&lt;p&gt;&lt;meter low="0.25" high="0.75" optimum="0.2" value="0.1"&gt;&lt;/meter&gt;&lt;/p&gt;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막대 그래프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340768"/>
            <a:ext cx="8352928" cy="230425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학습량 그래프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홍민성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optimum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="50"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="60"&gt;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60 out of 100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송지효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low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="0.3"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hign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="0.5"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="0.22"&gt;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22%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이민정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low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="0.25"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high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="0.75"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optimum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="0.8"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 진행율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초기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진행율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22%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중간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="0.77"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77%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다음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="0.98"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98%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5-20 </a:t>
            </a:r>
            <a:r>
              <a:rPr lang="ko-KR" altLang="en-US" sz="1100" dirty="0">
                <a:solidFill>
                  <a:schemeClr val="tx1"/>
                </a:solidFill>
              </a:rPr>
              <a:t>막대 그래프 양식 </a:t>
            </a:r>
            <a:r>
              <a:rPr lang="ko-KR" altLang="en-US" sz="1100" dirty="0" smtClean="0">
                <a:solidFill>
                  <a:schemeClr val="tx1"/>
                </a:solidFill>
              </a:rPr>
              <a:t>만들기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ch05/20_meter.html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429000"/>
            <a:ext cx="3673650" cy="260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입력 양식의 주요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340768"/>
            <a:ext cx="8352928" cy="237626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양식의 주요 속성을 연습해 봅시다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쓰기가능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placeholder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이름을 입력하세요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autofocus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읽기전용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readonly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사용안함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disabled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자동완성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autocomplete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required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textarea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="50"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spellcheck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="true"&gt;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오타를 체크합니다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textarea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5-21 </a:t>
            </a:r>
            <a:r>
              <a:rPr lang="ko-KR" altLang="en-US" sz="1100" dirty="0">
                <a:solidFill>
                  <a:schemeClr val="tx1"/>
                </a:solidFill>
              </a:rPr>
              <a:t>공통 속성 </a:t>
            </a:r>
            <a:r>
              <a:rPr lang="ko-KR" altLang="en-US" sz="1100" dirty="0" smtClean="0">
                <a:solidFill>
                  <a:schemeClr val="tx1"/>
                </a:solidFill>
              </a:rPr>
              <a:t>사용하기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ch05/21_newattr.html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356992"/>
            <a:ext cx="4595949" cy="266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입력 양식의 주요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256584"/>
          </a:xfrm>
        </p:spPr>
        <p:txBody>
          <a:bodyPr/>
          <a:lstStyle/>
          <a:p>
            <a:r>
              <a:rPr lang="ko-KR" altLang="en-US" dirty="0"/>
              <a:t>읽기 전용 속성 </a:t>
            </a:r>
            <a:r>
              <a:rPr lang="en-US" altLang="ko-KR" dirty="0"/>
              <a:t>: </a:t>
            </a:r>
            <a:r>
              <a:rPr lang="en-US" altLang="ko-KR" dirty="0" err="1" smtClean="0"/>
              <a:t>readonly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상자에 쓰기를 제한하고 오직 읽기만 가능하게 설정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비활성화 속성 </a:t>
            </a:r>
            <a:r>
              <a:rPr lang="en-US" altLang="ko-KR" dirty="0"/>
              <a:t>: </a:t>
            </a:r>
            <a:r>
              <a:rPr lang="en-US" altLang="ko-KR" dirty="0" smtClean="0"/>
              <a:t>disabled</a:t>
            </a:r>
          </a:p>
          <a:p>
            <a:pPr lvl="1"/>
            <a:r>
              <a:rPr lang="ko-KR" altLang="en-US" dirty="0" smtClean="0"/>
              <a:t>텍스트 상자를 비활성화 시킴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자동 완성 속성 </a:t>
            </a:r>
            <a:r>
              <a:rPr lang="en-US" altLang="ko-KR" dirty="0"/>
              <a:t>: </a:t>
            </a:r>
            <a:r>
              <a:rPr lang="en-US" altLang="ko-KR" dirty="0" smtClean="0"/>
              <a:t>autocomplete</a:t>
            </a:r>
          </a:p>
          <a:p>
            <a:pPr lvl="1"/>
            <a:r>
              <a:rPr lang="ko-KR" altLang="en-US" dirty="0"/>
              <a:t>사용했던 데이터를 기준으로 입력 </a:t>
            </a:r>
            <a:r>
              <a:rPr lang="ko-KR" altLang="en-US" dirty="0" smtClean="0"/>
              <a:t>중인 텍스트에 </a:t>
            </a:r>
            <a:r>
              <a:rPr lang="ko-KR" altLang="en-US" dirty="0"/>
              <a:t>자동 완성 기능을 </a:t>
            </a:r>
            <a:r>
              <a:rPr lang="ko-KR" altLang="en-US" dirty="0" smtClean="0"/>
              <a:t>적용할 수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자동 포커스 속성 </a:t>
            </a:r>
            <a:r>
              <a:rPr lang="en-US" altLang="ko-KR" dirty="0"/>
              <a:t>: autofocus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페이지가 </a:t>
            </a:r>
            <a:r>
              <a:rPr lang="ko-KR" altLang="en-US" dirty="0" err="1"/>
              <a:t>로드될</a:t>
            </a:r>
            <a:r>
              <a:rPr lang="ko-KR" altLang="en-US" dirty="0"/>
              <a:t> 때 처음으로 입력하고자 하는 폼을 선택하는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err="1"/>
              <a:t>플레이스</a:t>
            </a:r>
            <a:r>
              <a:rPr lang="ko-KR" altLang="en-US" dirty="0"/>
              <a:t> </a:t>
            </a:r>
            <a:r>
              <a:rPr lang="ko-KR" altLang="en-US" dirty="0" err="1"/>
              <a:t>홀더</a:t>
            </a:r>
            <a:r>
              <a:rPr lang="ko-KR" altLang="en-US" dirty="0"/>
              <a:t> 속성 </a:t>
            </a:r>
            <a:r>
              <a:rPr lang="en-US" altLang="ko-KR" dirty="0"/>
              <a:t>: placeholder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폼에 입력해야 하는 텍스트를 희미하게 보여주는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9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입력 양식의 주요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2016224"/>
          </a:xfrm>
        </p:spPr>
        <p:txBody>
          <a:bodyPr/>
          <a:lstStyle/>
          <a:p>
            <a:r>
              <a:rPr lang="ko-KR" altLang="en-US" dirty="0"/>
              <a:t>필수 입력 속성 </a:t>
            </a:r>
            <a:r>
              <a:rPr lang="en-US" altLang="ko-KR" dirty="0"/>
              <a:t>: required</a:t>
            </a:r>
          </a:p>
          <a:p>
            <a:pPr lvl="1"/>
            <a:r>
              <a:rPr lang="ko-KR" altLang="en-US" dirty="0" smtClean="0"/>
              <a:t>반드시 </a:t>
            </a:r>
            <a:r>
              <a:rPr lang="ko-KR" altLang="en-US" dirty="0"/>
              <a:t>데이터가 입력되어야 하는 폼을 지정하는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오타 체크 속성 </a:t>
            </a:r>
            <a:r>
              <a:rPr lang="en-US" altLang="ko-KR" dirty="0"/>
              <a:t>: spellcheck</a:t>
            </a:r>
          </a:p>
          <a:p>
            <a:pPr lvl="1"/>
            <a:r>
              <a:rPr lang="ko-KR" altLang="en-US" dirty="0" smtClean="0"/>
              <a:t>입력되는 </a:t>
            </a:r>
            <a:r>
              <a:rPr lang="ko-KR" altLang="en-US" dirty="0"/>
              <a:t>문장의 오타를 실시간으로 </a:t>
            </a:r>
            <a:r>
              <a:rPr lang="ko-KR" altLang="en-US" dirty="0" smtClean="0"/>
              <a:t>점검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83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/>
        </p:nvSpPr>
        <p:spPr bwMode="auto">
          <a:xfrm>
            <a:off x="377280" y="546377"/>
            <a:ext cx="8640960" cy="51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입력 양식 요소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사용자로부터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입력상자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25760" y="285728"/>
            <a:ext cx="4527550" cy="257175"/>
          </a:xfrm>
          <a:prstGeom prst="rect">
            <a:avLst/>
          </a:prstGeom>
        </p:spPr>
        <p:txBody>
          <a:bodyPr anchor="ctr">
            <a:normAutofit fontScale="70000" lnSpcReduction="20000"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와 입력 양식 요소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/>
        </p:nvSpPr>
        <p:spPr bwMode="auto">
          <a:xfrm>
            <a:off x="377280" y="1266456"/>
            <a:ext cx="864096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페이지에  검색과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통해서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방식과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방식을 구분해보자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입력 양식</a:t>
            </a:r>
            <a:endParaRPr lang="en-US" altLang="ko-KR" dirty="0"/>
          </a:p>
          <a:p>
            <a:pPr latinLnBrk="0"/>
            <a:r>
              <a:rPr lang="en-US" altLang="ko-KR" dirty="0"/>
              <a:t>The &lt;form&gt; </a:t>
            </a:r>
            <a:r>
              <a:rPr lang="en-US" altLang="ko-KR" dirty="0" smtClean="0"/>
              <a:t>Element  form</a:t>
            </a:r>
            <a:r>
              <a:rPr lang="ko-KR" altLang="en-US" dirty="0" smtClean="0"/>
              <a:t>태그를 사용</a:t>
            </a:r>
            <a:endParaRPr lang="ko-KR" altLang="ko-KR" sz="900" dirty="0"/>
          </a:p>
          <a:p>
            <a:pPr latinLnBrk="0"/>
            <a:r>
              <a:rPr lang="ko-KR" altLang="ko-KR" dirty="0"/>
              <a:t>사용자 입력을 받아서 다른 </a:t>
            </a:r>
            <a:r>
              <a:rPr lang="ko-KR" altLang="ko-KR" dirty="0" smtClean="0"/>
              <a:t>페이지</a:t>
            </a:r>
            <a:r>
              <a:rPr lang="ko-KR" altLang="en-US" dirty="0" smtClean="0"/>
              <a:t>에 데이터를 전송할 때 사용</a:t>
            </a:r>
            <a:endParaRPr lang="en-US" altLang="ko-KR" sz="900" dirty="0" smtClean="0"/>
          </a:p>
          <a:p>
            <a:pPr latinLnBrk="0"/>
            <a:r>
              <a:rPr lang="ko-KR" altLang="en-US" dirty="0" err="1" smtClean="0"/>
              <a:t>구글</a:t>
            </a:r>
            <a:r>
              <a:rPr lang="ko-KR" altLang="en-US" dirty="0" smtClean="0"/>
              <a:t> 페이지에서  검색을 해서 쿼리 문자열을 확인해 보자</a:t>
            </a:r>
            <a:r>
              <a:rPr lang="en-US" altLang="ko-KR" dirty="0" smtClean="0"/>
              <a:t>.</a:t>
            </a:r>
          </a:p>
          <a:p>
            <a:pPr latinLnBrk="0"/>
            <a:r>
              <a:rPr lang="en-US" altLang="ko-KR" dirty="0" smtClean="0"/>
              <a:t>Get</a:t>
            </a:r>
            <a:r>
              <a:rPr lang="ko-KR" altLang="en-US" dirty="0" smtClean="0"/>
              <a:t> 방식의 경우 주소 뒤에 </a:t>
            </a:r>
            <a:r>
              <a:rPr lang="en-US" altLang="ko-KR" dirty="0" smtClean="0"/>
              <a:t>? key=value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항목</a:t>
            </a:r>
            <a:r>
              <a:rPr lang="en-US" altLang="ko-KR" dirty="0" smtClean="0"/>
              <a:t>=</a:t>
            </a:r>
            <a:r>
              <a:rPr lang="ko-KR" altLang="en-US" dirty="0" smtClean="0"/>
              <a:t>값 형태로 구성된다</a:t>
            </a:r>
            <a:r>
              <a:rPr lang="en-US" altLang="ko-KR" dirty="0" smtClean="0"/>
              <a:t>.</a:t>
            </a:r>
          </a:p>
          <a:p>
            <a:pPr latinLnBrk="0"/>
            <a:r>
              <a:rPr lang="en-US" altLang="ko-KR" dirty="0" smtClean="0"/>
              <a:t>Post </a:t>
            </a:r>
            <a:r>
              <a:rPr lang="ko-KR" altLang="en-US" dirty="0" smtClean="0"/>
              <a:t>방식의 경우 보이지 않는 형태로 다음페이지에 전송된다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4290"/>
            <a:ext cx="8072462" cy="621510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214290"/>
            <a:ext cx="6429420" cy="635798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div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span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공간 분할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2592288"/>
          </a:xfrm>
        </p:spPr>
        <p:txBody>
          <a:bodyPr/>
          <a:lstStyle/>
          <a:p>
            <a:r>
              <a:rPr lang="en-US" altLang="ko-KR" dirty="0"/>
              <a:t>&lt;div&gt;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브라우저 전체 공간에 대해 </a:t>
            </a:r>
            <a:r>
              <a:rPr lang="ko-KR" altLang="en-US" dirty="0" smtClean="0"/>
              <a:t>분할</a:t>
            </a:r>
            <a:endParaRPr lang="en-US" altLang="ko-KR" dirty="0" smtClean="0"/>
          </a:p>
          <a:p>
            <a:pPr lvl="1"/>
            <a:r>
              <a:rPr lang="ko-KR" altLang="en-US" smtClean="0"/>
              <a:t>블록</a:t>
            </a:r>
            <a:r>
              <a:rPr lang="en-US" altLang="ko-KR" smtClean="0"/>
              <a:t>(block</a:t>
            </a:r>
            <a:r>
              <a:rPr lang="en-US" altLang="ko-KR" dirty="0"/>
              <a:t>) </a:t>
            </a:r>
            <a:r>
              <a:rPr lang="ko-KR" altLang="en-US"/>
              <a:t>형식으로 </a:t>
            </a:r>
            <a:r>
              <a:rPr lang="ko-KR" altLang="en-US" smtClean="0"/>
              <a:t>분할</a:t>
            </a:r>
            <a:endParaRPr lang="en-US" altLang="ko-KR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span&gt; </a:t>
            </a:r>
            <a:r>
              <a:rPr lang="ko-KR" altLang="en-US" dirty="0"/>
              <a:t>태그 </a:t>
            </a:r>
            <a:endParaRPr lang="en-US" altLang="ko-KR" dirty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브라우저의 일부 영역만 </a:t>
            </a:r>
            <a:r>
              <a:rPr lang="ko-KR" altLang="en-US" dirty="0" smtClean="0"/>
              <a:t>분할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인라인</a:t>
            </a:r>
            <a:r>
              <a:rPr lang="en-US" altLang="ko-KR" dirty="0"/>
              <a:t>(inline) </a:t>
            </a:r>
            <a:r>
              <a:rPr lang="ko-KR" altLang="en-US" dirty="0"/>
              <a:t>형식으로 </a:t>
            </a:r>
            <a:r>
              <a:rPr lang="ko-KR" altLang="en-US" dirty="0" smtClean="0"/>
              <a:t>분할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6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div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span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공간 분할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340768"/>
            <a:ext cx="8352928" cy="2084759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공간 분할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#00FF00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#FF00FF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공간 분할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#00FF00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#FF00FF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5-22 </a:t>
            </a:r>
            <a:r>
              <a:rPr lang="en-US" altLang="ko-KR" sz="1100" dirty="0">
                <a:solidFill>
                  <a:schemeClr val="tx1"/>
                </a:solidFill>
              </a:rPr>
              <a:t>div</a:t>
            </a:r>
            <a:r>
              <a:rPr lang="ko-KR" altLang="en-US" sz="1100" dirty="0">
                <a:solidFill>
                  <a:schemeClr val="tx1"/>
                </a:solidFill>
              </a:rPr>
              <a:t>와 </a:t>
            </a:r>
            <a:r>
              <a:rPr lang="en-US" altLang="ko-KR" sz="1100" dirty="0">
                <a:solidFill>
                  <a:schemeClr val="tx1"/>
                </a:solidFill>
              </a:rPr>
              <a:t>span </a:t>
            </a:r>
            <a:r>
              <a:rPr lang="ko-KR" altLang="en-US" sz="1100" dirty="0">
                <a:solidFill>
                  <a:schemeClr val="tx1"/>
                </a:solidFill>
              </a:rPr>
              <a:t>태그로 공간 </a:t>
            </a:r>
            <a:r>
              <a:rPr lang="ko-KR" altLang="en-US" sz="1100" dirty="0" smtClean="0">
                <a:solidFill>
                  <a:schemeClr val="tx1"/>
                </a:solidFill>
              </a:rPr>
              <a:t>분할하기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ch05/22_div1.html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55" y="3284984"/>
            <a:ext cx="636462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2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div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span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공간 분할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196752"/>
            <a:ext cx="8352928" cy="244827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div/span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공간 분할 조합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머리말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#FF00FF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본문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#FF0000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왼쪽 텍스트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가운데 텍스트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#0000FF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오른쪽 텍스트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꼬리말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13501" y="1196752"/>
            <a:ext cx="1462955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</a:rPr>
              <a:t>ch05/22_div2.html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458" y="3140968"/>
            <a:ext cx="6273698" cy="273630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23528" y="1196752"/>
            <a:ext cx="6889973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smtClean="0">
                <a:solidFill>
                  <a:schemeClr val="tx1"/>
                </a:solidFill>
              </a:rPr>
              <a:t>5-22 </a:t>
            </a:r>
            <a:r>
              <a:rPr lang="en-US" altLang="ko-KR" sz="1100" smtClean="0">
                <a:solidFill>
                  <a:schemeClr val="tx1"/>
                </a:solidFill>
              </a:rPr>
              <a:t>div </a:t>
            </a:r>
            <a:r>
              <a:rPr lang="ko-KR" altLang="en-US" sz="1100" smtClean="0">
                <a:solidFill>
                  <a:schemeClr val="tx1"/>
                </a:solidFill>
              </a:rPr>
              <a:t>태그와 </a:t>
            </a:r>
            <a:r>
              <a:rPr lang="en-US" altLang="ko-KR" sz="1100">
                <a:solidFill>
                  <a:schemeClr val="tx1"/>
                </a:solidFill>
              </a:rPr>
              <a:t>span </a:t>
            </a:r>
            <a:r>
              <a:rPr lang="ko-KR" altLang="en-US" sz="1100" smtClean="0">
                <a:solidFill>
                  <a:schemeClr val="tx1"/>
                </a:solidFill>
              </a:rPr>
              <a:t>태그를 조합하여 공간 분할하기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iframe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공간 분할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838081"/>
            <a:ext cx="8640960" cy="905247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iframe</a:t>
            </a:r>
            <a:r>
              <a:rPr lang="en-US" altLang="ko-KR" dirty="0"/>
              <a:t>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b="0" dirty="0"/>
              <a:t>하나의 웹 문서 안에 또 다른 웹 문서를 </a:t>
            </a:r>
            <a:r>
              <a:rPr lang="ko-KR" altLang="en-US" b="0" dirty="0" smtClean="0"/>
              <a:t>표시할</a:t>
            </a:r>
            <a:r>
              <a:rPr lang="en-US" altLang="ko-KR" b="0" dirty="0" smtClean="0"/>
              <a:t> </a:t>
            </a:r>
            <a:r>
              <a:rPr lang="ko-KR" altLang="en-US" b="0" smtClean="0"/>
              <a:t>때 사용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51086" y="2076948"/>
            <a:ext cx="8352928" cy="4496163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 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공간 분할 예제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="intro.html"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="if_a"&gt;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인사말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</a:t>
            </a: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="lecture.html"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="if_a"&gt;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강좌 소개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</a:t>
            </a: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="info.html"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="if_a"&gt;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저자 소개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   </a:t>
            </a: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="http://cafe.naver.com/go2web"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="if_b"&gt;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저자 홈페이지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="basic.html"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="400"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="200"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="if_a"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frameborder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="0"&gt;&lt;/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="basic.html"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="400"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="200"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="if_b"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scrolling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="no"&gt;&lt;/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한빛아카데미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1086" y="1710857"/>
            <a:ext cx="8352928" cy="366092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5-23 </a:t>
            </a:r>
            <a:r>
              <a:rPr lang="en-US" altLang="ko-KR" sz="1100" dirty="0" err="1">
                <a:solidFill>
                  <a:schemeClr val="tx1"/>
                </a:solidFill>
              </a:rPr>
              <a:t>iframe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태그로 공간 분할하기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ch05/iframe.html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iframe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공간 분할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1086" y="1052736"/>
            <a:ext cx="8352928" cy="17281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이곳은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9878" y="1052736"/>
            <a:ext cx="1224136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ch05/basic.html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48794" y="3212976"/>
            <a:ext cx="8352928" cy="2232248"/>
            <a:chOff x="323528" y="980728"/>
            <a:chExt cx="8352928" cy="2232248"/>
          </a:xfrm>
        </p:grpSpPr>
        <p:sp>
          <p:nvSpPr>
            <p:cNvPr id="8" name="직사각형 7"/>
            <p:cNvSpPr/>
            <p:nvPr/>
          </p:nvSpPr>
          <p:spPr>
            <a:xfrm>
              <a:off x="323528" y="980728"/>
              <a:ext cx="8352928" cy="2232248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!DOCTYPE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html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html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head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title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인사말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title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head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</a:t>
              </a: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body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안녕하세요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웹 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프로그래밍 저자 홍성용입니다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/&gt;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질문이 있으면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cafe.naver.com/go2web 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게시판에 남겨주세요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/&gt;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감사합니다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body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html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452320" y="980728"/>
              <a:ext cx="1224136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100" dirty="0">
                  <a:solidFill>
                    <a:schemeClr val="tx1"/>
                  </a:solidFill>
                </a:rPr>
                <a:t>ch05/intro.html</a:t>
              </a:r>
              <a:endParaRPr lang="ko-KR" altLang="ko-KR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28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입력 양식 요소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와 입력 양식 요소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3960440"/>
          </a:xfrm>
        </p:spPr>
        <p:txBody>
          <a:bodyPr/>
          <a:lstStyle/>
          <a:p>
            <a:r>
              <a:rPr lang="ko-KR" altLang="en-US" dirty="0" smtClean="0"/>
              <a:t>폼 태그</a:t>
            </a:r>
            <a:endParaRPr lang="en-US" altLang="ko-KR" dirty="0"/>
          </a:p>
          <a:p>
            <a:pPr lvl="1"/>
            <a:r>
              <a:rPr lang="ko-KR" altLang="en-US" dirty="0" smtClean="0"/>
              <a:t>웹 양식을 만드는 데 사용하는 태그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sz="800" dirty="0" smtClean="0"/>
          </a:p>
          <a:p>
            <a:pPr lvl="2"/>
            <a:r>
              <a:rPr lang="en-US" altLang="ko-KR" b="1" dirty="0"/>
              <a:t>action</a:t>
            </a:r>
            <a:r>
              <a:rPr lang="en-US" altLang="ko-KR" dirty="0"/>
              <a:t> : </a:t>
            </a:r>
            <a:r>
              <a:rPr lang="ko-KR" altLang="en-US" dirty="0"/>
              <a:t>사용자가 입력한 데이터를 받아 처리하기 위한 웹 프로그램</a:t>
            </a:r>
            <a:r>
              <a:rPr lang="en-US" altLang="ko-KR" dirty="0"/>
              <a:t>(ASP, PHP, JSP…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smtClean="0"/>
              <a:t>페이지 지정</a:t>
            </a:r>
            <a:endParaRPr lang="en-US" altLang="ko-KR" dirty="0" smtClean="0"/>
          </a:p>
          <a:p>
            <a:pPr lvl="2"/>
            <a:r>
              <a:rPr lang="en-US" altLang="ko-KR" b="1" dirty="0"/>
              <a:t>method</a:t>
            </a:r>
            <a:r>
              <a:rPr lang="en-US" altLang="ko-KR" dirty="0"/>
              <a:t> : </a:t>
            </a:r>
            <a:r>
              <a:rPr lang="ko-KR" altLang="en-US" dirty="0"/>
              <a:t>웹 서버와 클라이언트 간의 통신 </a:t>
            </a:r>
            <a:r>
              <a:rPr lang="ko-KR" altLang="en-US" smtClean="0"/>
              <a:t>방법 지정</a:t>
            </a:r>
            <a:r>
              <a:rPr lang="en-US" altLang="ko-KR" smtClean="0"/>
              <a:t>(GET </a:t>
            </a:r>
            <a:r>
              <a:rPr lang="ko-KR" altLang="en-US" smtClean="0"/>
              <a:t>방식</a:t>
            </a:r>
            <a:r>
              <a:rPr lang="en-US" altLang="ko-KR" smtClean="0"/>
              <a:t>, POST </a:t>
            </a:r>
            <a:r>
              <a:rPr lang="ko-KR" altLang="en-US" smtClean="0"/>
              <a:t>방식</a:t>
            </a:r>
            <a:r>
              <a:rPr lang="en-US" altLang="ko-KR" smtClean="0"/>
              <a:t>)</a:t>
            </a:r>
            <a:endParaRPr lang="en-US" altLang="ko-KR" dirty="0" smtClean="0"/>
          </a:p>
          <a:p>
            <a:pPr lvl="2"/>
            <a:r>
              <a:rPr lang="en-US" altLang="ko-KR" b="1" dirty="0"/>
              <a:t>type</a:t>
            </a:r>
            <a:r>
              <a:rPr lang="en-US" altLang="ko-KR" dirty="0"/>
              <a:t> : </a:t>
            </a:r>
            <a:r>
              <a:rPr lang="ko-KR" altLang="en-US" dirty="0"/>
              <a:t>폼의 모양과 </a:t>
            </a:r>
            <a:r>
              <a:rPr lang="ko-KR" altLang="en-US" dirty="0" smtClean="0"/>
              <a:t>기능 결정</a:t>
            </a:r>
            <a:endParaRPr lang="en-US" altLang="ko-KR" dirty="0"/>
          </a:p>
          <a:p>
            <a:pPr lvl="2"/>
            <a:r>
              <a:rPr lang="en-US" altLang="ko-KR" b="1" dirty="0" smtClean="0"/>
              <a:t>name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폼의 </a:t>
            </a:r>
            <a:r>
              <a:rPr lang="ko-KR" altLang="en-US" dirty="0" smtClean="0"/>
              <a:t>이름 결정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94135"/>
            <a:ext cx="7700962" cy="1166813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3474946" y="2238732"/>
            <a:ext cx="57606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652120" y="2238732"/>
            <a:ext cx="57606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365153" y="2526764"/>
            <a:ext cx="3600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076411" y="2526764"/>
            <a:ext cx="3600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2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iframe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공간 분할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3528" y="1196752"/>
            <a:ext cx="8352928" cy="194421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강좌 소개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강좌명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(Web Programming)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학습주제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HTML5, CSS3, JavaScripts, Jquery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08304" y="1196752"/>
            <a:ext cx="1368152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ch05/lecture.html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9856" y="3504723"/>
            <a:ext cx="8352928" cy="1868493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저자 소개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홍성용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gowebprogram@gmail.com 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24328" y="3504723"/>
            <a:ext cx="11521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ch05/info.html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7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iframe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공간 분할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43" y="1772816"/>
            <a:ext cx="718601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381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method </a:t>
            </a:r>
            <a:r>
              <a:rPr lang="ko-KR" altLang="en-US" dirty="0" smtClean="0"/>
              <a:t>속성에서 사용하는 방식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와 입력 양식 요소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25760" y="980728"/>
            <a:ext cx="8892480" cy="2736304"/>
          </a:xfrm>
        </p:spPr>
        <p:txBody>
          <a:bodyPr/>
          <a:lstStyle/>
          <a:p>
            <a:r>
              <a:rPr lang="en-US" altLang="ko-KR" dirty="0" smtClean="0"/>
              <a:t>GET </a:t>
            </a:r>
            <a:r>
              <a:rPr lang="ko-KR" altLang="en-US" dirty="0" smtClean="0"/>
              <a:t>방식</a:t>
            </a:r>
            <a:endParaRPr lang="en-US" altLang="ko-KR" dirty="0"/>
          </a:p>
          <a:p>
            <a:pPr lvl="1"/>
            <a:r>
              <a:rPr lang="en-US" altLang="ko-KR" smtClean="0"/>
              <a:t>URL </a:t>
            </a:r>
            <a:r>
              <a:rPr lang="ko-KR" altLang="en-US" dirty="0"/>
              <a:t>뒤에 </a:t>
            </a:r>
            <a:r>
              <a:rPr lang="ko-KR" altLang="en-US" dirty="0" err="1"/>
              <a:t>파라미터를</a:t>
            </a:r>
            <a:r>
              <a:rPr lang="ko-KR" altLang="en-US" dirty="0"/>
              <a:t> 붙여서 데이터를 전달하는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보내는 </a:t>
            </a:r>
            <a:r>
              <a:rPr lang="ko-KR" altLang="en-US" dirty="0"/>
              <a:t>데이터는 이름과 값이 결합된 문자열 </a:t>
            </a:r>
            <a:r>
              <a:rPr lang="ko-KR" altLang="en-US"/>
              <a:t>형태로 </a:t>
            </a:r>
            <a:r>
              <a:rPr lang="ko-KR" altLang="en-US" smtClean="0"/>
              <a:t>전달</a:t>
            </a:r>
            <a:r>
              <a:rPr lang="en-US" altLang="ko-KR" smtClean="0"/>
              <a:t>, </a:t>
            </a:r>
            <a:r>
              <a:rPr lang="ko-KR" altLang="en-US" smtClean="0"/>
              <a:t>각 이름과 값의 쌍은 ‘</a:t>
            </a:r>
            <a:r>
              <a:rPr lang="en-US" altLang="ko-KR" smtClean="0"/>
              <a:t>&amp;’ </a:t>
            </a:r>
            <a:r>
              <a:rPr lang="ko-KR" altLang="en-US" smtClean="0"/>
              <a:t>기호로 구분</a:t>
            </a:r>
            <a:endParaRPr lang="en-US" altLang="ko-KR" smtClean="0"/>
          </a:p>
          <a:p>
            <a:pPr lvl="1"/>
            <a:r>
              <a:rPr lang="ko-KR" altLang="en-US" smtClean="0"/>
              <a:t>서버로 보낼 수 있는 최대 글자수는 </a:t>
            </a:r>
            <a:r>
              <a:rPr lang="en-US" altLang="ko-KR" smtClean="0"/>
              <a:t>2,048</a:t>
            </a:r>
            <a:r>
              <a:rPr lang="ko-KR" altLang="en-US" smtClean="0"/>
              <a:t>자</a:t>
            </a:r>
            <a:endParaRPr lang="en-US" altLang="ko-KR" smtClean="0"/>
          </a:p>
          <a:p>
            <a:pPr lvl="1"/>
            <a:r>
              <a:rPr lang="en-US" altLang="ko-KR" smtClean="0"/>
              <a:t>URL</a:t>
            </a:r>
            <a:r>
              <a:rPr lang="ko-KR" altLang="en-US" dirty="0"/>
              <a:t>을 보면 어떤 데이터를 전송하고자 </a:t>
            </a:r>
            <a:r>
              <a:rPr lang="ko-KR" altLang="en-US" dirty="0" smtClean="0"/>
              <a:t>하는지 알 </a:t>
            </a:r>
            <a:r>
              <a:rPr lang="ko-KR" altLang="en-US" dirty="0"/>
              <a:t>수 있기 때문에 </a:t>
            </a:r>
            <a:r>
              <a:rPr lang="ko-KR" altLang="en-US"/>
              <a:t>보안에 </a:t>
            </a:r>
            <a:r>
              <a:rPr lang="ko-KR" altLang="en-US" smtClean="0"/>
              <a:t>취약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284984"/>
            <a:ext cx="7480935" cy="29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method </a:t>
            </a:r>
            <a:r>
              <a:rPr lang="ko-KR" altLang="en-US" dirty="0" smtClean="0"/>
              <a:t>속성에서 사용하는 방식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와 입력 양식 요소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25760" y="980728"/>
            <a:ext cx="8892480" cy="2736304"/>
          </a:xfrm>
        </p:spPr>
        <p:txBody>
          <a:bodyPr/>
          <a:lstStyle/>
          <a:p>
            <a:r>
              <a:rPr lang="en-US" altLang="ko-KR" smtClean="0"/>
              <a:t>POST </a:t>
            </a:r>
            <a:r>
              <a:rPr lang="ko-KR" altLang="en-US" dirty="0" smtClean="0"/>
              <a:t>방식</a:t>
            </a:r>
            <a:endParaRPr lang="en-US" altLang="ko-KR" dirty="0"/>
          </a:p>
          <a:p>
            <a:pPr lvl="1"/>
            <a:r>
              <a:rPr lang="en-US" altLang="ko-KR" smtClean="0"/>
              <a:t>HTTP Request </a:t>
            </a:r>
            <a:r>
              <a:rPr lang="ko-KR" altLang="en-US" smtClean="0"/>
              <a:t>헤더에 파라미터를 붙여서 데이터를 전송하는 방식</a:t>
            </a:r>
            <a:endParaRPr lang="en-US" altLang="ko-KR" dirty="0" smtClean="0"/>
          </a:p>
          <a:p>
            <a:pPr lvl="1"/>
            <a:r>
              <a:rPr lang="ko-KR" altLang="en-US" smtClean="0"/>
              <a:t>서버로 보낼 수 있는 글자수 제한 없음</a:t>
            </a:r>
            <a:endParaRPr lang="en-US" altLang="ko-KR" smtClean="0"/>
          </a:p>
          <a:p>
            <a:pPr lvl="1"/>
            <a:r>
              <a:rPr lang="en-US" altLang="ko-KR" smtClean="0"/>
              <a:t>GET </a:t>
            </a:r>
            <a:r>
              <a:rPr lang="ko-KR" altLang="en-US" smtClean="0"/>
              <a:t>방식과 비교하여 보안상 우위에 있음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82" y="2636912"/>
            <a:ext cx="7596336" cy="300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4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method </a:t>
            </a:r>
            <a:r>
              <a:rPr lang="ko-KR" altLang="en-US" dirty="0"/>
              <a:t>속성에서 사용하는 방식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>
                <a:solidFill>
                  <a:schemeClr val="bg1"/>
                </a:solidFill>
              </a:rPr>
              <a:t>와 입력 양식 요소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6413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>
                <a:solidFill>
                  <a:schemeClr val="tx1"/>
                </a:solidFill>
              </a:rPr>
              <a:t>5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-1 </a:t>
            </a:r>
            <a:r>
              <a:rPr lang="en-US" altLang="ko-KR" sz="1100" dirty="0">
                <a:solidFill>
                  <a:schemeClr val="tx1"/>
                </a:solidFill>
              </a:rPr>
              <a:t>GET </a:t>
            </a:r>
            <a:r>
              <a:rPr lang="ko-KR" altLang="en-US" sz="1100" dirty="0">
                <a:solidFill>
                  <a:schemeClr val="tx1"/>
                </a:solidFill>
              </a:rPr>
              <a:t>방식으로 데이터 전송하기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ch05/01_get.html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340768"/>
            <a:ext cx="8352928" cy="288032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방식으로 데이터 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="01_getdata.jsp"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method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="get"&gt;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전공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24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method </a:t>
            </a:r>
            <a:r>
              <a:rPr lang="ko-KR" altLang="en-US" dirty="0"/>
              <a:t>속성에서 사용하는 방식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>
                <a:solidFill>
                  <a:schemeClr val="bg1"/>
                </a:solidFill>
              </a:rPr>
              <a:t>와 입력 양식 요소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6413" y="980728"/>
            <a:ext cx="8352928" cy="302433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&lt;%@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language="java" contentType="text/html; charset=EUC-KR"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Encoding="EUC-KR"%&gt;</a:t>
            </a:r>
          </a:p>
          <a:p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&lt;html&gt;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&lt;head&gt;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&lt;title&gt;GET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 요청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&lt;/title&gt;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&lt;/head&gt;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&lt;body&gt;</a:t>
            </a:r>
          </a:p>
          <a:p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JSP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문법 작성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&lt;%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strName=request.getParameter(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strMajor=request.getParameter(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"major"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out.println(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strName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out.println(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학과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strMajor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"&lt;hr/&gt;"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%&gt;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브라우저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URL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주소 입력 부분을 살펴보세요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&lt;/body&gt;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&lt;/html&gt;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36296" y="980728"/>
            <a:ext cx="1513045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ch05/01_getdata.jsp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04" y="4211091"/>
            <a:ext cx="7911812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0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5603</Words>
  <Application>Microsoft Office PowerPoint</Application>
  <PresentationFormat>화면 슬라이드 쇼(4:3)</PresentationFormat>
  <Paragraphs>707</Paragraphs>
  <Slides>52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1. 입력 양식 요소</vt:lpstr>
      <vt:lpstr>2. method 속성에서 사용하는 방식</vt:lpstr>
      <vt:lpstr>2. method 속성에서 사용하는 방식</vt:lpstr>
      <vt:lpstr>2. method 속성에서 사용하는 방식</vt:lpstr>
      <vt:lpstr>2. method 속성에서 사용하는 방식</vt:lpstr>
      <vt:lpstr>2. method 속성에서 사용하는 방식</vt:lpstr>
      <vt:lpstr>2. method 속성에서 사용하는 방식</vt:lpstr>
      <vt:lpstr>1. 제출/초기화 양식</vt:lpstr>
      <vt:lpstr>1. 제출/초기화 양식</vt:lpstr>
      <vt:lpstr>2. 텍스트/비밀번호 입력 양식</vt:lpstr>
      <vt:lpstr>2. 텍스트/비밀번호 입력 양식</vt:lpstr>
      <vt:lpstr>3. 텍스트 공간 입력/필드셋 양식</vt:lpstr>
      <vt:lpstr>3. 텍스트 공간 입력/필드셋 양식</vt:lpstr>
      <vt:lpstr>4. 라디오/체크박스/버튼 양식</vt:lpstr>
      <vt:lpstr>4. 라디오/체크박스/버튼 양식</vt:lpstr>
      <vt:lpstr>4. 라디오/체크박스/버튼 양식</vt:lpstr>
      <vt:lpstr>5. 선택 목록 양식</vt:lpstr>
      <vt:lpstr>5. 선택 목록 양식</vt:lpstr>
      <vt:lpstr>5. 선택 목록 양식</vt:lpstr>
      <vt:lpstr>5. 선택 목록 양식</vt:lpstr>
      <vt:lpstr>6. 날짜와 시간 양식</vt:lpstr>
      <vt:lpstr>6. 날짜와 시간 양식</vt:lpstr>
      <vt:lpstr>6. 날짜와 시간 양식</vt:lpstr>
      <vt:lpstr>7. 색상 선택/ 숫자 입력/ 범위 지정 양식</vt:lpstr>
      <vt:lpstr>7. 색상 선택/ 숫자 입력/ 범위 지정 양식</vt:lpstr>
      <vt:lpstr>7. 색상 선택/ 숫자 입력/ 범위 지정 양식</vt:lpstr>
      <vt:lpstr>8. 이메일/URL/검색어 입력 양식</vt:lpstr>
      <vt:lpstr>8. 이메일/URL/검색어 입력 양식</vt:lpstr>
      <vt:lpstr>8. 이메일/URL/검색어 입력 양식</vt:lpstr>
      <vt:lpstr>9. 막대 그래프 양식</vt:lpstr>
      <vt:lpstr>옵티멈</vt:lpstr>
      <vt:lpstr>9. 막대 그래프 양식</vt:lpstr>
      <vt:lpstr>10. 입력 양식의 주요 속성</vt:lpstr>
      <vt:lpstr>10. 입력 양식의 주요 속성</vt:lpstr>
      <vt:lpstr>10. 입력 양식의 주요 속성</vt:lpstr>
      <vt:lpstr>PowerPoint 프레젠테이션</vt:lpstr>
      <vt:lpstr>PowerPoint 프레젠테이션</vt:lpstr>
      <vt:lpstr>PowerPoint 프레젠테이션</vt:lpstr>
      <vt:lpstr>1. div와 span</vt:lpstr>
      <vt:lpstr>1. div와 span</vt:lpstr>
      <vt:lpstr>1. div와 span</vt:lpstr>
      <vt:lpstr>PowerPoint 프레젠테이션</vt:lpstr>
      <vt:lpstr>PowerPoint 프레젠테이션</vt:lpstr>
      <vt:lpstr>2. iframe</vt:lpstr>
      <vt:lpstr>2. iframe</vt:lpstr>
      <vt:lpstr>2. iframe</vt:lpstr>
      <vt:lpstr>2. iframe</vt:lpstr>
      <vt:lpstr>PowerPoint 프레젠테이션</vt:lpstr>
    </vt:vector>
  </TitlesOfParts>
  <Company>한빛가족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human-19</cp:lastModifiedBy>
  <cp:revision>292</cp:revision>
  <dcterms:created xsi:type="dcterms:W3CDTF">2012-08-06T11:28:05Z</dcterms:created>
  <dcterms:modified xsi:type="dcterms:W3CDTF">2018-12-14T03:33:26Z</dcterms:modified>
</cp:coreProperties>
</file>