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98" r:id="rId5"/>
    <p:sldId id="299" r:id="rId6"/>
    <p:sldId id="300" r:id="rId7"/>
    <p:sldId id="264" r:id="rId8"/>
    <p:sldId id="265" r:id="rId9"/>
    <p:sldId id="262" r:id="rId10"/>
    <p:sldId id="302" r:id="rId11"/>
    <p:sldId id="304" r:id="rId12"/>
    <p:sldId id="301" r:id="rId13"/>
    <p:sldId id="266" r:id="rId14"/>
    <p:sldId id="305" r:id="rId15"/>
    <p:sldId id="306" r:id="rId16"/>
    <p:sldId id="307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1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16" autoAdjust="0"/>
  </p:normalViewPr>
  <p:slideViewPr>
    <p:cSldViewPr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7043254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991159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0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-20638" y="1052513"/>
            <a:ext cx="2339976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209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1054100"/>
            <a:ext cx="233997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575" y="396875"/>
            <a:ext cx="990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E3AA96A-2001-4CB3-95A2-582658C1A1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</a:rPr>
              <a:t>Chapter 06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CSS3 </a:t>
            </a:r>
            <a:r>
              <a:rPr lang="ko-KR" altLang="en-US" b="1" smtClean="0">
                <a:solidFill>
                  <a:schemeClr val="bg1"/>
                </a:solidFill>
              </a:rPr>
              <a:t>기본 사용법과 선택자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CSS</a:t>
            </a:r>
            <a:r>
              <a:rPr lang="ko-KR" altLang="en-US" smtClean="0"/>
              <a:t>의 개요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b="1"/>
              <a:t>1.1 </a:t>
            </a:r>
            <a:r>
              <a:rPr lang="en-US" altLang="ko-KR"/>
              <a:t>CSS</a:t>
            </a:r>
            <a:r>
              <a:rPr lang="ko-KR" altLang="en-US" b="1"/>
              <a:t>의 기본 구조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84150" y="1196975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CSS</a:t>
            </a:r>
            <a:r>
              <a:rPr lang="ko-KR" altLang="en-US" dirty="0"/>
              <a:t>의 기본 구조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: CSS</a:t>
            </a:r>
            <a:r>
              <a:rPr lang="ko-KR" altLang="en-US" dirty="0"/>
              <a:t>를 적용할 영역을 선택할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CSS </a:t>
            </a:r>
            <a:r>
              <a:rPr lang="ko-KR" altLang="en-US" dirty="0"/>
              <a:t>명령 </a:t>
            </a:r>
            <a:r>
              <a:rPr lang="en-US" altLang="ko-KR" dirty="0"/>
              <a:t>: CSS </a:t>
            </a:r>
            <a:r>
              <a:rPr lang="ko-KR" altLang="en-US" dirty="0"/>
              <a:t>속성과 값으로 구성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CSS </a:t>
            </a:r>
            <a:r>
              <a:rPr lang="ko-KR" altLang="en-US" dirty="0"/>
              <a:t>명령의 마침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CSS </a:t>
            </a:r>
            <a:r>
              <a:rPr lang="ko-KR" altLang="en-US" dirty="0"/>
              <a:t>명령의 맨 뒤에 세미콜론을 붙여 </a:t>
            </a:r>
            <a:r>
              <a:rPr lang="en-US" altLang="ko-KR" dirty="0"/>
              <a:t>CSS </a:t>
            </a:r>
            <a:r>
              <a:rPr lang="ko-KR" altLang="en-US" dirty="0"/>
              <a:t>명령 마무리</a:t>
            </a:r>
            <a:endParaRPr lang="en-US" altLang="ko-KR" dirty="0"/>
          </a:p>
        </p:txBody>
      </p:sp>
      <p:pic>
        <p:nvPicPr>
          <p:cNvPr id="12293" name="그림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350" y="3068638"/>
            <a:ext cx="544195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47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border: </a:t>
            </a:r>
            <a:r>
              <a:rPr lang="en-US" altLang="ko-KR" sz="1600" dirty="0" err="1"/>
              <a:t>2px</a:t>
            </a:r>
            <a:r>
              <a:rPr lang="en-US" altLang="ko-KR" sz="1600" dirty="0"/>
              <a:t> solid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heading.&lt;/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9" y="4902200"/>
            <a:ext cx="4048125" cy="1468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31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이용해서 바디에 배경색을 </a:t>
            </a:r>
            <a:r>
              <a:rPr lang="ko-KR" altLang="en-US" dirty="0" err="1" smtClean="0"/>
              <a:t>실버로</a:t>
            </a:r>
            <a:r>
              <a:rPr lang="ko-KR" altLang="en-US" dirty="0" smtClean="0"/>
              <a:t> 바꾸어보자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태그의 백그라운드는 그린 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blue</a:t>
            </a:r>
            <a:r>
              <a:rPr lang="ko-KR" altLang="en-US" dirty="0" smtClean="0"/>
              <a:t>로 바꾸어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스타일 시트에서 </a:t>
            </a:r>
            <a:r>
              <a:rPr lang="ko-KR" altLang="en-US" dirty="0" err="1" smtClean="0"/>
              <a:t>글시</a:t>
            </a:r>
            <a:r>
              <a:rPr lang="ko-KR" altLang="en-US" dirty="0" smtClean="0"/>
              <a:t> 속성은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r>
              <a:rPr lang="en-US" altLang="ko-KR" dirty="0" smtClean="0"/>
              <a:t>h1</a:t>
            </a:r>
            <a:r>
              <a:rPr lang="ko-KR" altLang="en-US" dirty="0" smtClean="0"/>
              <a:t>태그는 검정  </a:t>
            </a:r>
            <a:r>
              <a:rPr lang="en-US" altLang="ko-KR" dirty="0" smtClean="0"/>
              <a:t>H2</a:t>
            </a:r>
            <a:r>
              <a:rPr lang="ko-KR" altLang="en-US" dirty="0" smtClean="0"/>
              <a:t>태그는   노랑 </a:t>
            </a:r>
            <a:r>
              <a:rPr lang="en-US" altLang="ko-KR" dirty="0" smtClean="0"/>
              <a:t>h3</a:t>
            </a:r>
            <a:r>
              <a:rPr lang="ko-KR" altLang="en-US" dirty="0" smtClean="0"/>
              <a:t>태그는 파랑으로 글자 설정 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text-</a:t>
            </a:r>
            <a:r>
              <a:rPr lang="en-US" altLang="ko-KR" dirty="0" err="1" smtClean="0"/>
              <a:t>align:center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태그를 가운데 정렬해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"font-size:50px“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h1</a:t>
            </a:r>
            <a:r>
              <a:rPr lang="ko-KR" altLang="en-US" dirty="0" smtClean="0"/>
              <a:t>태그의 글자를 더욱 크게 만들어 보자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2. CSS</a:t>
            </a:r>
            <a:r>
              <a:rPr lang="ko-KR" altLang="en-US" smtClean="0"/>
              <a:t>의 사용 위치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412776"/>
            <a:ext cx="8388424" cy="33638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98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CSS</a:t>
            </a:r>
            <a:r>
              <a:rPr lang="ko-KR" altLang="en-US" smtClean="0"/>
              <a:t>의 개요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84150" y="1196975"/>
            <a:ext cx="8642350" cy="5235575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  <a:defRPr/>
            </a:pPr>
            <a:r>
              <a:rPr lang="ko-KR" altLang="en-US" dirty="0"/>
              <a:t>인라인 스타일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장점 </a:t>
            </a:r>
            <a:r>
              <a:rPr lang="en-US" altLang="ko-KR" dirty="0"/>
              <a:t>: HTML </a:t>
            </a:r>
            <a:r>
              <a:rPr lang="ko-KR" altLang="en-US" dirty="0"/>
              <a:t>문서에 가장 간단하게 </a:t>
            </a:r>
            <a:r>
              <a:rPr lang="en-US" altLang="ko-KR" dirty="0"/>
              <a:t>CSS</a:t>
            </a:r>
            <a:r>
              <a:rPr lang="ko-KR" altLang="en-US" dirty="0"/>
              <a:t>를 삽입할 수 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단점 </a:t>
            </a:r>
            <a:r>
              <a:rPr lang="en-US" altLang="ko-KR" dirty="0"/>
              <a:t>: CSS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태그와 같은 행에 사용하여 </a:t>
            </a:r>
            <a:r>
              <a:rPr lang="en-US" altLang="ko-KR" dirty="0"/>
              <a:t>HTML </a:t>
            </a:r>
            <a:r>
              <a:rPr lang="ko-KR" altLang="en-US" dirty="0"/>
              <a:t>태그가 복잡해짐</a:t>
            </a:r>
            <a:r>
              <a:rPr lang="en-US" altLang="ko-KR" dirty="0"/>
              <a:t>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b="1"/>
              <a:t>1.2 </a:t>
            </a:r>
            <a:r>
              <a:rPr lang="en-US" altLang="ko-KR"/>
              <a:t>CSS</a:t>
            </a:r>
            <a:r>
              <a:rPr lang="en-US" altLang="ko-KR" b="1"/>
              <a:t> </a:t>
            </a:r>
            <a:r>
              <a:rPr lang="ko-KR" altLang="en-US" b="1"/>
              <a:t>삽입 방법</a:t>
            </a:r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2565400"/>
            <a:ext cx="8278813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그림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3" y="3284538"/>
            <a:ext cx="3960812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CSS</a:t>
            </a:r>
            <a:r>
              <a:rPr lang="ko-KR" altLang="en-US" smtClean="0"/>
              <a:t>의 개요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84150" y="1196975"/>
            <a:ext cx="8642350" cy="5235575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  <a:defRPr/>
            </a:pPr>
            <a:r>
              <a:rPr lang="ko-KR" altLang="en-US" dirty="0"/>
              <a:t>내부 스타일 시트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CSS </a:t>
            </a:r>
            <a:r>
              <a:rPr lang="ko-KR" altLang="en-US" dirty="0"/>
              <a:t>코드를 </a:t>
            </a:r>
            <a:r>
              <a:rPr lang="en-US" altLang="ko-KR" dirty="0"/>
              <a:t>&lt;style&gt; </a:t>
            </a:r>
            <a:r>
              <a:rPr lang="ko-KR" altLang="en-US" dirty="0"/>
              <a:t>태그 내에 삽입하는 방식</a:t>
            </a:r>
            <a:endParaRPr lang="en-US" altLang="ko-KR" dirty="0"/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b="1"/>
              <a:t>1.2 </a:t>
            </a:r>
            <a:r>
              <a:rPr lang="en-US" altLang="ko-KR"/>
              <a:t>CSS</a:t>
            </a:r>
            <a:r>
              <a:rPr lang="en-US" altLang="ko-KR" b="1"/>
              <a:t> </a:t>
            </a:r>
            <a:r>
              <a:rPr lang="ko-KR" altLang="en-US" b="1"/>
              <a:t>삽입 방법</a:t>
            </a:r>
          </a:p>
        </p:txBody>
      </p:sp>
      <p:pic>
        <p:nvPicPr>
          <p:cNvPr id="14341" name="그림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2149475"/>
            <a:ext cx="648017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그림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075" y="2700338"/>
            <a:ext cx="35988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CSS</a:t>
            </a:r>
            <a:r>
              <a:rPr lang="ko-KR" altLang="en-US" smtClean="0"/>
              <a:t>의 개요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84150" y="1196975"/>
            <a:ext cx="8642350" cy="5235575"/>
          </a:xfrm>
        </p:spPr>
        <p:txBody>
          <a:bodyPr/>
          <a:lstStyle/>
          <a:p>
            <a:pPr marL="457200" indent="-457200">
              <a:buFont typeface="+mj-ea"/>
              <a:buAutoNum type="circleNumDbPlain" startAt="3"/>
              <a:defRPr/>
            </a:pPr>
            <a:r>
              <a:rPr lang="ko-KR" altLang="en-US" dirty="0"/>
              <a:t>외부 스타일 시트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CSS </a:t>
            </a:r>
            <a:r>
              <a:rPr lang="ko-KR" altLang="en-US" dirty="0"/>
              <a:t>부분을 별도의 파일로 만들어서 </a:t>
            </a:r>
            <a:r>
              <a:rPr lang="en-US" altLang="ko-KR" dirty="0"/>
              <a:t>HTML </a:t>
            </a:r>
            <a:r>
              <a:rPr lang="ko-KR" altLang="en-US" dirty="0"/>
              <a:t>부분과 완전히 분리하는 방식</a:t>
            </a:r>
            <a:endParaRPr lang="en-US" altLang="ko-KR" dirty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b="1"/>
              <a:t>1.2 </a:t>
            </a:r>
            <a:r>
              <a:rPr lang="en-US" altLang="ko-KR"/>
              <a:t>CSS</a:t>
            </a:r>
            <a:r>
              <a:rPr lang="en-US" altLang="ko-KR" b="1"/>
              <a:t> </a:t>
            </a:r>
            <a:r>
              <a:rPr lang="ko-KR" altLang="en-US" b="1"/>
              <a:t>삽입 방법</a:t>
            </a:r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2220913"/>
            <a:ext cx="54006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2. CSS</a:t>
            </a:r>
            <a:r>
              <a:rPr lang="ko-KR" altLang="en-US" smtClean="0"/>
              <a:t>의 사용 위치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6-1 </a:t>
            </a:r>
            <a:r>
              <a:rPr lang="ko-KR" altLang="ko-KR" sz="1100">
                <a:solidFill>
                  <a:schemeClr val="tx1"/>
                </a:solidFill>
              </a:rPr>
              <a:t>스타일 시트 사용 위치 </a:t>
            </a:r>
            <a:r>
              <a:rPr lang="ko-KR" altLang="ko-KR" sz="1100" smtClean="0">
                <a:solidFill>
                  <a:schemeClr val="tx1"/>
                </a:solidFill>
              </a:rPr>
              <a:t>확인하기</a:t>
            </a:r>
            <a:r>
              <a:rPr lang="en-US" altLang="ko-KR" sz="1100" smtClean="0">
                <a:solidFill>
                  <a:schemeClr val="tx1"/>
                </a:solidFill>
              </a:rPr>
              <a:t>                                                                            ch06/01_cssstyle_external.css</a:t>
            </a:r>
            <a:endParaRPr lang="ko-KR" altLang="ko-KR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5536" y="1412776"/>
            <a:ext cx="8344461" cy="8640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536" y="2492896"/>
            <a:ext cx="8352928" cy="26642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 방법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="01_cssstyle_external.css"&gt;&lt;/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 방법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 방법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0" t="39500" r="68032" b="22000"/>
          <a:stretch/>
        </p:blipFill>
        <p:spPr>
          <a:xfrm>
            <a:off x="5868143" y="4653136"/>
            <a:ext cx="2677389" cy="1227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092280" y="2492896"/>
            <a:ext cx="1656184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smtClean="0">
                <a:solidFill>
                  <a:schemeClr val="tx1"/>
                </a:solidFill>
              </a:rPr>
              <a:t>ch06/01_css_apply.html</a:t>
            </a:r>
            <a:endParaRPr lang="ko-KR" altLang="ko-KR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7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ko-KR" altLang="en-US"/>
              <a:t>하나의 요소에 인라인 스타일 시트가 중복 정의되면 제일 마지막에 설정된 값이 적용</a:t>
            </a:r>
            <a:endParaRPr lang="en-US" altLang="ko-KR"/>
          </a:p>
          <a:p>
            <a:pPr lvl="1"/>
            <a:r>
              <a:rPr lang="en-US" altLang="ko-KR"/>
              <a:t>CSS </a:t>
            </a:r>
            <a:r>
              <a:rPr lang="ko-KR" altLang="en-US"/>
              <a:t>적용 우선순위와 상관없이 속성을 강제로 적용할 때는 </a:t>
            </a:r>
            <a:r>
              <a:rPr lang="en-US" altLang="ko-KR"/>
              <a:t>(!important) </a:t>
            </a:r>
            <a:r>
              <a:rPr lang="ko-KR" altLang="en-US"/>
              <a:t>표시 사용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412776"/>
            <a:ext cx="7956376" cy="14182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2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>
                <a:solidFill>
                  <a:schemeClr val="tx1"/>
                </a:solidFill>
              </a:rPr>
              <a:t>예제 </a:t>
            </a:r>
            <a:r>
              <a:rPr lang="en-US" altLang="ko-KR" sz="1100" b="1">
                <a:solidFill>
                  <a:schemeClr val="tx1"/>
                </a:solidFill>
              </a:rPr>
              <a:t>6-2 </a:t>
            </a:r>
            <a:r>
              <a:rPr lang="en-US" altLang="ko-KR" sz="1100">
                <a:solidFill>
                  <a:schemeClr val="tx1"/>
                </a:solidFill>
              </a:rPr>
              <a:t>CSS </a:t>
            </a:r>
            <a:r>
              <a:rPr lang="ko-KR" altLang="en-US" sz="1100">
                <a:solidFill>
                  <a:schemeClr val="tx1"/>
                </a:solidFill>
              </a:rPr>
              <a:t>적용 우선순위 살펴보기 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ch06/02_css_override.css</a:t>
            </a:r>
            <a:endParaRPr lang="ko-KR" altLang="ko-KR" sz="11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412776"/>
            <a:ext cx="8352928" cy="8640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2492896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2492896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ch06/02_css_override1.html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4" t="54610" r="1662" b="17732"/>
          <a:stretch/>
        </p:blipFill>
        <p:spPr>
          <a:xfrm>
            <a:off x="395535" y="4954074"/>
            <a:ext cx="4692975" cy="563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3901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01</a:t>
            </a:r>
            <a:r>
              <a:rPr kumimoji="0" lang="en-US" altLang="en-US" dirty="0" smtClean="0">
                <a:latin typeface="+mn-ea"/>
                <a:ea typeface="+mn-ea"/>
              </a:rPr>
              <a:t> CSS3 </a:t>
            </a:r>
            <a:r>
              <a:rPr kumimoji="0" lang="ko-KR" altLang="en-US" dirty="0" smtClean="0">
                <a:latin typeface="+mn-ea"/>
                <a:ea typeface="+mn-ea"/>
              </a:rPr>
              <a:t>개요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02</a:t>
            </a:r>
            <a:r>
              <a:rPr kumimoji="0" lang="en-US" altLang="en-US" dirty="0" smtClean="0">
                <a:latin typeface="+mn-ea"/>
                <a:ea typeface="+mn-ea"/>
              </a:rPr>
              <a:t> CSS3 </a:t>
            </a:r>
            <a:r>
              <a:rPr kumimoji="0" lang="ko-KR" altLang="en-US" dirty="0" smtClean="0">
                <a:latin typeface="+mn-ea"/>
                <a:ea typeface="+mn-ea"/>
              </a:rPr>
              <a:t>기본 사용법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03 </a:t>
            </a:r>
            <a:r>
              <a:rPr kumimoji="0" lang="en-US" altLang="en-US" dirty="0" smtClean="0">
                <a:latin typeface="+mn-ea"/>
                <a:ea typeface="+mn-ea"/>
              </a:rPr>
              <a:t>CSS3 </a:t>
            </a:r>
            <a:r>
              <a:rPr kumimoji="0" lang="ko-KR" altLang="en-US" dirty="0" err="1" smtClean="0">
                <a:latin typeface="+mn-ea"/>
                <a:ea typeface="+mn-ea"/>
              </a:rPr>
              <a:t>선택자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="text/css"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119675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ch06/02_css_override2.html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0" t="43000" r="39698" b="39500"/>
          <a:stretch/>
        </p:blipFill>
        <p:spPr>
          <a:xfrm>
            <a:off x="403920" y="3671030"/>
            <a:ext cx="4398052" cy="4780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805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blue!important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="text/css"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119675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ch06/02_css_override3.html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89" t="41999" r="40756" b="40501"/>
          <a:stretch/>
        </p:blipFill>
        <p:spPr>
          <a:xfrm>
            <a:off x="430779" y="3887055"/>
            <a:ext cx="4501262" cy="5001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1788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6" y="1484784"/>
            <a:ext cx="8407085" cy="3157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91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6-3 </a:t>
            </a:r>
            <a:r>
              <a:rPr lang="ko-KR" altLang="en-US" sz="1100" dirty="0">
                <a:solidFill>
                  <a:schemeClr val="tx1"/>
                </a:solidFill>
              </a:rPr>
              <a:t>전체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ch06/03_css_universal.html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44461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Universal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 같은 색상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크기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전체적으로 동시에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데이터에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3753036"/>
            <a:ext cx="4339263" cy="1512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58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6-4 </a:t>
            </a:r>
            <a:r>
              <a:rPr lang="ko-KR" altLang="en-US" sz="1100" dirty="0">
                <a:solidFill>
                  <a:schemeClr val="tx1"/>
                </a:solidFill>
              </a:rPr>
              <a:t>타입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ch06/04_css_type.html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628800"/>
            <a:ext cx="8344461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요소에 다르게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68960"/>
            <a:ext cx="2965520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6-5 </a:t>
            </a:r>
            <a:r>
              <a:rPr lang="ko-KR" altLang="en-US" sz="1100" dirty="0">
                <a:solidFill>
                  <a:schemeClr val="tx1"/>
                </a:solidFill>
              </a:rPr>
              <a:t>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ch06/05_css_class.html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h3.class1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Element+Class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3435841" cy="30452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31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6-6 </a:t>
            </a:r>
            <a:r>
              <a:rPr lang="ko-KR" altLang="en-US" sz="1100" dirty="0">
                <a:solidFill>
                  <a:schemeClr val="tx1"/>
                </a:solidFill>
              </a:rPr>
              <a:t>아이디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ch06/06_css_id.html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#id1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id3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h2#id5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id3"&gt;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id4"&gt;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id5"&gt;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Selector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3009508" cy="28000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0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 내에서 </a:t>
            </a:r>
            <a:r>
              <a:rPr lang="en-US" altLang="ko-KR" dirty="0">
                <a:latin typeface="+mn-ea"/>
                <a:ea typeface="+mn-ea"/>
              </a:rPr>
              <a:t>CSS</a:t>
            </a:r>
            <a:r>
              <a:rPr lang="ko-KR" altLang="en-US" dirty="0">
                <a:latin typeface="+mn-ea"/>
                <a:ea typeface="+mn-ea"/>
              </a:rPr>
              <a:t>의 필요성을 이해하고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CSS3</a:t>
            </a:r>
            <a:r>
              <a:rPr lang="ko-KR" altLang="en-US" dirty="0">
                <a:latin typeface="+mn-ea"/>
                <a:ea typeface="+mn-ea"/>
              </a:rPr>
              <a:t>의 정의 문법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웹 문서 내 사용 위치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중복 정의됐을 경우 우선순위를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설명할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CSS3 </a:t>
            </a:r>
            <a:r>
              <a:rPr lang="ko-KR" altLang="en-US" dirty="0">
                <a:latin typeface="+mn-ea"/>
                <a:ea typeface="+mn-ea"/>
              </a:rPr>
              <a:t>선택자의 종류를 알고 웹 문서 작성 시 활용할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en-US" dirty="0" smtClean="0">
                <a:latin typeface="+mn-ea"/>
                <a:ea typeface="+mn-ea"/>
              </a:rPr>
              <a:t>Html</a:t>
            </a:r>
            <a:r>
              <a:rPr kumimoji="0" lang="ko-KR" altLang="en-US" dirty="0" smtClean="0">
                <a:latin typeface="+mn-ea"/>
                <a:ea typeface="+mn-ea"/>
              </a:rPr>
              <a:t>를 입력하고 컨트롤 스페이스를 누르면  자동 완성이 된다</a:t>
            </a:r>
            <a:r>
              <a:rPr kumimoji="0" lang="en-US" altLang="ko-KR" dirty="0" smtClean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2686050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8483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2071678"/>
            <a:ext cx="9160758" cy="308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639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590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작성과 디자인을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웹 문서에서 문서 작성은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디자인을 분리했을 때 장점</a:t>
            </a:r>
            <a:endParaRPr lang="en-US" altLang="ko-KR" dirty="0" smtClean="0"/>
          </a:p>
          <a:p>
            <a:endParaRPr lang="ko-KR" altLang="en-US" sz="800" dirty="0"/>
          </a:p>
          <a:p>
            <a:pPr lvl="1"/>
            <a:r>
              <a:rPr lang="ko-KR" altLang="en-US" dirty="0"/>
              <a:t>내용과 디자인 수정이 용이</a:t>
            </a:r>
          </a:p>
          <a:p>
            <a:pPr lvl="1"/>
            <a:r>
              <a:rPr lang="ko-KR" altLang="en-US" dirty="0"/>
              <a:t>다양한 기능으로 확장 가능</a:t>
            </a:r>
          </a:p>
          <a:p>
            <a:pPr lvl="1"/>
            <a:r>
              <a:rPr lang="ko-KR" altLang="en-US" dirty="0"/>
              <a:t>통일된 문서 양식 제공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CSS3</a:t>
            </a:r>
            <a:r>
              <a:rPr lang="ko-KR" altLang="en-US" smtClean="0"/>
              <a:t>의 필요성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01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9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정의 문법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의 정의 문법</a:t>
            </a:r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1825932"/>
              </p:ext>
            </p:extLst>
          </p:nvPr>
        </p:nvGraphicFramePr>
        <p:xfrm>
          <a:off x="897991" y="4419303"/>
          <a:ext cx="6882756" cy="1232005"/>
        </p:xfrm>
        <a:graphic>
          <a:graphicData uri="http://schemas.openxmlformats.org/drawingml/2006/table">
            <a:tbl>
              <a:tblPr firstRow="1" firstCol="1" bandRow="1"/>
              <a:tblGrid>
                <a:gridCol w="3499804"/>
                <a:gridCol w="232881"/>
                <a:gridCol w="3150071"/>
              </a:tblGrid>
              <a:tr h="12320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줄로 작성</a:t>
                      </a: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 { color: blue; background-color: yellow; }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 { </a:t>
                      </a:r>
                      <a:r>
                        <a:rPr 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00" dirty="0" smtClean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여러 줄로 작성</a:t>
                      </a: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color: blue;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background-color: yellow;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}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780208" y="5692047"/>
            <a:ext cx="4596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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방법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1                                                         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방법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2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Wingdings 3" panose="05040102010807070707" pitchFamily="18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" y="1636788"/>
            <a:ext cx="4223840" cy="22097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75856" y="35730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: /* … */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주석은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CSS3</a:t>
            </a:r>
          </a:p>
          <a:p>
            <a:pPr lvl="1"/>
            <a:r>
              <a:rPr lang="ko-KR" altLang="en-US" smtClean="0"/>
              <a:t>스타일 </a:t>
            </a:r>
            <a:r>
              <a:rPr lang="ko-KR" altLang="en-US"/>
              <a:t>시트 </a:t>
            </a:r>
            <a:r>
              <a:rPr lang="ko-KR" altLang="en-US" smtClean="0"/>
              <a:t>표준안</a:t>
            </a:r>
            <a:endParaRPr lang="en-US" altLang="ko-KR" smtClean="0"/>
          </a:p>
          <a:p>
            <a:pPr lvl="1"/>
            <a:r>
              <a:rPr lang="ko-KR" altLang="en-US" smtClean="0"/>
              <a:t>웹 </a:t>
            </a:r>
            <a:r>
              <a:rPr lang="ko-KR" altLang="en-US"/>
              <a:t>문서에 글꼴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정렬과 각 요소의 배치 방법 등과 </a:t>
            </a:r>
            <a:r>
              <a:rPr lang="ko-KR" altLang="en-US" smtClean="0"/>
              <a:t>같은 디자인 </a:t>
            </a:r>
            <a:r>
              <a:rPr lang="ko-KR" altLang="en-US"/>
              <a:t>요소를 적용하는 데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CSS3</a:t>
            </a:r>
            <a:r>
              <a:rPr lang="ko-KR" altLang="en-US" smtClean="0"/>
              <a:t>의 구성</a:t>
            </a:r>
            <a:endParaRPr lang="en-US" altLang="ko-KR" smtClean="0"/>
          </a:p>
          <a:p>
            <a:pPr lvl="1"/>
            <a:r>
              <a:rPr lang="ko-KR" altLang="en-US"/>
              <a:t>선택자</a:t>
            </a:r>
            <a:r>
              <a:rPr lang="en-US" altLang="ko-KR"/>
              <a:t>(Selector</a:t>
            </a:r>
            <a:r>
              <a:rPr lang="en-US" altLang="ko-KR" smtClean="0"/>
              <a:t>): </a:t>
            </a:r>
            <a:r>
              <a:rPr lang="ko-KR" altLang="en-US"/>
              <a:t>스타일 시트를 적용할 대상을 </a:t>
            </a:r>
            <a:r>
              <a:rPr lang="ko-KR" altLang="en-US" smtClean="0"/>
              <a:t>지정</a:t>
            </a:r>
            <a:endParaRPr lang="en-US" altLang="ko-KR"/>
          </a:p>
          <a:p>
            <a:pPr lvl="1"/>
            <a:r>
              <a:rPr lang="ko-KR" altLang="en-US" smtClean="0"/>
              <a:t>속성</a:t>
            </a:r>
            <a:r>
              <a:rPr lang="en-US" altLang="ko-KR"/>
              <a:t>(Property</a:t>
            </a:r>
            <a:r>
              <a:rPr lang="en-US" altLang="ko-KR" smtClean="0"/>
              <a:t>): </a:t>
            </a:r>
            <a:r>
              <a:rPr lang="ko-KR" altLang="en-US"/>
              <a:t>어떤 속성을 적용할지 </a:t>
            </a:r>
            <a:r>
              <a:rPr lang="ko-KR" altLang="en-US" smtClean="0"/>
              <a:t>선택</a:t>
            </a:r>
            <a:endParaRPr lang="en-US" altLang="ko-KR"/>
          </a:p>
          <a:p>
            <a:pPr lvl="1"/>
            <a:r>
              <a:rPr lang="ko-KR" altLang="en-US" smtClean="0"/>
              <a:t>속성값</a:t>
            </a:r>
            <a:r>
              <a:rPr lang="en-US" altLang="ko-KR"/>
              <a:t>(Value</a:t>
            </a:r>
            <a:r>
              <a:rPr lang="en-US" altLang="ko-KR" smtClean="0"/>
              <a:t>): </a:t>
            </a:r>
            <a:r>
              <a:rPr lang="ko-KR" altLang="en-US"/>
              <a:t>속성에 어떤 값을 반영할지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CSS3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01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221088"/>
            <a:ext cx="7033431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1461</Words>
  <Application>Microsoft Office PowerPoint</Application>
  <PresentationFormat>화면 슬라이드 쇼(4:3)</PresentationFormat>
  <Paragraphs>267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슬라이드 2</vt:lpstr>
      <vt:lpstr>슬라이드 3</vt:lpstr>
      <vt:lpstr>CSS의 개념</vt:lpstr>
      <vt:lpstr>CSS의 역할</vt:lpstr>
      <vt:lpstr>CSS</vt:lpstr>
      <vt:lpstr>3. CSS3의 필요성</vt:lpstr>
      <vt:lpstr>1. CSS 정의 문법</vt:lpstr>
      <vt:lpstr>1. CSS3 소개</vt:lpstr>
      <vt:lpstr>1. CSS의 개요</vt:lpstr>
      <vt:lpstr>예제</vt:lpstr>
      <vt:lpstr>슬라이드 12</vt:lpstr>
      <vt:lpstr>2. CSS의 사용 위치</vt:lpstr>
      <vt:lpstr>1. CSS의 개요</vt:lpstr>
      <vt:lpstr>1. CSS의 개요</vt:lpstr>
      <vt:lpstr>1. CSS의 개요</vt:lpstr>
      <vt:lpstr>2. CSS의 사용 위치</vt:lpstr>
      <vt:lpstr>3. CSS의 우선순위</vt:lpstr>
      <vt:lpstr>3. CSS의 우선순위</vt:lpstr>
      <vt:lpstr>3. CSS의 우선순위</vt:lpstr>
      <vt:lpstr>3. CSS의 우선순위</vt:lpstr>
      <vt:lpstr>1. 기본 선택자</vt:lpstr>
      <vt:lpstr>1. 기본 선택자</vt:lpstr>
      <vt:lpstr>1. 기본 선택자</vt:lpstr>
      <vt:lpstr>1. 기본 선택자</vt:lpstr>
      <vt:lpstr>1. 기본 선택자</vt:lpstr>
      <vt:lpstr>슬라이드 27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</cp:lastModifiedBy>
  <cp:revision>253</cp:revision>
  <dcterms:created xsi:type="dcterms:W3CDTF">2012-08-06T11:28:05Z</dcterms:created>
  <dcterms:modified xsi:type="dcterms:W3CDTF">2018-05-31T06:01:02Z</dcterms:modified>
</cp:coreProperties>
</file>