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79" r:id="rId5"/>
    <p:sldId id="278" r:id="rId6"/>
    <p:sldId id="280" r:id="rId7"/>
    <p:sldId id="308" r:id="rId8"/>
    <p:sldId id="281" r:id="rId9"/>
    <p:sldId id="282" r:id="rId10"/>
    <p:sldId id="284" r:id="rId11"/>
    <p:sldId id="285" r:id="rId12"/>
    <p:sldId id="286" r:id="rId13"/>
    <p:sldId id="309" r:id="rId14"/>
    <p:sldId id="311" r:id="rId15"/>
    <p:sldId id="288" r:id="rId16"/>
    <p:sldId id="289" r:id="rId17"/>
    <p:sldId id="290" r:id="rId18"/>
    <p:sldId id="312" r:id="rId19"/>
    <p:sldId id="313" r:id="rId20"/>
    <p:sldId id="291" r:id="rId21"/>
    <p:sldId id="297" r:id="rId22"/>
    <p:sldId id="292" r:id="rId23"/>
    <p:sldId id="293" r:id="rId24"/>
    <p:sldId id="294" r:id="rId25"/>
    <p:sldId id="295" r:id="rId26"/>
    <p:sldId id="296" r:id="rId27"/>
    <p:sldId id="310" r:id="rId28"/>
    <p:sldId id="271" r:id="rId2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4599F94E-CEE6-441E-89CC-EB005ECD8F06}">
      <a14:m xmlns=""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16" autoAdjust="0"/>
  </p:normalViewPr>
  <p:slideViewPr>
    <p:cSldViewPr>
      <p:cViewPr varScale="1">
        <p:scale>
          <a:sx n="77" d="100"/>
          <a:sy n="77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17043254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19991159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Ch_06_CSS3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기본 사용법과 선택자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/37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hyperlink" Target="http://flukeout.github.io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smtClean="0">
                <a:solidFill>
                  <a:schemeClr val="bg1"/>
                </a:solidFill>
              </a:rPr>
              <a:t>Chapter 06</a:t>
            </a: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CSS3 </a:t>
            </a:r>
            <a:r>
              <a:rPr lang="ko-KR" altLang="en-US" b="1" smtClean="0">
                <a:solidFill>
                  <a:schemeClr val="bg1"/>
                </a:solidFill>
              </a:rPr>
              <a:t>기본 사용법과 선택자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052736"/>
            <a:ext cx="8344461" cy="363882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0.9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opacity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클래스를 이용한 애니메이션 효과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마우스가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위에 있으면 박스가 늘어나요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4248" y="1052736"/>
            <a:ext cx="194421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ch06/09_css_pseudo2.html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437112"/>
            <a:ext cx="6351920" cy="17281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7686" y="192880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div {</a:t>
            </a:r>
            <a:br>
              <a:rPr lang="en-US" dirty="0" smtClean="0"/>
            </a:br>
            <a:r>
              <a:rPr lang="en-US" dirty="0" smtClean="0"/>
              <a:t>    transition-property: width;</a:t>
            </a:r>
            <a:br>
              <a:rPr lang="en-US" dirty="0" smtClean="0"/>
            </a:br>
            <a:r>
              <a:rPr lang="en-US" dirty="0" smtClean="0"/>
              <a:t>    transition-duration: 2s;</a:t>
            </a:r>
            <a:br>
              <a:rPr lang="en-US" dirty="0" smtClean="0"/>
            </a:br>
            <a:r>
              <a:rPr lang="en-US" dirty="0" smtClean="0"/>
              <a:t>    transition-timing-function: linear;</a:t>
            </a:r>
            <a:br>
              <a:rPr lang="en-US" dirty="0" smtClean="0"/>
            </a:br>
            <a:r>
              <a:rPr lang="en-US" dirty="0" smtClean="0"/>
              <a:t>    transition-delay: 1s;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78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7879195" cy="54726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16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6-10 </a:t>
            </a:r>
            <a:r>
              <a:rPr lang="ko-KR" altLang="en-US" sz="1100" dirty="0">
                <a:solidFill>
                  <a:schemeClr val="tx1"/>
                </a:solidFill>
              </a:rPr>
              <a:t>구조적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ch06/10_css_st.html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h4:first-child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 err="1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첫번째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태그의 텍스트 색상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h4:last-child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태그의 텍스트 색상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endParaRPr lang="en-US" altLang="ko-KR" sz="1050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050" dirty="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h4:nth-child(2n+1)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태그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h4:nth-last-child(2n)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</a:t>
            </a:r>
            <a:r>
              <a:rPr lang="en-US" altLang="ko-KR" sz="1050" dirty="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짝수 태그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050" dirty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27254"/>
            <a:ext cx="1865193" cy="49184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73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37909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-142900"/>
            <a:ext cx="3433756" cy="666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20" cy="681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29058" y="128586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DIV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err="1" smtClean="0"/>
              <a:t>태크를</a:t>
            </a:r>
            <a:r>
              <a:rPr lang="ko-KR" altLang="en-US" dirty="0" smtClean="0"/>
              <a:t> 사용하면 </a:t>
            </a:r>
            <a:r>
              <a:rPr lang="ko-KR" altLang="en-US" dirty="0" err="1" smtClean="0"/>
              <a:t>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785926"/>
            <a:ext cx="26289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요소 상태 가상 </a:t>
            </a:r>
            <a:r>
              <a:rPr lang="ko-KR" altLang="en-US" smtClean="0"/>
              <a:t>클래스 선택자</a:t>
            </a:r>
            <a:endParaRPr lang="en-US" altLang="ko-KR" smtClean="0"/>
          </a:p>
          <a:p>
            <a:pPr lvl="1"/>
            <a:r>
              <a:rPr lang="ko-KR" altLang="en-US" smtClean="0"/>
              <a:t>입력 폼의 상태를 선택할 때 사용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5872163" cy="27174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46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1340768"/>
            <a:ext cx="8237220" cy="35890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17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6-11 </a:t>
            </a:r>
            <a:r>
              <a:rPr lang="en-US" altLang="ko-KR" sz="1100" dirty="0">
                <a:solidFill>
                  <a:schemeClr val="tx1"/>
                </a:solidFill>
              </a:rPr>
              <a:t>UI </a:t>
            </a:r>
            <a:r>
              <a:rPr lang="ko-KR" altLang="en-US" sz="1100" dirty="0">
                <a:solidFill>
                  <a:schemeClr val="tx1"/>
                </a:solidFill>
              </a:rPr>
              <a:t>요소 상태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ch06/11_css_state.html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42484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h2:first-letter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text-transform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uppercase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h3:first-line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input:focus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input:checked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states pseudo-classes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수도는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문제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대한민국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수도는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정답 작성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answer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힌트 보기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남대문이 있는 곳이죠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정답 보기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서울 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140968"/>
            <a:ext cx="3332976" cy="30243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14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71056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6260191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01</a:t>
            </a:r>
            <a:r>
              <a:rPr kumimoji="0" lang="en-US" altLang="en-US" smtClean="0">
                <a:latin typeface="+mn-ea"/>
                <a:ea typeface="+mn-ea"/>
              </a:rPr>
              <a:t> CSS3 </a:t>
            </a:r>
            <a:r>
              <a:rPr kumimoji="0" lang="ko-KR" altLang="en-US" smtClean="0">
                <a:latin typeface="+mn-ea"/>
                <a:ea typeface="+mn-ea"/>
              </a:rPr>
              <a:t>개요</a:t>
            </a:r>
            <a:endParaRPr kumimoji="0" lang="en-US" altLang="ko-KR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02</a:t>
            </a:r>
            <a:r>
              <a:rPr kumimoji="0" lang="en-US" altLang="en-US" smtClean="0">
                <a:latin typeface="+mn-ea"/>
                <a:ea typeface="+mn-ea"/>
              </a:rPr>
              <a:t> CSS3 </a:t>
            </a:r>
            <a:r>
              <a:rPr kumimoji="0" lang="ko-KR" altLang="en-US" smtClean="0">
                <a:latin typeface="+mn-ea"/>
                <a:ea typeface="+mn-ea"/>
              </a:rPr>
              <a:t>기본 사용법</a:t>
            </a:r>
            <a:endParaRPr kumimoji="0" lang="en-US" altLang="ko-KR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en-US" b="1" smtClean="0">
                <a:latin typeface="+mn-ea"/>
                <a:ea typeface="+mn-ea"/>
              </a:rPr>
              <a:t>03 </a:t>
            </a:r>
            <a:r>
              <a:rPr kumimoji="0" lang="en-US" altLang="en-US" smtClean="0">
                <a:latin typeface="+mn-ea"/>
                <a:ea typeface="+mn-ea"/>
              </a:rPr>
              <a:t>CSS3 </a:t>
            </a:r>
            <a:r>
              <a:rPr kumimoji="0" lang="ko-KR" altLang="en-US" smtClean="0">
                <a:latin typeface="+mn-ea"/>
                <a:ea typeface="+mn-ea"/>
              </a:rPr>
              <a:t>선택자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ko-KR" altLang="en-US" smtClean="0"/>
              <a:t>조합 선택자</a:t>
            </a:r>
            <a:endParaRPr lang="en-US" altLang="ko-KR" smtClean="0"/>
          </a:p>
          <a:p>
            <a:pPr lvl="1"/>
            <a:r>
              <a:rPr lang="ko-KR" altLang="en-US" smtClean="0"/>
              <a:t>기존의 여러 선택자를 복합적으로 조합하는 방법을 제공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7" y="1988840"/>
            <a:ext cx="8372939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910" y="5072074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부모가 낳은 아이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자손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자식을 포함한 자신의 후세대</a:t>
            </a:r>
            <a:endParaRPr lang="en-US" altLang="ko-KR" dirty="0" smtClean="0"/>
          </a:p>
          <a:p>
            <a:r>
              <a:rPr lang="ko-KR" altLang="en-US" dirty="0" smtClean="0"/>
              <a:t>후손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시대가 지난 후의 자녀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8596" y="2786058"/>
            <a:ext cx="1357322" cy="28575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자손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  <a:r>
              <a:rPr lang="ko-KR" altLang="en-US" sz="1100" dirty="0" smtClean="0">
                <a:solidFill>
                  <a:schemeClr val="tx1"/>
                </a:solidFill>
              </a:rPr>
              <a:t>후손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선택자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034" y="3214686"/>
            <a:ext cx="1000132" cy="28575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자식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선택자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10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432048"/>
          </a:xfrm>
        </p:spPr>
        <p:txBody>
          <a:bodyPr/>
          <a:lstStyle/>
          <a:p>
            <a:r>
              <a:rPr lang="ko-KR" altLang="en-US" smtClean="0"/>
              <a:t>조합 선택자의 이해</a:t>
            </a:r>
            <a:endParaRPr lang="en-US" altLang="ko-KR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94" y="1618803"/>
            <a:ext cx="5981312" cy="42175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72264" y="2500306"/>
            <a:ext cx="1000132" cy="28575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자손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후손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43570" y="3071810"/>
            <a:ext cx="785818" cy="28575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자식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9454" y="4214818"/>
            <a:ext cx="1143008" cy="500066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자식을 제외한 후손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72229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6-12 </a:t>
            </a:r>
            <a:r>
              <a:rPr lang="ko-KR" altLang="en-US" sz="1100" dirty="0">
                <a:solidFill>
                  <a:schemeClr val="tx1"/>
                </a:solidFill>
              </a:rPr>
              <a:t>후손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ch06/12_css_desc.html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32269"/>
            <a:ext cx="8344461" cy="28083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자식의 자식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후손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Descendant Selector_2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714735" cy="21111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51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6-13 </a:t>
            </a:r>
            <a:r>
              <a:rPr lang="ko-KR" altLang="en-US" sz="1100" dirty="0">
                <a:solidFill>
                  <a:schemeClr val="tx1"/>
                </a:solidFill>
              </a:rPr>
              <a:t>자손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ch06/13_css_child.html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37444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Child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자식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123456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sno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02-4567-1010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office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010-1234-5678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933056"/>
            <a:ext cx="3407266" cy="23904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230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6-14 </a:t>
            </a:r>
            <a:r>
              <a:rPr lang="ko-KR" altLang="en-US" sz="1100" dirty="0">
                <a:solidFill>
                  <a:schemeClr val="tx1"/>
                </a:solidFill>
              </a:rPr>
              <a:t>인접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ch06/14_css_adj.html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60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인접 형제 선택자에 의한 스타일 적용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Adjacent Selector_2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17032"/>
            <a:ext cx="3554909" cy="24727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08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6-15 </a:t>
            </a:r>
            <a:r>
              <a:rPr lang="ko-KR" altLang="en-US" sz="1100" dirty="0">
                <a:solidFill>
                  <a:schemeClr val="tx1"/>
                </a:solidFill>
              </a:rPr>
              <a:t>일반 형제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ch06/15_css_sib.html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84784"/>
            <a:ext cx="8344461" cy="388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목록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주제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Selector-1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레벨 형제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h4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일반 형제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선택자에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의한 스타일 적용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Sibling Selector_3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24944"/>
            <a:ext cx="3107804" cy="3359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73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조합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그룹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796"/>
          <a:stretch/>
        </p:blipFill>
        <p:spPr>
          <a:xfrm>
            <a:off x="582763" y="1468021"/>
            <a:ext cx="7995408" cy="1637918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404003" y="3356992"/>
            <a:ext cx="8352928" cy="3126006"/>
            <a:chOff x="404003" y="3212976"/>
            <a:chExt cx="8352928" cy="3126006"/>
          </a:xfrm>
        </p:grpSpPr>
        <p:sp>
          <p:nvSpPr>
            <p:cNvPr id="9" name="직사각형 8"/>
            <p:cNvSpPr/>
            <p:nvPr/>
          </p:nvSpPr>
          <p:spPr>
            <a:xfrm>
              <a:off x="404003" y="3212976"/>
              <a:ext cx="8352928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ko-KR" sz="1100" b="1" dirty="0" smtClean="0">
                  <a:solidFill>
                    <a:schemeClr val="tx1"/>
                  </a:solidFill>
                </a:rPr>
                <a:t>예제 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6-16 </a:t>
              </a:r>
              <a:r>
                <a:rPr lang="ko-KR" altLang="en-US" sz="1100" dirty="0">
                  <a:solidFill>
                    <a:schemeClr val="tx1"/>
                  </a:solidFill>
                </a:rPr>
                <a:t>그룹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선택자</a:t>
              </a:r>
              <a:r>
                <a:rPr lang="ko-KR" altLang="en-US" sz="1100" dirty="0">
                  <a:solidFill>
                    <a:schemeClr val="tx1"/>
                  </a:solidFill>
                </a:rPr>
                <a:t> 사용하기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                                                                                          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ch06/16_css_group.html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4003" y="3573016"/>
              <a:ext cx="8344461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, 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{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red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background-color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yellow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; }</a:t>
              </a: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style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Selector_1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스타일 지정을 그룹으로 적용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Group Selector_2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h3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div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263" y="4749446"/>
              <a:ext cx="3115806" cy="1589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6655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http://flukeout.github.io/#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https://www.w3schools.com/cssref/css_selectors.asp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=""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mtClean="0">
                <a:latin typeface="+mn-ea"/>
                <a:ea typeface="+mn-ea"/>
              </a:rPr>
              <a:t>웹 </a:t>
            </a:r>
            <a:r>
              <a:rPr lang="ko-KR" altLang="en-US">
                <a:latin typeface="+mn-ea"/>
                <a:ea typeface="+mn-ea"/>
              </a:rPr>
              <a:t>문서 내에서 </a:t>
            </a:r>
            <a:r>
              <a:rPr lang="en-US" altLang="ko-KR">
                <a:latin typeface="+mn-ea"/>
                <a:ea typeface="+mn-ea"/>
              </a:rPr>
              <a:t>CSS</a:t>
            </a:r>
            <a:r>
              <a:rPr lang="ko-KR" altLang="en-US">
                <a:latin typeface="+mn-ea"/>
                <a:ea typeface="+mn-ea"/>
              </a:rPr>
              <a:t>의 필요성을 이해하고 설명할 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+mn-ea"/>
                <a:ea typeface="+mn-ea"/>
              </a:rPr>
              <a:t>CSS3</a:t>
            </a:r>
            <a:r>
              <a:rPr lang="ko-KR" altLang="en-US">
                <a:latin typeface="+mn-ea"/>
                <a:ea typeface="+mn-ea"/>
              </a:rPr>
              <a:t>의 정의 문법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웹 문서 내 사용 위치</a:t>
            </a:r>
            <a:r>
              <a:rPr lang="en-US" altLang="ko-KR">
                <a:latin typeface="+mn-ea"/>
                <a:ea typeface="+mn-ea"/>
              </a:rPr>
              <a:t>, </a:t>
            </a:r>
            <a:r>
              <a:rPr lang="ko-KR" altLang="en-US">
                <a:latin typeface="+mn-ea"/>
                <a:ea typeface="+mn-ea"/>
              </a:rPr>
              <a:t>중복 정의됐을 경우 우선순위를 </a:t>
            </a:r>
            <a:r>
              <a:rPr lang="en-US" altLang="ko-KR" smtClean="0">
                <a:latin typeface="+mn-ea"/>
                <a:ea typeface="+mn-ea"/>
              </a:rPr>
              <a:t/>
            </a:r>
            <a:br>
              <a:rPr lang="en-US" altLang="ko-KR" smtClean="0">
                <a:latin typeface="+mn-ea"/>
                <a:ea typeface="+mn-ea"/>
              </a:rPr>
            </a:br>
            <a:r>
              <a:rPr lang="ko-KR" altLang="en-US" smtClean="0">
                <a:latin typeface="+mn-ea"/>
                <a:ea typeface="+mn-ea"/>
              </a:rPr>
              <a:t>설명할 </a:t>
            </a:r>
            <a:r>
              <a:rPr lang="ko-KR" altLang="en-US">
                <a:latin typeface="+mn-ea"/>
                <a:ea typeface="+mn-ea"/>
              </a:rPr>
              <a:t>수 있다</a:t>
            </a:r>
            <a:r>
              <a:rPr lang="en-US" altLang="ko-KR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mtClean="0">
                <a:latin typeface="+mn-ea"/>
                <a:ea typeface="+mn-ea"/>
              </a:rPr>
              <a:t>CSS3 </a:t>
            </a:r>
            <a:r>
              <a:rPr lang="ko-KR" altLang="en-US">
                <a:latin typeface="+mn-ea"/>
                <a:ea typeface="+mn-ea"/>
              </a:rPr>
              <a:t>선택자의 종류를 알고 웹 문서 작성 시 활용할 수 있다</a:t>
            </a:r>
            <a:r>
              <a:rPr lang="en-US" altLang="ko-KR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06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0" y="1340768"/>
            <a:ext cx="8265319" cy="3650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3831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19675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6-7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ch06/07_css_attr.html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556792"/>
            <a:ext cx="8344461" cy="410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h1[text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="attr3"]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이름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="attr3"&gt;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속성과 속성값 선택자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속성 선택 없음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35342"/>
            <a:ext cx="3219822" cy="2711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0494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기본 선택자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6-8 </a:t>
            </a:r>
            <a:r>
              <a:rPr lang="ko-KR" altLang="en-US" sz="1100" dirty="0">
                <a:solidFill>
                  <a:schemeClr val="tx1"/>
                </a:solidFill>
              </a:rPr>
              <a:t>속성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 형식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ch06/08_css_text.html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3528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p[text="red"]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purple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~="bb"]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p[text|="a1"]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^="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p[text$=".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gray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p[text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*="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ong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pink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="hello"&gt;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텍스트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="red"&gt;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bb cc"&gt;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="a1-a2-a3"&gt;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 텍스트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/pic.jpg"&gt;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시작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/pic.png"&gt;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끝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Seongyong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Hong"&gt;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패턴 </a:t>
            </a:r>
            <a:r>
              <a:rPr lang="ko-KR" altLang="en-US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매칭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속성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780928"/>
            <a:ext cx="2722617" cy="3097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188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5256584" cy="3168352"/>
          </a:xfrm>
        </p:spPr>
        <p:txBody>
          <a:bodyPr/>
          <a:lstStyle/>
          <a:p>
            <a:r>
              <a:rPr lang="ko-KR" altLang="en-US" dirty="0" smtClean="0"/>
              <a:t>가</a:t>
            </a:r>
            <a:r>
              <a:rPr lang="ko-KR" altLang="en-US" dirty="0"/>
              <a:t>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문서에는 보이지 않지만 동작에 영향을 주는 속성을 가상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이벤트 가상 </a:t>
            </a:r>
            <a:r>
              <a:rPr lang="ko-KR" altLang="en-US" smtClean="0"/>
              <a:t>클래스 선택자</a:t>
            </a:r>
            <a:endParaRPr lang="en-US" altLang="ko-KR" smtClean="0"/>
          </a:p>
          <a:p>
            <a:pPr lvl="1"/>
            <a:r>
              <a:rPr lang="ko-KR" altLang="en-US" smtClean="0"/>
              <a:t>사용자가 마우스 이벤트 행위를 어떻게 하는지에 따라서 스타일 시트 다르게 적용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58" y="1340768"/>
            <a:ext cx="3140393" cy="13201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8055605" cy="2808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0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가상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03 CSS3 </a:t>
            </a:r>
            <a:r>
              <a:rPr kumimoji="0" lang="ko-KR" altLang="en-US" b="1" smtClean="0">
                <a:solidFill>
                  <a:schemeClr val="bg1"/>
                </a:solidFill>
              </a:rPr>
              <a:t>선택자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4003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6-9 </a:t>
            </a:r>
            <a:r>
              <a:rPr lang="ko-KR" altLang="en-US" sz="1100" dirty="0">
                <a:solidFill>
                  <a:schemeClr val="tx1"/>
                </a:solidFill>
              </a:rPr>
              <a:t>이벤트 가상 클래스 </a:t>
            </a:r>
            <a:r>
              <a:rPr lang="ko-KR" altLang="en-US" sz="1100" dirty="0" err="1">
                <a:solidFill>
                  <a:schemeClr val="tx1"/>
                </a:solidFill>
              </a:rPr>
              <a:t>선택자</a:t>
            </a:r>
            <a:r>
              <a:rPr lang="ko-KR" altLang="en-US" sz="1100" dirty="0">
                <a:solidFill>
                  <a:schemeClr val="tx1"/>
                </a:solidFill>
              </a:rPr>
              <a:t> 사용하기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ch06/09_css_pseudo1.html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4003" y="1412776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a:link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a:visited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overline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a:active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dashed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padding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100">
                <a:solidFill>
                  <a:srgbClr val="0064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div.d2:hover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Pseudo 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="http://www.w3.org"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="_blink"&gt;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W3C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방문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이벤트에 따른 링크의 변화를 잘 보세요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="d2"&gt;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가상 클래스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마우스 위치에 따른 박스의 스타일 변화를 보세요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559" y="1738427"/>
            <a:ext cx="3513773" cy="23869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08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2011</Words>
  <Application>Microsoft Office PowerPoint</Application>
  <PresentationFormat>화면 슬라이드 쇼(4:3)</PresentationFormat>
  <Paragraphs>319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슬라이드 1</vt:lpstr>
      <vt:lpstr>슬라이드 2</vt:lpstr>
      <vt:lpstr>슬라이드 3</vt:lpstr>
      <vt:lpstr>1. 기본 선택자</vt:lpstr>
      <vt:lpstr>1. 기본 선택자</vt:lpstr>
      <vt:lpstr>1. 기본 선택자</vt:lpstr>
      <vt:lpstr>슬라이드 7</vt:lpstr>
      <vt:lpstr>2. 가상 선택자</vt:lpstr>
      <vt:lpstr>2. 가상 선택자</vt:lpstr>
      <vt:lpstr>2. 가상 선택자</vt:lpstr>
      <vt:lpstr>2. 가상 선택자</vt:lpstr>
      <vt:lpstr>2. 가상 선택자</vt:lpstr>
      <vt:lpstr>슬라이드 13</vt:lpstr>
      <vt:lpstr>슬라이드 14</vt:lpstr>
      <vt:lpstr>2. 가상 선택자</vt:lpstr>
      <vt:lpstr>2. 가상 선택자</vt:lpstr>
      <vt:lpstr>2. 가상 선택자</vt:lpstr>
      <vt:lpstr>슬라이드 18</vt:lpstr>
      <vt:lpstr>슬라이드 19</vt:lpstr>
      <vt:lpstr>3. 조합 선택자</vt:lpstr>
      <vt:lpstr>3. 조합 선택자</vt:lpstr>
      <vt:lpstr>3. 조합 선택자</vt:lpstr>
      <vt:lpstr>3. 조합 선택자</vt:lpstr>
      <vt:lpstr>3. 조합 선택자</vt:lpstr>
      <vt:lpstr>3. 조합 선택자</vt:lpstr>
      <vt:lpstr>3. 조합 선택자</vt:lpstr>
      <vt:lpstr>슬라이드 27</vt:lpstr>
      <vt:lpstr>슬라이드 28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</cp:lastModifiedBy>
  <cp:revision>258</cp:revision>
  <dcterms:created xsi:type="dcterms:W3CDTF">2012-08-06T11:28:05Z</dcterms:created>
  <dcterms:modified xsi:type="dcterms:W3CDTF">2018-06-05T08:49:44Z</dcterms:modified>
</cp:coreProperties>
</file>