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ags/tag4.xml" ContentType="application/vnd.openxmlformats-officedocument.presentationml.tags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tags/tag5.xml" ContentType="application/vnd.openxmlformats-officedocument.presentationml.tag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Override PartName="/ppt/tags/tag3.xml" ContentType="application/vnd.openxmlformats-officedocument.presentationml.tags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61" r:id="rId4"/>
    <p:sldId id="262" r:id="rId5"/>
    <p:sldId id="321" r:id="rId6"/>
    <p:sldId id="322" r:id="rId7"/>
    <p:sldId id="323" r:id="rId8"/>
    <p:sldId id="324" r:id="rId9"/>
    <p:sldId id="325" r:id="rId10"/>
    <p:sldId id="326" r:id="rId11"/>
    <p:sldId id="327" r:id="rId12"/>
    <p:sldId id="328" r:id="rId13"/>
    <p:sldId id="329" r:id="rId14"/>
    <p:sldId id="331" r:id="rId15"/>
    <p:sldId id="333" r:id="rId16"/>
    <p:sldId id="334" r:id="rId17"/>
    <p:sldId id="335" r:id="rId18"/>
    <p:sldId id="336" r:id="rId19"/>
    <p:sldId id="337" r:id="rId20"/>
    <p:sldId id="339" r:id="rId21"/>
    <p:sldId id="340" r:id="rId22"/>
    <p:sldId id="341" r:id="rId23"/>
    <p:sldId id="342" r:id="rId24"/>
    <p:sldId id="343" r:id="rId25"/>
    <p:sldId id="345" r:id="rId26"/>
    <p:sldId id="346" r:id="rId27"/>
    <p:sldId id="347" r:id="rId28"/>
    <p:sldId id="349" r:id="rId29"/>
    <p:sldId id="348" r:id="rId30"/>
    <p:sldId id="350" r:id="rId31"/>
    <p:sldId id="351" r:id="rId32"/>
    <p:sldId id="352" r:id="rId33"/>
    <p:sldId id="353" r:id="rId34"/>
    <p:sldId id="354" r:id="rId35"/>
    <p:sldId id="356" r:id="rId36"/>
    <p:sldId id="357" r:id="rId37"/>
    <p:sldId id="359" r:id="rId38"/>
    <p:sldId id="360" r:id="rId39"/>
    <p:sldId id="361" r:id="rId40"/>
    <p:sldId id="362" r:id="rId41"/>
    <p:sldId id="363" r:id="rId42"/>
    <p:sldId id="364" r:id="rId43"/>
    <p:sldId id="365" r:id="rId44"/>
    <p:sldId id="367" r:id="rId45"/>
    <p:sldId id="369" r:id="rId46"/>
    <p:sldId id="371" r:id="rId47"/>
    <p:sldId id="372" r:id="rId48"/>
    <p:sldId id="373" r:id="rId49"/>
    <p:sldId id="375" r:id="rId50"/>
    <p:sldId id="376" r:id="rId51"/>
    <p:sldId id="271" r:id="rId52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FFCC66"/>
    <a:srgbClr val="0066CC"/>
    <a:srgbClr val="FFCC99"/>
    <a:srgbClr val="0066FF"/>
    <a:srgbClr val="2B7589"/>
    <a:srgbClr val="339933"/>
    <a:srgbClr val="0099CC"/>
    <a:srgbClr val="CBCBCB"/>
    <a:srgbClr val="0000FF"/>
    <a:srgbClr val="C000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4599F94E-CEE6-441E-89CC-EB005ECD8F06}">
      <a14:m xmlns="" xmlns:a14="http://schemas.microsoft.com/office/drawing/2010/main">
        <m:mathPr xmlns:m="http://schemas.openxmlformats.org/officeDocument/2006/math">
          <m:brkBin m:val="before"/>
          <m:brkBinSub m:val="--"/>
        </m:mathPr>
      </a14:m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435" autoAdjust="0"/>
    <p:restoredTop sz="94616" autoAdjust="0"/>
  </p:normalViewPr>
  <p:slideViewPr>
    <p:cSldViewPr>
      <p:cViewPr varScale="1">
        <p:scale>
          <a:sx n="116" d="100"/>
          <a:sy n="116" d="100"/>
        </p:scale>
        <p:origin x="-1650" y="-1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 noChangeAspect="1"/>
          </p:cNvGraphicFramePr>
          <p:nvPr/>
        </p:nvGraphicFramePr>
        <p:xfrm>
          <a:off x="0" y="0"/>
          <a:ext cx="9144000" cy="260350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4572000"/>
                <a:gridCol w="4572000"/>
              </a:tblGrid>
              <a:tr h="26035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 noChangeAspect="1"/>
          </p:cNvGraphicFramePr>
          <p:nvPr userDrawn="1">
            <p:extLst>
              <p:ext uri="{D42A27DB-BD31-4B8C-83A1-F6EECF244321}">
                <p14:modId xmlns="" xmlns:p14="http://schemas.microsoft.com/office/powerpoint/2010/main" val="498373397"/>
              </p:ext>
            </p:extLst>
          </p:nvPr>
        </p:nvGraphicFramePr>
        <p:xfrm>
          <a:off x="0" y="6633403"/>
          <a:ext cx="9162906" cy="243805"/>
        </p:xfrm>
        <a:graphic>
          <a:graphicData uri="http://schemas.openxmlformats.org/drawingml/2006/table">
            <a:tbl>
              <a:tblPr>
                <a:solidFill>
                  <a:srgbClr val="CC0000"/>
                </a:solidFill>
                <a:effectLst/>
                <a:tableStyleId>{5C22544A-7EE6-4342-B048-85BDC9FD1C3A}</a:tableStyleId>
              </a:tblPr>
              <a:tblGrid>
                <a:gridCol w="2055962"/>
                <a:gridCol w="5025529"/>
                <a:gridCol w="25453"/>
                <a:gridCol w="1226667"/>
                <a:gridCol w="829295"/>
              </a:tblGrid>
              <a:tr h="243805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chemeClr val="bg1">
                            <a:lumMod val="9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Ch_08_CSS3 </a:t>
                      </a:r>
                      <a:r>
                        <a:rPr lang="ko-KR" altLang="en-US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효과와 애니메이션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2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Rectangle 107"/>
          <p:cNvSpPr>
            <a:spLocks noChangeArrowheads="1"/>
          </p:cNvSpPr>
          <p:nvPr userDrawn="1"/>
        </p:nvSpPr>
        <p:spPr bwMode="auto">
          <a:xfrm>
            <a:off x="7740650" y="6629400"/>
            <a:ext cx="876300" cy="23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rIns="0" anchor="ctr"/>
          <a:lstStyle/>
          <a:p>
            <a:pPr algn="ctr">
              <a:defRPr/>
            </a:pPr>
            <a:fld id="{BBAE2047-CAEF-48BC-9529-7B2C36D4FE37}" type="slidenum">
              <a:rPr kumimoji="0" lang="en-US" altLang="ko-KR" sz="1200" b="1" smtClean="0">
                <a:solidFill>
                  <a:srgbClr val="262626"/>
                </a:solidFill>
                <a:ea typeface="맑은 고딕" pitchFamily="50" charset="-127"/>
              </a:rPr>
              <a:pPr algn="ctr">
                <a:defRPr/>
              </a:pPr>
              <a:t>‹#›</a:t>
            </a:fld>
            <a:r>
              <a:rPr kumimoji="0" lang="en-US" altLang="ko-KR" sz="800" smtClean="0">
                <a:solidFill>
                  <a:srgbClr val="262626"/>
                </a:solidFill>
                <a:ea typeface="맑은 고딕" pitchFamily="50" charset="-127"/>
              </a:rPr>
              <a:t>/51</a:t>
            </a:r>
            <a:endParaRPr kumimoji="0" lang="en-US" altLang="ko-KR" sz="800" dirty="0">
              <a:solidFill>
                <a:srgbClr val="262626"/>
              </a:solidFill>
              <a:ea typeface="맑은 고딕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 noChangeAspect="1"/>
          </p:cNvGraphicFramePr>
          <p:nvPr/>
        </p:nvGraphicFramePr>
        <p:xfrm>
          <a:off x="0" y="0"/>
          <a:ext cx="9144000" cy="260350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4572000"/>
                <a:gridCol w="4572000"/>
              </a:tblGrid>
              <a:tr h="26035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 noChangeAspect="1"/>
          </p:cNvGraphicFramePr>
          <p:nvPr userDrawn="1">
            <p:extLst>
              <p:ext uri="{D42A27DB-BD31-4B8C-83A1-F6EECF244321}">
                <p14:modId xmlns="" xmlns:p14="http://schemas.microsoft.com/office/powerpoint/2010/main" val="2716139315"/>
              </p:ext>
            </p:extLst>
          </p:nvPr>
        </p:nvGraphicFramePr>
        <p:xfrm>
          <a:off x="0" y="6633403"/>
          <a:ext cx="9162906" cy="243805"/>
        </p:xfrm>
        <a:graphic>
          <a:graphicData uri="http://schemas.openxmlformats.org/drawingml/2006/table">
            <a:tbl>
              <a:tblPr>
                <a:solidFill>
                  <a:srgbClr val="CC0000"/>
                </a:solidFill>
                <a:effectLst/>
                <a:tableStyleId>{5C22544A-7EE6-4342-B048-85BDC9FD1C3A}</a:tableStyleId>
              </a:tblPr>
              <a:tblGrid>
                <a:gridCol w="2055962"/>
                <a:gridCol w="5025529"/>
                <a:gridCol w="25453"/>
                <a:gridCol w="1226667"/>
                <a:gridCol w="829295"/>
              </a:tblGrid>
              <a:tr h="24380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Ch_08_CSS3 </a:t>
                      </a:r>
                      <a:r>
                        <a:rPr lang="ko-KR" altLang="en-US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효과와 애니메이션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2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Rectangle 107"/>
          <p:cNvSpPr>
            <a:spLocks noChangeArrowheads="1"/>
          </p:cNvSpPr>
          <p:nvPr userDrawn="1"/>
        </p:nvSpPr>
        <p:spPr bwMode="auto">
          <a:xfrm>
            <a:off x="7740650" y="6629400"/>
            <a:ext cx="876300" cy="23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rIns="0" anchor="ctr"/>
          <a:lstStyle/>
          <a:p>
            <a:pPr algn="ctr">
              <a:defRPr/>
            </a:pPr>
            <a:fld id="{1000A10B-68D4-4E6B-9C8C-B44037AE8725}" type="slidenum">
              <a:rPr kumimoji="0" lang="en-US" altLang="ko-KR" sz="1200" b="1" smtClean="0">
                <a:solidFill>
                  <a:srgbClr val="262626"/>
                </a:solidFill>
                <a:ea typeface="맑은 고딕" pitchFamily="50" charset="-127"/>
              </a:rPr>
              <a:pPr algn="ctr">
                <a:defRPr/>
              </a:pPr>
              <a:t>‹#›</a:t>
            </a:fld>
            <a:r>
              <a:rPr kumimoji="0" lang="en-US" altLang="ko-KR" sz="800" smtClean="0">
                <a:solidFill>
                  <a:srgbClr val="262626"/>
                </a:solidFill>
                <a:ea typeface="맑은 고딕" pitchFamily="50" charset="-127"/>
              </a:rPr>
              <a:t>/51</a:t>
            </a:r>
            <a:endParaRPr kumimoji="0" lang="en-US" altLang="ko-KR" sz="800" dirty="0">
              <a:solidFill>
                <a:srgbClr val="262626"/>
              </a:solidFill>
              <a:ea typeface="맑은 고딕" pitchFamily="50" charset="-127"/>
            </a:endParaRPr>
          </a:p>
        </p:txBody>
      </p:sp>
      <p:sp>
        <p:nvSpPr>
          <p:cNvPr id="20" name="제목 1"/>
          <p:cNvSpPr>
            <a:spLocks noGrp="1"/>
          </p:cNvSpPr>
          <p:nvPr>
            <p:ph type="title"/>
          </p:nvPr>
        </p:nvSpPr>
        <p:spPr>
          <a:xfrm>
            <a:off x="251520" y="260649"/>
            <a:ext cx="8640960" cy="514052"/>
          </a:xfrm>
        </p:spPr>
        <p:txBody>
          <a:bodyPr>
            <a:normAutofit/>
          </a:bodyPr>
          <a:lstStyle>
            <a:lvl1pPr algn="l">
              <a:defRPr sz="30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8"/>
          <p:cNvSpPr>
            <a:spLocks noChangeArrowheads="1"/>
          </p:cNvSpPr>
          <p:nvPr userDrawn="1"/>
        </p:nvSpPr>
        <p:spPr bwMode="auto">
          <a:xfrm>
            <a:off x="0" y="257175"/>
            <a:ext cx="9144000" cy="54292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  <p:graphicFrame>
        <p:nvGraphicFramePr>
          <p:cNvPr id="5" name="표 4"/>
          <p:cNvGraphicFramePr>
            <a:graphicFrameLocks noGrp="1" noChangeAspect="1"/>
          </p:cNvGraphicFramePr>
          <p:nvPr/>
        </p:nvGraphicFramePr>
        <p:xfrm>
          <a:off x="0" y="0"/>
          <a:ext cx="9144000" cy="260350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4572000"/>
                <a:gridCol w="4572000"/>
              </a:tblGrid>
              <a:tr h="26035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 noChangeAspect="1"/>
          </p:cNvGraphicFramePr>
          <p:nvPr userDrawn="1">
            <p:extLst>
              <p:ext uri="{D42A27DB-BD31-4B8C-83A1-F6EECF244321}">
                <p14:modId xmlns="" xmlns:p14="http://schemas.microsoft.com/office/powerpoint/2010/main" val="2840769583"/>
              </p:ext>
            </p:extLst>
          </p:nvPr>
        </p:nvGraphicFramePr>
        <p:xfrm>
          <a:off x="0" y="6633403"/>
          <a:ext cx="9162906" cy="243805"/>
        </p:xfrm>
        <a:graphic>
          <a:graphicData uri="http://schemas.openxmlformats.org/drawingml/2006/table">
            <a:tbl>
              <a:tblPr>
                <a:solidFill>
                  <a:srgbClr val="CC0000"/>
                </a:solidFill>
                <a:effectLst/>
                <a:tableStyleId>{5C22544A-7EE6-4342-B048-85BDC9FD1C3A}</a:tableStyleId>
              </a:tblPr>
              <a:tblGrid>
                <a:gridCol w="2055962"/>
                <a:gridCol w="5025529"/>
                <a:gridCol w="25453"/>
                <a:gridCol w="1226667"/>
                <a:gridCol w="829295"/>
              </a:tblGrid>
              <a:tr h="24380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Ch_08_CSS3 </a:t>
                      </a:r>
                      <a:r>
                        <a:rPr lang="ko-KR" altLang="en-US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효과와 애니메이션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2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Rectangle 107"/>
          <p:cNvSpPr>
            <a:spLocks noChangeArrowheads="1"/>
          </p:cNvSpPr>
          <p:nvPr userDrawn="1"/>
        </p:nvSpPr>
        <p:spPr bwMode="auto">
          <a:xfrm>
            <a:off x="7740650" y="6629400"/>
            <a:ext cx="876300" cy="23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rIns="0" anchor="ctr"/>
          <a:lstStyle/>
          <a:p>
            <a:pPr algn="ctr">
              <a:defRPr/>
            </a:pPr>
            <a:fld id="{38046538-2D86-4F38-B429-7D999D51F312}" type="slidenum">
              <a:rPr kumimoji="0" lang="en-US" altLang="ko-KR" sz="1200" b="1" smtClean="0">
                <a:solidFill>
                  <a:srgbClr val="262626"/>
                </a:solidFill>
                <a:ea typeface="맑은 고딕" pitchFamily="50" charset="-127"/>
              </a:rPr>
              <a:pPr algn="ctr">
                <a:defRPr/>
              </a:pPr>
              <a:t>‹#›</a:t>
            </a:fld>
            <a:r>
              <a:rPr kumimoji="0" lang="en-US" altLang="ko-KR" sz="800" smtClean="0">
                <a:solidFill>
                  <a:srgbClr val="262626"/>
                </a:solidFill>
                <a:ea typeface="맑은 고딕" pitchFamily="50" charset="-127"/>
              </a:rPr>
              <a:t>/51</a:t>
            </a:r>
            <a:endParaRPr kumimoji="0" lang="en-US" altLang="ko-KR" sz="800" dirty="0">
              <a:solidFill>
                <a:srgbClr val="262626"/>
              </a:solidFill>
              <a:ea typeface="맑은 고딕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1520" y="1052736"/>
            <a:ext cx="8435280" cy="5328592"/>
          </a:xfrm>
        </p:spPr>
        <p:txBody>
          <a:bodyPr/>
          <a:lstStyle>
            <a:lvl1pPr marL="342900" indent="-342900">
              <a:lnSpc>
                <a:spcPct val="100000"/>
              </a:lnSpc>
              <a:buFont typeface="Wingdings" panose="05000000000000000000" pitchFamily="2" charset="2"/>
              <a:buChar char="l"/>
              <a:defRPr sz="2000" b="1">
                <a:latin typeface="+mn-ea"/>
                <a:ea typeface="+mn-ea"/>
              </a:defRPr>
            </a:lvl1pPr>
            <a:lvl2pPr marL="742950" indent="-285750">
              <a:lnSpc>
                <a:spcPct val="100000"/>
              </a:lnSpc>
              <a:buFont typeface="Arial" panose="020B0604020202020204" pitchFamily="34" charset="0"/>
              <a:buChar char="-"/>
              <a:defRPr sz="1800">
                <a:latin typeface="+mn-ea"/>
                <a:ea typeface="+mn-ea"/>
              </a:defRPr>
            </a:lvl2pPr>
            <a:lvl3pPr>
              <a:lnSpc>
                <a:spcPct val="100000"/>
              </a:lnSpc>
              <a:defRPr sz="1600">
                <a:latin typeface="+mn-ea"/>
                <a:ea typeface="+mn-ea"/>
              </a:defRPr>
            </a:lvl3pPr>
            <a:lvl4pPr>
              <a:defRPr>
                <a:latin typeface="나눔고딕" pitchFamily="50" charset="-127"/>
                <a:ea typeface="나눔고딕" pitchFamily="50" charset="-127"/>
              </a:defRPr>
            </a:lvl4pPr>
            <a:lvl5pPr>
              <a:defRPr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</p:txBody>
      </p:sp>
      <p:sp>
        <p:nvSpPr>
          <p:cNvPr id="17" name="제목 1"/>
          <p:cNvSpPr>
            <a:spLocks noGrp="1"/>
          </p:cNvSpPr>
          <p:nvPr>
            <p:ph type="title"/>
          </p:nvPr>
        </p:nvSpPr>
        <p:spPr>
          <a:xfrm>
            <a:off x="251520" y="260649"/>
            <a:ext cx="8640960" cy="514052"/>
          </a:xfrm>
        </p:spPr>
        <p:txBody>
          <a:bodyPr>
            <a:noAutofit/>
          </a:bodyPr>
          <a:lstStyle>
            <a:lvl1pPr algn="l">
              <a:defRPr sz="28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" name="AutoShape 3"/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5"/>
          <p:cNvSpPr>
            <a:spLocks noChangeShapeType="1"/>
          </p:cNvSpPr>
          <p:nvPr userDrawn="1">
            <p:custDataLst>
              <p:tags r:id="rId3"/>
            </p:custDataLst>
          </p:nvPr>
        </p:nvSpPr>
        <p:spPr bwMode="auto">
          <a:xfrm>
            <a:off x="2506663" y="3861048"/>
            <a:ext cx="4151312" cy="0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0" name="Text Box 4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2735263" y="3048000"/>
            <a:ext cx="3657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4400" b="1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Thank</a:t>
            </a:r>
            <a:r>
              <a:rPr lang="en-US" altLang="ko-KR" sz="4400" b="1" baseline="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 You</a:t>
            </a:r>
            <a:endParaRPr lang="en-US" altLang="ko-KR" sz="4400" b="1" dirty="0">
              <a:solidFill>
                <a:schemeClr val="tx2">
                  <a:lumMod val="40000"/>
                  <a:lumOff val="60000"/>
                </a:schemeClr>
              </a:solidFill>
              <a:latin typeface="HY견명조" pitchFamily="18" charset="-127"/>
              <a:ea typeface="HY견명조" pitchFamily="18" charset="-127"/>
            </a:endParaRPr>
          </a:p>
        </p:txBody>
      </p:sp>
      <p:graphicFrame>
        <p:nvGraphicFramePr>
          <p:cNvPr id="12" name="표 11"/>
          <p:cNvGraphicFramePr>
            <a:graphicFrameLocks noGrp="1" noChangeAspect="1"/>
          </p:cNvGraphicFramePr>
          <p:nvPr userDrawn="1"/>
        </p:nvGraphicFramePr>
        <p:xfrm>
          <a:off x="0" y="0"/>
          <a:ext cx="9144000" cy="260350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4572000"/>
                <a:gridCol w="4572000"/>
              </a:tblGrid>
              <a:tr h="26035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 noChangeAspect="1"/>
          </p:cNvGraphicFramePr>
          <p:nvPr userDrawn="1">
            <p:extLst/>
          </p:nvPr>
        </p:nvGraphicFramePr>
        <p:xfrm>
          <a:off x="0" y="6633403"/>
          <a:ext cx="9162906" cy="243805"/>
        </p:xfrm>
        <a:graphic>
          <a:graphicData uri="http://schemas.openxmlformats.org/drawingml/2006/table">
            <a:tbl>
              <a:tblPr>
                <a:solidFill>
                  <a:srgbClr val="CC0000"/>
                </a:solidFill>
                <a:effectLst/>
                <a:tableStyleId>{5C22544A-7EE6-4342-B048-85BDC9FD1C3A}</a:tableStyleId>
              </a:tblPr>
              <a:tblGrid>
                <a:gridCol w="2055962"/>
                <a:gridCol w="5025529"/>
                <a:gridCol w="25453"/>
                <a:gridCol w="1226667"/>
                <a:gridCol w="829295"/>
              </a:tblGrid>
              <a:tr h="243805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chemeClr val="bg1">
                            <a:lumMod val="9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Ch_08_CSS3 </a:t>
                      </a:r>
                      <a:r>
                        <a:rPr lang="ko-KR" altLang="en-US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효과와 애니메이션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2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4" name="Rectangle 107"/>
          <p:cNvSpPr>
            <a:spLocks noChangeArrowheads="1"/>
          </p:cNvSpPr>
          <p:nvPr userDrawn="1"/>
        </p:nvSpPr>
        <p:spPr bwMode="auto">
          <a:xfrm>
            <a:off x="7740650" y="6629400"/>
            <a:ext cx="876300" cy="23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rIns="0" anchor="ctr"/>
          <a:lstStyle/>
          <a:p>
            <a:pPr algn="ctr">
              <a:defRPr/>
            </a:pPr>
            <a:fld id="{BBAE2047-CAEF-48BC-9529-7B2C36D4FE37}" type="slidenum">
              <a:rPr kumimoji="0" lang="en-US" altLang="ko-KR" sz="1200" b="1" smtClean="0">
                <a:solidFill>
                  <a:srgbClr val="262626"/>
                </a:solidFill>
                <a:ea typeface="맑은 고딕" pitchFamily="50" charset="-127"/>
              </a:rPr>
              <a:pPr algn="ctr">
                <a:defRPr/>
              </a:pPr>
              <a:t>‹#›</a:t>
            </a:fld>
            <a:r>
              <a:rPr kumimoji="0" lang="en-US" altLang="ko-KR" sz="800" smtClean="0">
                <a:solidFill>
                  <a:srgbClr val="262626"/>
                </a:solidFill>
                <a:ea typeface="맑은 고딕" pitchFamily="50" charset="-127"/>
              </a:rPr>
              <a:t>/51</a:t>
            </a:r>
            <a:endParaRPr kumimoji="0" lang="en-US" altLang="ko-KR" sz="800" dirty="0">
              <a:solidFill>
                <a:srgbClr val="262626"/>
              </a:solidFill>
              <a:ea typeface="맑은 고딕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20081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FCE2CCD7-46DA-43B8-9485-F80AE0B71404}" type="datetimeFigureOut">
              <a:rPr lang="ko-KR" altLang="en-US"/>
              <a:pPr>
                <a:defRPr/>
              </a:pPr>
              <a:t>2017-10-30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8FDCCC83-B7EF-4631-BB3A-67DA1AB7935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6.jpeg"/><Relationship Id="rId4" Type="http://schemas.openxmlformats.org/officeDocument/2006/relationships/image" Target="../media/image25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6.jpe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0" y="2420888"/>
            <a:ext cx="9144000" cy="1752600"/>
          </a:xfrm>
          <a:solidFill>
            <a:srgbClr val="0066CC"/>
          </a:solidFill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altLang="ko-KR" sz="2800" b="1" dirty="0" smtClean="0">
                <a:solidFill>
                  <a:schemeClr val="bg1"/>
                </a:solidFill>
              </a:rPr>
              <a:t>Chapter 08</a:t>
            </a:r>
          </a:p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schemeClr val="bg1"/>
                </a:solidFill>
              </a:rPr>
              <a:t>CSS3 </a:t>
            </a:r>
            <a:r>
              <a:rPr lang="ko-KR" altLang="en-US" b="1" dirty="0" smtClean="0">
                <a:solidFill>
                  <a:schemeClr val="bg1"/>
                </a:solidFill>
              </a:rPr>
              <a:t>효과와 애니메이션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2068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형식 변환 속성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01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속성 효과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95536" y="932696"/>
            <a:ext cx="8352928" cy="36004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sz="1100" b="1" dirty="0" smtClean="0">
                <a:solidFill>
                  <a:schemeClr val="tx1"/>
                </a:solidFill>
              </a:rPr>
              <a:t>예제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8-5 </a:t>
            </a:r>
            <a:r>
              <a:rPr lang="ko-KR" altLang="en-US" sz="1100" dirty="0" err="1" smtClean="0">
                <a:solidFill>
                  <a:schemeClr val="tx1"/>
                </a:solidFill>
              </a:rPr>
              <a:t>인라인</a:t>
            </a:r>
            <a:r>
              <a:rPr lang="ko-KR" altLang="en-US" sz="1100" dirty="0" smtClean="0">
                <a:solidFill>
                  <a:schemeClr val="tx1"/>
                </a:solidFill>
              </a:rPr>
              <a:t> </a:t>
            </a:r>
            <a:r>
              <a:rPr lang="ko-KR" altLang="en-US" sz="1100" dirty="0">
                <a:solidFill>
                  <a:schemeClr val="tx1"/>
                </a:solidFill>
              </a:rPr>
              <a:t>형식을 블록 형식으로 변환하기 </a:t>
            </a:r>
            <a:r>
              <a:rPr lang="ko-KR" altLang="en-US" sz="1100" dirty="0" smtClean="0">
                <a:solidFill>
                  <a:schemeClr val="tx1"/>
                </a:solidFill>
              </a:rPr>
              <a:t>                                                                     </a:t>
            </a:r>
            <a:r>
              <a:rPr lang="en-US" altLang="ko-KR" sz="1100" dirty="0" smtClean="0">
                <a:solidFill>
                  <a:schemeClr val="tx1"/>
                </a:solidFill>
              </a:rPr>
              <a:t>ch08/05_display1.htmlhtml</a:t>
            </a:r>
            <a:endParaRPr lang="ko-KR" altLang="ko-KR" sz="11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95536" y="1292736"/>
            <a:ext cx="8344461" cy="3360400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strong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color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blue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border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dotted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red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p.bk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strong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display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block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color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blue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border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dotted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red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h3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인라인 형식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h3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pc="-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spc="-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 spc="-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 spc="-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1100" spc="-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세계적인 </a:t>
            </a:r>
            <a:r>
              <a:rPr lang="en-US" altLang="ko-KR" sz="1100" spc="-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IT </a:t>
            </a:r>
            <a:r>
              <a:rPr lang="ko-KR" altLang="en-US" sz="1100" spc="-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기업에는 </a:t>
            </a:r>
            <a:r>
              <a:rPr lang="en-US" altLang="ko-KR" sz="1100" spc="-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spc="-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strong</a:t>
            </a:r>
            <a:r>
              <a:rPr lang="en-US" altLang="ko-KR" sz="1100" spc="-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 spc="-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Google</a:t>
            </a:r>
            <a:r>
              <a:rPr lang="en-US" altLang="ko-KR" sz="1100" spc="-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 spc="-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strong</a:t>
            </a:r>
            <a:r>
              <a:rPr lang="en-US" altLang="ko-KR" sz="1100" spc="-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 spc="-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spc="-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spc="-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strong</a:t>
            </a:r>
            <a:r>
              <a:rPr lang="en-US" altLang="ko-KR" sz="1100" spc="-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 spc="-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Apple</a:t>
            </a:r>
            <a:r>
              <a:rPr lang="en-US" altLang="ko-KR" sz="1100" spc="-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 spc="-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strong</a:t>
            </a:r>
            <a:r>
              <a:rPr lang="en-US" altLang="ko-KR" sz="1100" spc="-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 spc="-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spc="-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spc="-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strong</a:t>
            </a:r>
            <a:r>
              <a:rPr lang="en-US" altLang="ko-KR" sz="1100" spc="-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 spc="-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Oracle</a:t>
            </a:r>
            <a:r>
              <a:rPr lang="en-US" altLang="ko-KR" sz="1100" spc="-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 spc="-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strong</a:t>
            </a:r>
            <a:r>
              <a:rPr lang="en-US" altLang="ko-KR" sz="1100" spc="-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 spc="-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1100" spc="-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등이 있습니다</a:t>
            </a:r>
            <a:r>
              <a:rPr lang="en-US" altLang="ko-KR" sz="1100" spc="-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100" spc="-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 spc="-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 spc="-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spc="-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h3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블록 형식으로 변환한 후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h3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pc="-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spc="-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 spc="-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spc="-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100" spc="-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="bk"&gt;</a:t>
            </a:r>
            <a:r>
              <a:rPr lang="en-US" altLang="ko-KR" sz="1100" spc="-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1100" spc="-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세계적인 </a:t>
            </a:r>
            <a:r>
              <a:rPr lang="en-US" altLang="ko-KR" sz="1100" spc="-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IT </a:t>
            </a:r>
            <a:r>
              <a:rPr lang="ko-KR" altLang="en-US" sz="1100" spc="-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기업에는 </a:t>
            </a:r>
            <a:r>
              <a:rPr lang="en-US" altLang="ko-KR" sz="1100" spc="-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spc="-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strong</a:t>
            </a:r>
            <a:r>
              <a:rPr lang="en-US" altLang="ko-KR" sz="1100" spc="-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 spc="-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Google</a:t>
            </a:r>
            <a:r>
              <a:rPr lang="en-US" altLang="ko-KR" sz="1100" spc="-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 spc="-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strong</a:t>
            </a:r>
            <a:r>
              <a:rPr lang="en-US" altLang="ko-KR" sz="1100" spc="-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 spc="-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spc="-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spc="-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strong</a:t>
            </a:r>
            <a:r>
              <a:rPr lang="en-US" altLang="ko-KR" sz="1100" spc="-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 spc="-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Apple</a:t>
            </a:r>
            <a:r>
              <a:rPr lang="en-US" altLang="ko-KR" sz="1100" spc="-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 spc="-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strong</a:t>
            </a:r>
            <a:r>
              <a:rPr lang="en-US" altLang="ko-KR" sz="1100" spc="-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 spc="-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spc="-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spc="-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strong</a:t>
            </a:r>
            <a:r>
              <a:rPr lang="en-US" altLang="ko-KR" sz="1100" spc="-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 spc="-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Oracle</a:t>
            </a:r>
            <a:r>
              <a:rPr lang="en-US" altLang="ko-KR" sz="1100" spc="-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 spc="-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strong</a:t>
            </a:r>
            <a:r>
              <a:rPr lang="en-US" altLang="ko-KR" sz="1100" spc="-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 spc="-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1100" spc="-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등이 있습니다</a:t>
            </a:r>
            <a:r>
              <a:rPr lang="en-US" altLang="ko-KR" sz="1100" spc="-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100" spc="-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 spc="-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 spc="-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spc="-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b="1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1450731"/>
            <a:ext cx="3960440" cy="225294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399865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형식 변환 속성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01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속성 효과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95536" y="932696"/>
            <a:ext cx="8352928" cy="36004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sz="1100" b="1" dirty="0" smtClean="0">
                <a:solidFill>
                  <a:schemeClr val="tx1"/>
                </a:solidFill>
              </a:rPr>
              <a:t>예제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8-6 </a:t>
            </a:r>
            <a:r>
              <a:rPr lang="ko-KR" altLang="en-US" sz="1100" dirty="0">
                <a:solidFill>
                  <a:schemeClr val="tx1"/>
                </a:solidFill>
              </a:rPr>
              <a:t>블록 형식을 </a:t>
            </a:r>
            <a:r>
              <a:rPr lang="ko-KR" altLang="en-US" sz="1100" dirty="0" err="1">
                <a:solidFill>
                  <a:schemeClr val="tx1"/>
                </a:solidFill>
              </a:rPr>
              <a:t>인라인</a:t>
            </a:r>
            <a:r>
              <a:rPr lang="ko-KR" altLang="en-US" sz="1100" dirty="0">
                <a:solidFill>
                  <a:schemeClr val="tx1"/>
                </a:solidFill>
              </a:rPr>
              <a:t> 형식으로 변환하기 </a:t>
            </a:r>
            <a:r>
              <a:rPr lang="ko-KR" altLang="en-US" sz="1100" dirty="0" smtClean="0">
                <a:solidFill>
                  <a:schemeClr val="tx1"/>
                </a:solidFill>
              </a:rPr>
              <a:t>                                                                           </a:t>
            </a:r>
            <a:r>
              <a:rPr lang="en-US" altLang="ko-KR" sz="1100" dirty="0" smtClean="0">
                <a:solidFill>
                  <a:schemeClr val="tx1"/>
                </a:solidFill>
              </a:rPr>
              <a:t>ch08/06_display2.html</a:t>
            </a:r>
            <a:endParaRPr lang="ko-KR" altLang="ko-KR" sz="11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95536" y="1292736"/>
            <a:ext cx="8344461" cy="4512528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ul.in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li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display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inline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background-color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yellow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border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solid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border-color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blue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margin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3px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padding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5px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h4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블록 형식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h4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ul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it-IT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it-IT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it-IT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li</a:t>
            </a:r>
            <a:r>
              <a:rPr lang="it-IT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&gt;&lt;</a:t>
            </a:r>
            <a:r>
              <a:rPr lang="it-IT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</a:t>
            </a:r>
            <a:r>
              <a:rPr lang="it-IT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it-IT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href</a:t>
            </a:r>
            <a:r>
              <a:rPr lang="it-IT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="http://www.google.com"&gt;</a:t>
            </a:r>
            <a:r>
              <a:rPr lang="it-IT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Google</a:t>
            </a:r>
            <a:r>
              <a:rPr lang="it-IT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it-IT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</a:t>
            </a:r>
            <a:r>
              <a:rPr lang="it-IT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&gt;&lt;/</a:t>
            </a:r>
            <a:r>
              <a:rPr lang="it-IT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li</a:t>
            </a:r>
            <a:r>
              <a:rPr lang="it-IT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it-IT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it-IT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it-IT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it-IT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li</a:t>
            </a:r>
            <a:r>
              <a:rPr lang="it-IT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&gt;&lt;</a:t>
            </a:r>
            <a:r>
              <a:rPr lang="it-IT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</a:t>
            </a:r>
            <a:r>
              <a:rPr lang="it-IT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it-IT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href</a:t>
            </a:r>
            <a:r>
              <a:rPr lang="it-IT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="http://www.apple.com"&gt;</a:t>
            </a:r>
            <a:r>
              <a:rPr lang="it-IT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Apple</a:t>
            </a:r>
            <a:r>
              <a:rPr lang="it-IT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it-IT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</a:t>
            </a:r>
            <a:r>
              <a:rPr lang="it-IT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&gt;&lt;/</a:t>
            </a:r>
            <a:r>
              <a:rPr lang="it-IT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li</a:t>
            </a:r>
            <a:r>
              <a:rPr lang="it-IT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it-IT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it-IT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it-IT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it-IT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li</a:t>
            </a:r>
            <a:r>
              <a:rPr lang="it-IT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&gt;&lt;</a:t>
            </a:r>
            <a:r>
              <a:rPr lang="it-IT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</a:t>
            </a:r>
            <a:r>
              <a:rPr lang="it-IT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it-IT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href</a:t>
            </a:r>
            <a:r>
              <a:rPr lang="it-IT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="http://www.oracle.com"&gt;</a:t>
            </a:r>
            <a:r>
              <a:rPr lang="it-IT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Oracle</a:t>
            </a:r>
            <a:r>
              <a:rPr lang="it-IT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it-IT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</a:t>
            </a:r>
            <a:r>
              <a:rPr lang="it-IT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&gt;&lt;/</a:t>
            </a:r>
            <a:r>
              <a:rPr lang="it-IT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li</a:t>
            </a:r>
            <a:r>
              <a:rPr lang="it-IT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it-IT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ul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h4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인라인 형식으로 변환한 후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h4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ul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="in"&gt;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it-IT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it-IT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it-IT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li</a:t>
            </a:r>
            <a:r>
              <a:rPr lang="it-IT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&gt;&lt;</a:t>
            </a:r>
            <a:r>
              <a:rPr lang="it-IT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</a:t>
            </a:r>
            <a:r>
              <a:rPr lang="it-IT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it-IT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href</a:t>
            </a:r>
            <a:r>
              <a:rPr lang="it-IT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="http://www.google.com"&gt;</a:t>
            </a:r>
            <a:r>
              <a:rPr lang="it-IT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Google</a:t>
            </a:r>
            <a:r>
              <a:rPr lang="it-IT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it-IT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</a:t>
            </a:r>
            <a:r>
              <a:rPr lang="it-IT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&gt;&lt;/</a:t>
            </a:r>
            <a:r>
              <a:rPr lang="it-IT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li</a:t>
            </a:r>
            <a:r>
              <a:rPr lang="it-IT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it-IT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it-IT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it-IT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it-IT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li</a:t>
            </a:r>
            <a:r>
              <a:rPr lang="it-IT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&gt;&lt;</a:t>
            </a:r>
            <a:r>
              <a:rPr lang="it-IT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</a:t>
            </a:r>
            <a:r>
              <a:rPr lang="it-IT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it-IT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href</a:t>
            </a:r>
            <a:r>
              <a:rPr lang="it-IT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="http://www.apple.com"&gt;</a:t>
            </a:r>
            <a:r>
              <a:rPr lang="it-IT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Apple</a:t>
            </a:r>
            <a:r>
              <a:rPr lang="it-IT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it-IT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</a:t>
            </a:r>
            <a:r>
              <a:rPr lang="it-IT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&gt;&lt;/</a:t>
            </a:r>
            <a:r>
              <a:rPr lang="it-IT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li</a:t>
            </a:r>
            <a:r>
              <a:rPr lang="it-IT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it-IT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it-IT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it-IT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it-IT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li</a:t>
            </a:r>
            <a:r>
              <a:rPr lang="it-IT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&gt;&lt;</a:t>
            </a:r>
            <a:r>
              <a:rPr lang="it-IT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</a:t>
            </a:r>
            <a:r>
              <a:rPr lang="it-IT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it-IT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href</a:t>
            </a:r>
            <a:r>
              <a:rPr lang="it-IT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="http://www.oracle.com"&gt;</a:t>
            </a:r>
            <a:r>
              <a:rPr lang="it-IT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Oracle</a:t>
            </a:r>
            <a:r>
              <a:rPr lang="it-IT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it-IT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</a:t>
            </a:r>
            <a:r>
              <a:rPr lang="it-IT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&gt;&lt;/</a:t>
            </a:r>
            <a:r>
              <a:rPr lang="it-IT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li</a:t>
            </a:r>
            <a:r>
              <a:rPr lang="it-IT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it-IT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ul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b="1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6984" y="4221088"/>
            <a:ext cx="3365496" cy="216024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7112135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백그라운드 속성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그레디언트</a:t>
            </a:r>
            <a:r>
              <a:rPr lang="ko-KR" altLang="en-US" dirty="0" smtClean="0"/>
              <a:t> 효과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01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속성 효과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8" name="내용 개체 틀 1"/>
          <p:cNvSpPr>
            <a:spLocks noGrp="1"/>
          </p:cNvSpPr>
          <p:nvPr>
            <p:ph idx="1"/>
          </p:nvPr>
        </p:nvSpPr>
        <p:spPr>
          <a:xfrm>
            <a:off x="251520" y="1052736"/>
            <a:ext cx="8435280" cy="1944216"/>
          </a:xfrm>
        </p:spPr>
        <p:txBody>
          <a:bodyPr/>
          <a:lstStyle/>
          <a:p>
            <a:r>
              <a:rPr lang="ko-KR" altLang="en-US" dirty="0" err="1" smtClean="0"/>
              <a:t>그레디언트</a:t>
            </a:r>
            <a:r>
              <a:rPr lang="ko-KR" altLang="en-US" dirty="0" smtClean="0"/>
              <a:t> 효과</a:t>
            </a:r>
            <a:endParaRPr lang="en-US" altLang="ko-KR" dirty="0" smtClean="0"/>
          </a:p>
          <a:p>
            <a:pPr lvl="1"/>
            <a:r>
              <a:rPr lang="en-US" altLang="ko-KR" dirty="0"/>
              <a:t>background</a:t>
            </a:r>
            <a:r>
              <a:rPr lang="ko-KR" altLang="en-US" dirty="0" smtClean="0"/>
              <a:t>나 </a:t>
            </a:r>
            <a:r>
              <a:rPr lang="en-US" altLang="ko-KR" dirty="0" smtClean="0"/>
              <a:t>background-image </a:t>
            </a:r>
            <a:r>
              <a:rPr lang="ko-KR" altLang="en-US" dirty="0"/>
              <a:t>속성을 </a:t>
            </a:r>
            <a:r>
              <a:rPr lang="ko-KR" altLang="en-US" dirty="0" smtClean="0"/>
              <a:t>이용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선형과 원형</a:t>
            </a:r>
            <a:r>
              <a:rPr lang="en-US" altLang="ko-KR" dirty="0"/>
              <a:t> </a:t>
            </a:r>
            <a:r>
              <a:rPr lang="ko-KR" altLang="en-US" dirty="0" smtClean="0"/>
              <a:t>두 </a:t>
            </a:r>
            <a:r>
              <a:rPr lang="ko-KR" altLang="en-US" dirty="0"/>
              <a:t>가지 형태가 </a:t>
            </a:r>
            <a:r>
              <a:rPr lang="ko-KR" altLang="en-US" dirty="0" smtClean="0"/>
              <a:t>있음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ko-KR" altLang="en-US" dirty="0" err="1" smtClean="0"/>
              <a:t>그레디언트</a:t>
            </a:r>
            <a:r>
              <a:rPr lang="ko-KR" altLang="en-US" dirty="0" smtClean="0"/>
              <a:t> 효과에서 색상 번짐 방향 설정</a:t>
            </a: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2996953"/>
            <a:ext cx="3771900" cy="265747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0056612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백그라운드 속성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그레디언트</a:t>
            </a:r>
            <a:r>
              <a:rPr lang="ko-KR" altLang="en-US" dirty="0" smtClean="0"/>
              <a:t> 효과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01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속성 효과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95536" y="836712"/>
            <a:ext cx="8352928" cy="36004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sz="1100" b="1" dirty="0" smtClean="0">
                <a:solidFill>
                  <a:schemeClr val="tx1"/>
                </a:solidFill>
              </a:rPr>
              <a:t>예제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8-7 </a:t>
            </a:r>
            <a:r>
              <a:rPr lang="ko-KR" altLang="en-US" sz="1100" dirty="0">
                <a:solidFill>
                  <a:schemeClr val="tx1"/>
                </a:solidFill>
              </a:rPr>
              <a:t>선형 </a:t>
            </a:r>
            <a:r>
              <a:rPr lang="ko-KR" altLang="en-US" sz="1100" dirty="0" err="1">
                <a:solidFill>
                  <a:schemeClr val="tx1"/>
                </a:solidFill>
              </a:rPr>
              <a:t>그레이디언트</a:t>
            </a:r>
            <a:r>
              <a:rPr lang="ko-KR" altLang="en-US" sz="1100" dirty="0">
                <a:solidFill>
                  <a:schemeClr val="tx1"/>
                </a:solidFill>
              </a:rPr>
              <a:t> 효과 적용하기 </a:t>
            </a:r>
            <a:r>
              <a:rPr lang="ko-KR" altLang="en-US" sz="1100" dirty="0" smtClean="0">
                <a:solidFill>
                  <a:schemeClr val="tx1"/>
                </a:solidFill>
              </a:rPr>
              <a:t>                                                                                     </a:t>
            </a:r>
            <a:r>
              <a:rPr lang="en-US" altLang="ko-KR" sz="1100" dirty="0" smtClean="0">
                <a:solidFill>
                  <a:schemeClr val="tx1"/>
                </a:solidFill>
              </a:rPr>
              <a:t>ch08/07_linear.html</a:t>
            </a:r>
            <a:endParaRPr lang="ko-KR" altLang="ko-KR" sz="11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95536" y="1196752"/>
            <a:ext cx="8344461" cy="5376624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</a:t>
            </a:r>
            <a:r>
              <a:rPr lang="en-US" altLang="ko-KR" sz="10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#grad1</a:t>
            </a:r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</a:t>
            </a:r>
          </a:p>
          <a:p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</a:t>
            </a:r>
            <a:r>
              <a:rPr lang="en-US" altLang="ko-KR" sz="10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height</a:t>
            </a:r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70px</a:t>
            </a:r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</a:t>
            </a:r>
            <a:r>
              <a:rPr lang="en-US" altLang="ko-KR" sz="10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background</a:t>
            </a:r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red</a:t>
            </a:r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</a:p>
          <a:p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</a:t>
            </a:r>
            <a:r>
              <a:rPr lang="en-US" altLang="ko-KR" sz="10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background</a:t>
            </a:r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linear-gradient(270deg,</a:t>
            </a:r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red,</a:t>
            </a:r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yellow)</a:t>
            </a:r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</a:p>
          <a:p>
            <a:r>
              <a:rPr lang="ko-KR" altLang="en-US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10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</a:t>
            </a:r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</a:t>
            </a:r>
            <a:r>
              <a:rPr lang="en-US" altLang="ko-KR" sz="10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#grad2</a:t>
            </a:r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</a:t>
            </a:r>
          </a:p>
          <a:p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</a:t>
            </a:r>
            <a:r>
              <a:rPr lang="en-US" altLang="ko-KR" sz="10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height</a:t>
            </a:r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70px</a:t>
            </a:r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</a:t>
            </a:r>
            <a:r>
              <a:rPr lang="en-US" altLang="ko-KR" sz="10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background</a:t>
            </a:r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red</a:t>
            </a:r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</a:p>
          <a:p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</a:t>
            </a:r>
            <a:r>
              <a:rPr lang="en-US" altLang="ko-KR" sz="10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background</a:t>
            </a:r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linear-gradient(red,</a:t>
            </a:r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yellow,</a:t>
            </a:r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green)</a:t>
            </a:r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</a:p>
          <a:p>
            <a:r>
              <a:rPr lang="ko-KR" altLang="en-US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10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</a:t>
            </a:r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</a:t>
            </a:r>
            <a:r>
              <a:rPr lang="en-US" altLang="ko-KR" sz="10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#grad3</a:t>
            </a:r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</a:t>
            </a:r>
          </a:p>
          <a:p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</a:t>
            </a:r>
            <a:r>
              <a:rPr lang="en-US" altLang="ko-KR" sz="10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height</a:t>
            </a:r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70px</a:t>
            </a:r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</a:t>
            </a:r>
            <a:r>
              <a:rPr lang="en-US" altLang="ko-KR" sz="10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background</a:t>
            </a:r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red</a:t>
            </a:r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</a:p>
          <a:p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</a:t>
            </a:r>
            <a:r>
              <a:rPr lang="en-US" altLang="ko-KR" sz="1000" spc="-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background</a:t>
            </a:r>
            <a:r>
              <a:rPr lang="en-US" altLang="ko-KR" sz="1000" spc="-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000" spc="-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linear-gradient(red,</a:t>
            </a:r>
            <a:r>
              <a:rPr lang="en-US" altLang="ko-KR" sz="1000" spc="-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spc="-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orange,</a:t>
            </a:r>
            <a:r>
              <a:rPr lang="en-US" altLang="ko-KR" sz="1000" spc="-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spc="-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yellow,</a:t>
            </a:r>
            <a:r>
              <a:rPr lang="en-US" altLang="ko-KR" sz="1000" spc="-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spc="-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green,</a:t>
            </a:r>
            <a:r>
              <a:rPr lang="en-US" altLang="ko-KR" sz="1000" spc="-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spc="-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blue,</a:t>
            </a:r>
            <a:r>
              <a:rPr lang="en-US" altLang="ko-KR" sz="1000" spc="-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spc="-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indigo,</a:t>
            </a:r>
            <a:r>
              <a:rPr lang="en-US" altLang="ko-KR" sz="1000" spc="-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spc="-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violet)</a:t>
            </a:r>
            <a:r>
              <a:rPr lang="en-US" altLang="ko-KR" sz="1000" spc="-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</a:p>
          <a:p>
            <a:r>
              <a:rPr lang="ko-KR" altLang="en-US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10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</a:t>
            </a:r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</a:t>
            </a:r>
            <a:r>
              <a:rPr lang="en-US" altLang="ko-KR" sz="10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#grad4</a:t>
            </a:r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</a:t>
            </a:r>
          </a:p>
          <a:p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</a:t>
            </a:r>
            <a:r>
              <a:rPr lang="en-US" altLang="ko-KR" sz="10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height</a:t>
            </a:r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70px</a:t>
            </a:r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</a:t>
            </a:r>
            <a:r>
              <a:rPr lang="en-US" altLang="ko-KR" sz="10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background</a:t>
            </a:r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red</a:t>
            </a:r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</a:p>
          <a:p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</a:t>
            </a:r>
            <a:r>
              <a:rPr lang="en-US" altLang="ko-KR" sz="1000" spc="-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background</a:t>
            </a:r>
            <a:r>
              <a:rPr lang="en-US" altLang="ko-KR" sz="1000" spc="-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000" spc="-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linear-gradient(to</a:t>
            </a:r>
            <a:r>
              <a:rPr lang="en-US" altLang="ko-KR" sz="1000" spc="-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spc="-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right,</a:t>
            </a:r>
            <a:r>
              <a:rPr lang="en-US" altLang="ko-KR" sz="1000" spc="-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spc="-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red,</a:t>
            </a:r>
            <a:r>
              <a:rPr lang="en-US" altLang="ko-KR" sz="1000" spc="-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spc="-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orange,</a:t>
            </a:r>
            <a:r>
              <a:rPr lang="en-US" altLang="ko-KR" sz="1000" spc="-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spc="-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yellow,</a:t>
            </a:r>
            <a:r>
              <a:rPr lang="en-US" altLang="ko-KR" sz="1000" spc="-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spc="-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green,</a:t>
            </a:r>
            <a:r>
              <a:rPr lang="en-US" altLang="ko-KR" sz="1000" spc="-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spc="-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blue,</a:t>
            </a:r>
            <a:r>
              <a:rPr lang="en-US" altLang="ko-KR" sz="1000" spc="-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spc="-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indigo,</a:t>
            </a:r>
            <a:r>
              <a:rPr lang="en-US" altLang="ko-KR" sz="1000" spc="-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spc="-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violet)</a:t>
            </a:r>
            <a:r>
              <a:rPr lang="en-US" altLang="ko-KR" sz="1000" spc="-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</a:p>
          <a:p>
            <a:r>
              <a:rPr lang="ko-KR" altLang="en-US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10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</a:t>
            </a:r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0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0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10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h4</a:t>
            </a:r>
            <a:r>
              <a:rPr lang="en-US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2</a:t>
            </a:r>
            <a:r>
              <a:rPr lang="ko-KR" altLang="en-US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색 선형 그레이디언트</a:t>
            </a:r>
            <a:r>
              <a:rPr lang="en-US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0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h4</a:t>
            </a:r>
            <a:r>
              <a:rPr lang="en-US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en-US" sz="10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id</a:t>
            </a:r>
            <a:r>
              <a:rPr lang="en-US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="grad1"&gt;&lt;/</a:t>
            </a:r>
            <a:r>
              <a:rPr lang="en-US" altLang="ko-KR" sz="10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10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h4</a:t>
            </a:r>
            <a:r>
              <a:rPr lang="en-US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3</a:t>
            </a:r>
            <a:r>
              <a:rPr lang="ko-KR" altLang="en-US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색 선형 그레이디언트</a:t>
            </a:r>
            <a:r>
              <a:rPr lang="en-US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0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h4</a:t>
            </a:r>
            <a:r>
              <a:rPr lang="en-US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en-US" sz="10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id</a:t>
            </a:r>
            <a:r>
              <a:rPr lang="en-US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="grad2"&gt;&lt;/</a:t>
            </a:r>
            <a:r>
              <a:rPr lang="en-US" altLang="ko-KR" sz="10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10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h4</a:t>
            </a:r>
            <a:r>
              <a:rPr lang="en-US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7</a:t>
            </a:r>
            <a:r>
              <a:rPr lang="ko-KR" altLang="en-US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색 선형 그레이디언트</a:t>
            </a:r>
            <a:r>
              <a:rPr lang="en-US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0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h4</a:t>
            </a:r>
            <a:r>
              <a:rPr lang="en-US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en-US" sz="10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id</a:t>
            </a:r>
            <a:r>
              <a:rPr lang="en-US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="grad3"&gt;&lt;/</a:t>
            </a:r>
            <a:r>
              <a:rPr lang="en-US" altLang="ko-KR" sz="10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10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h4</a:t>
            </a:r>
            <a:r>
              <a:rPr lang="en-US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2</a:t>
            </a:r>
            <a:r>
              <a:rPr lang="ko-KR" altLang="en-US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색 선형 그레이디언트</a:t>
            </a:r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(to right)</a:t>
            </a:r>
            <a:r>
              <a:rPr lang="en-US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0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h4</a:t>
            </a:r>
            <a:r>
              <a:rPr lang="en-US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en-US" sz="10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id</a:t>
            </a:r>
            <a:r>
              <a:rPr lang="en-US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="grad4"&gt;&lt;/</a:t>
            </a:r>
            <a:r>
              <a:rPr lang="en-US" altLang="ko-KR" sz="10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10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&gt;&lt;</a:t>
            </a:r>
            <a:r>
              <a:rPr lang="en-US" altLang="ko-KR" sz="10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strong</a:t>
            </a:r>
            <a:r>
              <a:rPr lang="en-US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참고</a:t>
            </a:r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</a:t>
            </a:r>
            <a:r>
              <a:rPr lang="en-US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0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strong</a:t>
            </a:r>
            <a:r>
              <a:rPr lang="en-US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최신 브라우저를 사용해주시기 바랍니다</a:t>
            </a:r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0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en-US" sz="10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0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00" b="1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2204864"/>
            <a:ext cx="3255161" cy="396258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0471606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백그라운드 속성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그레디언트</a:t>
            </a:r>
            <a:r>
              <a:rPr lang="ko-KR" altLang="en-US" dirty="0" smtClean="0"/>
              <a:t> 효과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01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속성 효과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95536" y="980728"/>
            <a:ext cx="8352928" cy="36004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sz="1100" b="1" dirty="0" smtClean="0">
                <a:solidFill>
                  <a:schemeClr val="tx1"/>
                </a:solidFill>
              </a:rPr>
              <a:t>예제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8-8 </a:t>
            </a:r>
            <a:r>
              <a:rPr lang="ko-KR" altLang="en-US" sz="1100" dirty="0">
                <a:solidFill>
                  <a:schemeClr val="tx1"/>
                </a:solidFill>
              </a:rPr>
              <a:t>원형 </a:t>
            </a:r>
            <a:r>
              <a:rPr lang="ko-KR" altLang="en-US" sz="1100" dirty="0" err="1">
                <a:solidFill>
                  <a:schemeClr val="tx1"/>
                </a:solidFill>
              </a:rPr>
              <a:t>그레이디언트</a:t>
            </a:r>
            <a:r>
              <a:rPr lang="ko-KR" altLang="en-US" sz="1100" dirty="0">
                <a:solidFill>
                  <a:schemeClr val="tx1"/>
                </a:solidFill>
              </a:rPr>
              <a:t> 효과 적용하기 </a:t>
            </a:r>
            <a:r>
              <a:rPr lang="ko-KR" altLang="en-US" sz="1100" dirty="0" smtClean="0">
                <a:solidFill>
                  <a:schemeClr val="tx1"/>
                </a:solidFill>
              </a:rPr>
              <a:t>                                                                                    </a:t>
            </a:r>
            <a:r>
              <a:rPr lang="en-US" altLang="ko-KR" sz="1100" dirty="0" smtClean="0">
                <a:solidFill>
                  <a:schemeClr val="tx1"/>
                </a:solidFill>
              </a:rPr>
              <a:t>ch08/08_radial.html</a:t>
            </a:r>
            <a:endParaRPr lang="ko-KR" altLang="ko-KR" sz="11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95536" y="1340768"/>
            <a:ext cx="8344461" cy="4958555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#grad1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height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70px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background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red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background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radial-gradient(yellow,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green)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  <a:r>
              <a:rPr lang="en-US" altLang="ko-KR" sz="10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#grad2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height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70px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background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red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background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radial-gradient(red,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yellow,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green</a:t>
            </a:r>
            <a:r>
              <a:rPr lang="en-US" altLang="ko-KR" sz="1000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  <a:r>
              <a:rPr lang="en-US" altLang="ko-KR" sz="10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}</a:t>
            </a:r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#grad3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height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70px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background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red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background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radial-gradient(red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5%,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yellow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15%,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green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60</a:t>
            </a:r>
            <a:r>
              <a:rPr lang="en-US" altLang="ko-KR" sz="1000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%) </a:t>
            </a:r>
            <a:r>
              <a:rPr lang="en-US" altLang="ko-KR" sz="10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#grad4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height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100px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0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width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150px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background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red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background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radial-gradient(circle,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red,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yellow,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green</a:t>
            </a:r>
            <a:r>
              <a:rPr lang="en-US" altLang="ko-KR" sz="1000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  <a:r>
              <a:rPr lang="en-US" altLang="ko-KR" sz="10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  <a:r>
              <a:rPr lang="ko-KR" altLang="en-US" sz="10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0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0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h4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기본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2</a:t>
            </a:r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색 원형 </a:t>
            </a:r>
            <a:r>
              <a:rPr lang="ko-KR" altLang="en-US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그레이디언트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0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h4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id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="grad1"&gt;&lt;/</a:t>
            </a:r>
            <a:r>
              <a:rPr lang="en-US" altLang="ko-KR" sz="10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h4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3</a:t>
            </a:r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색 원형 </a:t>
            </a:r>
            <a:r>
              <a:rPr lang="ko-KR" altLang="en-US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그레이디언트</a:t>
            </a:r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0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h4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id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="grad2"&gt;&lt;/</a:t>
            </a:r>
            <a:r>
              <a:rPr lang="en-US" altLang="ko-KR" sz="10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h4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색상 영역 지정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(% </a:t>
            </a:r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단위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0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h4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id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="grad3"&gt;&lt;/</a:t>
            </a:r>
            <a:r>
              <a:rPr lang="en-US" altLang="ko-KR" sz="10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h4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원형 모양 지정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(ellipse, circle)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0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h4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id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="grad4"&gt;&lt;/</a:t>
            </a:r>
            <a:r>
              <a:rPr lang="en-US" altLang="ko-KR" sz="10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&gt;&lt;</a:t>
            </a:r>
            <a:r>
              <a:rPr lang="en-US" altLang="ko-KR" sz="10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strong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참고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0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strong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최신 브라우저를 사용해주시기 바랍니다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0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0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00" b="1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3715" y="2204864"/>
            <a:ext cx="3368765" cy="432048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053409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1. 2</a:t>
            </a:r>
            <a:r>
              <a:rPr lang="ko-KR" altLang="en-US" dirty="0" smtClean="0"/>
              <a:t>차원 변환 함수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02 2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차원 변환 효과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412776"/>
            <a:ext cx="7166610" cy="400335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9905878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평행 이동 변환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02 2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차원 변환 효과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95536" y="932696"/>
            <a:ext cx="8352928" cy="36004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sz="1100" b="1" dirty="0" smtClean="0">
                <a:solidFill>
                  <a:schemeClr val="tx1"/>
                </a:solidFill>
              </a:rPr>
              <a:t>예제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8-9 </a:t>
            </a:r>
            <a:r>
              <a:rPr lang="ko-KR" altLang="en-US" sz="1100" dirty="0">
                <a:solidFill>
                  <a:schemeClr val="tx1"/>
                </a:solidFill>
              </a:rPr>
              <a:t>평행 이동 </a:t>
            </a:r>
            <a:r>
              <a:rPr lang="ko-KR" altLang="en-US" sz="1100" dirty="0" smtClean="0">
                <a:solidFill>
                  <a:schemeClr val="tx1"/>
                </a:solidFill>
              </a:rPr>
              <a:t>변환하기                                                                                          </a:t>
            </a:r>
            <a:r>
              <a:rPr lang="en-US" altLang="ko-KR" sz="1100" dirty="0">
                <a:solidFill>
                  <a:schemeClr val="tx1"/>
                </a:solidFill>
              </a:rPr>
              <a:t>ch08/09_translate.htmlial.html</a:t>
            </a:r>
            <a:endParaRPr lang="ko-KR" altLang="ko-KR" sz="11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95536" y="1292736"/>
            <a:ext cx="8344461" cy="2986381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width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200px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height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100px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border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dotted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black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background-color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yellow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div#box2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 smtClean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transform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translate(100px,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50px)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</a:t>
            </a:r>
            <a:r>
              <a:rPr lang="ko-KR" altLang="en-US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 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="box1"&gt;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박스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="box2"&gt;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박스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2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b="1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3356992"/>
            <a:ext cx="3137335" cy="269217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1801339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회전 변환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02 2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차원 변환 효과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95536" y="932696"/>
            <a:ext cx="8352928" cy="36004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sz="1100" b="1" dirty="0" smtClean="0">
                <a:solidFill>
                  <a:schemeClr val="tx1"/>
                </a:solidFill>
              </a:rPr>
              <a:t>예제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8-10 </a:t>
            </a:r>
            <a:r>
              <a:rPr lang="ko-KR" altLang="en-US" sz="1100" dirty="0">
                <a:solidFill>
                  <a:schemeClr val="tx1"/>
                </a:solidFill>
              </a:rPr>
              <a:t>회전 변환하기 </a:t>
            </a:r>
            <a:r>
              <a:rPr lang="ko-KR" altLang="en-US" sz="1100" dirty="0" smtClean="0">
                <a:solidFill>
                  <a:schemeClr val="tx1"/>
                </a:solidFill>
              </a:rPr>
              <a:t>                                                                                                           </a:t>
            </a:r>
            <a:r>
              <a:rPr lang="en-US" altLang="ko-KR" sz="1100" dirty="0" smtClean="0">
                <a:solidFill>
                  <a:schemeClr val="tx1"/>
                </a:solidFill>
              </a:rPr>
              <a:t>ch08/10_rotate.html</a:t>
            </a:r>
            <a:endParaRPr lang="ko-KR" altLang="ko-KR" sz="11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95536" y="1292736"/>
            <a:ext cx="8344461" cy="3936464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width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100px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smtClean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height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100px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border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dotted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black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background-color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lightgreen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margin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30px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div#box1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transform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rotate(45deg)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</a:p>
          <a:p>
            <a:r>
              <a:rPr lang="ko-KR" altLang="en-US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div#box2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transform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rotate(-90deg)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기본 박스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(0deg)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="box1"&gt;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박스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 (45deg)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="box2"&gt;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박스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2 (-90deg)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b="1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6" y="2060848"/>
            <a:ext cx="1944216" cy="441306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4638521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크기 변환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02 2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차원 변환 효과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95536" y="932696"/>
            <a:ext cx="8352928" cy="36004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sz="1100" b="1" dirty="0" smtClean="0">
                <a:solidFill>
                  <a:schemeClr val="tx1"/>
                </a:solidFill>
              </a:rPr>
              <a:t>예제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8-11 </a:t>
            </a:r>
            <a:r>
              <a:rPr lang="ko-KR" altLang="en-US" sz="1100" dirty="0">
                <a:solidFill>
                  <a:schemeClr val="tx1"/>
                </a:solidFill>
              </a:rPr>
              <a:t>크기 </a:t>
            </a:r>
            <a:r>
              <a:rPr lang="ko-KR" altLang="en-US" sz="1100" dirty="0" smtClean="0">
                <a:solidFill>
                  <a:schemeClr val="tx1"/>
                </a:solidFill>
              </a:rPr>
              <a:t>변환하기                                                                                                             </a:t>
            </a:r>
            <a:r>
              <a:rPr lang="en-US" altLang="ko-KR" sz="1100" dirty="0">
                <a:solidFill>
                  <a:schemeClr val="tx1"/>
                </a:solidFill>
              </a:rPr>
              <a:t>ch08/11_scale.html</a:t>
            </a:r>
            <a:endParaRPr lang="ko-KR" altLang="ko-KR" sz="11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95536" y="1292736"/>
            <a:ext cx="8344461" cy="3864456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width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100px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height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100px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border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dotted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black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background-color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skyblue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margin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50px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div#box1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transform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scale(0.5,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0.5)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div#box2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transform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scale(2,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1.5)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기본 박스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="box1"&gt;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박스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 (0.5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배 축소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="box2"&gt;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박스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2 (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가로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2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배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세로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1.5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배 확대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b="1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2204864"/>
            <a:ext cx="2066727" cy="416646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679560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5. </a:t>
            </a:r>
            <a:r>
              <a:rPr lang="ko-KR" altLang="en-US" dirty="0" smtClean="0"/>
              <a:t>기울기 변환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02 2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차원 변환 효과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95536" y="932696"/>
            <a:ext cx="8352928" cy="36004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sz="1100" b="1" dirty="0" smtClean="0">
                <a:solidFill>
                  <a:schemeClr val="tx1"/>
                </a:solidFill>
              </a:rPr>
              <a:t>예제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8-12 </a:t>
            </a:r>
            <a:r>
              <a:rPr lang="ko-KR" altLang="en-US" sz="1100" dirty="0" smtClean="0">
                <a:solidFill>
                  <a:schemeClr val="tx1"/>
                </a:solidFill>
              </a:rPr>
              <a:t>기울기 변환하기                                                                                                           </a:t>
            </a:r>
            <a:r>
              <a:rPr lang="en-US" altLang="ko-KR" sz="1100" dirty="0">
                <a:solidFill>
                  <a:schemeClr val="tx1"/>
                </a:solidFill>
              </a:rPr>
              <a:t>ch08/12_skew.html</a:t>
            </a:r>
            <a:endParaRPr lang="ko-KR" altLang="ko-KR" sz="11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95536" y="1292736"/>
            <a:ext cx="8344461" cy="4584536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width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100px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height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100px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border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dotted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black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background-color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lightgreen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margin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50px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ko-KR" altLang="en-US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div#box1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transform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skewX(50deg)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  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div#box2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transform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skewY(-30deg)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  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div#box3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transform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skew(20deg,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10deg)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  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기본 박스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="box1"&gt;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박스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="box2"&gt;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박스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2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="box3"&gt;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박스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3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b="1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1741971"/>
            <a:ext cx="1849562" cy="452953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973826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52"/>
          <p:cNvGrpSpPr>
            <a:grpSpLocks/>
          </p:cNvGrpSpPr>
          <p:nvPr/>
        </p:nvGrpSpPr>
        <p:grpSpPr bwMode="auto">
          <a:xfrm>
            <a:off x="1333500" y="1023938"/>
            <a:ext cx="1098550" cy="207962"/>
            <a:chOff x="1501" y="3358"/>
            <a:chExt cx="2629" cy="491"/>
          </a:xfrm>
          <a:solidFill>
            <a:schemeClr val="accent6">
              <a:lumMod val="75000"/>
            </a:schemeClr>
          </a:solidFill>
        </p:grpSpPr>
        <p:sp>
          <p:nvSpPr>
            <p:cNvPr id="4" name="Freeform 153"/>
            <p:cNvSpPr>
              <a:spLocks noEditPoints="1"/>
            </p:cNvSpPr>
            <p:nvPr/>
          </p:nvSpPr>
          <p:spPr bwMode="auto">
            <a:xfrm>
              <a:off x="3774" y="3467"/>
              <a:ext cx="356" cy="382"/>
            </a:xfrm>
            <a:custGeom>
              <a:avLst/>
              <a:gdLst>
                <a:gd name="T0" fmla="*/ 134450 w 151"/>
                <a:gd name="T1" fmla="*/ 99367 h 162"/>
                <a:gd name="T2" fmla="*/ 98400 w 151"/>
                <a:gd name="T3" fmla="*/ 82297 h 162"/>
                <a:gd name="T4" fmla="*/ 64016 w 151"/>
                <a:gd name="T5" fmla="*/ 74575 h 162"/>
                <a:gd name="T6" fmla="*/ 39325 w 151"/>
                <a:gd name="T7" fmla="*/ 63287 h 162"/>
                <a:gd name="T8" fmla="*/ 34383 w 151"/>
                <a:gd name="T9" fmla="*/ 49865 h 162"/>
                <a:gd name="T10" fmla="*/ 42916 w 151"/>
                <a:gd name="T11" fmla="*/ 31626 h 162"/>
                <a:gd name="T12" fmla="*/ 69703 w 151"/>
                <a:gd name="T13" fmla="*/ 23903 h 162"/>
                <a:gd name="T14" fmla="*/ 99267 w 151"/>
                <a:gd name="T15" fmla="*/ 31626 h 162"/>
                <a:gd name="T16" fmla="*/ 110577 w 151"/>
                <a:gd name="T17" fmla="*/ 54319 h 162"/>
                <a:gd name="T18" fmla="*/ 138380 w 151"/>
                <a:gd name="T19" fmla="*/ 54319 h 162"/>
                <a:gd name="T20" fmla="*/ 120182 w 151"/>
                <a:gd name="T21" fmla="*/ 15457 h 162"/>
                <a:gd name="T22" fmla="*/ 71615 w 151"/>
                <a:gd name="T23" fmla="*/ 0 h 162"/>
                <a:gd name="T24" fmla="*/ 36430 w 151"/>
                <a:gd name="T25" fmla="*/ 6855 h 162"/>
                <a:gd name="T26" fmla="*/ 13408 w 151"/>
                <a:gd name="T27" fmla="*/ 26839 h 162"/>
                <a:gd name="T28" fmla="*/ 5687 w 151"/>
                <a:gd name="T29" fmla="*/ 53428 h 162"/>
                <a:gd name="T30" fmla="*/ 16958 w 151"/>
                <a:gd name="T31" fmla="*/ 83047 h 162"/>
                <a:gd name="T32" fmla="*/ 56295 w 151"/>
                <a:gd name="T33" fmla="*/ 101402 h 162"/>
                <a:gd name="T34" fmla="*/ 82953 w 151"/>
                <a:gd name="T35" fmla="*/ 107748 h 162"/>
                <a:gd name="T36" fmla="*/ 107665 w 151"/>
                <a:gd name="T37" fmla="*/ 118472 h 162"/>
                <a:gd name="T38" fmla="*/ 116631 w 151"/>
                <a:gd name="T39" fmla="*/ 133775 h 162"/>
                <a:gd name="T40" fmla="*/ 106121 w 151"/>
                <a:gd name="T41" fmla="*/ 152786 h 162"/>
                <a:gd name="T42" fmla="*/ 104091 w 151"/>
                <a:gd name="T43" fmla="*/ 154920 h 162"/>
                <a:gd name="T44" fmla="*/ 137242 w 151"/>
                <a:gd name="T45" fmla="*/ 154920 h 162"/>
                <a:gd name="T46" fmla="*/ 144072 w 151"/>
                <a:gd name="T47" fmla="*/ 127220 h 162"/>
                <a:gd name="T48" fmla="*/ 134450 w 151"/>
                <a:gd name="T49" fmla="*/ 99367 h 162"/>
                <a:gd name="T50" fmla="*/ 33638 w 151"/>
                <a:gd name="T51" fmla="*/ 144200 h 162"/>
                <a:gd name="T52" fmla="*/ 28697 w 151"/>
                <a:gd name="T53" fmla="*/ 125305 h 162"/>
                <a:gd name="T54" fmla="*/ 0 w 151"/>
                <a:gd name="T55" fmla="*/ 125305 h 162"/>
                <a:gd name="T56" fmla="*/ 7721 w 151"/>
                <a:gd name="T57" fmla="*/ 154059 h 162"/>
                <a:gd name="T58" fmla="*/ 7721 w 151"/>
                <a:gd name="T59" fmla="*/ 154920 h 162"/>
                <a:gd name="T60" fmla="*/ 43783 w 151"/>
                <a:gd name="T61" fmla="*/ 154920 h 162"/>
                <a:gd name="T62" fmla="*/ 33638 w 151"/>
                <a:gd name="T63" fmla="*/ 144200 h 162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151"/>
                <a:gd name="T97" fmla="*/ 0 h 162"/>
                <a:gd name="T98" fmla="*/ 151 w 151"/>
                <a:gd name="T99" fmla="*/ 162 h 162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151" h="162">
                  <a:moveTo>
                    <a:pt x="141" y="104"/>
                  </a:moveTo>
                  <a:cubicBezTo>
                    <a:pt x="134" y="97"/>
                    <a:pt x="121" y="91"/>
                    <a:pt x="103" y="86"/>
                  </a:cubicBezTo>
                  <a:cubicBezTo>
                    <a:pt x="67" y="78"/>
                    <a:pt x="67" y="78"/>
                    <a:pt x="67" y="78"/>
                  </a:cubicBezTo>
                  <a:cubicBezTo>
                    <a:pt x="55" y="75"/>
                    <a:pt x="46" y="71"/>
                    <a:pt x="41" y="66"/>
                  </a:cubicBezTo>
                  <a:cubicBezTo>
                    <a:pt x="38" y="62"/>
                    <a:pt x="36" y="58"/>
                    <a:pt x="36" y="52"/>
                  </a:cubicBezTo>
                  <a:cubicBezTo>
                    <a:pt x="36" y="44"/>
                    <a:pt x="39" y="38"/>
                    <a:pt x="45" y="33"/>
                  </a:cubicBezTo>
                  <a:cubicBezTo>
                    <a:pt x="51" y="28"/>
                    <a:pt x="61" y="25"/>
                    <a:pt x="73" y="25"/>
                  </a:cubicBezTo>
                  <a:cubicBezTo>
                    <a:pt x="87" y="25"/>
                    <a:pt x="97" y="28"/>
                    <a:pt x="104" y="33"/>
                  </a:cubicBezTo>
                  <a:cubicBezTo>
                    <a:pt x="111" y="39"/>
                    <a:pt x="115" y="47"/>
                    <a:pt x="116" y="57"/>
                  </a:cubicBezTo>
                  <a:cubicBezTo>
                    <a:pt x="145" y="57"/>
                    <a:pt x="145" y="57"/>
                    <a:pt x="145" y="57"/>
                  </a:cubicBezTo>
                  <a:cubicBezTo>
                    <a:pt x="145" y="40"/>
                    <a:pt x="138" y="27"/>
                    <a:pt x="126" y="16"/>
                  </a:cubicBezTo>
                  <a:cubicBezTo>
                    <a:pt x="114" y="5"/>
                    <a:pt x="97" y="0"/>
                    <a:pt x="75" y="0"/>
                  </a:cubicBezTo>
                  <a:cubicBezTo>
                    <a:pt x="61" y="0"/>
                    <a:pt x="49" y="2"/>
                    <a:pt x="38" y="7"/>
                  </a:cubicBezTo>
                  <a:cubicBezTo>
                    <a:pt x="28" y="12"/>
                    <a:pt x="20" y="19"/>
                    <a:pt x="14" y="28"/>
                  </a:cubicBezTo>
                  <a:cubicBezTo>
                    <a:pt x="9" y="37"/>
                    <a:pt x="6" y="47"/>
                    <a:pt x="6" y="56"/>
                  </a:cubicBezTo>
                  <a:cubicBezTo>
                    <a:pt x="6" y="69"/>
                    <a:pt x="10" y="79"/>
                    <a:pt x="18" y="87"/>
                  </a:cubicBezTo>
                  <a:cubicBezTo>
                    <a:pt x="25" y="95"/>
                    <a:pt x="39" y="102"/>
                    <a:pt x="59" y="106"/>
                  </a:cubicBezTo>
                  <a:cubicBezTo>
                    <a:pt x="87" y="113"/>
                    <a:pt x="87" y="113"/>
                    <a:pt x="87" y="113"/>
                  </a:cubicBezTo>
                  <a:cubicBezTo>
                    <a:pt x="99" y="116"/>
                    <a:pt x="108" y="120"/>
                    <a:pt x="113" y="124"/>
                  </a:cubicBezTo>
                  <a:cubicBezTo>
                    <a:pt x="119" y="128"/>
                    <a:pt x="122" y="133"/>
                    <a:pt x="122" y="140"/>
                  </a:cubicBezTo>
                  <a:cubicBezTo>
                    <a:pt x="122" y="148"/>
                    <a:pt x="118" y="154"/>
                    <a:pt x="111" y="160"/>
                  </a:cubicBezTo>
                  <a:cubicBezTo>
                    <a:pt x="110" y="161"/>
                    <a:pt x="110" y="161"/>
                    <a:pt x="109" y="162"/>
                  </a:cubicBezTo>
                  <a:cubicBezTo>
                    <a:pt x="144" y="162"/>
                    <a:pt x="144" y="162"/>
                    <a:pt x="144" y="162"/>
                  </a:cubicBezTo>
                  <a:cubicBezTo>
                    <a:pt x="149" y="153"/>
                    <a:pt x="151" y="143"/>
                    <a:pt x="151" y="133"/>
                  </a:cubicBezTo>
                  <a:cubicBezTo>
                    <a:pt x="151" y="122"/>
                    <a:pt x="148" y="112"/>
                    <a:pt x="141" y="104"/>
                  </a:cubicBezTo>
                  <a:close/>
                  <a:moveTo>
                    <a:pt x="35" y="151"/>
                  </a:moveTo>
                  <a:cubicBezTo>
                    <a:pt x="32" y="145"/>
                    <a:pt x="30" y="139"/>
                    <a:pt x="30" y="131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1" y="143"/>
                    <a:pt x="4" y="153"/>
                    <a:pt x="8" y="161"/>
                  </a:cubicBezTo>
                  <a:cubicBezTo>
                    <a:pt x="8" y="161"/>
                    <a:pt x="8" y="161"/>
                    <a:pt x="8" y="162"/>
                  </a:cubicBezTo>
                  <a:cubicBezTo>
                    <a:pt x="46" y="162"/>
                    <a:pt x="46" y="162"/>
                    <a:pt x="46" y="162"/>
                  </a:cubicBezTo>
                  <a:cubicBezTo>
                    <a:pt x="41" y="159"/>
                    <a:pt x="38" y="155"/>
                    <a:pt x="35" y="151"/>
                  </a:cubicBezTo>
                  <a:close/>
                </a:path>
              </a:pathLst>
            </a:custGeom>
            <a:grp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5" name="Freeform 154"/>
            <p:cNvSpPr>
              <a:spLocks/>
            </p:cNvSpPr>
            <p:nvPr/>
          </p:nvSpPr>
          <p:spPr bwMode="auto">
            <a:xfrm>
              <a:off x="1501" y="3467"/>
              <a:ext cx="402" cy="382"/>
            </a:xfrm>
            <a:custGeom>
              <a:avLst/>
              <a:gdLst>
                <a:gd name="T0" fmla="*/ 16636 w 170"/>
                <a:gd name="T1" fmla="*/ 154920 h 162"/>
                <a:gd name="T2" fmla="*/ 60851 w 170"/>
                <a:gd name="T3" fmla="*/ 154920 h 162"/>
                <a:gd name="T4" fmla="*/ 45093 w 170"/>
                <a:gd name="T5" fmla="*/ 142309 h 162"/>
                <a:gd name="T6" fmla="*/ 30240 w 170"/>
                <a:gd name="T7" fmla="*/ 92812 h 162"/>
                <a:gd name="T8" fmla="*/ 45093 w 170"/>
                <a:gd name="T9" fmla="*/ 43003 h 162"/>
                <a:gd name="T10" fmla="*/ 83056 w 170"/>
                <a:gd name="T11" fmla="*/ 25934 h 162"/>
                <a:gd name="T12" fmla="*/ 120293 w 170"/>
                <a:gd name="T13" fmla="*/ 43003 h 162"/>
                <a:gd name="T14" fmla="*/ 134798 w 170"/>
                <a:gd name="T15" fmla="*/ 92812 h 162"/>
                <a:gd name="T16" fmla="*/ 120293 w 170"/>
                <a:gd name="T17" fmla="*/ 142309 h 162"/>
                <a:gd name="T18" fmla="*/ 104567 w 170"/>
                <a:gd name="T19" fmla="*/ 154920 h 162"/>
                <a:gd name="T20" fmla="*/ 148468 w 170"/>
                <a:gd name="T21" fmla="*/ 154920 h 162"/>
                <a:gd name="T22" fmla="*/ 150561 w 170"/>
                <a:gd name="T23" fmla="*/ 152786 h 162"/>
                <a:gd name="T24" fmla="*/ 161190 w 170"/>
                <a:gd name="T25" fmla="*/ 128949 h 162"/>
                <a:gd name="T26" fmla="*/ 166296 w 170"/>
                <a:gd name="T27" fmla="*/ 92812 h 162"/>
                <a:gd name="T28" fmla="*/ 156309 w 170"/>
                <a:gd name="T29" fmla="*/ 43805 h 162"/>
                <a:gd name="T30" fmla="*/ 126956 w 170"/>
                <a:gd name="T31" fmla="*/ 11382 h 162"/>
                <a:gd name="T32" fmla="*/ 83056 w 170"/>
                <a:gd name="T33" fmla="*/ 0 h 162"/>
                <a:gd name="T34" fmla="*/ 21512 w 170"/>
                <a:gd name="T35" fmla="*/ 25934 h 162"/>
                <a:gd name="T36" fmla="*/ 0 w 170"/>
                <a:gd name="T37" fmla="*/ 92812 h 162"/>
                <a:gd name="T38" fmla="*/ 9970 w 170"/>
                <a:gd name="T39" fmla="*/ 143545 h 162"/>
                <a:gd name="T40" fmla="*/ 16636 w 170"/>
                <a:gd name="T41" fmla="*/ 154920 h 162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70"/>
                <a:gd name="T64" fmla="*/ 0 h 162"/>
                <a:gd name="T65" fmla="*/ 170 w 170"/>
                <a:gd name="T66" fmla="*/ 162 h 162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70" h="162">
                  <a:moveTo>
                    <a:pt x="17" y="162"/>
                  </a:moveTo>
                  <a:cubicBezTo>
                    <a:pt x="62" y="162"/>
                    <a:pt x="62" y="162"/>
                    <a:pt x="62" y="162"/>
                  </a:cubicBezTo>
                  <a:cubicBezTo>
                    <a:pt x="56" y="159"/>
                    <a:pt x="51" y="155"/>
                    <a:pt x="46" y="149"/>
                  </a:cubicBezTo>
                  <a:cubicBezTo>
                    <a:pt x="36" y="138"/>
                    <a:pt x="31" y="120"/>
                    <a:pt x="31" y="97"/>
                  </a:cubicBezTo>
                  <a:cubicBezTo>
                    <a:pt x="31" y="74"/>
                    <a:pt x="36" y="57"/>
                    <a:pt x="46" y="45"/>
                  </a:cubicBezTo>
                  <a:cubicBezTo>
                    <a:pt x="56" y="33"/>
                    <a:pt x="69" y="27"/>
                    <a:pt x="85" y="27"/>
                  </a:cubicBezTo>
                  <a:cubicBezTo>
                    <a:pt x="100" y="27"/>
                    <a:pt x="113" y="33"/>
                    <a:pt x="123" y="45"/>
                  </a:cubicBezTo>
                  <a:cubicBezTo>
                    <a:pt x="133" y="57"/>
                    <a:pt x="138" y="74"/>
                    <a:pt x="138" y="97"/>
                  </a:cubicBezTo>
                  <a:cubicBezTo>
                    <a:pt x="138" y="120"/>
                    <a:pt x="133" y="138"/>
                    <a:pt x="123" y="149"/>
                  </a:cubicBezTo>
                  <a:cubicBezTo>
                    <a:pt x="118" y="155"/>
                    <a:pt x="113" y="159"/>
                    <a:pt x="107" y="162"/>
                  </a:cubicBezTo>
                  <a:cubicBezTo>
                    <a:pt x="152" y="162"/>
                    <a:pt x="152" y="162"/>
                    <a:pt x="152" y="162"/>
                  </a:cubicBezTo>
                  <a:cubicBezTo>
                    <a:pt x="153" y="161"/>
                    <a:pt x="153" y="160"/>
                    <a:pt x="154" y="160"/>
                  </a:cubicBezTo>
                  <a:cubicBezTo>
                    <a:pt x="158" y="153"/>
                    <a:pt x="162" y="144"/>
                    <a:pt x="165" y="135"/>
                  </a:cubicBezTo>
                  <a:cubicBezTo>
                    <a:pt x="168" y="123"/>
                    <a:pt x="170" y="110"/>
                    <a:pt x="170" y="97"/>
                  </a:cubicBezTo>
                  <a:cubicBezTo>
                    <a:pt x="170" y="78"/>
                    <a:pt x="166" y="61"/>
                    <a:pt x="160" y="46"/>
                  </a:cubicBezTo>
                  <a:cubicBezTo>
                    <a:pt x="153" y="31"/>
                    <a:pt x="143" y="20"/>
                    <a:pt x="130" y="12"/>
                  </a:cubicBezTo>
                  <a:cubicBezTo>
                    <a:pt x="117" y="4"/>
                    <a:pt x="102" y="0"/>
                    <a:pt x="85" y="0"/>
                  </a:cubicBezTo>
                  <a:cubicBezTo>
                    <a:pt x="58" y="0"/>
                    <a:pt x="37" y="9"/>
                    <a:pt x="22" y="27"/>
                  </a:cubicBezTo>
                  <a:cubicBezTo>
                    <a:pt x="7" y="44"/>
                    <a:pt x="0" y="68"/>
                    <a:pt x="0" y="97"/>
                  </a:cubicBezTo>
                  <a:cubicBezTo>
                    <a:pt x="0" y="117"/>
                    <a:pt x="3" y="135"/>
                    <a:pt x="10" y="150"/>
                  </a:cubicBezTo>
                  <a:cubicBezTo>
                    <a:pt x="12" y="154"/>
                    <a:pt x="15" y="158"/>
                    <a:pt x="17" y="162"/>
                  </a:cubicBezTo>
                  <a:close/>
                </a:path>
              </a:pathLst>
            </a:custGeom>
            <a:grp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6" name="Freeform 155"/>
            <p:cNvSpPr>
              <a:spLocks/>
            </p:cNvSpPr>
            <p:nvPr/>
          </p:nvSpPr>
          <p:spPr bwMode="auto">
            <a:xfrm>
              <a:off x="1986" y="3467"/>
              <a:ext cx="351" cy="382"/>
            </a:xfrm>
            <a:custGeom>
              <a:avLst/>
              <a:gdLst>
                <a:gd name="T0" fmla="*/ 29373 w 149"/>
                <a:gd name="T1" fmla="*/ 154920 h 162"/>
                <a:gd name="T2" fmla="*/ 29373 w 149"/>
                <a:gd name="T3" fmla="*/ 84217 h 162"/>
                <a:gd name="T4" fmla="*/ 31416 w 149"/>
                <a:gd name="T5" fmla="*/ 64155 h 162"/>
                <a:gd name="T6" fmla="*/ 39816 w 149"/>
                <a:gd name="T7" fmla="*/ 45050 h 162"/>
                <a:gd name="T8" fmla="*/ 55215 w 149"/>
                <a:gd name="T9" fmla="*/ 31626 h 162"/>
                <a:gd name="T10" fmla="*/ 76893 w 149"/>
                <a:gd name="T11" fmla="*/ 25934 h 162"/>
                <a:gd name="T12" fmla="*/ 96541 w 149"/>
                <a:gd name="T13" fmla="*/ 31626 h 162"/>
                <a:gd name="T14" fmla="*/ 108374 w 149"/>
                <a:gd name="T15" fmla="*/ 43805 h 162"/>
                <a:gd name="T16" fmla="*/ 111941 w 149"/>
                <a:gd name="T17" fmla="*/ 69776 h 162"/>
                <a:gd name="T18" fmla="*/ 111941 w 149"/>
                <a:gd name="T19" fmla="*/ 154920 h 162"/>
                <a:gd name="T20" fmla="*/ 141314 w 149"/>
                <a:gd name="T21" fmla="*/ 154920 h 162"/>
                <a:gd name="T22" fmla="*/ 141314 w 149"/>
                <a:gd name="T23" fmla="*/ 67734 h 162"/>
                <a:gd name="T24" fmla="*/ 139288 w 149"/>
                <a:gd name="T25" fmla="*/ 39360 h 162"/>
                <a:gd name="T26" fmla="*/ 130881 w 149"/>
                <a:gd name="T27" fmla="*/ 21147 h 162"/>
                <a:gd name="T28" fmla="*/ 112801 w 149"/>
                <a:gd name="T29" fmla="*/ 5688 h 162"/>
                <a:gd name="T30" fmla="*/ 84593 w 149"/>
                <a:gd name="T31" fmla="*/ 0 h 162"/>
                <a:gd name="T32" fmla="*/ 59623 w 149"/>
                <a:gd name="T33" fmla="*/ 3648 h 162"/>
                <a:gd name="T34" fmla="*/ 39816 w 149"/>
                <a:gd name="T35" fmla="*/ 16164 h 162"/>
                <a:gd name="T36" fmla="*/ 27347 w 149"/>
                <a:gd name="T37" fmla="*/ 29591 h 162"/>
                <a:gd name="T38" fmla="*/ 27347 w 149"/>
                <a:gd name="T39" fmla="*/ 5688 h 162"/>
                <a:gd name="T40" fmla="*/ 0 w 149"/>
                <a:gd name="T41" fmla="*/ 5688 h 162"/>
                <a:gd name="T42" fmla="*/ 0 w 149"/>
                <a:gd name="T43" fmla="*/ 154920 h 162"/>
                <a:gd name="T44" fmla="*/ 29373 w 149"/>
                <a:gd name="T45" fmla="*/ 154920 h 162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149"/>
                <a:gd name="T70" fmla="*/ 0 h 162"/>
                <a:gd name="T71" fmla="*/ 149 w 149"/>
                <a:gd name="T72" fmla="*/ 162 h 162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149" h="162">
                  <a:moveTo>
                    <a:pt x="31" y="162"/>
                  </a:moveTo>
                  <a:cubicBezTo>
                    <a:pt x="31" y="88"/>
                    <a:pt x="31" y="88"/>
                    <a:pt x="31" y="88"/>
                  </a:cubicBezTo>
                  <a:cubicBezTo>
                    <a:pt x="31" y="79"/>
                    <a:pt x="32" y="72"/>
                    <a:pt x="33" y="67"/>
                  </a:cubicBezTo>
                  <a:cubicBezTo>
                    <a:pt x="35" y="60"/>
                    <a:pt x="37" y="53"/>
                    <a:pt x="42" y="47"/>
                  </a:cubicBezTo>
                  <a:cubicBezTo>
                    <a:pt x="46" y="41"/>
                    <a:pt x="51" y="36"/>
                    <a:pt x="58" y="33"/>
                  </a:cubicBezTo>
                  <a:cubicBezTo>
                    <a:pt x="65" y="29"/>
                    <a:pt x="73" y="27"/>
                    <a:pt x="81" y="27"/>
                  </a:cubicBezTo>
                  <a:cubicBezTo>
                    <a:pt x="89" y="27"/>
                    <a:pt x="96" y="29"/>
                    <a:pt x="102" y="33"/>
                  </a:cubicBezTo>
                  <a:cubicBezTo>
                    <a:pt x="108" y="36"/>
                    <a:pt x="112" y="41"/>
                    <a:pt x="114" y="46"/>
                  </a:cubicBezTo>
                  <a:cubicBezTo>
                    <a:pt x="117" y="52"/>
                    <a:pt x="118" y="61"/>
                    <a:pt x="118" y="73"/>
                  </a:cubicBezTo>
                  <a:cubicBezTo>
                    <a:pt x="118" y="162"/>
                    <a:pt x="118" y="162"/>
                    <a:pt x="118" y="162"/>
                  </a:cubicBezTo>
                  <a:cubicBezTo>
                    <a:pt x="149" y="162"/>
                    <a:pt x="149" y="162"/>
                    <a:pt x="149" y="162"/>
                  </a:cubicBezTo>
                  <a:cubicBezTo>
                    <a:pt x="149" y="71"/>
                    <a:pt x="149" y="71"/>
                    <a:pt x="149" y="71"/>
                  </a:cubicBezTo>
                  <a:cubicBezTo>
                    <a:pt x="149" y="58"/>
                    <a:pt x="148" y="48"/>
                    <a:pt x="147" y="41"/>
                  </a:cubicBezTo>
                  <a:cubicBezTo>
                    <a:pt x="145" y="34"/>
                    <a:pt x="142" y="28"/>
                    <a:pt x="138" y="22"/>
                  </a:cubicBezTo>
                  <a:cubicBezTo>
                    <a:pt x="133" y="16"/>
                    <a:pt x="127" y="11"/>
                    <a:pt x="119" y="6"/>
                  </a:cubicBezTo>
                  <a:cubicBezTo>
                    <a:pt x="110" y="2"/>
                    <a:pt x="100" y="0"/>
                    <a:pt x="89" y="0"/>
                  </a:cubicBezTo>
                  <a:cubicBezTo>
                    <a:pt x="80" y="0"/>
                    <a:pt x="71" y="1"/>
                    <a:pt x="63" y="4"/>
                  </a:cubicBezTo>
                  <a:cubicBezTo>
                    <a:pt x="55" y="7"/>
                    <a:pt x="48" y="12"/>
                    <a:pt x="42" y="17"/>
                  </a:cubicBezTo>
                  <a:cubicBezTo>
                    <a:pt x="38" y="20"/>
                    <a:pt x="34" y="25"/>
                    <a:pt x="29" y="31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162"/>
                    <a:pt x="0" y="162"/>
                    <a:pt x="0" y="162"/>
                  </a:cubicBezTo>
                  <a:lnTo>
                    <a:pt x="31" y="162"/>
                  </a:lnTo>
                  <a:close/>
                </a:path>
              </a:pathLst>
            </a:custGeom>
            <a:grp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7" name="Freeform 156"/>
            <p:cNvSpPr>
              <a:spLocks noEditPoints="1"/>
            </p:cNvSpPr>
            <p:nvPr/>
          </p:nvSpPr>
          <p:spPr bwMode="auto">
            <a:xfrm>
              <a:off x="2628" y="3467"/>
              <a:ext cx="397" cy="382"/>
            </a:xfrm>
            <a:custGeom>
              <a:avLst/>
              <a:gdLst>
                <a:gd name="T0" fmla="*/ 112668 w 168"/>
                <a:gd name="T1" fmla="*/ 151279 h 162"/>
                <a:gd name="T2" fmla="*/ 106928 w 168"/>
                <a:gd name="T3" fmla="*/ 154920 h 162"/>
                <a:gd name="T4" fmla="*/ 147691 w 168"/>
                <a:gd name="T5" fmla="*/ 154920 h 162"/>
                <a:gd name="T6" fmla="*/ 148837 w 168"/>
                <a:gd name="T7" fmla="*/ 154059 h 162"/>
                <a:gd name="T8" fmla="*/ 160568 w 168"/>
                <a:gd name="T9" fmla="*/ 124440 h 162"/>
                <a:gd name="T10" fmla="*/ 131312 w 168"/>
                <a:gd name="T11" fmla="*/ 124440 h 162"/>
                <a:gd name="T12" fmla="*/ 112668 w 168"/>
                <a:gd name="T13" fmla="*/ 151279 h 162"/>
                <a:gd name="T14" fmla="*/ 160568 w 168"/>
                <a:gd name="T15" fmla="*/ 63287 h 162"/>
                <a:gd name="T16" fmla="*/ 146937 w 168"/>
                <a:gd name="T17" fmla="*/ 29591 h 162"/>
                <a:gd name="T18" fmla="*/ 119809 w 168"/>
                <a:gd name="T19" fmla="*/ 7734 h 162"/>
                <a:gd name="T20" fmla="*/ 83569 w 168"/>
                <a:gd name="T21" fmla="*/ 0 h 162"/>
                <a:gd name="T22" fmla="*/ 24163 w 168"/>
                <a:gd name="T23" fmla="*/ 24792 h 162"/>
                <a:gd name="T24" fmla="*/ 0 w 168"/>
                <a:gd name="T25" fmla="*/ 93680 h 162"/>
                <a:gd name="T26" fmla="*/ 9951 w 168"/>
                <a:gd name="T27" fmla="*/ 141510 h 162"/>
                <a:gd name="T28" fmla="*/ 17775 w 168"/>
                <a:gd name="T29" fmla="*/ 154920 h 162"/>
                <a:gd name="T30" fmla="*/ 60439 w 168"/>
                <a:gd name="T31" fmla="*/ 154920 h 162"/>
                <a:gd name="T32" fmla="*/ 56440 w 168"/>
                <a:gd name="T33" fmla="*/ 151918 h 162"/>
                <a:gd name="T34" fmla="*/ 38984 w 168"/>
                <a:gd name="T35" fmla="*/ 132908 h 162"/>
                <a:gd name="T36" fmla="*/ 32925 w 168"/>
                <a:gd name="T37" fmla="*/ 103293 h 162"/>
                <a:gd name="T38" fmla="*/ 163366 w 168"/>
                <a:gd name="T39" fmla="*/ 103293 h 162"/>
                <a:gd name="T40" fmla="*/ 160568 w 168"/>
                <a:gd name="T41" fmla="*/ 63287 h 162"/>
                <a:gd name="T42" fmla="*/ 32925 w 168"/>
                <a:gd name="T43" fmla="*/ 79390 h 162"/>
                <a:gd name="T44" fmla="*/ 49800 w 168"/>
                <a:gd name="T45" fmla="*/ 40039 h 162"/>
                <a:gd name="T46" fmla="*/ 83569 w 168"/>
                <a:gd name="T47" fmla="*/ 25934 h 162"/>
                <a:gd name="T48" fmla="*/ 117682 w 168"/>
                <a:gd name="T49" fmla="*/ 39360 h 162"/>
                <a:gd name="T50" fmla="*/ 132184 w 168"/>
                <a:gd name="T51" fmla="*/ 79390 h 162"/>
                <a:gd name="T52" fmla="*/ 32925 w 168"/>
                <a:gd name="T53" fmla="*/ 79390 h 162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168"/>
                <a:gd name="T82" fmla="*/ 0 h 162"/>
                <a:gd name="T83" fmla="*/ 168 w 168"/>
                <a:gd name="T84" fmla="*/ 162 h 162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168" h="162">
                  <a:moveTo>
                    <a:pt x="116" y="158"/>
                  </a:moveTo>
                  <a:cubicBezTo>
                    <a:pt x="114" y="160"/>
                    <a:pt x="112" y="161"/>
                    <a:pt x="110" y="162"/>
                  </a:cubicBezTo>
                  <a:cubicBezTo>
                    <a:pt x="152" y="162"/>
                    <a:pt x="152" y="162"/>
                    <a:pt x="152" y="162"/>
                  </a:cubicBezTo>
                  <a:cubicBezTo>
                    <a:pt x="152" y="161"/>
                    <a:pt x="153" y="161"/>
                    <a:pt x="153" y="161"/>
                  </a:cubicBezTo>
                  <a:cubicBezTo>
                    <a:pt x="158" y="153"/>
                    <a:pt x="162" y="143"/>
                    <a:pt x="165" y="130"/>
                  </a:cubicBezTo>
                  <a:cubicBezTo>
                    <a:pt x="135" y="130"/>
                    <a:pt x="135" y="130"/>
                    <a:pt x="135" y="130"/>
                  </a:cubicBezTo>
                  <a:cubicBezTo>
                    <a:pt x="130" y="143"/>
                    <a:pt x="123" y="153"/>
                    <a:pt x="116" y="158"/>
                  </a:cubicBezTo>
                  <a:close/>
                  <a:moveTo>
                    <a:pt x="165" y="66"/>
                  </a:moveTo>
                  <a:cubicBezTo>
                    <a:pt x="163" y="52"/>
                    <a:pt x="158" y="41"/>
                    <a:pt x="151" y="31"/>
                  </a:cubicBezTo>
                  <a:cubicBezTo>
                    <a:pt x="144" y="21"/>
                    <a:pt x="135" y="13"/>
                    <a:pt x="123" y="8"/>
                  </a:cubicBezTo>
                  <a:cubicBezTo>
                    <a:pt x="112" y="3"/>
                    <a:pt x="99" y="0"/>
                    <a:pt x="86" y="0"/>
                  </a:cubicBezTo>
                  <a:cubicBezTo>
                    <a:pt x="62" y="0"/>
                    <a:pt x="41" y="9"/>
                    <a:pt x="25" y="26"/>
                  </a:cubicBezTo>
                  <a:cubicBezTo>
                    <a:pt x="8" y="44"/>
                    <a:pt x="0" y="68"/>
                    <a:pt x="0" y="98"/>
                  </a:cubicBezTo>
                  <a:cubicBezTo>
                    <a:pt x="0" y="117"/>
                    <a:pt x="3" y="133"/>
                    <a:pt x="10" y="148"/>
                  </a:cubicBezTo>
                  <a:cubicBezTo>
                    <a:pt x="12" y="153"/>
                    <a:pt x="15" y="157"/>
                    <a:pt x="18" y="162"/>
                  </a:cubicBezTo>
                  <a:cubicBezTo>
                    <a:pt x="62" y="162"/>
                    <a:pt x="62" y="162"/>
                    <a:pt x="62" y="162"/>
                  </a:cubicBezTo>
                  <a:cubicBezTo>
                    <a:pt x="61" y="161"/>
                    <a:pt x="59" y="160"/>
                    <a:pt x="58" y="159"/>
                  </a:cubicBezTo>
                  <a:cubicBezTo>
                    <a:pt x="50" y="155"/>
                    <a:pt x="44" y="148"/>
                    <a:pt x="40" y="139"/>
                  </a:cubicBezTo>
                  <a:cubicBezTo>
                    <a:pt x="36" y="130"/>
                    <a:pt x="34" y="120"/>
                    <a:pt x="34" y="108"/>
                  </a:cubicBezTo>
                  <a:cubicBezTo>
                    <a:pt x="168" y="108"/>
                    <a:pt x="168" y="108"/>
                    <a:pt x="168" y="108"/>
                  </a:cubicBezTo>
                  <a:cubicBezTo>
                    <a:pt x="168" y="88"/>
                    <a:pt x="167" y="74"/>
                    <a:pt x="165" y="66"/>
                  </a:cubicBezTo>
                  <a:close/>
                  <a:moveTo>
                    <a:pt x="34" y="83"/>
                  </a:moveTo>
                  <a:cubicBezTo>
                    <a:pt x="35" y="65"/>
                    <a:pt x="41" y="52"/>
                    <a:pt x="51" y="42"/>
                  </a:cubicBezTo>
                  <a:cubicBezTo>
                    <a:pt x="60" y="32"/>
                    <a:pt x="72" y="27"/>
                    <a:pt x="86" y="27"/>
                  </a:cubicBezTo>
                  <a:cubicBezTo>
                    <a:pt x="101" y="27"/>
                    <a:pt x="112" y="32"/>
                    <a:pt x="121" y="41"/>
                  </a:cubicBezTo>
                  <a:cubicBezTo>
                    <a:pt x="130" y="51"/>
                    <a:pt x="135" y="65"/>
                    <a:pt x="136" y="83"/>
                  </a:cubicBezTo>
                  <a:lnTo>
                    <a:pt x="34" y="83"/>
                  </a:lnTo>
                  <a:close/>
                </a:path>
              </a:pathLst>
            </a:custGeom>
            <a:grp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8" name="Freeform 157"/>
            <p:cNvSpPr>
              <a:spLocks/>
            </p:cNvSpPr>
            <p:nvPr/>
          </p:nvSpPr>
          <p:spPr bwMode="auto">
            <a:xfrm>
              <a:off x="3110" y="3467"/>
              <a:ext cx="352" cy="382"/>
            </a:xfrm>
            <a:custGeom>
              <a:avLst/>
              <a:gdLst>
                <a:gd name="T0" fmla="*/ 29875 w 149"/>
                <a:gd name="T1" fmla="*/ 154920 h 162"/>
                <a:gd name="T2" fmla="*/ 29875 w 149"/>
                <a:gd name="T3" fmla="*/ 84217 h 162"/>
                <a:gd name="T4" fmla="*/ 32025 w 149"/>
                <a:gd name="T5" fmla="*/ 64155 h 162"/>
                <a:gd name="T6" fmla="*/ 40674 w 149"/>
                <a:gd name="T7" fmla="*/ 45050 h 162"/>
                <a:gd name="T8" fmla="*/ 56285 w 149"/>
                <a:gd name="T9" fmla="*/ 31626 h 162"/>
                <a:gd name="T10" fmla="*/ 78368 w 149"/>
                <a:gd name="T11" fmla="*/ 25934 h 162"/>
                <a:gd name="T12" fmla="*/ 98895 w 149"/>
                <a:gd name="T13" fmla="*/ 31626 h 162"/>
                <a:gd name="T14" fmla="*/ 111794 w 149"/>
                <a:gd name="T15" fmla="*/ 43805 h 162"/>
                <a:gd name="T16" fmla="*/ 114561 w 149"/>
                <a:gd name="T17" fmla="*/ 69776 h 162"/>
                <a:gd name="T18" fmla="*/ 114561 w 149"/>
                <a:gd name="T19" fmla="*/ 154920 h 162"/>
                <a:gd name="T20" fmla="*/ 144677 w 149"/>
                <a:gd name="T21" fmla="*/ 154920 h 162"/>
                <a:gd name="T22" fmla="*/ 144677 w 149"/>
                <a:gd name="T23" fmla="*/ 67734 h 162"/>
                <a:gd name="T24" fmla="*/ 142527 w 149"/>
                <a:gd name="T25" fmla="*/ 39360 h 162"/>
                <a:gd name="T26" fmla="*/ 133838 w 149"/>
                <a:gd name="T27" fmla="*/ 21147 h 162"/>
                <a:gd name="T28" fmla="*/ 115461 w 149"/>
                <a:gd name="T29" fmla="*/ 5688 h 162"/>
                <a:gd name="T30" fmla="*/ 86254 w 149"/>
                <a:gd name="T31" fmla="*/ 0 h 162"/>
                <a:gd name="T32" fmla="*/ 61241 w 149"/>
                <a:gd name="T33" fmla="*/ 3648 h 162"/>
                <a:gd name="T34" fmla="*/ 40674 w 149"/>
                <a:gd name="T35" fmla="*/ 16164 h 162"/>
                <a:gd name="T36" fmla="*/ 28347 w 149"/>
                <a:gd name="T37" fmla="*/ 29591 h 162"/>
                <a:gd name="T38" fmla="*/ 28347 w 149"/>
                <a:gd name="T39" fmla="*/ 5688 h 162"/>
                <a:gd name="T40" fmla="*/ 0 w 149"/>
                <a:gd name="T41" fmla="*/ 5688 h 162"/>
                <a:gd name="T42" fmla="*/ 0 w 149"/>
                <a:gd name="T43" fmla="*/ 154920 h 162"/>
                <a:gd name="T44" fmla="*/ 29875 w 149"/>
                <a:gd name="T45" fmla="*/ 154920 h 162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149"/>
                <a:gd name="T70" fmla="*/ 0 h 162"/>
                <a:gd name="T71" fmla="*/ 149 w 149"/>
                <a:gd name="T72" fmla="*/ 162 h 162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149" h="162">
                  <a:moveTo>
                    <a:pt x="31" y="162"/>
                  </a:moveTo>
                  <a:cubicBezTo>
                    <a:pt x="31" y="88"/>
                    <a:pt x="31" y="88"/>
                    <a:pt x="31" y="88"/>
                  </a:cubicBezTo>
                  <a:cubicBezTo>
                    <a:pt x="31" y="79"/>
                    <a:pt x="32" y="72"/>
                    <a:pt x="33" y="67"/>
                  </a:cubicBezTo>
                  <a:cubicBezTo>
                    <a:pt x="35" y="60"/>
                    <a:pt x="38" y="53"/>
                    <a:pt x="42" y="47"/>
                  </a:cubicBezTo>
                  <a:cubicBezTo>
                    <a:pt x="46" y="41"/>
                    <a:pt x="51" y="36"/>
                    <a:pt x="58" y="33"/>
                  </a:cubicBezTo>
                  <a:cubicBezTo>
                    <a:pt x="65" y="29"/>
                    <a:pt x="73" y="27"/>
                    <a:pt x="81" y="27"/>
                  </a:cubicBezTo>
                  <a:cubicBezTo>
                    <a:pt x="90" y="27"/>
                    <a:pt x="96" y="29"/>
                    <a:pt x="102" y="33"/>
                  </a:cubicBezTo>
                  <a:cubicBezTo>
                    <a:pt x="108" y="36"/>
                    <a:pt x="112" y="41"/>
                    <a:pt x="115" y="46"/>
                  </a:cubicBezTo>
                  <a:cubicBezTo>
                    <a:pt x="117" y="52"/>
                    <a:pt x="118" y="61"/>
                    <a:pt x="118" y="73"/>
                  </a:cubicBezTo>
                  <a:cubicBezTo>
                    <a:pt x="118" y="162"/>
                    <a:pt x="118" y="162"/>
                    <a:pt x="118" y="162"/>
                  </a:cubicBezTo>
                  <a:cubicBezTo>
                    <a:pt x="149" y="162"/>
                    <a:pt x="149" y="162"/>
                    <a:pt x="149" y="162"/>
                  </a:cubicBezTo>
                  <a:cubicBezTo>
                    <a:pt x="149" y="71"/>
                    <a:pt x="149" y="71"/>
                    <a:pt x="149" y="71"/>
                  </a:cubicBezTo>
                  <a:cubicBezTo>
                    <a:pt x="149" y="58"/>
                    <a:pt x="148" y="48"/>
                    <a:pt x="147" y="41"/>
                  </a:cubicBezTo>
                  <a:cubicBezTo>
                    <a:pt x="145" y="34"/>
                    <a:pt x="142" y="28"/>
                    <a:pt x="138" y="22"/>
                  </a:cubicBezTo>
                  <a:cubicBezTo>
                    <a:pt x="134" y="16"/>
                    <a:pt x="127" y="11"/>
                    <a:pt x="119" y="6"/>
                  </a:cubicBezTo>
                  <a:cubicBezTo>
                    <a:pt x="111" y="2"/>
                    <a:pt x="101" y="0"/>
                    <a:pt x="89" y="0"/>
                  </a:cubicBezTo>
                  <a:cubicBezTo>
                    <a:pt x="80" y="0"/>
                    <a:pt x="71" y="1"/>
                    <a:pt x="63" y="4"/>
                  </a:cubicBezTo>
                  <a:cubicBezTo>
                    <a:pt x="55" y="7"/>
                    <a:pt x="48" y="12"/>
                    <a:pt x="42" y="17"/>
                  </a:cubicBezTo>
                  <a:cubicBezTo>
                    <a:pt x="38" y="20"/>
                    <a:pt x="34" y="25"/>
                    <a:pt x="29" y="31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162"/>
                    <a:pt x="0" y="162"/>
                    <a:pt x="0" y="162"/>
                  </a:cubicBezTo>
                  <a:lnTo>
                    <a:pt x="31" y="162"/>
                  </a:lnTo>
                  <a:close/>
                </a:path>
              </a:pathLst>
            </a:custGeom>
            <a:grp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9" name="Freeform 158"/>
            <p:cNvSpPr>
              <a:spLocks/>
            </p:cNvSpPr>
            <p:nvPr/>
          </p:nvSpPr>
          <p:spPr bwMode="auto">
            <a:xfrm>
              <a:off x="3526" y="3358"/>
              <a:ext cx="200" cy="491"/>
            </a:xfrm>
            <a:custGeom>
              <a:avLst/>
              <a:gdLst>
                <a:gd name="T0" fmla="*/ 23562 w 85"/>
                <a:gd name="T1" fmla="*/ 190652 h 208"/>
                <a:gd name="T2" fmla="*/ 23562 w 85"/>
                <a:gd name="T3" fmla="*/ 200559 h 208"/>
                <a:gd name="T4" fmla="*/ 56339 w 85"/>
                <a:gd name="T5" fmla="*/ 200559 h 208"/>
                <a:gd name="T6" fmla="*/ 56339 w 85"/>
                <a:gd name="T7" fmla="*/ 199662 h 208"/>
                <a:gd name="T8" fmla="*/ 52784 w 85"/>
                <a:gd name="T9" fmla="*/ 189103 h 208"/>
                <a:gd name="T10" fmla="*/ 52784 w 85"/>
                <a:gd name="T11" fmla="*/ 74396 h 208"/>
                <a:gd name="T12" fmla="*/ 79906 w 85"/>
                <a:gd name="T13" fmla="*/ 74396 h 208"/>
                <a:gd name="T14" fmla="*/ 79906 w 85"/>
                <a:gd name="T15" fmla="*/ 50207 h 208"/>
                <a:gd name="T16" fmla="*/ 52784 w 85"/>
                <a:gd name="T17" fmla="*/ 50207 h 208"/>
                <a:gd name="T18" fmla="*/ 52784 w 85"/>
                <a:gd name="T19" fmla="*/ 0 h 208"/>
                <a:gd name="T20" fmla="*/ 23562 w 85"/>
                <a:gd name="T21" fmla="*/ 0 h 208"/>
                <a:gd name="T22" fmla="*/ 23562 w 85"/>
                <a:gd name="T23" fmla="*/ 50207 h 208"/>
                <a:gd name="T24" fmla="*/ 0 w 85"/>
                <a:gd name="T25" fmla="*/ 50207 h 208"/>
                <a:gd name="T26" fmla="*/ 0 w 85"/>
                <a:gd name="T27" fmla="*/ 74396 h 208"/>
                <a:gd name="T28" fmla="*/ 23562 w 85"/>
                <a:gd name="T29" fmla="*/ 74396 h 208"/>
                <a:gd name="T30" fmla="*/ 23562 w 85"/>
                <a:gd name="T31" fmla="*/ 190652 h 20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85"/>
                <a:gd name="T49" fmla="*/ 0 h 208"/>
                <a:gd name="T50" fmla="*/ 85 w 85"/>
                <a:gd name="T51" fmla="*/ 208 h 208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85" h="208">
                  <a:moveTo>
                    <a:pt x="25" y="198"/>
                  </a:moveTo>
                  <a:cubicBezTo>
                    <a:pt x="25" y="201"/>
                    <a:pt x="25" y="205"/>
                    <a:pt x="25" y="208"/>
                  </a:cubicBezTo>
                  <a:cubicBezTo>
                    <a:pt x="60" y="208"/>
                    <a:pt x="60" y="208"/>
                    <a:pt x="60" y="208"/>
                  </a:cubicBezTo>
                  <a:cubicBezTo>
                    <a:pt x="60" y="208"/>
                    <a:pt x="60" y="207"/>
                    <a:pt x="60" y="207"/>
                  </a:cubicBezTo>
                  <a:cubicBezTo>
                    <a:pt x="57" y="205"/>
                    <a:pt x="56" y="201"/>
                    <a:pt x="56" y="196"/>
                  </a:cubicBezTo>
                  <a:cubicBezTo>
                    <a:pt x="56" y="77"/>
                    <a:pt x="56" y="77"/>
                    <a:pt x="56" y="77"/>
                  </a:cubicBezTo>
                  <a:cubicBezTo>
                    <a:pt x="85" y="77"/>
                    <a:pt x="85" y="77"/>
                    <a:pt x="85" y="77"/>
                  </a:cubicBezTo>
                  <a:cubicBezTo>
                    <a:pt x="85" y="52"/>
                    <a:pt x="85" y="52"/>
                    <a:pt x="85" y="52"/>
                  </a:cubicBezTo>
                  <a:cubicBezTo>
                    <a:pt x="56" y="52"/>
                    <a:pt x="56" y="52"/>
                    <a:pt x="56" y="52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5" y="52"/>
                    <a:pt x="25" y="52"/>
                    <a:pt x="25" y="52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25" y="77"/>
                    <a:pt x="25" y="77"/>
                    <a:pt x="25" y="77"/>
                  </a:cubicBezTo>
                  <a:lnTo>
                    <a:pt x="25" y="198"/>
                  </a:lnTo>
                  <a:close/>
                </a:path>
              </a:pathLst>
            </a:custGeom>
            <a:grp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10" name="Freeform 159"/>
            <p:cNvSpPr>
              <a:spLocks/>
            </p:cNvSpPr>
            <p:nvPr/>
          </p:nvSpPr>
          <p:spPr bwMode="auto">
            <a:xfrm>
              <a:off x="2387" y="3358"/>
              <a:ext cx="201" cy="491"/>
            </a:xfrm>
            <a:custGeom>
              <a:avLst/>
              <a:gdLst>
                <a:gd name="T0" fmla="*/ 24487 w 85"/>
                <a:gd name="T1" fmla="*/ 190652 h 208"/>
                <a:gd name="T2" fmla="*/ 25203 w 85"/>
                <a:gd name="T3" fmla="*/ 200559 h 208"/>
                <a:gd name="T4" fmla="*/ 58787 w 85"/>
                <a:gd name="T5" fmla="*/ 200559 h 208"/>
                <a:gd name="T6" fmla="*/ 58787 w 85"/>
                <a:gd name="T7" fmla="*/ 199662 h 208"/>
                <a:gd name="T8" fmla="*/ 54558 w 85"/>
                <a:gd name="T9" fmla="*/ 189103 h 208"/>
                <a:gd name="T10" fmla="*/ 54558 w 85"/>
                <a:gd name="T11" fmla="*/ 74396 h 208"/>
                <a:gd name="T12" fmla="*/ 83056 w 85"/>
                <a:gd name="T13" fmla="*/ 74396 h 208"/>
                <a:gd name="T14" fmla="*/ 83056 w 85"/>
                <a:gd name="T15" fmla="*/ 50207 h 208"/>
                <a:gd name="T16" fmla="*/ 54558 w 85"/>
                <a:gd name="T17" fmla="*/ 50207 h 208"/>
                <a:gd name="T18" fmla="*/ 54558 w 85"/>
                <a:gd name="T19" fmla="*/ 0 h 208"/>
                <a:gd name="T20" fmla="*/ 24487 w 85"/>
                <a:gd name="T21" fmla="*/ 0 h 208"/>
                <a:gd name="T22" fmla="*/ 24487 w 85"/>
                <a:gd name="T23" fmla="*/ 50207 h 208"/>
                <a:gd name="T24" fmla="*/ 0 w 85"/>
                <a:gd name="T25" fmla="*/ 50207 h 208"/>
                <a:gd name="T26" fmla="*/ 0 w 85"/>
                <a:gd name="T27" fmla="*/ 74396 h 208"/>
                <a:gd name="T28" fmla="*/ 24487 w 85"/>
                <a:gd name="T29" fmla="*/ 74396 h 208"/>
                <a:gd name="T30" fmla="*/ 24487 w 85"/>
                <a:gd name="T31" fmla="*/ 190652 h 20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85"/>
                <a:gd name="T49" fmla="*/ 0 h 208"/>
                <a:gd name="T50" fmla="*/ 85 w 85"/>
                <a:gd name="T51" fmla="*/ 208 h 208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85" h="208">
                  <a:moveTo>
                    <a:pt x="25" y="198"/>
                  </a:moveTo>
                  <a:cubicBezTo>
                    <a:pt x="25" y="201"/>
                    <a:pt x="25" y="205"/>
                    <a:pt x="26" y="208"/>
                  </a:cubicBezTo>
                  <a:cubicBezTo>
                    <a:pt x="60" y="208"/>
                    <a:pt x="60" y="208"/>
                    <a:pt x="60" y="208"/>
                  </a:cubicBezTo>
                  <a:cubicBezTo>
                    <a:pt x="60" y="208"/>
                    <a:pt x="60" y="207"/>
                    <a:pt x="60" y="207"/>
                  </a:cubicBezTo>
                  <a:cubicBezTo>
                    <a:pt x="57" y="205"/>
                    <a:pt x="56" y="201"/>
                    <a:pt x="56" y="196"/>
                  </a:cubicBezTo>
                  <a:cubicBezTo>
                    <a:pt x="56" y="77"/>
                    <a:pt x="56" y="77"/>
                    <a:pt x="56" y="77"/>
                  </a:cubicBezTo>
                  <a:cubicBezTo>
                    <a:pt x="85" y="77"/>
                    <a:pt x="85" y="77"/>
                    <a:pt x="85" y="77"/>
                  </a:cubicBezTo>
                  <a:cubicBezTo>
                    <a:pt x="85" y="52"/>
                    <a:pt x="85" y="52"/>
                    <a:pt x="85" y="52"/>
                  </a:cubicBezTo>
                  <a:cubicBezTo>
                    <a:pt x="56" y="52"/>
                    <a:pt x="56" y="52"/>
                    <a:pt x="56" y="52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5" y="52"/>
                    <a:pt x="25" y="52"/>
                    <a:pt x="25" y="52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25" y="77"/>
                    <a:pt x="25" y="77"/>
                    <a:pt x="25" y="77"/>
                  </a:cubicBezTo>
                  <a:lnTo>
                    <a:pt x="25" y="198"/>
                  </a:lnTo>
                  <a:close/>
                </a:path>
              </a:pathLst>
            </a:custGeom>
            <a:grp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</p:grpSp>
      <p:sp>
        <p:nvSpPr>
          <p:cNvPr id="11" name="Freeform 160"/>
          <p:cNvSpPr>
            <a:spLocks noEditPoints="1"/>
          </p:cNvSpPr>
          <p:nvPr/>
        </p:nvSpPr>
        <p:spPr bwMode="auto">
          <a:xfrm>
            <a:off x="871538" y="836613"/>
            <a:ext cx="434975" cy="409575"/>
          </a:xfrm>
          <a:custGeom>
            <a:avLst/>
            <a:gdLst>
              <a:gd name="T0" fmla="*/ 2147483647 w 337"/>
              <a:gd name="T1" fmla="*/ 2147483647 h 315"/>
              <a:gd name="T2" fmla="*/ 2147483647 w 337"/>
              <a:gd name="T3" fmla="*/ 2147483647 h 315"/>
              <a:gd name="T4" fmla="*/ 2147483647 w 337"/>
              <a:gd name="T5" fmla="*/ 2147483647 h 315"/>
              <a:gd name="T6" fmla="*/ 2147483647 w 337"/>
              <a:gd name="T7" fmla="*/ 2147483647 h 315"/>
              <a:gd name="T8" fmla="*/ 2147483647 w 337"/>
              <a:gd name="T9" fmla="*/ 2147483647 h 315"/>
              <a:gd name="T10" fmla="*/ 2147483647 w 337"/>
              <a:gd name="T11" fmla="*/ 2147483647 h 315"/>
              <a:gd name="T12" fmla="*/ 2147483647 w 337"/>
              <a:gd name="T13" fmla="*/ 2147483647 h 315"/>
              <a:gd name="T14" fmla="*/ 2147483647 w 337"/>
              <a:gd name="T15" fmla="*/ 2147483647 h 315"/>
              <a:gd name="T16" fmla="*/ 2147483647 w 337"/>
              <a:gd name="T17" fmla="*/ 2147483647 h 315"/>
              <a:gd name="T18" fmla="*/ 2147483647 w 337"/>
              <a:gd name="T19" fmla="*/ 0 h 315"/>
              <a:gd name="T20" fmla="*/ 2147483647 w 337"/>
              <a:gd name="T21" fmla="*/ 2147483647 h 315"/>
              <a:gd name="T22" fmla="*/ 2147483647 w 337"/>
              <a:gd name="T23" fmla="*/ 2147483647 h 315"/>
              <a:gd name="T24" fmla="*/ 0 w 337"/>
              <a:gd name="T25" fmla="*/ 2147483647 h 315"/>
              <a:gd name="T26" fmla="*/ 2147483647 w 337"/>
              <a:gd name="T27" fmla="*/ 2147483647 h 315"/>
              <a:gd name="T28" fmla="*/ 2147483647 w 337"/>
              <a:gd name="T29" fmla="*/ 2147483647 h 315"/>
              <a:gd name="T30" fmla="*/ 2147483647 w 337"/>
              <a:gd name="T31" fmla="*/ 2147483647 h 315"/>
              <a:gd name="T32" fmla="*/ 2147483647 w 337"/>
              <a:gd name="T33" fmla="*/ 2147483647 h 315"/>
              <a:gd name="T34" fmla="*/ 2147483647 w 337"/>
              <a:gd name="T35" fmla="*/ 2147483647 h 315"/>
              <a:gd name="T36" fmla="*/ 2147483647 w 337"/>
              <a:gd name="T37" fmla="*/ 2147483647 h 315"/>
              <a:gd name="T38" fmla="*/ 2147483647 w 337"/>
              <a:gd name="T39" fmla="*/ 2147483647 h 315"/>
              <a:gd name="T40" fmla="*/ 2147483647 w 337"/>
              <a:gd name="T41" fmla="*/ 2147483647 h 315"/>
              <a:gd name="T42" fmla="*/ 2147483647 w 337"/>
              <a:gd name="T43" fmla="*/ 2147483647 h 315"/>
              <a:gd name="T44" fmla="*/ 2147483647 w 337"/>
              <a:gd name="T45" fmla="*/ 2147483647 h 315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w 337"/>
              <a:gd name="T70" fmla="*/ 0 h 315"/>
              <a:gd name="T71" fmla="*/ 337 w 337"/>
              <a:gd name="T72" fmla="*/ 315 h 315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T69" t="T70" r="T71" b="T72"/>
            <a:pathLst>
              <a:path w="337" h="315">
                <a:moveTo>
                  <a:pt x="287" y="255"/>
                </a:moveTo>
                <a:cubicBezTo>
                  <a:pt x="283" y="279"/>
                  <a:pt x="275" y="299"/>
                  <a:pt x="262" y="315"/>
                </a:cubicBezTo>
                <a:cubicBezTo>
                  <a:pt x="319" y="315"/>
                  <a:pt x="319" y="315"/>
                  <a:pt x="319" y="315"/>
                </a:cubicBezTo>
                <a:cubicBezTo>
                  <a:pt x="328" y="298"/>
                  <a:pt x="334" y="278"/>
                  <a:pt x="337" y="255"/>
                </a:cubicBezTo>
                <a:lnTo>
                  <a:pt x="287" y="255"/>
                </a:lnTo>
                <a:close/>
                <a:moveTo>
                  <a:pt x="284" y="123"/>
                </a:moveTo>
                <a:cubicBezTo>
                  <a:pt x="334" y="123"/>
                  <a:pt x="334" y="123"/>
                  <a:pt x="334" y="123"/>
                </a:cubicBezTo>
                <a:cubicBezTo>
                  <a:pt x="331" y="100"/>
                  <a:pt x="324" y="81"/>
                  <a:pt x="314" y="65"/>
                </a:cubicBezTo>
                <a:cubicBezTo>
                  <a:pt x="300" y="44"/>
                  <a:pt x="280" y="27"/>
                  <a:pt x="257" y="17"/>
                </a:cubicBezTo>
                <a:cubicBezTo>
                  <a:pt x="233" y="6"/>
                  <a:pt x="207" y="0"/>
                  <a:pt x="179" y="0"/>
                </a:cubicBezTo>
                <a:cubicBezTo>
                  <a:pt x="143" y="0"/>
                  <a:pt x="112" y="8"/>
                  <a:pt x="85" y="24"/>
                </a:cubicBezTo>
                <a:cubicBezTo>
                  <a:pt x="57" y="40"/>
                  <a:pt x="36" y="64"/>
                  <a:pt x="22" y="96"/>
                </a:cubicBezTo>
                <a:cubicBezTo>
                  <a:pt x="7" y="127"/>
                  <a:pt x="0" y="163"/>
                  <a:pt x="0" y="204"/>
                </a:cubicBezTo>
                <a:cubicBezTo>
                  <a:pt x="0" y="235"/>
                  <a:pt x="5" y="264"/>
                  <a:pt x="14" y="291"/>
                </a:cubicBezTo>
                <a:cubicBezTo>
                  <a:pt x="17" y="299"/>
                  <a:pt x="21" y="307"/>
                  <a:pt x="25" y="315"/>
                </a:cubicBezTo>
                <a:cubicBezTo>
                  <a:pt x="87" y="315"/>
                  <a:pt x="87" y="315"/>
                  <a:pt x="87" y="315"/>
                </a:cubicBezTo>
                <a:cubicBezTo>
                  <a:pt x="64" y="288"/>
                  <a:pt x="52" y="250"/>
                  <a:pt x="52" y="201"/>
                </a:cubicBezTo>
                <a:cubicBezTo>
                  <a:pt x="52" y="168"/>
                  <a:pt x="57" y="140"/>
                  <a:pt x="68" y="117"/>
                </a:cubicBezTo>
                <a:cubicBezTo>
                  <a:pt x="80" y="93"/>
                  <a:pt x="95" y="75"/>
                  <a:pt x="114" y="63"/>
                </a:cubicBezTo>
                <a:cubicBezTo>
                  <a:pt x="133" y="51"/>
                  <a:pt x="155" y="45"/>
                  <a:pt x="180" y="45"/>
                </a:cubicBezTo>
                <a:cubicBezTo>
                  <a:pt x="199" y="45"/>
                  <a:pt x="216" y="49"/>
                  <a:pt x="231" y="56"/>
                </a:cubicBezTo>
                <a:cubicBezTo>
                  <a:pt x="246" y="64"/>
                  <a:pt x="258" y="74"/>
                  <a:pt x="267" y="86"/>
                </a:cubicBezTo>
                <a:cubicBezTo>
                  <a:pt x="274" y="95"/>
                  <a:pt x="280" y="108"/>
                  <a:pt x="284" y="123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12" name="Line 139"/>
          <p:cNvSpPr>
            <a:spLocks noChangeShapeType="1"/>
          </p:cNvSpPr>
          <p:nvPr/>
        </p:nvSpPr>
        <p:spPr bwMode="auto">
          <a:xfrm flipH="1">
            <a:off x="338138" y="1231900"/>
            <a:ext cx="8805862" cy="0"/>
          </a:xfrm>
          <a:prstGeom prst="line">
            <a:avLst/>
          </a:prstGeom>
          <a:noFill/>
          <a:ln w="28575">
            <a:solidFill>
              <a:schemeClr val="accent6">
                <a:lumMod val="75000"/>
              </a:schemeClr>
            </a:solidFill>
            <a:round/>
            <a:headEnd/>
            <a:tailEnd/>
          </a:ln>
        </p:spPr>
        <p:txBody>
          <a:bodyPr wrap="square" rIns="36000">
            <a:spAutoFit/>
          </a:bodyPr>
          <a:lstStyle/>
          <a:p>
            <a:endParaRPr lang="ko-KR" altLang="en-US"/>
          </a:p>
        </p:txBody>
      </p:sp>
      <p:sp>
        <p:nvSpPr>
          <p:cNvPr id="22" name="Rectangle 63"/>
          <p:cNvSpPr>
            <a:spLocks noChangeArrowheads="1"/>
          </p:cNvSpPr>
          <p:nvPr/>
        </p:nvSpPr>
        <p:spPr bwMode="auto">
          <a:xfrm>
            <a:off x="554879" y="1650107"/>
            <a:ext cx="8187182" cy="2592288"/>
          </a:xfrm>
          <a:prstGeom prst="roundRect">
            <a:avLst>
              <a:gd name="adj" fmla="val 16667"/>
            </a:avLst>
          </a:prstGeom>
          <a:noFill/>
          <a:ln w="28575" algn="ctr">
            <a:noFill/>
            <a:round/>
            <a:headEnd/>
            <a:tailEnd/>
          </a:ln>
          <a:effectLst/>
        </p:spPr>
        <p:txBody>
          <a:bodyPr wrap="none" lIns="180000" tIns="45696" rIns="91390" bIns="45696" anchor="t" anchorCtr="0"/>
          <a:lstStyle/>
          <a:p>
            <a:pPr lvl="0">
              <a:lnSpc>
                <a:spcPct val="150000"/>
              </a:lnSpc>
            </a:pPr>
            <a:r>
              <a:rPr kumimoji="0" lang="en-US" altLang="ko-KR" b="1" dirty="0">
                <a:latin typeface="+mn-ea"/>
                <a:ea typeface="+mn-ea"/>
              </a:rPr>
              <a:t>01 </a:t>
            </a:r>
            <a:r>
              <a:rPr kumimoji="0" lang="ko-KR" altLang="en-US" dirty="0">
                <a:latin typeface="+mn-ea"/>
                <a:ea typeface="+mn-ea"/>
              </a:rPr>
              <a:t>속성 효과</a:t>
            </a:r>
          </a:p>
          <a:p>
            <a:pPr lvl="0">
              <a:lnSpc>
                <a:spcPct val="150000"/>
              </a:lnSpc>
            </a:pPr>
            <a:r>
              <a:rPr kumimoji="0" lang="en-US" altLang="ko-KR" b="1" dirty="0">
                <a:latin typeface="+mn-ea"/>
                <a:ea typeface="+mn-ea"/>
              </a:rPr>
              <a:t>02 </a:t>
            </a:r>
            <a:r>
              <a:rPr kumimoji="0" lang="en-US" altLang="ko-KR" dirty="0">
                <a:latin typeface="+mn-ea"/>
                <a:ea typeface="+mn-ea"/>
              </a:rPr>
              <a:t>2</a:t>
            </a:r>
            <a:r>
              <a:rPr kumimoji="0" lang="ko-KR" altLang="en-US" dirty="0">
                <a:latin typeface="+mn-ea"/>
                <a:ea typeface="+mn-ea"/>
              </a:rPr>
              <a:t>차원 변환 효과</a:t>
            </a:r>
          </a:p>
          <a:p>
            <a:pPr lvl="0">
              <a:lnSpc>
                <a:spcPct val="150000"/>
              </a:lnSpc>
            </a:pPr>
            <a:r>
              <a:rPr kumimoji="0" lang="en-US" altLang="ko-KR" b="1" dirty="0">
                <a:latin typeface="+mn-ea"/>
                <a:ea typeface="+mn-ea"/>
              </a:rPr>
              <a:t>03 </a:t>
            </a:r>
            <a:r>
              <a:rPr kumimoji="0" lang="en-US" altLang="ko-KR" dirty="0">
                <a:latin typeface="+mn-ea"/>
                <a:ea typeface="+mn-ea"/>
              </a:rPr>
              <a:t>3</a:t>
            </a:r>
            <a:r>
              <a:rPr kumimoji="0" lang="ko-KR" altLang="en-US" dirty="0">
                <a:latin typeface="+mn-ea"/>
                <a:ea typeface="+mn-ea"/>
              </a:rPr>
              <a:t>차원 변환 효과</a:t>
            </a:r>
          </a:p>
          <a:p>
            <a:pPr lvl="0">
              <a:lnSpc>
                <a:spcPct val="150000"/>
              </a:lnSpc>
            </a:pPr>
            <a:r>
              <a:rPr kumimoji="0" lang="en-US" altLang="ko-KR" b="1" dirty="0">
                <a:latin typeface="+mn-ea"/>
                <a:ea typeface="+mn-ea"/>
              </a:rPr>
              <a:t>04 </a:t>
            </a:r>
            <a:r>
              <a:rPr kumimoji="0" lang="ko-KR" altLang="en-US" dirty="0">
                <a:latin typeface="+mn-ea"/>
                <a:ea typeface="+mn-ea"/>
              </a:rPr>
              <a:t>변화 효과</a:t>
            </a:r>
          </a:p>
          <a:p>
            <a:pPr lvl="0">
              <a:lnSpc>
                <a:spcPct val="150000"/>
              </a:lnSpc>
            </a:pPr>
            <a:r>
              <a:rPr kumimoji="0" lang="en-US" altLang="ko-KR" b="1" dirty="0">
                <a:latin typeface="+mn-ea"/>
                <a:ea typeface="+mn-ea"/>
              </a:rPr>
              <a:t>05 </a:t>
            </a:r>
            <a:r>
              <a:rPr kumimoji="0" lang="ko-KR" altLang="en-US" dirty="0">
                <a:latin typeface="+mn-ea"/>
                <a:ea typeface="+mn-ea"/>
              </a:rPr>
              <a:t>애니메이션</a:t>
            </a:r>
            <a:endParaRPr kumimoji="0" lang="en-US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839864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6. 2</a:t>
            </a:r>
            <a:r>
              <a:rPr lang="ko-KR" altLang="en-US" dirty="0" smtClean="0"/>
              <a:t>차원 행렬 구조 변환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02 2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차원 변환 효과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95536" y="932696"/>
            <a:ext cx="8352928" cy="36004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sz="1100" b="1" dirty="0" smtClean="0">
                <a:solidFill>
                  <a:schemeClr val="tx1"/>
                </a:solidFill>
              </a:rPr>
              <a:t>예제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8-13 </a:t>
            </a:r>
            <a:r>
              <a:rPr lang="en-US" altLang="ko-KR" sz="1100" dirty="0">
                <a:solidFill>
                  <a:schemeClr val="tx1"/>
                </a:solidFill>
              </a:rPr>
              <a:t>2</a:t>
            </a:r>
            <a:r>
              <a:rPr lang="ko-KR" altLang="en-US" sz="1100" dirty="0">
                <a:solidFill>
                  <a:schemeClr val="tx1"/>
                </a:solidFill>
              </a:rPr>
              <a:t>차원 행렬 구조 변환하기 </a:t>
            </a:r>
            <a:r>
              <a:rPr lang="ko-KR" altLang="en-US" sz="1100" dirty="0" smtClean="0">
                <a:solidFill>
                  <a:schemeClr val="tx1"/>
                </a:solidFill>
              </a:rPr>
              <a:t>                                                                                            </a:t>
            </a:r>
            <a:r>
              <a:rPr lang="en-US" altLang="ko-KR" sz="1100" dirty="0" smtClean="0">
                <a:solidFill>
                  <a:schemeClr val="tx1"/>
                </a:solidFill>
              </a:rPr>
              <a:t>ch08/13_matrix.html</a:t>
            </a:r>
            <a:endParaRPr lang="ko-KR" altLang="ko-KR" sz="11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95536" y="1292736"/>
            <a:ext cx="8344461" cy="5232608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width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50px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height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50px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background-color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silver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border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solid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black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text-align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center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div#box1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transform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matrix(1,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0,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0,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1,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100,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0)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div#box2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transform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matrix(1,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1,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-1,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1,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50,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50)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div#box3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transform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matrix(1,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0,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1,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1,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50,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100)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div#box4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transform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matrix(1,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2,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2,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1,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50,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150)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기본 박스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="box1"&gt;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박스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="box2"&gt;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박스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2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="box3"&gt;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박스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3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="box4"&gt;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박스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4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b="1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232" y="1700808"/>
            <a:ext cx="1872208" cy="467358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5719470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7. </a:t>
            </a:r>
            <a:r>
              <a:rPr lang="ko-KR" altLang="en-US" dirty="0" smtClean="0"/>
              <a:t>혼합 변환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02 2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차원 변환 효과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95536" y="932696"/>
            <a:ext cx="8352928" cy="36004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sz="1100" b="1" dirty="0" smtClean="0">
                <a:solidFill>
                  <a:schemeClr val="tx1"/>
                </a:solidFill>
              </a:rPr>
              <a:t>예제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8-14 </a:t>
            </a:r>
            <a:r>
              <a:rPr lang="ko-KR" altLang="en-US" sz="1100" dirty="0">
                <a:solidFill>
                  <a:schemeClr val="tx1"/>
                </a:solidFill>
              </a:rPr>
              <a:t>혼합 변환하기 </a:t>
            </a:r>
            <a:r>
              <a:rPr lang="ko-KR" altLang="en-US" sz="1100" dirty="0" smtClean="0">
                <a:solidFill>
                  <a:schemeClr val="tx1"/>
                </a:solidFill>
              </a:rPr>
              <a:t>                                                                                                   </a:t>
            </a:r>
            <a:r>
              <a:rPr lang="en-US" altLang="ko-KR" sz="1100" dirty="0" smtClean="0">
                <a:solidFill>
                  <a:schemeClr val="tx1"/>
                </a:solidFill>
              </a:rPr>
              <a:t>ch08/14_compound.html</a:t>
            </a:r>
            <a:endParaRPr lang="ko-KR" altLang="ko-KR" sz="11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95536" y="1292736"/>
            <a:ext cx="8344461" cy="3864456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width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50px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height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50px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background-color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silver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border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solid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black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text-align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center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div#box1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transform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rotate(45deg)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scale(1.5)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skew(30deg)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translate(50px)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div#box2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transform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translate(200px)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rotate(-90deg)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scale(2)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기본 박스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="box1"&gt;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박스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="box2"&gt;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박스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2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b="1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3645024"/>
            <a:ext cx="3384376" cy="248615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7267789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7. </a:t>
            </a:r>
            <a:r>
              <a:rPr lang="ko-KR" altLang="en-US" dirty="0" smtClean="0"/>
              <a:t>혼합 변환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02 2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차원 변환 효과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95536" y="932696"/>
            <a:ext cx="8352928" cy="36004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sz="1100" b="1" dirty="0" smtClean="0">
                <a:solidFill>
                  <a:schemeClr val="tx1"/>
                </a:solidFill>
              </a:rPr>
              <a:t>예제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8-15 </a:t>
            </a:r>
            <a:r>
              <a:rPr lang="en-US" altLang="ko-KR" sz="1100" dirty="0">
                <a:solidFill>
                  <a:schemeClr val="tx1"/>
                </a:solidFill>
              </a:rPr>
              <a:t>2</a:t>
            </a:r>
            <a:r>
              <a:rPr lang="ko-KR" altLang="en-US" sz="1100" dirty="0">
                <a:solidFill>
                  <a:schemeClr val="tx1"/>
                </a:solidFill>
              </a:rPr>
              <a:t>차원 변환 효과 응용하기 </a:t>
            </a:r>
            <a:r>
              <a:rPr lang="ko-KR" altLang="en-US" sz="1100" dirty="0" smtClean="0">
                <a:solidFill>
                  <a:schemeClr val="tx1"/>
                </a:solidFill>
              </a:rPr>
              <a:t>                                                                                             </a:t>
            </a:r>
            <a:r>
              <a:rPr lang="en-US" altLang="ko-KR" sz="1100" dirty="0" smtClean="0">
                <a:solidFill>
                  <a:schemeClr val="tx1"/>
                </a:solidFill>
              </a:rPr>
              <a:t>ch08/15_apply.html</a:t>
            </a:r>
            <a:endParaRPr lang="ko-KR" altLang="ko-KR" sz="11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95536" y="1292736"/>
            <a:ext cx="8344461" cy="3576424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width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200px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height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200px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border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solid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black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background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yellow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.c1:hover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transform-origin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50%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50%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transform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translate(0px,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0px)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rotate(-45deg)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scale(0.7)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background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green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="c1"&gt;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박스 안에 마우스를 올리면 무엇이 보일까요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?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b="1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2" y="4581128"/>
            <a:ext cx="4502368" cy="187220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6675502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1. 3</a:t>
            </a:r>
            <a:r>
              <a:rPr lang="ko-KR" altLang="en-US" dirty="0" smtClean="0"/>
              <a:t>차원 변환 함수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03 3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차원 변환 효과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155" y="908720"/>
            <a:ext cx="7415213" cy="559355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58515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1. 3</a:t>
            </a:r>
            <a:r>
              <a:rPr lang="ko-KR" altLang="en-US" dirty="0" smtClean="0"/>
              <a:t>차원 변환 함수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03 3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차원 변환 효과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95536" y="932696"/>
            <a:ext cx="8352928" cy="36004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sz="1100" b="1" dirty="0" smtClean="0">
                <a:solidFill>
                  <a:schemeClr val="tx1"/>
                </a:solidFill>
              </a:rPr>
              <a:t>예제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8-16 </a:t>
            </a:r>
            <a:r>
              <a:rPr lang="en-US" altLang="ko-KR" sz="1100" dirty="0">
                <a:solidFill>
                  <a:schemeClr val="tx1"/>
                </a:solidFill>
              </a:rPr>
              <a:t>3</a:t>
            </a:r>
            <a:r>
              <a:rPr lang="ko-KR" altLang="en-US" sz="1100" dirty="0">
                <a:solidFill>
                  <a:schemeClr val="tx1"/>
                </a:solidFill>
              </a:rPr>
              <a:t>차원 회전하기 </a:t>
            </a:r>
            <a:r>
              <a:rPr lang="ko-KR" altLang="en-US" sz="1100" dirty="0" smtClean="0">
                <a:solidFill>
                  <a:schemeClr val="tx1"/>
                </a:solidFill>
              </a:rPr>
              <a:t>                                                                                                              </a:t>
            </a:r>
            <a:r>
              <a:rPr lang="en-US" altLang="ko-KR" sz="1100" dirty="0" smtClean="0">
                <a:solidFill>
                  <a:schemeClr val="tx1"/>
                </a:solidFill>
              </a:rPr>
              <a:t>ch08/16_3d.html</a:t>
            </a:r>
            <a:endParaRPr lang="ko-KR" altLang="ko-KR" sz="11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95536" y="1292736"/>
            <a:ext cx="8344461" cy="5232608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5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5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5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5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5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</a:t>
            </a:r>
          </a:p>
          <a:p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5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background-color</a:t>
            </a:r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green</a:t>
            </a:r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5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height</a:t>
            </a:r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150px</a:t>
            </a:r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5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width</a:t>
            </a:r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150px</a:t>
            </a:r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5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.container</a:t>
            </a:r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</a:t>
            </a:r>
          </a:p>
          <a:p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5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background-color</a:t>
            </a:r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white</a:t>
            </a:r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5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border</a:t>
            </a:r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1px</a:t>
            </a:r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solid</a:t>
            </a:r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black</a:t>
            </a:r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ko-KR" altLang="en-US" sz="105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5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en-US" altLang="ko-KR" sz="105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5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.transformed:hover</a:t>
            </a:r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</a:t>
            </a:r>
          </a:p>
          <a:p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5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backface-visibility</a:t>
            </a:r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visible</a:t>
            </a:r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5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transform-origin</a:t>
            </a:r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50%</a:t>
            </a:r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42%</a:t>
            </a:r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5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transform</a:t>
            </a:r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perspective(500px)</a:t>
            </a:r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rotateY(50deg)</a:t>
            </a:r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rotateX(0deg)</a:t>
            </a:r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05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</a:t>
            </a:r>
            <a:r>
              <a:rPr lang="en-US" altLang="ko-KR" sz="105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.transformed2:hover</a:t>
            </a:r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</a:t>
            </a:r>
          </a:p>
          <a:p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5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backface-visibility</a:t>
            </a:r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visible</a:t>
            </a:r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5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transform-origin</a:t>
            </a:r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50%</a:t>
            </a:r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42%</a:t>
            </a:r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5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transform</a:t>
            </a:r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perspective(500px)</a:t>
            </a:r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rotateY(0deg)</a:t>
            </a:r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rotateX(45deg)</a:t>
            </a:r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05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5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05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5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5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5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5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5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="container"&gt;</a:t>
            </a:r>
            <a:endParaRPr lang="en-US" altLang="ko-KR" sz="105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5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5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5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5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="transformed"&gt;</a:t>
            </a:r>
            <a:r>
              <a:rPr lang="ko-KR" altLang="en-US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박스 </a:t>
            </a:r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05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5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05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5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5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&lt;</a:t>
            </a:r>
            <a:r>
              <a:rPr lang="en-US" altLang="ko-KR" sz="105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&gt;&lt;/</a:t>
            </a:r>
            <a:r>
              <a:rPr lang="en-US" altLang="ko-KR" sz="105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5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5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5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="container"&gt;</a:t>
            </a:r>
            <a:endParaRPr lang="en-US" altLang="ko-KR" sz="105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5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5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="transformed2"&gt;</a:t>
            </a:r>
            <a:r>
              <a:rPr lang="ko-KR" altLang="en-US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박스 </a:t>
            </a:r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2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05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5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05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5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05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50" b="1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208" y="2060848"/>
            <a:ext cx="1914945" cy="402138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4009005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1</a:t>
            </a:r>
            <a:r>
              <a:rPr lang="en-US" altLang="ko-KR" smtClean="0"/>
              <a:t>. </a:t>
            </a:r>
            <a:r>
              <a:rPr lang="ko-KR" altLang="en-US" smtClean="0"/>
              <a:t>변화 </a:t>
            </a:r>
            <a:r>
              <a:rPr lang="ko-KR" altLang="en-US" dirty="0" smtClean="0"/>
              <a:t>속성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smtClean="0">
                <a:solidFill>
                  <a:schemeClr val="bg1"/>
                </a:solidFill>
              </a:rPr>
              <a:t>04 </a:t>
            </a:r>
            <a:r>
              <a:rPr kumimoji="0" lang="ko-KR" altLang="en-US" b="1" smtClean="0">
                <a:solidFill>
                  <a:schemeClr val="bg1"/>
                </a:solidFill>
              </a:rPr>
              <a:t>변화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효과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2492896"/>
            <a:ext cx="7011827" cy="3096344"/>
          </a:xfrm>
          <a:prstGeom prst="rect">
            <a:avLst/>
          </a:prstGeom>
        </p:spPr>
      </p:pic>
      <p:sp>
        <p:nvSpPr>
          <p:cNvPr id="6" name="내용 개체 틀 1"/>
          <p:cNvSpPr>
            <a:spLocks noGrp="1"/>
          </p:cNvSpPr>
          <p:nvPr>
            <p:ph idx="1"/>
          </p:nvPr>
        </p:nvSpPr>
        <p:spPr>
          <a:xfrm>
            <a:off x="251520" y="1052736"/>
            <a:ext cx="8435280" cy="1944216"/>
          </a:xfrm>
        </p:spPr>
        <p:txBody>
          <a:bodyPr/>
          <a:lstStyle/>
          <a:p>
            <a:r>
              <a:rPr lang="ko-KR" altLang="en-US" smtClean="0"/>
              <a:t>변화 속성</a:t>
            </a:r>
            <a:endParaRPr lang="en-US" altLang="ko-KR" smtClean="0"/>
          </a:p>
          <a:p>
            <a:pPr lvl="1"/>
            <a:r>
              <a:rPr lang="ko-KR" altLang="en-US" smtClean="0"/>
              <a:t>효과가 적용되는 과정을 좀 더 부드럽게 보여주거나</a:t>
            </a:r>
            <a:r>
              <a:rPr lang="en-US" altLang="ko-KR" smtClean="0"/>
              <a:t>,</a:t>
            </a:r>
            <a:r>
              <a:rPr lang="ko-KR" altLang="en-US" smtClean="0"/>
              <a:t> 그 과정을 시간적으로 조정할 수 있도록 해주는 속성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42877175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1</a:t>
            </a:r>
            <a:r>
              <a:rPr lang="en-US" altLang="ko-KR" smtClean="0"/>
              <a:t>. </a:t>
            </a:r>
            <a:r>
              <a:rPr lang="ko-KR" altLang="en-US" smtClean="0"/>
              <a:t>변화 </a:t>
            </a:r>
            <a:r>
              <a:rPr lang="ko-KR" altLang="en-US" dirty="0" smtClean="0"/>
              <a:t>속성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smtClean="0">
                <a:solidFill>
                  <a:schemeClr val="bg1"/>
                </a:solidFill>
              </a:rPr>
              <a:t>04 </a:t>
            </a:r>
            <a:r>
              <a:rPr kumimoji="0" lang="ko-KR" altLang="en-US" b="1" smtClean="0">
                <a:solidFill>
                  <a:schemeClr val="bg1"/>
                </a:solidFill>
              </a:rPr>
              <a:t>변화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효과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95536" y="932696"/>
            <a:ext cx="8352928" cy="36004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sz="1100" b="1" dirty="0" smtClean="0">
                <a:solidFill>
                  <a:schemeClr val="tx1"/>
                </a:solidFill>
              </a:rPr>
              <a:t>예제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8-17 </a:t>
            </a:r>
            <a:r>
              <a:rPr lang="ko-KR" altLang="en-US" sz="1100" dirty="0">
                <a:solidFill>
                  <a:schemeClr val="tx1"/>
                </a:solidFill>
              </a:rPr>
              <a:t>박스 가로 길이 늘리기 </a:t>
            </a:r>
            <a:r>
              <a:rPr lang="ko-KR" altLang="en-US" sz="1100" dirty="0" smtClean="0">
                <a:solidFill>
                  <a:schemeClr val="tx1"/>
                </a:solidFill>
              </a:rPr>
              <a:t>                                                                                           </a:t>
            </a:r>
            <a:r>
              <a:rPr lang="en-US" altLang="ko-KR" sz="1100" dirty="0" smtClean="0">
                <a:solidFill>
                  <a:schemeClr val="tx1"/>
                </a:solidFill>
              </a:rPr>
              <a:t>ch08/17_transition1.html</a:t>
            </a:r>
            <a:endParaRPr lang="ko-KR" altLang="ko-KR" sz="11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95536" y="1292736"/>
            <a:ext cx="8344461" cy="2928352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width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100px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height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100px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background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yellow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border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solid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red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transition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width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2s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div:hover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width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300px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마우스를 올리면 박스가 늘어납니다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b="1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4581128"/>
            <a:ext cx="5496611" cy="122413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1647469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1</a:t>
            </a:r>
            <a:r>
              <a:rPr lang="en-US" altLang="ko-KR" smtClean="0"/>
              <a:t>. </a:t>
            </a:r>
            <a:r>
              <a:rPr lang="ko-KR" altLang="en-US" smtClean="0"/>
              <a:t>변화 </a:t>
            </a:r>
            <a:r>
              <a:rPr lang="ko-KR" altLang="en-US" dirty="0" smtClean="0"/>
              <a:t>속성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smtClean="0">
                <a:solidFill>
                  <a:schemeClr val="bg1"/>
                </a:solidFill>
              </a:rPr>
              <a:t>04 </a:t>
            </a:r>
            <a:r>
              <a:rPr kumimoji="0" lang="ko-KR" altLang="en-US" b="1" smtClean="0">
                <a:solidFill>
                  <a:schemeClr val="bg1"/>
                </a:solidFill>
              </a:rPr>
              <a:t>변화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효과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95536" y="932696"/>
            <a:ext cx="8352928" cy="36004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sz="1100" b="1" dirty="0" smtClean="0">
                <a:solidFill>
                  <a:schemeClr val="tx1"/>
                </a:solidFill>
              </a:rPr>
              <a:t>예제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8-18 </a:t>
            </a:r>
            <a:r>
              <a:rPr lang="ko-KR" altLang="en-US" sz="1100" dirty="0">
                <a:solidFill>
                  <a:schemeClr val="tx1"/>
                </a:solidFill>
              </a:rPr>
              <a:t>박스를 회전시키면서 크기와 테두리 색상 </a:t>
            </a:r>
            <a:r>
              <a:rPr lang="ko-KR" altLang="en-US" sz="1100" dirty="0" smtClean="0">
                <a:solidFill>
                  <a:schemeClr val="tx1"/>
                </a:solidFill>
              </a:rPr>
              <a:t>변경하기                                                        </a:t>
            </a:r>
            <a:r>
              <a:rPr lang="en-US" altLang="ko-KR" sz="1100" dirty="0">
                <a:solidFill>
                  <a:schemeClr val="tx1"/>
                </a:solidFill>
              </a:rPr>
              <a:t>ch08/18_transition2.html</a:t>
            </a:r>
            <a:endParaRPr lang="ko-KR" altLang="ko-KR" sz="11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95536" y="1292736"/>
            <a:ext cx="8344461" cy="3648432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margin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50px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width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100px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height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100px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background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yellow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border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solid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red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transition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width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3s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height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3s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border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3s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transform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3s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div:hover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width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200px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height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200px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border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3px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solid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blue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transform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rotate(360deg)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마우스를 올리면 박스가 회전하면서 커집니다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b="1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8351" y="3897052"/>
            <a:ext cx="4114129" cy="208823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8357974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1</a:t>
            </a:r>
            <a:r>
              <a:rPr lang="en-US" altLang="ko-KR" smtClean="0"/>
              <a:t>. </a:t>
            </a:r>
            <a:r>
              <a:rPr lang="ko-KR" altLang="en-US" smtClean="0"/>
              <a:t>변화 </a:t>
            </a:r>
            <a:r>
              <a:rPr lang="ko-KR" altLang="en-US" dirty="0" smtClean="0"/>
              <a:t>속성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smtClean="0">
                <a:solidFill>
                  <a:schemeClr val="bg1"/>
                </a:solidFill>
              </a:rPr>
              <a:t>04 </a:t>
            </a:r>
            <a:r>
              <a:rPr kumimoji="0" lang="ko-KR" altLang="en-US" b="1" smtClean="0">
                <a:solidFill>
                  <a:schemeClr val="bg1"/>
                </a:solidFill>
              </a:rPr>
              <a:t>변화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효과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8" name="내용 개체 틀 1"/>
          <p:cNvSpPr>
            <a:spLocks noGrp="1"/>
          </p:cNvSpPr>
          <p:nvPr>
            <p:ph idx="1"/>
          </p:nvPr>
        </p:nvSpPr>
        <p:spPr>
          <a:xfrm>
            <a:off x="251520" y="1052736"/>
            <a:ext cx="8435280" cy="1944216"/>
          </a:xfrm>
        </p:spPr>
        <p:txBody>
          <a:bodyPr/>
          <a:lstStyle/>
          <a:p>
            <a:r>
              <a:rPr lang="ko-KR" altLang="en-US" smtClean="0"/>
              <a:t>변화 </a:t>
            </a:r>
            <a:r>
              <a:rPr lang="ko-KR" altLang="en-US" dirty="0" smtClean="0"/>
              <a:t>속성</a:t>
            </a:r>
            <a:endParaRPr lang="en-US" altLang="ko-KR" dirty="0" smtClean="0"/>
          </a:p>
          <a:p>
            <a:pPr lvl="1"/>
            <a:r>
              <a:rPr lang="en-US" altLang="ko-KR" b="0" dirty="0"/>
              <a:t>transition-property : </a:t>
            </a:r>
            <a:r>
              <a:rPr lang="ko-KR" altLang="en-US" b="0" dirty="0"/>
              <a:t>변화 효과를 </a:t>
            </a:r>
            <a:r>
              <a:rPr lang="ko-KR" altLang="en-US" b="0"/>
              <a:t>적용할 </a:t>
            </a:r>
            <a:r>
              <a:rPr lang="ko-KR" altLang="en-US" b="0" smtClean="0"/>
              <a:t>속성들 </a:t>
            </a:r>
            <a:r>
              <a:rPr lang="ko-KR" altLang="en-US" b="0" dirty="0" smtClean="0"/>
              <a:t>나열</a:t>
            </a:r>
            <a:endParaRPr lang="en-US" altLang="ko-KR" b="0" dirty="0" smtClean="0"/>
          </a:p>
          <a:p>
            <a:pPr lvl="1"/>
            <a:r>
              <a:rPr lang="en-US" altLang="ko-KR" b="0" dirty="0" smtClean="0"/>
              <a:t>transition-duration </a:t>
            </a:r>
            <a:r>
              <a:rPr lang="en-US" altLang="ko-KR" b="0" dirty="0"/>
              <a:t>: </a:t>
            </a:r>
            <a:r>
              <a:rPr lang="ko-KR" altLang="en-US" b="0" dirty="0"/>
              <a:t>변화가 </a:t>
            </a:r>
            <a:r>
              <a:rPr lang="ko-KR" altLang="en-US" b="0"/>
              <a:t>지속되는 </a:t>
            </a:r>
            <a:r>
              <a:rPr lang="ko-KR" altLang="en-US" b="0" smtClean="0"/>
              <a:t>시간 </a:t>
            </a:r>
            <a:r>
              <a:rPr lang="ko-KR" altLang="en-US" b="0" dirty="0" smtClean="0"/>
              <a:t>지정</a:t>
            </a:r>
            <a:endParaRPr lang="en-US" altLang="ko-KR" b="0" dirty="0"/>
          </a:p>
          <a:p>
            <a:pPr lvl="1"/>
            <a:r>
              <a:rPr lang="en-US" altLang="ko-KR" b="0" dirty="0" smtClean="0"/>
              <a:t>transition-timing-function </a:t>
            </a:r>
            <a:r>
              <a:rPr lang="en-US" altLang="ko-KR" b="0" dirty="0"/>
              <a:t>: </a:t>
            </a:r>
            <a:r>
              <a:rPr lang="ko-KR" altLang="en-US" b="0" dirty="0"/>
              <a:t>변화의 시작과 </a:t>
            </a:r>
            <a:r>
              <a:rPr lang="ko-KR" altLang="en-US" b="0"/>
              <a:t>끝 </a:t>
            </a:r>
            <a:r>
              <a:rPr lang="ko-KR" altLang="en-US" b="0" smtClean="0"/>
              <a:t>타이밍 </a:t>
            </a:r>
            <a:r>
              <a:rPr lang="ko-KR" altLang="en-US" b="0" dirty="0" smtClean="0"/>
              <a:t>지정</a:t>
            </a:r>
            <a:endParaRPr lang="en-US" altLang="ko-KR" b="0" dirty="0" smtClean="0"/>
          </a:p>
          <a:p>
            <a:pPr lvl="1"/>
            <a:r>
              <a:rPr lang="en-US" altLang="ko-KR" b="0" dirty="0" smtClean="0"/>
              <a:t>transition-delay </a:t>
            </a:r>
            <a:r>
              <a:rPr lang="en-US" altLang="ko-KR" b="0" dirty="0"/>
              <a:t>: </a:t>
            </a:r>
            <a:r>
              <a:rPr lang="ko-KR" altLang="en-US" b="0" dirty="0"/>
              <a:t>변화 효과가 </a:t>
            </a:r>
            <a:r>
              <a:rPr lang="ko-KR" altLang="en-US" b="0"/>
              <a:t>지연되는 </a:t>
            </a:r>
            <a:r>
              <a:rPr lang="ko-KR" altLang="en-US" b="0" smtClean="0"/>
              <a:t>시간 </a:t>
            </a:r>
            <a:r>
              <a:rPr lang="ko-KR" altLang="en-US" b="0" dirty="0" smtClean="0"/>
              <a:t>지정</a:t>
            </a:r>
            <a:endParaRPr lang="en-US" altLang="ko-KR" b="0" dirty="0" smtClean="0"/>
          </a:p>
          <a:p>
            <a:pPr marL="457200" lvl="1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="" xmlns:p14="http://schemas.microsoft.com/office/powerpoint/2010/main" val="7634277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1</a:t>
            </a:r>
            <a:r>
              <a:rPr lang="en-US" altLang="ko-KR" smtClean="0"/>
              <a:t>. </a:t>
            </a:r>
            <a:r>
              <a:rPr lang="ko-KR" altLang="en-US" smtClean="0"/>
              <a:t>변화 </a:t>
            </a:r>
            <a:r>
              <a:rPr lang="ko-KR" altLang="en-US" dirty="0" smtClean="0"/>
              <a:t>속성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smtClean="0">
                <a:solidFill>
                  <a:schemeClr val="bg1"/>
                </a:solidFill>
              </a:rPr>
              <a:t>04 </a:t>
            </a:r>
            <a:r>
              <a:rPr kumimoji="0" lang="ko-KR" altLang="en-US" b="1" smtClean="0">
                <a:solidFill>
                  <a:schemeClr val="bg1"/>
                </a:solidFill>
              </a:rPr>
              <a:t>변화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효과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8" name="내용 개체 틀 1"/>
          <p:cNvSpPr>
            <a:spLocks noGrp="1"/>
          </p:cNvSpPr>
          <p:nvPr>
            <p:ph idx="1"/>
          </p:nvPr>
        </p:nvSpPr>
        <p:spPr>
          <a:xfrm>
            <a:off x="251520" y="1052736"/>
            <a:ext cx="8435280" cy="5472608"/>
          </a:xfrm>
        </p:spPr>
        <p:txBody>
          <a:bodyPr/>
          <a:lstStyle/>
          <a:p>
            <a:r>
              <a:rPr lang="ko-KR" altLang="en-US" smtClean="0"/>
              <a:t>변화 </a:t>
            </a:r>
            <a:r>
              <a:rPr lang="ko-KR" altLang="en-US" dirty="0" smtClean="0"/>
              <a:t>속성 작성 방식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단축형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marL="457200" lvl="1" indent="0">
              <a:buNone/>
            </a:pPr>
            <a:endParaRPr lang="en-US" altLang="ko-KR" dirty="0" smtClean="0"/>
          </a:p>
          <a:p>
            <a:pPr lvl="1"/>
            <a:r>
              <a:rPr lang="ko-KR" altLang="en-US" dirty="0" smtClean="0"/>
              <a:t>기본형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 smtClean="0"/>
          </a:p>
          <a:p>
            <a:pPr lvl="1"/>
            <a:r>
              <a:rPr lang="ko-KR" altLang="en-US" dirty="0" smtClean="0"/>
              <a:t>확장 기본형</a:t>
            </a:r>
            <a:endParaRPr lang="en-US" altLang="ko-KR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5" y="1461727"/>
            <a:ext cx="5857683" cy="504339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2252" y="1940818"/>
            <a:ext cx="5841206" cy="1100138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6" y="3284984"/>
            <a:ext cx="5830729" cy="1498283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6" y="5013176"/>
            <a:ext cx="5846445" cy="157162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803512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139"/>
          <p:cNvSpPr>
            <a:spLocks noChangeShapeType="1"/>
          </p:cNvSpPr>
          <p:nvPr/>
        </p:nvSpPr>
        <p:spPr bwMode="auto">
          <a:xfrm flipH="1">
            <a:off x="338138" y="1231900"/>
            <a:ext cx="8805862" cy="0"/>
          </a:xfrm>
          <a:prstGeom prst="line">
            <a:avLst/>
          </a:prstGeom>
          <a:noFill/>
          <a:ln w="28575">
            <a:solidFill>
              <a:schemeClr val="accent6">
                <a:lumMod val="75000"/>
              </a:schemeClr>
            </a:solidFill>
            <a:round/>
            <a:headEnd/>
            <a:tailEnd/>
          </a:ln>
        </p:spPr>
        <p:txBody>
          <a:bodyPr wrap="square" rIns="36000">
            <a:spAutoFit/>
          </a:bodyPr>
          <a:lstStyle/>
          <a:p>
            <a:endParaRPr lang="ko-KR" altLang="en-US"/>
          </a:p>
        </p:txBody>
      </p:sp>
      <p:sp>
        <p:nvSpPr>
          <p:cNvPr id="4" name="Rectangle 63"/>
          <p:cNvSpPr>
            <a:spLocks noChangeArrowheads="1"/>
          </p:cNvSpPr>
          <p:nvPr/>
        </p:nvSpPr>
        <p:spPr bwMode="auto">
          <a:xfrm>
            <a:off x="554879" y="1556792"/>
            <a:ext cx="8187182" cy="2592288"/>
          </a:xfrm>
          <a:prstGeom prst="roundRect">
            <a:avLst>
              <a:gd name="adj" fmla="val 16667"/>
            </a:avLst>
          </a:prstGeom>
          <a:noFill/>
          <a:ln w="28575" algn="ctr">
            <a:noFill/>
            <a:round/>
            <a:headEnd/>
            <a:tailEnd/>
          </a:ln>
          <a:effectLst/>
        </p:spPr>
        <p:txBody>
          <a:bodyPr wrap="none" lIns="180000" tIns="45696" rIns="91390" bIns="45696" anchor="t" anchorCtr="0"/>
          <a:lstStyle/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dirty="0">
                <a:latin typeface="+mn-ea"/>
                <a:ea typeface="+mn-ea"/>
              </a:rPr>
              <a:t>불투명도</a:t>
            </a:r>
            <a:r>
              <a:rPr lang="en-US" altLang="ko-KR" dirty="0">
                <a:latin typeface="+mn-ea"/>
                <a:ea typeface="+mn-ea"/>
              </a:rPr>
              <a:t>, </a:t>
            </a:r>
            <a:r>
              <a:rPr lang="ko-KR" altLang="en-US" dirty="0">
                <a:latin typeface="+mn-ea"/>
                <a:ea typeface="+mn-ea"/>
              </a:rPr>
              <a:t>가시성</a:t>
            </a:r>
            <a:r>
              <a:rPr lang="en-US" altLang="ko-KR" dirty="0">
                <a:latin typeface="+mn-ea"/>
                <a:ea typeface="+mn-ea"/>
              </a:rPr>
              <a:t>, </a:t>
            </a:r>
            <a:r>
              <a:rPr lang="ko-KR" altLang="en-US" dirty="0">
                <a:latin typeface="+mn-ea"/>
                <a:ea typeface="+mn-ea"/>
              </a:rPr>
              <a:t>형식 변환</a:t>
            </a:r>
            <a:r>
              <a:rPr lang="en-US" altLang="ko-KR" dirty="0">
                <a:latin typeface="+mn-ea"/>
                <a:ea typeface="+mn-ea"/>
              </a:rPr>
              <a:t>, </a:t>
            </a:r>
            <a:r>
              <a:rPr lang="en-US" altLang="ko-KR" dirty="0" smtClean="0">
                <a:latin typeface="+mn-ea"/>
                <a:ea typeface="+mn-ea"/>
              </a:rPr>
              <a:t> </a:t>
            </a:r>
            <a:r>
              <a:rPr lang="ko-KR" altLang="en-US" dirty="0" err="1" smtClean="0">
                <a:latin typeface="+mn-ea"/>
                <a:ea typeface="+mn-ea"/>
              </a:rPr>
              <a:t>그레이디언트</a:t>
            </a:r>
            <a:r>
              <a:rPr lang="ko-KR" altLang="en-US" dirty="0" smtClean="0">
                <a:latin typeface="+mn-ea"/>
                <a:ea typeface="+mn-ea"/>
              </a:rPr>
              <a:t> </a:t>
            </a:r>
            <a:r>
              <a:rPr lang="ko-KR" altLang="en-US" dirty="0">
                <a:latin typeface="+mn-ea"/>
                <a:ea typeface="+mn-ea"/>
              </a:rPr>
              <a:t>속성의 사용법을 알고 </a:t>
            </a:r>
            <a:endParaRPr lang="en-US" altLang="ko-KR" dirty="0" smtClean="0">
              <a:latin typeface="+mn-ea"/>
              <a:ea typeface="+mn-ea"/>
            </a:endParaRPr>
          </a:p>
          <a:p>
            <a:pPr lvl="0">
              <a:lnSpc>
                <a:spcPct val="150000"/>
              </a:lnSpc>
            </a:pPr>
            <a:r>
              <a:rPr lang="ko-KR" altLang="en-US" dirty="0" smtClean="0">
                <a:latin typeface="+mn-ea"/>
                <a:ea typeface="+mn-ea"/>
              </a:rPr>
              <a:t>    적용할 </a:t>
            </a:r>
            <a:r>
              <a:rPr lang="ko-KR" altLang="en-US" dirty="0">
                <a:latin typeface="+mn-ea"/>
                <a:ea typeface="+mn-ea"/>
              </a:rPr>
              <a:t>수 있다</a:t>
            </a:r>
            <a:r>
              <a:rPr lang="en-US" altLang="ko-KR" dirty="0">
                <a:latin typeface="+mn-ea"/>
                <a:ea typeface="+mn-ea"/>
              </a:rPr>
              <a:t>.</a:t>
            </a: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dirty="0" smtClean="0">
                <a:latin typeface="+mn-ea"/>
                <a:ea typeface="+mn-ea"/>
              </a:rPr>
              <a:t>2</a:t>
            </a:r>
            <a:r>
              <a:rPr lang="ko-KR" altLang="en-US" dirty="0">
                <a:latin typeface="+mn-ea"/>
                <a:ea typeface="+mn-ea"/>
              </a:rPr>
              <a:t>차원 변환 함수의 종류를 알고 적용할 수 있다</a:t>
            </a:r>
            <a:r>
              <a:rPr lang="en-US" altLang="ko-KR" dirty="0">
                <a:latin typeface="+mn-ea"/>
                <a:ea typeface="+mn-ea"/>
              </a:rPr>
              <a:t>.</a:t>
            </a: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dirty="0" smtClean="0">
                <a:latin typeface="+mn-ea"/>
                <a:ea typeface="+mn-ea"/>
              </a:rPr>
              <a:t>3</a:t>
            </a:r>
            <a:r>
              <a:rPr lang="ko-KR" altLang="en-US" dirty="0">
                <a:latin typeface="+mn-ea"/>
                <a:ea typeface="+mn-ea"/>
              </a:rPr>
              <a:t>차원 변환 함수의 종류를 알고 적용할 수 있다</a:t>
            </a:r>
            <a:r>
              <a:rPr lang="en-US" altLang="ko-KR" dirty="0">
                <a:latin typeface="+mn-ea"/>
                <a:ea typeface="+mn-ea"/>
              </a:rPr>
              <a:t>.</a:t>
            </a: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dirty="0" smtClean="0">
                <a:latin typeface="+mn-ea"/>
                <a:ea typeface="+mn-ea"/>
              </a:rPr>
              <a:t>CSS3</a:t>
            </a:r>
            <a:r>
              <a:rPr lang="ko-KR" altLang="en-US" dirty="0">
                <a:latin typeface="+mn-ea"/>
                <a:ea typeface="+mn-ea"/>
              </a:rPr>
              <a:t>에서 제공하는 애니메이션 속성의 종류를 알고 적용할 수 있다</a:t>
            </a:r>
            <a:endParaRPr kumimoji="0" lang="en-US" altLang="en-US" dirty="0">
              <a:latin typeface="+mn-ea"/>
              <a:ea typeface="+mn-ea"/>
            </a:endParaRPr>
          </a:p>
        </p:txBody>
      </p:sp>
      <p:sp>
        <p:nvSpPr>
          <p:cNvPr id="5" name="Rectangle 63"/>
          <p:cNvSpPr>
            <a:spLocks noChangeArrowheads="1"/>
          </p:cNvSpPr>
          <p:nvPr/>
        </p:nvSpPr>
        <p:spPr bwMode="auto">
          <a:xfrm>
            <a:off x="554879" y="692696"/>
            <a:ext cx="3912996" cy="539204"/>
          </a:xfrm>
          <a:prstGeom prst="roundRect">
            <a:avLst>
              <a:gd name="adj" fmla="val 16667"/>
            </a:avLst>
          </a:prstGeom>
          <a:noFill/>
          <a:ln w="28575" algn="ctr">
            <a:noFill/>
            <a:round/>
            <a:headEnd/>
            <a:tailEnd/>
          </a:ln>
          <a:effectLst/>
        </p:spPr>
        <p:txBody>
          <a:bodyPr wrap="none" lIns="252000" tIns="45696" rIns="91390" bIns="45696" anchor="t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3000" b="1" dirty="0" smtClean="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</a:rPr>
              <a:t>학습목표</a:t>
            </a:r>
            <a:endParaRPr kumimoji="0" lang="en-US" altLang="en-US" sz="3000" b="1" dirty="0">
              <a:solidFill>
                <a:schemeClr val="accent6">
                  <a:lumMod val="75000"/>
                </a:schemeClr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40650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2. </a:t>
            </a:r>
            <a:r>
              <a:rPr lang="en-US" altLang="ko-KR" dirty="0"/>
              <a:t>transition-property </a:t>
            </a:r>
            <a:r>
              <a:rPr lang="ko-KR" altLang="en-US" dirty="0"/>
              <a:t>속성</a:t>
            </a: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smtClean="0">
                <a:solidFill>
                  <a:schemeClr val="bg1"/>
                </a:solidFill>
              </a:rPr>
              <a:t>04 </a:t>
            </a:r>
            <a:r>
              <a:rPr kumimoji="0" lang="ko-KR" altLang="en-US" b="1" smtClean="0">
                <a:solidFill>
                  <a:schemeClr val="bg1"/>
                </a:solidFill>
              </a:rPr>
              <a:t>변화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효과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95536" y="932696"/>
            <a:ext cx="8352928" cy="36004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sz="1100" b="1" dirty="0" smtClean="0">
                <a:solidFill>
                  <a:schemeClr val="tx1"/>
                </a:solidFill>
              </a:rPr>
              <a:t>예제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8-19 </a:t>
            </a:r>
            <a:r>
              <a:rPr lang="ko-KR" altLang="en-US" sz="1100" dirty="0">
                <a:solidFill>
                  <a:schemeClr val="tx1"/>
                </a:solidFill>
              </a:rPr>
              <a:t>변화 효과 대상 지정하기 </a:t>
            </a:r>
            <a:r>
              <a:rPr lang="ko-KR" altLang="en-US" sz="1100" dirty="0" smtClean="0">
                <a:solidFill>
                  <a:schemeClr val="tx1"/>
                </a:solidFill>
              </a:rPr>
              <a:t>                                                                                         </a:t>
            </a:r>
            <a:r>
              <a:rPr lang="en-US" altLang="ko-KR" sz="1100" dirty="0" smtClean="0">
                <a:solidFill>
                  <a:schemeClr val="tx1"/>
                </a:solidFill>
              </a:rPr>
              <a:t>ch08/19_tproperty.html</a:t>
            </a:r>
            <a:endParaRPr lang="ko-KR" altLang="ko-KR" sz="11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95536" y="1292736"/>
            <a:ext cx="8344461" cy="3216384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width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100px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height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100px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background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orange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transition-property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width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background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color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</a:t>
            </a:r>
            <a:r>
              <a:rPr lang="ko-KR" altLang="en-US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div:hover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width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400px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background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blue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color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white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ko-KR" altLang="en-US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마우스를 올리면 여러 속성이 변합니다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b="1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4725144"/>
            <a:ext cx="6698198" cy="144016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3211064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3. transition-duration </a:t>
            </a:r>
            <a:r>
              <a:rPr lang="ko-KR" altLang="en-US" dirty="0"/>
              <a:t>속성</a:t>
            </a: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smtClean="0">
                <a:solidFill>
                  <a:schemeClr val="bg1"/>
                </a:solidFill>
              </a:rPr>
              <a:t>04 </a:t>
            </a:r>
            <a:r>
              <a:rPr kumimoji="0" lang="ko-KR" altLang="en-US" b="1" smtClean="0">
                <a:solidFill>
                  <a:schemeClr val="bg1"/>
                </a:solidFill>
              </a:rPr>
              <a:t>변화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효과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95536" y="932696"/>
            <a:ext cx="8352928" cy="36004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sz="1100" b="1" dirty="0" smtClean="0">
                <a:solidFill>
                  <a:schemeClr val="tx1"/>
                </a:solidFill>
              </a:rPr>
              <a:t>예제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8-20 </a:t>
            </a:r>
            <a:r>
              <a:rPr lang="ko-KR" altLang="en-US" sz="1100" dirty="0">
                <a:solidFill>
                  <a:schemeClr val="tx1"/>
                </a:solidFill>
              </a:rPr>
              <a:t>변화 효과의 지속 시간 </a:t>
            </a:r>
            <a:r>
              <a:rPr lang="ko-KR" altLang="en-US" sz="1100" dirty="0" smtClean="0">
                <a:solidFill>
                  <a:schemeClr val="tx1"/>
                </a:solidFill>
              </a:rPr>
              <a:t>설정하기                                                                                 </a:t>
            </a:r>
            <a:r>
              <a:rPr lang="en-US" altLang="ko-KR" sz="1100" dirty="0">
                <a:solidFill>
                  <a:schemeClr val="tx1"/>
                </a:solidFill>
              </a:rPr>
              <a:t>ch08/20_tduration.html</a:t>
            </a:r>
            <a:endParaRPr lang="ko-KR" altLang="ko-KR" sz="11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95536" y="1292736"/>
            <a:ext cx="8344461" cy="3000360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width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280px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height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100px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background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orange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transition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background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transition-duration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10s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div:hover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background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blue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ko-KR" altLang="en-US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색상이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10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초 동안 서서히 변합니다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b="1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4509120"/>
            <a:ext cx="7998807" cy="129614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4436637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4. </a:t>
            </a:r>
            <a:r>
              <a:rPr lang="en-US" altLang="ko-KR" dirty="0"/>
              <a:t>transition-timing-function </a:t>
            </a:r>
            <a:r>
              <a:rPr lang="ko-KR" altLang="en-US" dirty="0"/>
              <a:t>속성</a:t>
            </a: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smtClean="0">
                <a:solidFill>
                  <a:schemeClr val="bg1"/>
                </a:solidFill>
              </a:rPr>
              <a:t>04 </a:t>
            </a:r>
            <a:r>
              <a:rPr kumimoji="0" lang="ko-KR" altLang="en-US" b="1" smtClean="0">
                <a:solidFill>
                  <a:schemeClr val="bg1"/>
                </a:solidFill>
              </a:rPr>
              <a:t>변화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효과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8" name="내용 개체 틀 1"/>
          <p:cNvSpPr>
            <a:spLocks noGrp="1"/>
          </p:cNvSpPr>
          <p:nvPr>
            <p:ph idx="1"/>
          </p:nvPr>
        </p:nvSpPr>
        <p:spPr>
          <a:xfrm>
            <a:off x="251520" y="1052736"/>
            <a:ext cx="8435280" cy="2808312"/>
          </a:xfrm>
        </p:spPr>
        <p:txBody>
          <a:bodyPr/>
          <a:lstStyle/>
          <a:p>
            <a:r>
              <a:rPr lang="ko-KR" altLang="en-US" dirty="0" smtClean="0"/>
              <a:t>속성값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linear </a:t>
            </a:r>
            <a:r>
              <a:rPr lang="en-US" altLang="ko-KR" dirty="0"/>
              <a:t>: </a:t>
            </a:r>
            <a:r>
              <a:rPr lang="ko-KR" altLang="en-US" dirty="0"/>
              <a:t>처음부터 끝까지 같은 </a:t>
            </a:r>
            <a:r>
              <a:rPr lang="ko-KR" altLang="en-US" dirty="0" smtClean="0"/>
              <a:t>속도</a:t>
            </a:r>
            <a:endParaRPr lang="en-US" altLang="ko-KR" dirty="0"/>
          </a:p>
          <a:p>
            <a:pPr lvl="1"/>
            <a:r>
              <a:rPr lang="en-US" altLang="ko-KR" dirty="0" smtClean="0"/>
              <a:t>ease </a:t>
            </a:r>
            <a:r>
              <a:rPr lang="en-US" altLang="ko-KR" dirty="0"/>
              <a:t>: </a:t>
            </a:r>
            <a:r>
              <a:rPr lang="ko-KR" altLang="en-US" dirty="0"/>
              <a:t>느리게 시작하여 점점 빨라졌다가 느리게 </a:t>
            </a:r>
            <a:r>
              <a:rPr lang="ko-KR" altLang="en-US" dirty="0" smtClean="0"/>
              <a:t>끝남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ease-in </a:t>
            </a:r>
            <a:r>
              <a:rPr lang="en-US" altLang="ko-KR" dirty="0"/>
              <a:t>: </a:t>
            </a:r>
            <a:r>
              <a:rPr lang="ko-KR" altLang="en-US" dirty="0"/>
              <a:t>느리게 시작하여 점점 빨라지다가 일정한 속도에 다다르면 같은 속도를 </a:t>
            </a:r>
            <a:r>
              <a:rPr lang="ko-KR" altLang="en-US" dirty="0" smtClean="0"/>
              <a:t>유지</a:t>
            </a:r>
            <a:endParaRPr lang="en-US" altLang="ko-KR" dirty="0"/>
          </a:p>
          <a:p>
            <a:pPr lvl="1"/>
            <a:r>
              <a:rPr lang="en-US" altLang="ko-KR" dirty="0" smtClean="0"/>
              <a:t>ease-out </a:t>
            </a:r>
            <a:r>
              <a:rPr lang="en-US" altLang="ko-KR" dirty="0"/>
              <a:t>: </a:t>
            </a:r>
            <a:r>
              <a:rPr lang="ko-KR" altLang="en-US" dirty="0"/>
              <a:t>일정한 속도의 등속 변화로 시작해서 점점 느려지면서 </a:t>
            </a:r>
            <a:r>
              <a:rPr lang="ko-KR" altLang="en-US" dirty="0" smtClean="0"/>
              <a:t>끝남</a:t>
            </a:r>
            <a:endParaRPr lang="en-US" altLang="ko-KR" dirty="0"/>
          </a:p>
          <a:p>
            <a:pPr lvl="1"/>
            <a:r>
              <a:rPr lang="en-US" altLang="ko-KR" dirty="0" smtClean="0"/>
              <a:t>ease-in-out </a:t>
            </a:r>
            <a:r>
              <a:rPr lang="en-US" altLang="ko-KR" dirty="0"/>
              <a:t>: </a:t>
            </a:r>
            <a:r>
              <a:rPr lang="ko-KR" altLang="en-US" dirty="0"/>
              <a:t>느리게 시작하여 느리게 </a:t>
            </a:r>
            <a:r>
              <a:rPr lang="ko-KR" altLang="en-US" dirty="0" smtClean="0"/>
              <a:t>끝남</a:t>
            </a:r>
            <a:endParaRPr lang="en-US" altLang="ko-KR" dirty="0"/>
          </a:p>
          <a:p>
            <a:pPr lvl="1"/>
            <a:r>
              <a:rPr lang="en-US" altLang="ko-KR" dirty="0" smtClean="0"/>
              <a:t>cubic-</a:t>
            </a:r>
            <a:r>
              <a:rPr lang="en-US" altLang="ko-KR" dirty="0" err="1" smtClean="0"/>
              <a:t>bezier</a:t>
            </a:r>
            <a:r>
              <a:rPr lang="en-US" altLang="ko-KR" dirty="0" smtClean="0"/>
              <a:t>(n, n, n, n) : </a:t>
            </a:r>
            <a:r>
              <a:rPr lang="ko-KR" altLang="en-US" dirty="0" smtClean="0"/>
              <a:t>처음과 끝의 속도를 설정</a:t>
            </a:r>
            <a:endParaRPr lang="en-US" altLang="ko-KR" dirty="0" smtClean="0"/>
          </a:p>
        </p:txBody>
      </p:sp>
    </p:spTree>
    <p:extLst>
      <p:ext uri="{BB962C8B-B14F-4D97-AF65-F5344CB8AC3E}">
        <p14:creationId xmlns="" xmlns:p14="http://schemas.microsoft.com/office/powerpoint/2010/main" val="12176578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4. </a:t>
            </a:r>
            <a:r>
              <a:rPr lang="en-US" altLang="ko-KR" dirty="0"/>
              <a:t>transition-timing-function </a:t>
            </a:r>
            <a:r>
              <a:rPr lang="ko-KR" altLang="en-US" dirty="0"/>
              <a:t>속성</a:t>
            </a: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smtClean="0">
                <a:solidFill>
                  <a:schemeClr val="bg1"/>
                </a:solidFill>
              </a:rPr>
              <a:t>04 </a:t>
            </a:r>
            <a:r>
              <a:rPr kumimoji="0" lang="ko-KR" altLang="en-US" b="1" smtClean="0">
                <a:solidFill>
                  <a:schemeClr val="bg1"/>
                </a:solidFill>
              </a:rPr>
              <a:t>변화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효과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8" name="내용 개체 틀 1"/>
          <p:cNvSpPr>
            <a:spLocks noGrp="1"/>
          </p:cNvSpPr>
          <p:nvPr>
            <p:ph idx="1"/>
          </p:nvPr>
        </p:nvSpPr>
        <p:spPr>
          <a:xfrm>
            <a:off x="251520" y="1052736"/>
            <a:ext cx="8435280" cy="1152128"/>
          </a:xfrm>
        </p:spPr>
        <p:txBody>
          <a:bodyPr/>
          <a:lstStyle/>
          <a:p>
            <a:r>
              <a:rPr lang="ko-KR" altLang="en-US" dirty="0" err="1" smtClean="0"/>
              <a:t>큐빅</a:t>
            </a:r>
            <a:r>
              <a:rPr lang="ko-KR" altLang="en-US" dirty="0" smtClean="0"/>
              <a:t> 베이지 타이밍 함수</a:t>
            </a:r>
            <a:endParaRPr lang="en-US" altLang="ko-KR" dirty="0"/>
          </a:p>
          <a:p>
            <a:pPr lvl="1"/>
            <a:r>
              <a:rPr lang="ko-KR" altLang="en-US" dirty="0" smtClean="0"/>
              <a:t>원하는 대로 타이밍을 조정할 때 사용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기본값은 </a:t>
            </a:r>
            <a:r>
              <a:rPr lang="en-US" altLang="ko-KR" dirty="0" smtClean="0"/>
              <a:t>cubic-Bezier(0.25, 0.1, 0.25, 1.0)</a:t>
            </a: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2482899"/>
            <a:ext cx="4834890" cy="311181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0299642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4. </a:t>
            </a:r>
            <a:r>
              <a:rPr lang="en-US" altLang="ko-KR" dirty="0"/>
              <a:t>transition-timing-function </a:t>
            </a:r>
            <a:r>
              <a:rPr lang="ko-KR" altLang="en-US" dirty="0"/>
              <a:t>속성</a:t>
            </a: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smtClean="0">
                <a:solidFill>
                  <a:schemeClr val="bg1"/>
                </a:solidFill>
              </a:rPr>
              <a:t>04 </a:t>
            </a:r>
            <a:r>
              <a:rPr kumimoji="0" lang="ko-KR" altLang="en-US" b="1" smtClean="0">
                <a:solidFill>
                  <a:schemeClr val="bg1"/>
                </a:solidFill>
              </a:rPr>
              <a:t>변</a:t>
            </a:r>
            <a:r>
              <a:rPr kumimoji="0" lang="ko-KR" altLang="en-US" b="1">
                <a:solidFill>
                  <a:schemeClr val="bg1"/>
                </a:solidFill>
              </a:rPr>
              <a:t>화</a:t>
            </a:r>
            <a:r>
              <a:rPr kumimoji="0" lang="ko-KR" altLang="en-US" b="1" smtClean="0">
                <a:solidFill>
                  <a:schemeClr val="bg1"/>
                </a:solidFill>
              </a:rPr>
              <a:t>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효과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95536" y="932696"/>
            <a:ext cx="8352928" cy="36004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sz="1100" b="1" dirty="0" smtClean="0">
                <a:solidFill>
                  <a:schemeClr val="tx1"/>
                </a:solidFill>
              </a:rPr>
              <a:t>예제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8-21 </a:t>
            </a:r>
            <a:r>
              <a:rPr lang="ko-KR" altLang="en-US" sz="1100" dirty="0">
                <a:solidFill>
                  <a:schemeClr val="tx1"/>
                </a:solidFill>
              </a:rPr>
              <a:t>변화 효과의 타이밍 설정하기 </a:t>
            </a:r>
            <a:r>
              <a:rPr lang="ko-KR" altLang="en-US" sz="1100" dirty="0" smtClean="0">
                <a:solidFill>
                  <a:schemeClr val="tx1"/>
                </a:solidFill>
              </a:rPr>
              <a:t>                                                                                    </a:t>
            </a:r>
            <a:r>
              <a:rPr lang="en-US" altLang="ko-KR" sz="1100" dirty="0" smtClean="0">
                <a:solidFill>
                  <a:schemeClr val="tx1"/>
                </a:solidFill>
              </a:rPr>
              <a:t>ch08/21_tfunction.html</a:t>
            </a:r>
            <a:endParaRPr lang="ko-KR" altLang="ko-KR" sz="11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95536" y="1292736"/>
            <a:ext cx="8352928" cy="4656544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width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100px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height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50px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background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red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color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yellow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border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solid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black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transition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width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3s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#div1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 </a:t>
            </a:r>
            <a:r>
              <a:rPr lang="en-US" altLang="ko-KR" sz="1100" smtClean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transition-timing-function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linear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#div2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 </a:t>
            </a:r>
            <a:r>
              <a:rPr lang="en-US" altLang="ko-KR" sz="1100" smtClean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transition-timing-function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ease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  <a:r>
              <a:rPr lang="ko-KR" altLang="en-US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#div3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 </a:t>
            </a:r>
            <a:r>
              <a:rPr lang="en-US" altLang="ko-KR" sz="1100" smtClean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transition-timing-function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ease-in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#div4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 </a:t>
            </a:r>
            <a:r>
              <a:rPr lang="en-US" altLang="ko-KR" sz="1100" smtClean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transition-timing-function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ease-out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#div5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 </a:t>
            </a:r>
            <a:r>
              <a:rPr lang="en-US" altLang="ko-KR" sz="1100" smtClean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transition-timing-function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ease-in-out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#div6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 </a:t>
            </a:r>
            <a:r>
              <a:rPr lang="en-US" altLang="ko-KR" sz="1100" smtClean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transition-timing-function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cubic-bezier(0.1,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0.0,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0.1,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1.0)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div:hover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width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400px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}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</a:p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smtClean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smtClean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&lt;</a:t>
            </a:r>
            <a:r>
              <a:rPr lang="en-US" altLang="ko-KR" sz="1100" smtClean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smtClean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id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="div1"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smtClean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</a:t>
            </a:r>
            <a:r>
              <a:rPr lang="en-US" altLang="ko-KR" sz="1100" smtClean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top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100px"&gt;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linear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 smtClean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smtClean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&lt;</a:t>
            </a:r>
            <a:r>
              <a:rPr lang="en-US" altLang="ko-KR" sz="1100" smtClean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smtClean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id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="div2"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smtClean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</a:t>
            </a:r>
            <a:r>
              <a:rPr lang="en-US" altLang="ko-KR" sz="1100" smtClean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top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150px"&gt;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ease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 smtClean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smtClean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&lt;</a:t>
            </a:r>
            <a:r>
              <a:rPr lang="en-US" altLang="ko-KR" sz="1100" smtClean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smtClean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id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="div3"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smtClean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</a:t>
            </a:r>
            <a:r>
              <a:rPr lang="en-US" altLang="ko-KR" sz="1100" smtClean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top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200px"&gt;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ease-in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 smtClean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smtClean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&lt;</a:t>
            </a:r>
            <a:r>
              <a:rPr lang="en-US" altLang="ko-KR" sz="1100" smtClean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smtClean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id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="div4"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smtClean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</a:t>
            </a:r>
            <a:r>
              <a:rPr lang="en-US" altLang="ko-KR" sz="1100" smtClean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top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250px"&gt;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ease-out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 smtClean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smtClean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&lt;</a:t>
            </a:r>
            <a:r>
              <a:rPr lang="en-US" altLang="ko-KR" sz="1100" smtClean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smtClean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id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="div5"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smtClean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</a:t>
            </a:r>
            <a:r>
              <a:rPr lang="en-US" altLang="ko-KR" sz="1100" smtClean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top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300px"&gt;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ease-in-out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 smtClean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smtClean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&lt;</a:t>
            </a:r>
            <a:r>
              <a:rPr lang="en-US" altLang="ko-KR" sz="1100" smtClean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smtClean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id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="div5"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smtClean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</a:t>
            </a:r>
            <a:r>
              <a:rPr lang="en-US" altLang="ko-KR" sz="1100" smtClean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top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350px"&gt;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cubic-bezier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 smtClean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smtClean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 smtClean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b="1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4221088"/>
            <a:ext cx="4320480" cy="228517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342713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5. </a:t>
            </a:r>
            <a:r>
              <a:rPr lang="en-US" altLang="ko-KR" dirty="0"/>
              <a:t>transition-delay </a:t>
            </a:r>
            <a:r>
              <a:rPr lang="ko-KR" altLang="en-US" dirty="0"/>
              <a:t>속성</a:t>
            </a: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smtClean="0">
                <a:solidFill>
                  <a:schemeClr val="bg1"/>
                </a:solidFill>
              </a:rPr>
              <a:t>04 </a:t>
            </a:r>
            <a:r>
              <a:rPr kumimoji="0" lang="ko-KR" altLang="en-US" b="1" smtClean="0">
                <a:solidFill>
                  <a:schemeClr val="bg1"/>
                </a:solidFill>
              </a:rPr>
              <a:t>변화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효과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95536" y="932696"/>
            <a:ext cx="8352928" cy="36004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sz="1100" b="1" dirty="0" smtClean="0">
                <a:solidFill>
                  <a:schemeClr val="tx1"/>
                </a:solidFill>
              </a:rPr>
              <a:t>예제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8-22 </a:t>
            </a:r>
            <a:r>
              <a:rPr lang="ko-KR" altLang="en-US" sz="1100" dirty="0">
                <a:solidFill>
                  <a:schemeClr val="tx1"/>
                </a:solidFill>
              </a:rPr>
              <a:t>변화 효과의 지연 시간 설정하기 </a:t>
            </a:r>
            <a:r>
              <a:rPr lang="ko-KR" altLang="en-US" sz="1100" dirty="0" smtClean="0">
                <a:solidFill>
                  <a:schemeClr val="tx1"/>
                </a:solidFill>
              </a:rPr>
              <a:t>                                                                                    </a:t>
            </a:r>
            <a:r>
              <a:rPr lang="en-US" altLang="ko-KR" sz="1100" dirty="0" smtClean="0">
                <a:solidFill>
                  <a:schemeClr val="tx1"/>
                </a:solidFill>
              </a:rPr>
              <a:t>ch08/21_tdelay.html</a:t>
            </a:r>
            <a:endParaRPr lang="ko-KR" altLang="ko-KR" sz="11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95536" y="1292736"/>
            <a:ext cx="8344461" cy="3360400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margin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50px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width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200px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height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200px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background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yellow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 smtClean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border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5px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solid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black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transition-duration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5s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transition-delay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3s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div:hover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transform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rotate(180deg)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마우스를 올리고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3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초 후에 박스가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180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도 회전합니다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b="1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968" y="1998563"/>
            <a:ext cx="4349115" cy="190881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7196392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5. </a:t>
            </a:r>
            <a:r>
              <a:rPr lang="en-US" altLang="ko-KR" dirty="0"/>
              <a:t>transition-delay </a:t>
            </a:r>
            <a:r>
              <a:rPr lang="ko-KR" altLang="en-US" dirty="0"/>
              <a:t>속성</a:t>
            </a: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smtClean="0">
                <a:solidFill>
                  <a:schemeClr val="bg1"/>
                </a:solidFill>
              </a:rPr>
              <a:t>04 </a:t>
            </a:r>
            <a:r>
              <a:rPr kumimoji="0" lang="ko-KR" altLang="en-US" b="1" smtClean="0">
                <a:solidFill>
                  <a:schemeClr val="bg1"/>
                </a:solidFill>
              </a:rPr>
              <a:t>변화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효과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95536" y="932696"/>
            <a:ext cx="8352928" cy="36004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sz="1100" b="1" dirty="0" smtClean="0">
                <a:solidFill>
                  <a:schemeClr val="tx1"/>
                </a:solidFill>
              </a:rPr>
              <a:t>예제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8-23 </a:t>
            </a:r>
            <a:r>
              <a:rPr lang="ko-KR" altLang="en-US" sz="1100" dirty="0">
                <a:solidFill>
                  <a:schemeClr val="tx1"/>
                </a:solidFill>
              </a:rPr>
              <a:t>홈페이지 메뉴 만들기 </a:t>
            </a:r>
            <a:r>
              <a:rPr lang="ko-KR" altLang="en-US" sz="1100" dirty="0" smtClean="0">
                <a:solidFill>
                  <a:schemeClr val="tx1"/>
                </a:solidFill>
              </a:rPr>
              <a:t>                                                                                                 </a:t>
            </a:r>
            <a:r>
              <a:rPr lang="en-US" altLang="ko-KR" sz="1100" dirty="0" smtClean="0">
                <a:solidFill>
                  <a:schemeClr val="tx1"/>
                </a:solidFill>
              </a:rPr>
              <a:t>ch08/23_tmenu.html</a:t>
            </a:r>
            <a:endParaRPr lang="ko-KR" altLang="ko-KR" sz="11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95536" y="1292736"/>
            <a:ext cx="8344461" cy="5232608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</a:t>
            </a:r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0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smtClean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text-decoration</a:t>
            </a:r>
            <a:r>
              <a:rPr lang="en-US" altLang="ko-KR" sz="10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0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none</a:t>
            </a:r>
            <a:r>
              <a:rPr lang="en-US" altLang="ko-KR" sz="10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0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color</a:t>
            </a:r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white</a:t>
            </a:r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</a:p>
          <a:p>
            <a:r>
              <a:rPr lang="ko-KR" altLang="en-US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0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</a:t>
            </a:r>
          </a:p>
          <a:p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position</a:t>
            </a:r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absolute</a:t>
            </a:r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smtClean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left</a:t>
            </a:r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0px</a:t>
            </a:r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0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width</a:t>
            </a:r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80px</a:t>
            </a:r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</a:p>
          <a:p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height</a:t>
            </a:r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50px</a:t>
            </a:r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background</a:t>
            </a:r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#ff8080</a:t>
            </a:r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smtClean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border</a:t>
            </a:r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1px</a:t>
            </a:r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solid</a:t>
            </a:r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red</a:t>
            </a:r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0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transition-property</a:t>
            </a:r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width</a:t>
            </a:r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background</a:t>
            </a:r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transition-duration</a:t>
            </a:r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2s</a:t>
            </a:r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2s;</a:t>
            </a:r>
          </a:p>
          <a:p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smtClean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line-height</a:t>
            </a:r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50px</a:t>
            </a:r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0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div:hover</a:t>
            </a:r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</a:t>
            </a:r>
          </a:p>
          <a:p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width</a:t>
            </a:r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200px</a:t>
            </a:r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</a:t>
            </a:r>
            <a:r>
              <a:rPr lang="en-US" altLang="ko-KR" sz="10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</a:t>
            </a:r>
            <a:r>
              <a:rPr lang="en-US" altLang="ko-KR" sz="10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transition-timing-function</a:t>
            </a:r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linear</a:t>
            </a:r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smtClean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background</a:t>
            </a:r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#ff0000</a:t>
            </a:r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0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color</a:t>
            </a:r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white</a:t>
            </a:r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text-align</a:t>
            </a:r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center</a:t>
            </a:r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smtClean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font-size</a:t>
            </a:r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30px</a:t>
            </a:r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0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0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0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&lt;</a:t>
            </a:r>
            <a:r>
              <a:rPr lang="en-US" altLang="ko-KR" sz="10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</a:t>
            </a:r>
            <a:r>
              <a:rPr lang="en-US" altLang="ko-KR" sz="10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top</a:t>
            </a:r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</a:t>
            </a:r>
            <a:r>
              <a:rPr lang="en-US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50px"&gt;&lt;</a:t>
            </a:r>
            <a:r>
              <a:rPr lang="en-US" altLang="ko-KR" sz="10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</a:t>
            </a:r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href</a:t>
            </a:r>
            <a:r>
              <a:rPr lang="en-US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="#"</a:t>
            </a:r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target</a:t>
            </a:r>
            <a:r>
              <a:rPr lang="en-US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="new"&gt;</a:t>
            </a:r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HOME</a:t>
            </a:r>
            <a:r>
              <a:rPr lang="en-US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0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</a:t>
            </a:r>
            <a:r>
              <a:rPr lang="en-US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&gt;&lt;/</a:t>
            </a:r>
            <a:r>
              <a:rPr lang="en-US" altLang="ko-KR" sz="10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&lt;</a:t>
            </a:r>
            <a:r>
              <a:rPr lang="en-US" altLang="ko-KR" sz="10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</a:t>
            </a:r>
            <a:r>
              <a:rPr lang="en-US" altLang="ko-KR" sz="10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top</a:t>
            </a:r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</a:t>
            </a:r>
            <a:r>
              <a:rPr lang="en-US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100px"&gt;&lt;</a:t>
            </a:r>
            <a:r>
              <a:rPr lang="en-US" altLang="ko-KR" sz="10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</a:t>
            </a:r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href</a:t>
            </a:r>
            <a:r>
              <a:rPr lang="en-US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="#"</a:t>
            </a:r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target</a:t>
            </a:r>
            <a:r>
              <a:rPr lang="en-US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="new"&gt;</a:t>
            </a:r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ABOUT</a:t>
            </a:r>
            <a:r>
              <a:rPr lang="en-US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0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</a:t>
            </a:r>
            <a:r>
              <a:rPr lang="en-US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&gt;&lt;/</a:t>
            </a:r>
            <a:r>
              <a:rPr lang="en-US" altLang="ko-KR" sz="10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&lt;</a:t>
            </a:r>
            <a:r>
              <a:rPr lang="en-US" altLang="ko-KR" sz="10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</a:t>
            </a:r>
            <a:r>
              <a:rPr lang="en-US" altLang="ko-KR" sz="10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top</a:t>
            </a:r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</a:t>
            </a:r>
            <a:r>
              <a:rPr lang="en-US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150px"&gt;&lt;</a:t>
            </a:r>
            <a:r>
              <a:rPr lang="en-US" altLang="ko-KR" sz="10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</a:t>
            </a:r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href</a:t>
            </a:r>
            <a:r>
              <a:rPr lang="en-US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="#"</a:t>
            </a:r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target</a:t>
            </a:r>
            <a:r>
              <a:rPr lang="en-US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="new"&gt;</a:t>
            </a:r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NEWS</a:t>
            </a:r>
            <a:r>
              <a:rPr lang="en-US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0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</a:t>
            </a:r>
            <a:r>
              <a:rPr lang="en-US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&gt;&lt;/</a:t>
            </a:r>
            <a:r>
              <a:rPr lang="en-US" altLang="ko-KR" sz="10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&lt;</a:t>
            </a:r>
            <a:r>
              <a:rPr lang="en-US" altLang="ko-KR" sz="10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</a:t>
            </a:r>
            <a:r>
              <a:rPr lang="en-US" altLang="ko-KR" sz="10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top</a:t>
            </a:r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</a:t>
            </a:r>
            <a:r>
              <a:rPr lang="en-US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200px"&gt;&lt;</a:t>
            </a:r>
            <a:r>
              <a:rPr lang="en-US" altLang="ko-KR" sz="10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</a:t>
            </a:r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href</a:t>
            </a:r>
            <a:r>
              <a:rPr lang="en-US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="#"</a:t>
            </a:r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target</a:t>
            </a:r>
            <a:r>
              <a:rPr lang="en-US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="new"&gt;</a:t>
            </a:r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STUDY</a:t>
            </a:r>
            <a:r>
              <a:rPr lang="en-US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0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</a:t>
            </a:r>
            <a:r>
              <a:rPr lang="en-US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&gt;&lt;/</a:t>
            </a:r>
            <a:r>
              <a:rPr lang="en-US" altLang="ko-KR" sz="10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&lt;</a:t>
            </a:r>
            <a:r>
              <a:rPr lang="en-US" altLang="ko-KR" sz="10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</a:t>
            </a:r>
            <a:r>
              <a:rPr lang="en-US" altLang="ko-KR" sz="10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top</a:t>
            </a:r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</a:t>
            </a:r>
            <a:r>
              <a:rPr lang="en-US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250px"&gt;&lt;</a:t>
            </a:r>
            <a:r>
              <a:rPr lang="en-US" altLang="ko-KR" sz="10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</a:t>
            </a:r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href</a:t>
            </a:r>
            <a:r>
              <a:rPr lang="en-US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="#"</a:t>
            </a:r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target</a:t>
            </a:r>
            <a:r>
              <a:rPr lang="en-US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="new"&gt;</a:t>
            </a:r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CONTACT</a:t>
            </a:r>
            <a:r>
              <a:rPr lang="en-US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0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</a:t>
            </a:r>
            <a:r>
              <a:rPr lang="en-US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&gt;&lt;/</a:t>
            </a:r>
            <a:r>
              <a:rPr lang="en-US" altLang="ko-KR" sz="10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0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00" b="1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2725558"/>
            <a:ext cx="3500438" cy="236696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15466981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애니메이션의 원리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04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애니메이션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196752"/>
            <a:ext cx="7886700" cy="505968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22672906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애니메이션의 원리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04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애니메이션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6" name="내용 개체 틀 1"/>
          <p:cNvSpPr>
            <a:spLocks noGrp="1"/>
          </p:cNvSpPr>
          <p:nvPr>
            <p:ph idx="1"/>
          </p:nvPr>
        </p:nvSpPr>
        <p:spPr>
          <a:xfrm>
            <a:off x="251520" y="1052736"/>
            <a:ext cx="8435280" cy="5400600"/>
          </a:xfrm>
        </p:spPr>
        <p:txBody>
          <a:bodyPr/>
          <a:lstStyle/>
          <a:p>
            <a:r>
              <a:rPr lang="ko-KR" altLang="en-US" dirty="0" err="1" smtClean="0"/>
              <a:t>키프레임</a:t>
            </a:r>
            <a:r>
              <a:rPr lang="ko-KR" altLang="en-US" dirty="0" smtClean="0"/>
              <a:t> 정의</a:t>
            </a:r>
            <a:endParaRPr lang="en-US" altLang="ko-KR" dirty="0" smtClean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위에서 아래로 움직이는 </a:t>
            </a:r>
            <a:r>
              <a:rPr lang="ko-KR" altLang="en-US" dirty="0" err="1" smtClean="0"/>
              <a:t>키프레임</a:t>
            </a:r>
            <a:r>
              <a:rPr lang="ko-KR" altLang="en-US" dirty="0" smtClean="0"/>
              <a:t> 설정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sz="1000" dirty="0" smtClean="0"/>
          </a:p>
          <a:p>
            <a:r>
              <a:rPr lang="ko-KR" altLang="en-US" dirty="0" err="1" smtClean="0"/>
              <a:t>키프레임</a:t>
            </a:r>
            <a:r>
              <a:rPr lang="ko-KR" altLang="en-US" dirty="0" smtClean="0"/>
              <a:t> 안에 퍼센트 </a:t>
            </a:r>
            <a:r>
              <a:rPr lang="ko-KR" altLang="en-US" smtClean="0"/>
              <a:t>단위로 애니메이션 </a:t>
            </a:r>
            <a:r>
              <a:rPr lang="ko-KR" altLang="en-US" dirty="0" smtClean="0"/>
              <a:t>설정</a:t>
            </a: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484784"/>
            <a:ext cx="6061234" cy="9429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365" y="2924944"/>
            <a:ext cx="3001804" cy="113157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237" y="4581128"/>
            <a:ext cx="6055995" cy="194881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99541690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애니메이션 속성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04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애니메이션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6" name="내용 개체 틀 1"/>
          <p:cNvSpPr>
            <a:spLocks noGrp="1"/>
          </p:cNvSpPr>
          <p:nvPr>
            <p:ph idx="1"/>
          </p:nvPr>
        </p:nvSpPr>
        <p:spPr>
          <a:xfrm>
            <a:off x="251520" y="1052736"/>
            <a:ext cx="8568952" cy="576064"/>
          </a:xfrm>
        </p:spPr>
        <p:txBody>
          <a:bodyPr/>
          <a:lstStyle/>
          <a:p>
            <a:r>
              <a:rPr lang="ko-KR" altLang="en-US" dirty="0" smtClean="0"/>
              <a:t>애니메이션 </a:t>
            </a:r>
            <a:r>
              <a:rPr lang="ko-KR" altLang="en-US" smtClean="0"/>
              <a:t>속성의 종류</a:t>
            </a:r>
            <a:endParaRPr lang="en-US" altLang="ko-KR" dirty="0" smtClean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017260991"/>
              </p:ext>
            </p:extLst>
          </p:nvPr>
        </p:nvGraphicFramePr>
        <p:xfrm>
          <a:off x="683568" y="1628800"/>
          <a:ext cx="7488832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2810"/>
                <a:gridCol w="5106022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animation-name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smtClean="0">
                          <a:solidFill>
                            <a:schemeClr val="tx1"/>
                          </a:solidFill>
                        </a:rPr>
                        <a:t>@keyframes </a:t>
                      </a:r>
                      <a:r>
                        <a:rPr lang="ko-KR" altLang="en-US" sz="1400" b="0" smtClean="0">
                          <a:solidFill>
                            <a:schemeClr val="tx1"/>
                          </a:solidFill>
                        </a:rPr>
                        <a:t>애니메이션의 이름 지정</a:t>
                      </a:r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smtClean="0">
                          <a:solidFill>
                            <a:schemeClr val="tx1"/>
                          </a:solidFill>
                        </a:rPr>
                        <a:t>animation-duration </a:t>
                      </a:r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smtClean="0">
                          <a:solidFill>
                            <a:schemeClr val="tx1"/>
                          </a:solidFill>
                        </a:rPr>
                        <a:t>애니메이션의 지속 시간을 초 단위로 설정</a:t>
                      </a:r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smtClean="0">
                          <a:solidFill>
                            <a:schemeClr val="tx1"/>
                          </a:solidFill>
                        </a:rPr>
                        <a:t>animation-timing-function</a:t>
                      </a:r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smtClean="0">
                          <a:solidFill>
                            <a:schemeClr val="tx1"/>
                          </a:solidFill>
                        </a:rPr>
                        <a:t>애니메이션의 시작과 끝 타이밍 지정</a:t>
                      </a:r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smtClean="0">
                          <a:solidFill>
                            <a:schemeClr val="tx1"/>
                          </a:solidFill>
                        </a:rPr>
                        <a:t>animation-delay</a:t>
                      </a:r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애니메이션 시작을 지연시키는 시간을 초 단위로 설정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smtClean="0">
                          <a:solidFill>
                            <a:schemeClr val="tx1"/>
                          </a:solidFill>
                        </a:rPr>
                        <a:t>animation-iteration-count</a:t>
                      </a:r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smtClean="0">
                          <a:solidFill>
                            <a:schemeClr val="tx1"/>
                          </a:solidFill>
                        </a:rPr>
                        <a:t>애니메이션이 반복 재생되는 횟수 설정</a:t>
                      </a:r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smtClean="0">
                          <a:solidFill>
                            <a:schemeClr val="tx1"/>
                          </a:solidFill>
                        </a:rPr>
                        <a:t>animation-direction </a:t>
                      </a:r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smtClean="0">
                          <a:solidFill>
                            <a:schemeClr val="tx1"/>
                          </a:solidFill>
                        </a:rPr>
                        <a:t>애니메이션의 방향 설정</a:t>
                      </a:r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smtClean="0">
                          <a:solidFill>
                            <a:schemeClr val="tx1"/>
                          </a:solidFill>
                        </a:rPr>
                        <a:t>animation-fill-mode</a:t>
                      </a:r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smtClean="0">
                          <a:solidFill>
                            <a:schemeClr val="tx1"/>
                          </a:solidFill>
                        </a:rPr>
                        <a:t>애니메이션을 재생하고 있지 않을 때 속성값 설정</a:t>
                      </a:r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smtClean="0">
                          <a:solidFill>
                            <a:schemeClr val="tx1"/>
                          </a:solidFill>
                        </a:rPr>
                        <a:t>animation-play-state</a:t>
                      </a:r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smtClean="0">
                          <a:solidFill>
                            <a:schemeClr val="tx1"/>
                          </a:solidFill>
                        </a:rPr>
                        <a:t>애니메이션 재생 상태 설정</a:t>
                      </a:r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1509234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불투명도 속성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01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속성 효과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95536" y="932696"/>
            <a:ext cx="8352928" cy="36004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sz="1100" b="1" dirty="0" smtClean="0">
                <a:solidFill>
                  <a:schemeClr val="tx1"/>
                </a:solidFill>
              </a:rPr>
              <a:t>예제 </a:t>
            </a:r>
            <a:r>
              <a:rPr lang="en-US" altLang="ko-KR" sz="1100" b="1" dirty="0">
                <a:solidFill>
                  <a:schemeClr val="tx1"/>
                </a:solidFill>
              </a:rPr>
              <a:t>8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-1 </a:t>
            </a:r>
            <a:r>
              <a:rPr lang="ko-KR" altLang="en-US" sz="1100" dirty="0">
                <a:solidFill>
                  <a:schemeClr val="tx1"/>
                </a:solidFill>
              </a:rPr>
              <a:t>마우스를 올리면 선명하게 보이게 </a:t>
            </a:r>
            <a:r>
              <a:rPr lang="ko-KR" altLang="en-US" sz="1100" dirty="0" smtClean="0">
                <a:solidFill>
                  <a:schemeClr val="tx1"/>
                </a:solidFill>
              </a:rPr>
              <a:t>설정하기                                                                     </a:t>
            </a:r>
            <a:r>
              <a:rPr lang="en-US" altLang="ko-KR" sz="1100" dirty="0">
                <a:solidFill>
                  <a:schemeClr val="tx1"/>
                </a:solidFill>
              </a:rPr>
              <a:t>ch08/01_opacity1.html</a:t>
            </a:r>
            <a:endParaRPr lang="ko-KR" altLang="ko-KR" sz="11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95536" y="1292736"/>
            <a:ext cx="8344461" cy="4584536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a:link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 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opacity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0.5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a:hover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 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opacity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1.0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img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 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opacity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0.2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img:hover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 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opacity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1.0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h3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마우스를 올리면 선명하게 보입니다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h3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href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="http://www.google.com"&gt;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구글 웹 사이트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img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src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="pic1.jpg"&gt;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b="1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04" y="2996952"/>
            <a:ext cx="3007249" cy="230425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52208944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애니메이션 속성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04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애니메이션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95536" y="932696"/>
            <a:ext cx="8352928" cy="36004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sz="1100" b="1" dirty="0" smtClean="0">
                <a:solidFill>
                  <a:schemeClr val="tx1"/>
                </a:solidFill>
              </a:rPr>
              <a:t>예제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8-24 </a:t>
            </a:r>
            <a:r>
              <a:rPr lang="ko-KR" altLang="en-US" sz="1100" dirty="0">
                <a:solidFill>
                  <a:schemeClr val="tx1"/>
                </a:solidFill>
              </a:rPr>
              <a:t>무한 반복하며 좌우로 이동하는 박스 만들기 </a:t>
            </a:r>
            <a:r>
              <a:rPr lang="ko-KR" altLang="en-US" sz="1100" dirty="0" smtClean="0">
                <a:solidFill>
                  <a:schemeClr val="tx1"/>
                </a:solidFill>
              </a:rPr>
              <a:t>                                                                </a:t>
            </a:r>
            <a:r>
              <a:rPr lang="en-US" altLang="ko-KR" sz="1100" dirty="0" smtClean="0">
                <a:solidFill>
                  <a:schemeClr val="tx1"/>
                </a:solidFill>
              </a:rPr>
              <a:t>ch08/24_animation.html</a:t>
            </a:r>
            <a:endParaRPr lang="ko-KR" altLang="ko-KR" sz="11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79512" y="1292736"/>
            <a:ext cx="8560485" cy="4224496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4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4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4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width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100px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4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height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100px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4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background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red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4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position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relative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4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animation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4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boxmove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5s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linear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infinite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alternate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8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@</a:t>
            </a:r>
            <a:r>
              <a:rPr lang="en-US" altLang="ko-KR" sz="1400" dirty="0" err="1">
                <a:solidFill>
                  <a:srgbClr val="8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keyframes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8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boxmove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4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from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 </a:t>
            </a:r>
            <a:r>
              <a:rPr lang="en-US" altLang="ko-KR" sz="14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left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0px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}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4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to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 </a:t>
            </a:r>
            <a:r>
              <a:rPr lang="en-US" altLang="ko-KR" sz="14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left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300px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}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4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4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4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4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애니메이션 박스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4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4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&gt;&lt;</a:t>
            </a:r>
            <a:r>
              <a:rPr lang="en-US" altLang="ko-KR" sz="14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strong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참고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4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strong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IE9 </a:t>
            </a:r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이하 혹은 낮은 버전에서는 지원하지 않습니다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4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4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400" b="1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4784" y="836712"/>
            <a:ext cx="4969216" cy="18002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79512" y="5661248"/>
            <a:ext cx="56521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Linear 		</a:t>
            </a:r>
            <a:r>
              <a:rPr lang="ko-KR" altLang="en-US" dirty="0" smtClean="0"/>
              <a:t>순차적으로 이동</a:t>
            </a:r>
            <a:endParaRPr lang="en-US" altLang="ko-KR" dirty="0" smtClean="0"/>
          </a:p>
          <a:p>
            <a:r>
              <a:rPr lang="en-US" altLang="ko-KR" dirty="0" smtClean="0"/>
              <a:t>Infinite 		</a:t>
            </a:r>
            <a:r>
              <a:rPr lang="ko-KR" altLang="en-US" dirty="0" smtClean="0"/>
              <a:t>무한 반복</a:t>
            </a:r>
            <a:endParaRPr lang="en-US" altLang="ko-KR" dirty="0" smtClean="0"/>
          </a:p>
          <a:p>
            <a:r>
              <a:rPr lang="en-US" altLang="ko-KR" dirty="0" smtClean="0"/>
              <a:t>Alternate 	</a:t>
            </a:r>
            <a:r>
              <a:rPr lang="ko-KR" altLang="en-US" dirty="0" smtClean="0"/>
              <a:t>거꾸로 반복</a:t>
            </a:r>
            <a:endParaRPr lang="en-US" altLang="ko-KR" dirty="0" smtClean="0"/>
          </a:p>
        </p:txBody>
      </p:sp>
    </p:spTree>
    <p:extLst>
      <p:ext uri="{BB962C8B-B14F-4D97-AF65-F5344CB8AC3E}">
        <p14:creationId xmlns="" xmlns:p14="http://schemas.microsoft.com/office/powerpoint/2010/main" val="3393331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3. </a:t>
            </a:r>
            <a:r>
              <a:rPr lang="en-US" altLang="ko-KR" dirty="0"/>
              <a:t>animation-delay </a:t>
            </a:r>
            <a:r>
              <a:rPr lang="ko-KR" altLang="en-US" dirty="0"/>
              <a:t>속성</a:t>
            </a: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04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애니메이션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95536" y="932696"/>
            <a:ext cx="8352928" cy="36004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sz="1100" b="1" dirty="0" smtClean="0">
                <a:solidFill>
                  <a:schemeClr val="tx1"/>
                </a:solidFill>
              </a:rPr>
              <a:t>예제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8-25 </a:t>
            </a:r>
            <a:r>
              <a:rPr lang="ko-KR" altLang="en-US" sz="1100" dirty="0">
                <a:solidFill>
                  <a:schemeClr val="tx1"/>
                </a:solidFill>
              </a:rPr>
              <a:t>웹 문서가 </a:t>
            </a:r>
            <a:r>
              <a:rPr lang="ko-KR" altLang="en-US" sz="1100" dirty="0" err="1">
                <a:solidFill>
                  <a:schemeClr val="tx1"/>
                </a:solidFill>
              </a:rPr>
              <a:t>로드된</a:t>
            </a:r>
            <a:r>
              <a:rPr lang="ko-KR" altLang="en-US" sz="1100" dirty="0">
                <a:solidFill>
                  <a:schemeClr val="tx1"/>
                </a:solidFill>
              </a:rPr>
              <a:t> 후 일정 시간 후에 애니메이션 시작하기 </a:t>
            </a:r>
            <a:r>
              <a:rPr lang="ko-KR" altLang="en-US" sz="1100" dirty="0" smtClean="0">
                <a:solidFill>
                  <a:schemeClr val="tx1"/>
                </a:solidFill>
              </a:rPr>
              <a:t>                                                   </a:t>
            </a:r>
            <a:r>
              <a:rPr lang="en-US" altLang="ko-KR" sz="1100" dirty="0" smtClean="0">
                <a:solidFill>
                  <a:schemeClr val="tx1"/>
                </a:solidFill>
              </a:rPr>
              <a:t>ch08/25_adelay.html</a:t>
            </a:r>
            <a:endParaRPr lang="ko-KR" altLang="ko-KR" sz="11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95536" y="1292736"/>
            <a:ext cx="8344461" cy="4512528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width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100px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height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50px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background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red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position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relative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animation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boxmove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5s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linear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infinite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alternate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#box1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 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animation-delay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3s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#box2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 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animation-delay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5s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8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@keyframes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8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boxmove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from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left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}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to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left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300px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}</a:t>
            </a: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="box1"&gt;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애니메이션 박스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="box2"&gt;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애니메이션 박스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2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strong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참고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strong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IE9 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이하 혹은 낮은 버전에서 지원하지 않습니다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b="1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0654" y="3284984"/>
            <a:ext cx="4473598" cy="164007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49689895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4. </a:t>
            </a:r>
            <a:r>
              <a:rPr lang="en-US" altLang="ko-KR" dirty="0"/>
              <a:t>animation-direction </a:t>
            </a:r>
            <a:r>
              <a:rPr lang="ko-KR" altLang="en-US" dirty="0"/>
              <a:t>속성</a:t>
            </a: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04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애니메이션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484784"/>
            <a:ext cx="6583680" cy="399478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20828699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4. </a:t>
            </a:r>
            <a:r>
              <a:rPr lang="en-US" altLang="ko-KR" dirty="0"/>
              <a:t>animation-direction </a:t>
            </a:r>
            <a:r>
              <a:rPr lang="ko-KR" altLang="en-US" dirty="0"/>
              <a:t>속성</a:t>
            </a: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04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애니메이션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95536" y="932696"/>
            <a:ext cx="8352928" cy="36004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sz="1100" b="1" dirty="0" smtClean="0">
                <a:solidFill>
                  <a:schemeClr val="tx1"/>
                </a:solidFill>
              </a:rPr>
              <a:t>예제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8-26 </a:t>
            </a:r>
            <a:r>
              <a:rPr lang="ko-KR" altLang="en-US" sz="1100" dirty="0">
                <a:solidFill>
                  <a:schemeClr val="tx1"/>
                </a:solidFill>
              </a:rPr>
              <a:t>애니메이션의 진행 방향 </a:t>
            </a:r>
            <a:r>
              <a:rPr lang="ko-KR" altLang="en-US" sz="1100" dirty="0" smtClean="0">
                <a:solidFill>
                  <a:schemeClr val="tx1"/>
                </a:solidFill>
              </a:rPr>
              <a:t>설정하기                                                                              </a:t>
            </a:r>
            <a:r>
              <a:rPr lang="en-US" altLang="ko-KR" sz="1100" dirty="0">
                <a:solidFill>
                  <a:schemeClr val="tx1"/>
                </a:solidFill>
              </a:rPr>
              <a:t>ch08/26_adirection.html</a:t>
            </a:r>
            <a:endParaRPr lang="ko-KR" altLang="ko-KR" sz="11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95536" y="1292736"/>
            <a:ext cx="8344461" cy="4800560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width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100px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height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50px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background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red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position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relative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animation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boxmove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5s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linear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infinite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#box1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 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animation-delay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3s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 smtClean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animation-direction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reverse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 </a:t>
            </a: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#box2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 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animation-delay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5s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 smtClean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animation-direction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alternate-reverse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8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@keyframes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8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boxmove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from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left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}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to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left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300px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}</a:t>
            </a: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="box1"&gt;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애니메이션 박스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="box2"&gt;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애니메이션 박스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2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strong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참고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strong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IE9 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이하 혹은 낮은 버전에서 지원하지 않습니다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b="1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0077" y="3284984"/>
            <a:ext cx="4713923" cy="151352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61104306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5. </a:t>
            </a:r>
            <a:r>
              <a:rPr lang="en-US" altLang="ko-KR" dirty="0"/>
              <a:t>animation-iteration-count </a:t>
            </a:r>
            <a:r>
              <a:rPr lang="ko-KR" altLang="en-US" dirty="0"/>
              <a:t>속성</a:t>
            </a: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04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애니메이션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95536" y="932696"/>
            <a:ext cx="8352928" cy="36004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sz="1100" b="1" dirty="0" smtClean="0">
                <a:solidFill>
                  <a:schemeClr val="tx1"/>
                </a:solidFill>
              </a:rPr>
              <a:t>예제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8-27 </a:t>
            </a:r>
            <a:r>
              <a:rPr lang="ko-KR" altLang="en-US" sz="1100" dirty="0">
                <a:solidFill>
                  <a:schemeClr val="tx1"/>
                </a:solidFill>
              </a:rPr>
              <a:t>애니메이션의 반복 횟수 </a:t>
            </a:r>
            <a:r>
              <a:rPr lang="ko-KR" altLang="en-US" sz="1100" dirty="0" smtClean="0">
                <a:solidFill>
                  <a:schemeClr val="tx1"/>
                </a:solidFill>
              </a:rPr>
              <a:t>설정하기                                                                                  </a:t>
            </a:r>
            <a:r>
              <a:rPr lang="en-US" altLang="ko-KR" sz="1100" dirty="0">
                <a:solidFill>
                  <a:schemeClr val="tx1"/>
                </a:solidFill>
              </a:rPr>
              <a:t>ch08/27_acount.html</a:t>
            </a:r>
            <a:endParaRPr lang="ko-KR" altLang="ko-KR" sz="11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95536" y="1292736"/>
            <a:ext cx="8344461" cy="5232608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width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100px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height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50px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background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red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position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relative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animation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boxmove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5s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#box1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 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animation-delay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3s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animation-direction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reverse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 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animation-iteration-count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2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#box2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 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animation-delay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5s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animation-direction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alternate-reverse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animation-iteration-count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5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8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@keyframes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8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boxmove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from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left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}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to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left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300px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}</a:t>
            </a: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="box1"&gt;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애니메이션 박스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="box2"&gt;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애니메이션 박스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2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strong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참고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strong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IE9 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이하 혹은 낮은 버전에서 지원하지 않습니다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b="1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7550" y="3645024"/>
            <a:ext cx="4478898" cy="165618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93762520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6. </a:t>
            </a:r>
            <a:r>
              <a:rPr lang="en-US" altLang="ko-KR" dirty="0"/>
              <a:t>animation-timing-function </a:t>
            </a:r>
            <a:r>
              <a:rPr lang="ko-KR" altLang="en-US" dirty="0"/>
              <a:t>속성</a:t>
            </a: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04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애니메이션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95536" y="932696"/>
            <a:ext cx="8352928" cy="36004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sz="1100" b="1" dirty="0" smtClean="0">
                <a:solidFill>
                  <a:schemeClr val="tx1"/>
                </a:solidFill>
              </a:rPr>
              <a:t>예제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8-28 </a:t>
            </a:r>
            <a:r>
              <a:rPr lang="ko-KR" altLang="en-US" sz="1100" dirty="0">
                <a:solidFill>
                  <a:schemeClr val="tx1"/>
                </a:solidFill>
              </a:rPr>
              <a:t>애니메이션의 타이밍 설정하기 </a:t>
            </a:r>
            <a:r>
              <a:rPr lang="ko-KR" altLang="en-US" sz="1100" dirty="0" smtClean="0">
                <a:solidFill>
                  <a:schemeClr val="tx1"/>
                </a:solidFill>
              </a:rPr>
              <a:t>                                                                                  </a:t>
            </a:r>
            <a:r>
              <a:rPr lang="en-US" altLang="ko-KR" sz="1100" dirty="0" smtClean="0">
                <a:solidFill>
                  <a:schemeClr val="tx1"/>
                </a:solidFill>
              </a:rPr>
              <a:t>ch08/28_afunction.html</a:t>
            </a:r>
            <a:endParaRPr lang="ko-KR" altLang="ko-KR" sz="11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95537" y="1292736"/>
            <a:ext cx="3960439" cy="5232608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width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100px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height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50px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background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red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position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relative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animation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boxmove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5s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alternate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#box1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 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animation-delay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1s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animation-iteration-count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3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animation-timing-function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ease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#box2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 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animation-delay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2s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animation-iteration-count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3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animation-timing-function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linear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#box3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 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animation-delay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3s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animation-iteration-count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3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animation-timing-function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ease-out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8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@keyframes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8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boxmove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from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left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}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to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left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300px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}</a:t>
            </a: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355976" y="1292736"/>
            <a:ext cx="4392488" cy="1416184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="box1"&gt;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애니메이션 박스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="box2"&gt;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애니메이션 박스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2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="box3"&gt;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애니메이션 박스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3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strong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참고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strong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IE9 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이하 혹은 낮은 버전에서 </a:t>
            </a:r>
            <a:r>
              <a:rPr lang="ko-KR" altLang="en-US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지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/>
            </a:r>
            <a:b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</a:b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ko-KR" altLang="en-US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원하지 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않습니다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b="1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7550" y="2868910"/>
            <a:ext cx="4307205" cy="208026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81430104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7 animation-play-state </a:t>
            </a:r>
            <a:r>
              <a:rPr lang="ko-KR" altLang="en-US" dirty="0"/>
              <a:t>속성</a:t>
            </a: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04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애니메이션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87069" y="2852936"/>
            <a:ext cx="8352928" cy="36004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sz="1100" b="1" dirty="0" smtClean="0">
                <a:solidFill>
                  <a:schemeClr val="tx1"/>
                </a:solidFill>
              </a:rPr>
              <a:t>예제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8-29 </a:t>
            </a:r>
            <a:r>
              <a:rPr lang="ko-KR" altLang="en-US" sz="1100" dirty="0">
                <a:solidFill>
                  <a:schemeClr val="tx1"/>
                </a:solidFill>
              </a:rPr>
              <a:t>마우스를 올리면 멈추게 하기 </a:t>
            </a:r>
            <a:r>
              <a:rPr lang="ko-KR" altLang="en-US" sz="1100" dirty="0" smtClean="0">
                <a:solidFill>
                  <a:schemeClr val="tx1"/>
                </a:solidFill>
              </a:rPr>
              <a:t>                                                                                        </a:t>
            </a:r>
            <a:r>
              <a:rPr lang="en-US" altLang="ko-KR" sz="1100" dirty="0" smtClean="0">
                <a:solidFill>
                  <a:schemeClr val="tx1"/>
                </a:solidFill>
              </a:rPr>
              <a:t>ch08/29_astate.html</a:t>
            </a:r>
            <a:endParaRPr lang="ko-KR" altLang="ko-KR" sz="11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87069" y="3212976"/>
            <a:ext cx="8344461" cy="3024336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width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100px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height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50px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background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red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position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relative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animation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boxmove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5s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infinite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alternate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#box1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 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animation-delay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1s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animation-timing-function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ease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#box2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 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animation-delay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2s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animation-timing-function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linear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069" y="1078797"/>
            <a:ext cx="3825240" cy="15621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7088870" y="6243153"/>
            <a:ext cx="17748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>
                <a:latin typeface="+mn-ea"/>
                <a:ea typeface="+mn-ea"/>
              </a:rPr>
              <a:t>▶ 소스코드 뒷 페이지 계속</a:t>
            </a:r>
            <a:endParaRPr lang="ko-KR" altLang="en-US" sz="100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50950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7 animation-play-state </a:t>
            </a:r>
            <a:r>
              <a:rPr lang="ko-KR" altLang="en-US" dirty="0"/>
              <a:t>속성</a:t>
            </a: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04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애니메이션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703" y="4509120"/>
            <a:ext cx="4150800" cy="1944216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413703" y="1100728"/>
            <a:ext cx="8344461" cy="3336384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ko-KR" sz="1100" smtClean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#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box3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 </a:t>
            </a:r>
          </a:p>
          <a:p>
            <a:pPr lvl="0"/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animation-delay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3s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</a:p>
          <a:p>
            <a:pPr lvl="0"/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animation-timing-function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ease-out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pPr lvl="0"/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pPr lvl="0"/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8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@keyframes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8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boxmove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</a:t>
            </a:r>
          </a:p>
          <a:p>
            <a:pPr lvl="0"/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from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left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}</a:t>
            </a:r>
          </a:p>
          <a:p>
            <a:pPr lvl="0"/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to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left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300px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}</a:t>
            </a:r>
          </a:p>
          <a:p>
            <a:pPr lvl="0"/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pPr lvl="0"/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div:hover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 </a:t>
            </a:r>
          </a:p>
          <a:p>
            <a:pPr lvl="0"/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animation-play-state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paused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</a:p>
          <a:p>
            <a:pPr lvl="0"/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pPr lvl="0"/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0"/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0"/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0"/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="box1"&gt;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애니메이션 박스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0"/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="box2"&gt;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애니메이션 박스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2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0"/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="box3"&gt;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애니메이션 박스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3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0"/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strong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참고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strong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IE9 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이하 혹은 낮은 버전에서 지원하지 않습니다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0"/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b="1" dirty="0">
              <a:solidFill>
                <a:prstClr val="black"/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95946388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7 animation-play-state </a:t>
            </a:r>
            <a:r>
              <a:rPr lang="ko-KR" altLang="en-US" dirty="0"/>
              <a:t>속성</a:t>
            </a: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04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애니메이션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95536" y="932696"/>
            <a:ext cx="8352928" cy="36004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sz="1100" b="1" dirty="0" smtClean="0">
                <a:solidFill>
                  <a:schemeClr val="tx1"/>
                </a:solidFill>
              </a:rPr>
              <a:t>예제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8-30 </a:t>
            </a:r>
            <a:r>
              <a:rPr lang="ko-KR" altLang="en-US" sz="1100" dirty="0">
                <a:solidFill>
                  <a:schemeClr val="tx1"/>
                </a:solidFill>
              </a:rPr>
              <a:t>커튼을 치고 걷어내는 듯한 효과 만들기 </a:t>
            </a:r>
            <a:r>
              <a:rPr lang="ko-KR" altLang="en-US" sz="1100" dirty="0" smtClean="0">
                <a:solidFill>
                  <a:schemeClr val="tx1"/>
                </a:solidFill>
              </a:rPr>
              <a:t>                                                                          </a:t>
            </a:r>
            <a:r>
              <a:rPr lang="en-US" altLang="ko-KR" sz="1100" dirty="0" smtClean="0">
                <a:solidFill>
                  <a:schemeClr val="tx1"/>
                </a:solidFill>
              </a:rPr>
              <a:t>ch08/30_effect1.html</a:t>
            </a:r>
            <a:endParaRPr lang="ko-KR" altLang="ko-KR" sz="11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95537" y="1292736"/>
            <a:ext cx="4132014" cy="4870997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width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100px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height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100px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position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absolute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animation-duration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5s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animation-timing-function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linear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animation-delay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2s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animation-iteration-count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infinite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animation-play-state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running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#div1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background-color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blue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animation-direction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normal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animation-name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L-box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ko-KR" altLang="en-US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#div2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background-color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yellow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animation-direction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reverse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animation-name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R-box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8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@keyframes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8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L-box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0%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left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}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50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%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left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200px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}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100%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left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}</a:t>
            </a: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ko-KR" altLang="en-US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527550" y="1292736"/>
            <a:ext cx="4220915" cy="1992248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smtClean="0">
                <a:solidFill>
                  <a:srgbClr val="8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@</a:t>
            </a:r>
            <a:r>
              <a:rPr lang="en-US" altLang="ko-KR" sz="1100">
                <a:solidFill>
                  <a:srgbClr val="8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keyframes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8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R-box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%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left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400px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} 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50%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left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200px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}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100%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left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400px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}</a:t>
            </a:r>
          </a:p>
          <a:p>
            <a:r>
              <a:rPr lang="ko-KR" altLang="en-US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="div1"&gt;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왼쪽 박스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="div2"&gt;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오른쪽 박스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b="1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5510" y="3356992"/>
            <a:ext cx="3904993" cy="154230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40886853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7 animation-play-state </a:t>
            </a:r>
            <a:r>
              <a:rPr lang="ko-KR" altLang="en-US" dirty="0"/>
              <a:t>속성</a:t>
            </a: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04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애니메이션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95536" y="932696"/>
            <a:ext cx="8352928" cy="36004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sz="1100" b="1" dirty="0" smtClean="0">
                <a:solidFill>
                  <a:schemeClr val="tx1"/>
                </a:solidFill>
              </a:rPr>
              <a:t>예제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8-31 </a:t>
            </a:r>
            <a:r>
              <a:rPr lang="ko-KR" altLang="en-US" sz="1100" dirty="0">
                <a:solidFill>
                  <a:schemeClr val="tx1"/>
                </a:solidFill>
              </a:rPr>
              <a:t>상하좌우로 움직이면서 색상 </a:t>
            </a:r>
            <a:r>
              <a:rPr lang="ko-KR" altLang="en-US" sz="1100" dirty="0" smtClean="0">
                <a:solidFill>
                  <a:schemeClr val="tx1"/>
                </a:solidFill>
              </a:rPr>
              <a:t>변경하기                                                                             </a:t>
            </a:r>
            <a:r>
              <a:rPr lang="en-US" altLang="ko-KR" sz="1100" dirty="0">
                <a:solidFill>
                  <a:schemeClr val="tx1"/>
                </a:solidFill>
              </a:rPr>
              <a:t>ch08/31_effect2.html</a:t>
            </a:r>
            <a:endParaRPr lang="ko-KR" altLang="ko-KR" sz="11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95536" y="1292736"/>
            <a:ext cx="8344461" cy="3864456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smtClean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width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100px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height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100px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background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red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position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relative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animation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colorbox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5s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infinite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animation-direction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alternate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8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@keyframes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8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colorbox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from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background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red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left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top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}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25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%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background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orange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left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300px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top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}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50%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background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yellow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left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300px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top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300px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}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75%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background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green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left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top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300px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}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to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background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red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left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top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}</a:t>
            </a: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b="1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4581128"/>
            <a:ext cx="6165375" cy="187220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019725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불투명도 속성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01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속성 효과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95536" y="932696"/>
            <a:ext cx="8352928" cy="36004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sz="1100" b="1" dirty="0" smtClean="0">
                <a:solidFill>
                  <a:schemeClr val="tx1"/>
                </a:solidFill>
              </a:rPr>
              <a:t>예제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8-2 </a:t>
            </a:r>
            <a:r>
              <a:rPr lang="ko-KR" altLang="en-US" sz="1100" dirty="0">
                <a:solidFill>
                  <a:schemeClr val="tx1"/>
                </a:solidFill>
              </a:rPr>
              <a:t>텍스트 상자 안의 배경 이미지를 반투명하게 처리하기 </a:t>
            </a:r>
            <a:r>
              <a:rPr lang="ko-KR" altLang="en-US" sz="1100" dirty="0" smtClean="0">
                <a:solidFill>
                  <a:schemeClr val="tx1"/>
                </a:solidFill>
              </a:rPr>
              <a:t>                                                       </a:t>
            </a:r>
            <a:r>
              <a:rPr lang="en-US" altLang="ko-KR" sz="1100" dirty="0" smtClean="0">
                <a:solidFill>
                  <a:schemeClr val="tx1"/>
                </a:solidFill>
              </a:rPr>
              <a:t>ch08/02_opacity2.html</a:t>
            </a:r>
            <a:endParaRPr lang="ko-KR" altLang="ko-KR" sz="11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95536" y="1292736"/>
            <a:ext cx="8344461" cy="4728552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div.background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background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url(sky.jpg)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repeat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border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solid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black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div.box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margin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30px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background-color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#ffffff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border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2px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solid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blue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opacity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0.5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div.box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margin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5%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font-weight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bold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color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#000000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text-align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center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="background"&gt;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="box"&gt;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HTML5 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웹 프로그래밍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b="1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2" y="4437112"/>
            <a:ext cx="4360023" cy="121214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506036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7 animation-play-state </a:t>
            </a:r>
            <a:r>
              <a:rPr lang="ko-KR" altLang="en-US" dirty="0"/>
              <a:t>속성</a:t>
            </a: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04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애니메이션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95536" y="932696"/>
            <a:ext cx="8352928" cy="36004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sz="1100" b="1" dirty="0" smtClean="0">
                <a:solidFill>
                  <a:schemeClr val="tx1"/>
                </a:solidFill>
              </a:rPr>
              <a:t>예제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8-32 </a:t>
            </a:r>
            <a:r>
              <a:rPr lang="ko-KR" altLang="en-US" sz="1100" dirty="0" err="1">
                <a:solidFill>
                  <a:schemeClr val="tx1"/>
                </a:solidFill>
              </a:rPr>
              <a:t>점핑볼</a:t>
            </a:r>
            <a:r>
              <a:rPr lang="ko-KR" altLang="en-US" sz="1100" dirty="0">
                <a:solidFill>
                  <a:schemeClr val="tx1"/>
                </a:solidFill>
              </a:rPr>
              <a:t> 만들기 </a:t>
            </a:r>
            <a:r>
              <a:rPr lang="ko-KR" altLang="en-US" sz="1100" dirty="0" smtClean="0">
                <a:solidFill>
                  <a:schemeClr val="tx1"/>
                </a:solidFill>
              </a:rPr>
              <a:t>                                                                                                          </a:t>
            </a:r>
            <a:r>
              <a:rPr lang="en-US" altLang="ko-KR" sz="1100" dirty="0" smtClean="0">
                <a:solidFill>
                  <a:schemeClr val="tx1"/>
                </a:solidFill>
              </a:rPr>
              <a:t>ch08/32_effect3.html</a:t>
            </a:r>
            <a:endParaRPr lang="ko-KR" altLang="ko-KR" sz="11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95537" y="1292736"/>
            <a:ext cx="4176464" cy="5088592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8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@keyframes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8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bounce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from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to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bottom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animation-timing-function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ease-out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50%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bottom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200px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animation-timing-function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ease-in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position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absolute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width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20px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height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20px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border-radius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10px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animation-name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bounce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animation-iteration-count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infinite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#b1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 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left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10px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background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red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animation-duration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5s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     </a:t>
            </a: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#b2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 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left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50px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background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blue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animation-duration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10s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     </a:t>
            </a: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4572001" y="1292736"/>
            <a:ext cx="4176463" cy="4152488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smtClean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#b3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 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 smtClean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left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90px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 smtClean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background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green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 smtClean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animation-duration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3s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     </a:t>
            </a:r>
          </a:p>
          <a:p>
            <a:r>
              <a:rPr lang="ko-KR" altLang="en-US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smtClean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#b4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 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 smtClean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left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130px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 smtClean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background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silver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 smtClean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animation-duration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8s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     </a:t>
            </a:r>
          </a:p>
          <a:p>
            <a:r>
              <a:rPr lang="ko-KR" altLang="en-US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smtClean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#b5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 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 smtClean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left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170px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 smtClean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background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black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 smtClean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animation-duration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1s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     </a:t>
            </a:r>
          </a:p>
          <a:p>
            <a:r>
              <a:rPr lang="ko-KR" altLang="en-US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&lt;/</a:t>
            </a:r>
            <a:r>
              <a:rPr lang="en-US" altLang="ko-KR" sz="1100" smtClean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smtClean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 smtClean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smtClean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smtClean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smtClean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smtClean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smtClean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id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="b1"&gt;&lt;/</a:t>
            </a:r>
            <a:r>
              <a:rPr lang="en-US" altLang="ko-KR" sz="1100" smtClean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smtClean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smtClean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smtClean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id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="b2"&gt;&lt;/</a:t>
            </a:r>
            <a:r>
              <a:rPr lang="en-US" altLang="ko-KR" sz="1100" smtClean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smtClean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smtClean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smtClean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id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="b3"&gt;&lt;/</a:t>
            </a:r>
            <a:r>
              <a:rPr lang="en-US" altLang="ko-KR" sz="1100" smtClean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smtClean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smtClean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smtClean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id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="b4"&gt;&lt;/</a:t>
            </a:r>
            <a:r>
              <a:rPr lang="en-US" altLang="ko-KR" sz="1100" smtClean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smtClean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smtClean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smtClean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id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="b5"&gt;&lt;/</a:t>
            </a:r>
            <a:r>
              <a:rPr lang="en-US" altLang="ko-KR" sz="1100" smtClean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smtClean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 smtClean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b="1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4149080"/>
            <a:ext cx="2500313" cy="233362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00613125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="" xmlns:p14="http://schemas.microsoft.com/office/powerpoint/2010/main" val="4138180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불투명도 속성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01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속성 효과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95536" y="932696"/>
            <a:ext cx="8352928" cy="36004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sz="1100" b="1" dirty="0" smtClean="0">
                <a:solidFill>
                  <a:schemeClr val="tx1"/>
                </a:solidFill>
              </a:rPr>
              <a:t>예제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8-3 </a:t>
            </a:r>
            <a:r>
              <a:rPr lang="ko-KR" altLang="en-US" sz="1100" dirty="0">
                <a:solidFill>
                  <a:schemeClr val="tx1"/>
                </a:solidFill>
              </a:rPr>
              <a:t>마우스를 올리면 힌트와 정답 보여주기 </a:t>
            </a:r>
            <a:r>
              <a:rPr lang="ko-KR" altLang="en-US" sz="1100" dirty="0" smtClean="0">
                <a:solidFill>
                  <a:schemeClr val="tx1"/>
                </a:solidFill>
              </a:rPr>
              <a:t>                                                                          </a:t>
            </a:r>
            <a:r>
              <a:rPr lang="en-US" altLang="ko-KR" sz="1100" dirty="0" smtClean="0">
                <a:solidFill>
                  <a:schemeClr val="tx1"/>
                </a:solidFill>
              </a:rPr>
              <a:t>ch08/03_opacity3.html</a:t>
            </a:r>
            <a:endParaRPr lang="ko-KR" altLang="ko-KR" sz="11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95536" y="1292736"/>
            <a:ext cx="8344461" cy="4800560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div.tip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 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opacity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0.2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div.ans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 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opacity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0.0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div.tip:hover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 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opacity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1.0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color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red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div.ans:hover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 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opacity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1.0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color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blue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문제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 CSS3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에서 불투명도를 적용하기 위한 속성은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?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① border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② opacity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③ transparency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④ visible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힌트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="tip"&gt;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불투명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을 뜻하는 영문 단어를 찾아보세요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정답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="ans"&gt;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정답은 ②번입니다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b="1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2203778"/>
            <a:ext cx="5410200" cy="196215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7023040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가시성 속성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01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속성 효과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8" name="내용 개체 틀 1"/>
          <p:cNvSpPr>
            <a:spLocks noGrp="1"/>
          </p:cNvSpPr>
          <p:nvPr>
            <p:ph idx="1"/>
          </p:nvPr>
        </p:nvSpPr>
        <p:spPr>
          <a:xfrm>
            <a:off x="251520" y="1052736"/>
            <a:ext cx="8435280" cy="1944216"/>
          </a:xfrm>
        </p:spPr>
        <p:txBody>
          <a:bodyPr/>
          <a:lstStyle/>
          <a:p>
            <a:r>
              <a:rPr lang="ko-KR" altLang="en-US" dirty="0" smtClean="0"/>
              <a:t>가시</a:t>
            </a:r>
            <a:r>
              <a:rPr lang="ko-KR" altLang="en-US" dirty="0"/>
              <a:t>성</a:t>
            </a:r>
            <a:r>
              <a:rPr lang="ko-KR" altLang="en-US" dirty="0" smtClean="0"/>
              <a:t> 속성</a:t>
            </a:r>
            <a:endParaRPr lang="en-US" altLang="ko-KR" dirty="0" smtClean="0"/>
          </a:p>
          <a:p>
            <a:pPr lvl="1"/>
            <a:r>
              <a:rPr lang="ko-KR" altLang="en-US" dirty="0"/>
              <a:t>어떤 요소를 보이게 </a:t>
            </a:r>
            <a:r>
              <a:rPr lang="ko-KR" altLang="en-US" dirty="0" smtClean="0"/>
              <a:t>하거나 반대로 </a:t>
            </a:r>
            <a:r>
              <a:rPr lang="ko-KR" altLang="en-US" dirty="0"/>
              <a:t>보이지 </a:t>
            </a:r>
            <a:r>
              <a:rPr lang="ko-KR" altLang="en-US" dirty="0" smtClean="0"/>
              <a:t>않게 할 때 사용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디스플레</a:t>
            </a:r>
            <a:r>
              <a:rPr lang="ko-KR" altLang="en-US" dirty="0"/>
              <a:t>이</a:t>
            </a:r>
            <a:r>
              <a:rPr lang="ko-KR" altLang="en-US" dirty="0" smtClean="0"/>
              <a:t> </a:t>
            </a:r>
            <a:r>
              <a:rPr lang="ko-KR" altLang="en-US" dirty="0"/>
              <a:t>속성</a:t>
            </a:r>
            <a:endParaRPr lang="en-US" altLang="ko-KR" dirty="0"/>
          </a:p>
          <a:p>
            <a:pPr lvl="1"/>
            <a:r>
              <a:rPr lang="ko-KR" altLang="en-US" dirty="0" smtClean="0"/>
              <a:t>가시성 속성과 </a:t>
            </a:r>
            <a:r>
              <a:rPr lang="ko-KR" altLang="en-US" dirty="0"/>
              <a:t>반대로 요소가 차지하는 공간도 </a:t>
            </a:r>
            <a:r>
              <a:rPr lang="ko-KR" altLang="en-US" dirty="0" smtClean="0"/>
              <a:t>사라짐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1629136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가시성 속성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01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속성 효과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95536" y="932696"/>
            <a:ext cx="8352928" cy="36004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sz="1100" b="1" dirty="0" smtClean="0">
                <a:solidFill>
                  <a:schemeClr val="tx1"/>
                </a:solidFill>
              </a:rPr>
              <a:t>예제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8-4 </a:t>
            </a:r>
            <a:r>
              <a:rPr lang="ko-KR" altLang="en-US" sz="1100" dirty="0">
                <a:solidFill>
                  <a:schemeClr val="tx1"/>
                </a:solidFill>
              </a:rPr>
              <a:t>가시성 속성과 디스플레이 속성 </a:t>
            </a:r>
            <a:r>
              <a:rPr lang="ko-KR" altLang="en-US" sz="1100" dirty="0" smtClean="0">
                <a:solidFill>
                  <a:schemeClr val="tx1"/>
                </a:solidFill>
              </a:rPr>
              <a:t>비교하기                                                                         </a:t>
            </a:r>
            <a:r>
              <a:rPr lang="en-US" altLang="ko-KR" sz="1100" dirty="0">
                <a:solidFill>
                  <a:schemeClr val="tx1"/>
                </a:solidFill>
              </a:rPr>
              <a:t>ch08/04_visibility.html</a:t>
            </a:r>
            <a:endParaRPr lang="ko-KR" altLang="ko-KR" sz="11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95536" y="1292736"/>
            <a:ext cx="8344461" cy="5160600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.v1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 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visibility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hidden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border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dotted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red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</a:t>
            </a:r>
            <a:r>
              <a:rPr lang="ko-KR" altLang="en-US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</a:t>
            </a:r>
            <a:r>
              <a:rPr lang="en-US" altLang="ko-KR" sz="1100" smtClean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v2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 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visibility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visible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   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border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dotted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red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</a:t>
            </a:r>
            <a:r>
              <a:rPr lang="ko-KR" altLang="en-US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smtClean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v3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 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display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none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border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dotted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red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="v1"&gt;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64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&lt;!-- </a:t>
            </a:r>
            <a:r>
              <a:rPr lang="ko-KR" altLang="en-US" sz="1100">
                <a:solidFill>
                  <a:srgbClr val="0064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보이지 않도록 설정</a:t>
            </a:r>
            <a:r>
              <a:rPr lang="en-US" altLang="ko-KR" sz="1100">
                <a:solidFill>
                  <a:srgbClr val="0064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ko-KR" altLang="en-US" sz="1100">
                <a:solidFill>
                  <a:srgbClr val="0064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공간 있음 </a:t>
            </a:r>
            <a:r>
              <a:rPr lang="en-US" altLang="ko-KR" sz="1100">
                <a:solidFill>
                  <a:srgbClr val="0064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--&gt;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img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src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="pic1.jpg"&gt;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="v2"&gt;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img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src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="pic1.jpg"&gt;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="v3"&gt;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64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&lt;!-- </a:t>
            </a:r>
            <a:r>
              <a:rPr lang="ko-KR" altLang="en-US" sz="1100">
                <a:solidFill>
                  <a:srgbClr val="0064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보이지 않도록 설정</a:t>
            </a:r>
            <a:r>
              <a:rPr lang="en-US" altLang="ko-KR" sz="1100">
                <a:solidFill>
                  <a:srgbClr val="0064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ko-KR" altLang="en-US" sz="1100">
                <a:solidFill>
                  <a:srgbClr val="0064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공간 삭제 </a:t>
            </a:r>
            <a:r>
              <a:rPr lang="en-US" altLang="ko-KR" sz="1100">
                <a:solidFill>
                  <a:srgbClr val="0064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--&gt;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img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src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="pic1.jpg"&gt;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="v2"&gt;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img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src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="pic1.jpg"&gt;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b="1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3212976"/>
            <a:ext cx="3111044" cy="308334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6776708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형식 변환 속성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01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속성 효과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8" name="내용 개체 틀 1"/>
          <p:cNvSpPr>
            <a:spLocks noGrp="1"/>
          </p:cNvSpPr>
          <p:nvPr>
            <p:ph idx="1"/>
          </p:nvPr>
        </p:nvSpPr>
        <p:spPr>
          <a:xfrm>
            <a:off x="251520" y="1052736"/>
            <a:ext cx="8435280" cy="1944216"/>
          </a:xfrm>
        </p:spPr>
        <p:txBody>
          <a:bodyPr/>
          <a:lstStyle/>
          <a:p>
            <a:r>
              <a:rPr lang="ko-KR" altLang="en-US" dirty="0" smtClean="0"/>
              <a:t>블록 형식</a:t>
            </a:r>
            <a:endParaRPr lang="en-US" altLang="ko-KR" dirty="0" smtClean="0"/>
          </a:p>
          <a:p>
            <a:pPr lvl="1"/>
            <a:r>
              <a:rPr lang="ko-KR" altLang="en-US" dirty="0"/>
              <a:t>다음 요소가 항상 새로운 행에서 시작되며 화면의 최대 너비만큼 </a:t>
            </a:r>
            <a:r>
              <a:rPr lang="ko-KR" altLang="en-US" dirty="0" smtClean="0"/>
              <a:t>차지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ko-KR" altLang="en-US" dirty="0" err="1" smtClean="0"/>
              <a:t>인라인</a:t>
            </a:r>
            <a:r>
              <a:rPr lang="ko-KR" altLang="en-US" dirty="0" smtClean="0"/>
              <a:t> 형식</a:t>
            </a:r>
            <a:endParaRPr lang="en-US" altLang="ko-KR" dirty="0"/>
          </a:p>
          <a:p>
            <a:pPr lvl="1"/>
            <a:r>
              <a:rPr lang="ko-KR" altLang="en-US" dirty="0"/>
              <a:t>다음 요소가 이전 요소 바로 뒤에 배치되며 최소한의 너비만 </a:t>
            </a:r>
            <a:r>
              <a:rPr lang="ko-KR" altLang="en-US" dirty="0" smtClean="0"/>
              <a:t>가</a:t>
            </a:r>
            <a:r>
              <a:rPr lang="ko-KR" altLang="en-US" dirty="0"/>
              <a:t>짐</a:t>
            </a:r>
          </a:p>
        </p:txBody>
      </p:sp>
    </p:spTree>
    <p:extLst>
      <p:ext uri="{BB962C8B-B14F-4D97-AF65-F5344CB8AC3E}">
        <p14:creationId xmlns="" xmlns:p14="http://schemas.microsoft.com/office/powerpoint/2010/main" val="142330627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aA7ftul0JWsMpeaCqdWE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EE9qJ3A1uChqGXbC2ta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AXERznfiRjRIu5yfcUEaH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dN8Ho1F7ROPKA1bGalCcV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1958E5hvUyXmqsZauhVzj8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CC66"/>
        </a:solidFill>
        <a:ln>
          <a:noFill/>
        </a:ln>
      </a:spPr>
      <a:bodyPr rtlCol="0" anchor="ctr"/>
      <a:lstStyle>
        <a:defPPr>
          <a:defRPr sz="110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2775</TotalTime>
  <Words>5722</Words>
  <Application>Microsoft Office PowerPoint</Application>
  <PresentationFormat>화면 슬라이드 쇼(4:3)</PresentationFormat>
  <Paragraphs>1071</Paragraphs>
  <Slides>51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51</vt:i4>
      </vt:variant>
    </vt:vector>
  </HeadingPairs>
  <TitlesOfParts>
    <vt:vector size="52" baseType="lpstr">
      <vt:lpstr>Office 테마</vt:lpstr>
      <vt:lpstr>슬라이드 1</vt:lpstr>
      <vt:lpstr>슬라이드 2</vt:lpstr>
      <vt:lpstr>슬라이드 3</vt:lpstr>
      <vt:lpstr>1. 불투명도 속성</vt:lpstr>
      <vt:lpstr>1. 불투명도 속성</vt:lpstr>
      <vt:lpstr>1. 불투명도 속성</vt:lpstr>
      <vt:lpstr>2. 가시성 속성</vt:lpstr>
      <vt:lpstr>2. 가시성 속성</vt:lpstr>
      <vt:lpstr>3. 형식 변환 속성</vt:lpstr>
      <vt:lpstr>3. 형식 변환 속성</vt:lpstr>
      <vt:lpstr>3. 형식 변환 속성</vt:lpstr>
      <vt:lpstr>4. 백그라운드 속성(그레디언트 효과)</vt:lpstr>
      <vt:lpstr>4. 백그라운드 속성(그레디언트 효과)</vt:lpstr>
      <vt:lpstr>4. 백그라운드 속성(그레디언트 효과)</vt:lpstr>
      <vt:lpstr>1. 2차원 변환 함수</vt:lpstr>
      <vt:lpstr>2. 평행 이동 변환</vt:lpstr>
      <vt:lpstr>3. 회전 변환</vt:lpstr>
      <vt:lpstr>4. 크기 변환</vt:lpstr>
      <vt:lpstr>5. 기울기 변환</vt:lpstr>
      <vt:lpstr>6. 2차원 행렬 구조 변환</vt:lpstr>
      <vt:lpstr>7. 혼합 변환</vt:lpstr>
      <vt:lpstr>7. 혼합 변환</vt:lpstr>
      <vt:lpstr>1. 3차원 변환 함수</vt:lpstr>
      <vt:lpstr>1. 3차원 변환 함수</vt:lpstr>
      <vt:lpstr>1. 변화 속성</vt:lpstr>
      <vt:lpstr>1. 변화 속성</vt:lpstr>
      <vt:lpstr>1. 변화 속성</vt:lpstr>
      <vt:lpstr>1. 변화 속성</vt:lpstr>
      <vt:lpstr>1. 변화 속성</vt:lpstr>
      <vt:lpstr>2. transition-property 속성</vt:lpstr>
      <vt:lpstr>3. transition-duration 속성</vt:lpstr>
      <vt:lpstr>4. transition-timing-function 속성</vt:lpstr>
      <vt:lpstr>4. transition-timing-function 속성</vt:lpstr>
      <vt:lpstr>4. transition-timing-function 속성</vt:lpstr>
      <vt:lpstr>5. transition-delay 속성</vt:lpstr>
      <vt:lpstr>5. transition-delay 속성</vt:lpstr>
      <vt:lpstr>1. 애니메이션의 원리</vt:lpstr>
      <vt:lpstr>1. 애니메이션의 원리</vt:lpstr>
      <vt:lpstr>2. 애니메이션 속성</vt:lpstr>
      <vt:lpstr>2. 애니메이션 속성</vt:lpstr>
      <vt:lpstr>3. animation-delay 속성</vt:lpstr>
      <vt:lpstr>4. animation-direction 속성</vt:lpstr>
      <vt:lpstr>4. animation-direction 속성</vt:lpstr>
      <vt:lpstr>5. animation-iteration-count 속성</vt:lpstr>
      <vt:lpstr>6. animation-timing-function 속성</vt:lpstr>
      <vt:lpstr>7 animation-play-state 속성</vt:lpstr>
      <vt:lpstr>7 animation-play-state 속성</vt:lpstr>
      <vt:lpstr>7 animation-play-state 속성</vt:lpstr>
      <vt:lpstr>7 animation-play-state 속성</vt:lpstr>
      <vt:lpstr>7 animation-play-state 속성</vt:lpstr>
      <vt:lpstr>슬라이드 51</vt:lpstr>
    </vt:vector>
  </TitlesOfParts>
  <Company>한빛가족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공학기초수학_1장</dc:title>
  <dc:creator>임은혜</dc:creator>
  <cp:lastModifiedBy>MIT-00</cp:lastModifiedBy>
  <cp:revision>338</cp:revision>
  <dcterms:created xsi:type="dcterms:W3CDTF">2012-08-06T11:28:05Z</dcterms:created>
  <dcterms:modified xsi:type="dcterms:W3CDTF">2017-10-30T13:26:28Z</dcterms:modified>
</cp:coreProperties>
</file>