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그림 2" descr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653" y="95377"/>
            <a:ext cx="2346694" cy="2220047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제목 1"/>
          <p:cNvSpPr txBox="1">
            <a:spLocks noGrp="1"/>
          </p:cNvSpPr>
          <p:nvPr>
            <p:ph type="ctrTitle"/>
          </p:nvPr>
        </p:nvSpPr>
        <p:spPr>
          <a:xfrm>
            <a:off x="1345659" y="2315423"/>
            <a:ext cx="9144001" cy="2387601"/>
          </a:xfrm>
          <a:prstGeom prst="rect">
            <a:avLst/>
          </a:prstGeom>
        </p:spPr>
        <p:txBody>
          <a:bodyPr/>
          <a:lstStyle/>
          <a:p>
            <a:pPr defTabSz="859536">
              <a:defRPr sz="5076"/>
            </a:pPr>
            <a:r>
              <a:t>부산시 COVID-19 </a:t>
            </a:r>
            <a:br/>
            <a:r>
              <a:t>접종 이상증상자</a:t>
            </a:r>
            <a:br/>
            <a:r>
              <a:t>의료비 산출 시스템</a:t>
            </a:r>
          </a:p>
        </p:txBody>
      </p:sp>
      <p:sp>
        <p:nvSpPr>
          <p:cNvPr id="10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3998" y="5029399"/>
            <a:ext cx="9144004" cy="1206542"/>
          </a:xfrm>
          <a:prstGeom prst="rect">
            <a:avLst/>
          </a:prstGeom>
        </p:spPr>
        <p:txBody>
          <a:bodyPr/>
          <a:lstStyle/>
          <a:p>
            <a:r>
              <a:t>3조 : 김정희, 유승화, 원재경, 정성균, 최문준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백신ID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VAC_NAME_GRP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백신그룹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VAC_NAME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백신이름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VAC_DOSE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 투입량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VAC_TEMP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 보관온도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9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VACCINE_TBL</a:t>
            </a:r>
          </a:p>
        </p:txBody>
      </p:sp>
      <p:sp>
        <p:nvSpPr>
          <p:cNvPr id="450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백신</a:t>
            </a:r>
          </a:p>
        </p:txBody>
      </p:sp>
      <p:sp>
        <p:nvSpPr>
          <p:cNvPr id="451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52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53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5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IDX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입고 INDEX(순서)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병원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백신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VAC_QTY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 수량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VAC_IN_DATE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백신 입고일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56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VACCINE_IN_TBL</a:t>
            </a:r>
          </a:p>
        </p:txBody>
      </p:sp>
      <p:sp>
        <p:nvSpPr>
          <p:cNvPr id="457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백신 입고</a:t>
            </a:r>
          </a:p>
        </p:txBody>
      </p:sp>
      <p:sp>
        <p:nvSpPr>
          <p:cNvPr id="458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59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60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의사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DOC_NAME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의사 이름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DOC_GENDER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의사 성별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의사 소속 병원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DOC_DEPT_GRP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의사 전공 그룹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DOC_DEPT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의사 전공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3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DOCTOR_TBL</a:t>
            </a:r>
          </a:p>
        </p:txBody>
      </p:sp>
      <p:sp>
        <p:nvSpPr>
          <p:cNvPr id="464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의사</a:t>
            </a:r>
          </a:p>
        </p:txBody>
      </p:sp>
      <p:sp>
        <p:nvSpPr>
          <p:cNvPr id="465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66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67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RES_ID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예약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병원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VAC_ID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백신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RES_DATE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예약 일자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0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RESERVATION_TBL</a:t>
            </a:r>
          </a:p>
        </p:txBody>
      </p:sp>
      <p:sp>
        <p:nvSpPr>
          <p:cNvPr id="471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예약</a:t>
            </a:r>
          </a:p>
        </p:txBody>
      </p:sp>
      <p:sp>
        <p:nvSpPr>
          <p:cNvPr id="472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73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74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RES_ID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CHAR2(6)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예약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INJ_DATE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접종 일자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INJ_CNT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접종 차수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7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INJECTION_TBL</a:t>
            </a:r>
          </a:p>
        </p:txBody>
      </p:sp>
      <p:sp>
        <p:nvSpPr>
          <p:cNvPr id="478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접종</a:t>
            </a:r>
          </a:p>
        </p:txBody>
      </p:sp>
      <p:sp>
        <p:nvSpPr>
          <p:cNvPr id="479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80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81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3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PAT_ID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방문자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PAT_SYMP_GRP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 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증상 그룹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PAT_SYMP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증상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PAT_IN_DATE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방문 일자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방문 병원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4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PATIENTS_TBL</a:t>
            </a:r>
          </a:p>
        </p:txBody>
      </p:sp>
      <p:sp>
        <p:nvSpPr>
          <p:cNvPr id="485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병원방문자</a:t>
            </a:r>
          </a:p>
        </p:txBody>
      </p:sp>
      <p:sp>
        <p:nvSpPr>
          <p:cNvPr id="486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87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88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0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TRE_ID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진료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PAT_ID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방문자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의사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TRE_DATE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진료 일자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TRE_PAY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진료비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1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TREAT_TBL</a:t>
            </a:r>
          </a:p>
        </p:txBody>
      </p:sp>
      <p:sp>
        <p:nvSpPr>
          <p:cNvPr id="492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진료</a:t>
            </a:r>
          </a:p>
        </p:txBody>
      </p:sp>
      <p:sp>
        <p:nvSpPr>
          <p:cNvPr id="493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94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95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7" name="표 5"/>
          <p:cNvGraphicFramePr/>
          <p:nvPr/>
        </p:nvGraphicFramePr>
        <p:xfrm>
          <a:off x="630313" y="2229725"/>
          <a:ext cx="9925235" cy="42662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IDX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입원ID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TRE_ID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진료ID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입원날짜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98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ADMISSION_TBL</a:t>
            </a:r>
          </a:p>
        </p:txBody>
      </p:sp>
      <p:sp>
        <p:nvSpPr>
          <p:cNvPr id="499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입원</a:t>
            </a:r>
          </a:p>
        </p:txBody>
      </p:sp>
      <p:sp>
        <p:nvSpPr>
          <p:cNvPr id="500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501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2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4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IDX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퇴원 INDEX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입원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DOC_ID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의사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DIS_DATE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퇴원 일자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5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DISCHARGE_TBL</a:t>
            </a:r>
          </a:p>
        </p:txBody>
      </p:sp>
      <p:sp>
        <p:nvSpPr>
          <p:cNvPr id="506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퇴원</a:t>
            </a:r>
          </a:p>
        </p:txBody>
      </p:sp>
      <p:sp>
        <p:nvSpPr>
          <p:cNvPr id="507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508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9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1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IDX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입원자 INDEX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입원ID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ADM_ROOM_GRP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병실 그룹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ADM_ROOM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병실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ADM_ROOM_DATE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병실 사용 일자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2" name="제목 1"/>
          <p:cNvSpPr txBox="1"/>
          <p:nvPr/>
        </p:nvSpPr>
        <p:spPr>
          <a:xfrm>
            <a:off x="676033" y="1597979"/>
            <a:ext cx="4986590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ADMISSION_ROOMS_TBL</a:t>
            </a:r>
          </a:p>
        </p:txBody>
      </p:sp>
      <p:sp>
        <p:nvSpPr>
          <p:cNvPr id="513" name="제목 1"/>
          <p:cNvSpPr txBox="1"/>
          <p:nvPr/>
        </p:nvSpPr>
        <p:spPr>
          <a:xfrm>
            <a:off x="8145113" y="1597979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입원환자 병실</a:t>
            </a:r>
          </a:p>
        </p:txBody>
      </p:sp>
      <p:sp>
        <p:nvSpPr>
          <p:cNvPr id="514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515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6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제목 1"/>
          <p:cNvSpPr txBox="1">
            <a:spLocks noGrp="1"/>
          </p:cNvSpPr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203864"/>
                </a:solidFill>
              </a:defRPr>
            </a:lvl1pPr>
          </a:lstStyle>
          <a:p>
            <a:r>
              <a:t>추진배경 및 필요성</a:t>
            </a:r>
          </a:p>
        </p:txBody>
      </p:sp>
      <p:sp>
        <p:nvSpPr>
          <p:cNvPr id="108" name="직사각형 6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내용 개체 틀 2"/>
          <p:cNvSpPr txBox="1">
            <a:spLocks noGrp="1"/>
          </p:cNvSpPr>
          <p:nvPr>
            <p:ph type="body" idx="1"/>
          </p:nvPr>
        </p:nvSpPr>
        <p:spPr>
          <a:xfrm>
            <a:off x="541625" y="1472873"/>
            <a:ext cx="10412788" cy="345061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  <a:defRPr sz="2400"/>
            </a:pPr>
            <a:r>
              <a:t>COVID-19 유행에 대응하기 위해 지역별 백신 접신 접종 업무를 관리하며, </a:t>
            </a:r>
          </a:p>
          <a:p>
            <a:pPr marL="0" indent="0">
              <a:lnSpc>
                <a:spcPct val="150000"/>
              </a:lnSpc>
              <a:buSzTx/>
              <a:buNone/>
              <a:defRPr sz="2400"/>
            </a:pPr>
            <a:r>
              <a:t>접종 현황 및 부작용 데이터를 기반으로 의료비 계산 서비스를 제공하여 </a:t>
            </a:r>
          </a:p>
          <a:p>
            <a:pPr marL="0" indent="0">
              <a:lnSpc>
                <a:spcPct val="150000"/>
              </a:lnSpc>
              <a:buSzTx/>
              <a:buNone/>
              <a:defRPr sz="2400"/>
            </a:pPr>
            <a:r>
              <a:t>부산시 의료 예산 파악 및  대응책 논의에 이용.</a:t>
            </a:r>
          </a:p>
        </p:txBody>
      </p:sp>
      <p:pic>
        <p:nvPicPr>
          <p:cNvPr id="110" name="그림 5" descr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IDX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약 처방 INDEX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입원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ADM_MED_GRP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처방약 그룹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ADM_MED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처방약 이름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ADM_MED_QTY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처방약 수량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ADM_MED_DATE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처방일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9" name="제목 1"/>
          <p:cNvSpPr txBox="1"/>
          <p:nvPr/>
        </p:nvSpPr>
        <p:spPr>
          <a:xfrm>
            <a:off x="676032" y="1597979"/>
            <a:ext cx="6939676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ADMISSION_MEDICINES_TBL</a:t>
            </a:r>
          </a:p>
        </p:txBody>
      </p:sp>
      <p:sp>
        <p:nvSpPr>
          <p:cNvPr id="520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입원환자 처방약</a:t>
            </a:r>
          </a:p>
        </p:txBody>
      </p:sp>
      <p:sp>
        <p:nvSpPr>
          <p:cNvPr id="521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522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23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잉크 43" descr="잉크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06" y="-1263379"/>
            <a:ext cx="108001" cy="2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제목 1"/>
          <p:cNvSpPr txBox="1">
            <a:spLocks noGrp="1"/>
          </p:cNvSpPr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203864"/>
                </a:solidFill>
              </a:defRPr>
            </a:lvl1pPr>
          </a:lstStyle>
          <a:p>
            <a:r>
              <a:t>업무 정리</a:t>
            </a:r>
          </a:p>
        </p:txBody>
      </p:sp>
      <p:sp>
        <p:nvSpPr>
          <p:cNvPr id="114" name="직사각형 6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내용 개체 틀 2"/>
          <p:cNvSpPr txBox="1">
            <a:spLocks noGrp="1"/>
          </p:cNvSpPr>
          <p:nvPr>
            <p:ph type="body" idx="1"/>
          </p:nvPr>
        </p:nvSpPr>
        <p:spPr>
          <a:xfrm>
            <a:off x="509047" y="1247629"/>
            <a:ext cx="10663777" cy="531727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현재</a:t>
            </a:r>
            <a:r>
              <a:rPr sz="1600" dirty="0"/>
              <a:t> </a:t>
            </a:r>
            <a:r>
              <a:rPr sz="1600" dirty="0" err="1"/>
              <a:t>보유</a:t>
            </a:r>
            <a:r>
              <a:rPr sz="1600" dirty="0"/>
              <a:t> </a:t>
            </a:r>
            <a:r>
              <a:rPr sz="1600" dirty="0" err="1"/>
              <a:t>중인</a:t>
            </a:r>
            <a:r>
              <a:rPr sz="1600" dirty="0"/>
              <a:t> </a:t>
            </a:r>
            <a:r>
              <a:rPr sz="1600" dirty="0" err="1"/>
              <a:t>백신</a:t>
            </a:r>
            <a:r>
              <a:rPr sz="1600" dirty="0"/>
              <a:t> </a:t>
            </a:r>
            <a:r>
              <a:rPr sz="1600" dirty="0" err="1"/>
              <a:t>현황을</a:t>
            </a:r>
            <a:r>
              <a:rPr sz="1600" dirty="0"/>
              <a:t> </a:t>
            </a:r>
            <a:r>
              <a:rPr sz="1600" dirty="0" err="1"/>
              <a:t>통해</a:t>
            </a:r>
            <a:r>
              <a:rPr sz="1600" dirty="0"/>
              <a:t> </a:t>
            </a:r>
            <a:r>
              <a:rPr sz="1600" dirty="0" err="1"/>
              <a:t>일일</a:t>
            </a:r>
            <a:r>
              <a:rPr sz="1600" dirty="0"/>
              <a:t> </a:t>
            </a:r>
            <a:r>
              <a:rPr sz="1600" dirty="0" err="1"/>
              <a:t>접종</a:t>
            </a:r>
            <a:r>
              <a:rPr sz="1600" dirty="0"/>
              <a:t> </a:t>
            </a:r>
            <a:r>
              <a:rPr sz="1600" dirty="0" err="1"/>
              <a:t>가능</a:t>
            </a:r>
            <a:r>
              <a:rPr sz="1600" dirty="0"/>
              <a:t> </a:t>
            </a:r>
            <a:r>
              <a:rPr sz="1600" dirty="0" err="1"/>
              <a:t>인원을</a:t>
            </a:r>
            <a:r>
              <a:rPr sz="1600" dirty="0"/>
              <a:t> </a:t>
            </a:r>
            <a:r>
              <a:rPr sz="1600" dirty="0" err="1"/>
              <a:t>등록한다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사람은</a:t>
            </a:r>
            <a:r>
              <a:rPr sz="1600" dirty="0"/>
              <a:t> </a:t>
            </a:r>
            <a:r>
              <a:rPr sz="1600" dirty="0" err="1"/>
              <a:t>백신</a:t>
            </a:r>
            <a:r>
              <a:rPr sz="1600" dirty="0"/>
              <a:t> </a:t>
            </a:r>
            <a:r>
              <a:rPr sz="1600" dirty="0" err="1"/>
              <a:t>현황을</a:t>
            </a:r>
            <a:r>
              <a:rPr sz="1600" dirty="0"/>
              <a:t> </a:t>
            </a:r>
            <a:r>
              <a:rPr sz="1600" dirty="0" err="1"/>
              <a:t>파악하고</a:t>
            </a:r>
            <a:r>
              <a:rPr sz="1600" dirty="0"/>
              <a:t>, </a:t>
            </a:r>
            <a:r>
              <a:rPr sz="1600" dirty="0" err="1"/>
              <a:t>접종을</a:t>
            </a:r>
            <a:r>
              <a:rPr sz="1600" dirty="0"/>
              <a:t> </a:t>
            </a:r>
            <a:r>
              <a:rPr sz="1600" dirty="0" err="1"/>
              <a:t>희망하는</a:t>
            </a:r>
            <a:r>
              <a:rPr sz="1600" dirty="0"/>
              <a:t> </a:t>
            </a:r>
            <a:r>
              <a:rPr sz="1600" dirty="0" err="1"/>
              <a:t>백신을</a:t>
            </a:r>
            <a:r>
              <a:rPr sz="1600" dirty="0"/>
              <a:t> </a:t>
            </a:r>
            <a:r>
              <a:rPr sz="1600" dirty="0" err="1"/>
              <a:t>예약한다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예약자의</a:t>
            </a:r>
            <a:r>
              <a:rPr sz="1600" dirty="0"/>
              <a:t> </a:t>
            </a:r>
            <a:r>
              <a:rPr sz="1600" dirty="0" err="1"/>
              <a:t>정보를</a:t>
            </a:r>
            <a:r>
              <a:rPr sz="1600" dirty="0"/>
              <a:t> </a:t>
            </a:r>
            <a:r>
              <a:rPr sz="1600" dirty="0" err="1"/>
              <a:t>조회</a:t>
            </a:r>
            <a:r>
              <a:rPr sz="1600" dirty="0"/>
              <a:t> 후 </a:t>
            </a:r>
            <a:r>
              <a:rPr sz="1600" dirty="0" err="1"/>
              <a:t>접종</a:t>
            </a:r>
            <a:r>
              <a:rPr sz="1600" dirty="0"/>
              <a:t> </a:t>
            </a:r>
            <a:r>
              <a:rPr sz="1600" dirty="0" err="1"/>
              <a:t>정보를</a:t>
            </a:r>
            <a:r>
              <a:rPr sz="1600" dirty="0"/>
              <a:t> </a:t>
            </a:r>
            <a:r>
              <a:rPr sz="1600" dirty="0" err="1"/>
              <a:t>확인한다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정보</a:t>
            </a:r>
            <a:r>
              <a:rPr sz="1600" dirty="0"/>
              <a:t> </a:t>
            </a:r>
            <a:r>
              <a:rPr sz="1600" dirty="0" err="1"/>
              <a:t>조회</a:t>
            </a:r>
            <a:r>
              <a:rPr sz="1600" dirty="0"/>
              <a:t> 후 </a:t>
            </a:r>
            <a:r>
              <a:rPr sz="1600" dirty="0" err="1"/>
              <a:t>백신을</a:t>
            </a:r>
            <a:r>
              <a:rPr sz="1600" dirty="0"/>
              <a:t> </a:t>
            </a:r>
            <a:r>
              <a:rPr sz="1600" dirty="0" err="1"/>
              <a:t>접종한다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백신</a:t>
            </a:r>
            <a:r>
              <a:rPr sz="1600" dirty="0"/>
              <a:t> </a:t>
            </a:r>
            <a:r>
              <a:rPr sz="1600" dirty="0" err="1"/>
              <a:t>현황과</a:t>
            </a:r>
            <a:r>
              <a:rPr sz="1600" dirty="0"/>
              <a:t> </a:t>
            </a:r>
            <a:r>
              <a:rPr sz="1600" dirty="0" err="1"/>
              <a:t>일일</a:t>
            </a:r>
            <a:r>
              <a:rPr sz="1600" dirty="0"/>
              <a:t> </a:t>
            </a:r>
            <a:r>
              <a:rPr sz="1600" dirty="0" err="1"/>
              <a:t>접종</a:t>
            </a:r>
            <a:r>
              <a:rPr sz="1600" dirty="0"/>
              <a:t> </a:t>
            </a:r>
            <a:r>
              <a:rPr sz="1600" dirty="0" err="1"/>
              <a:t>가능</a:t>
            </a:r>
            <a:r>
              <a:rPr sz="1600" dirty="0"/>
              <a:t> </a:t>
            </a:r>
            <a:r>
              <a:rPr sz="1600" dirty="0" err="1"/>
              <a:t>인원을</a:t>
            </a:r>
            <a:r>
              <a:rPr sz="1600" dirty="0"/>
              <a:t> </a:t>
            </a:r>
            <a:r>
              <a:rPr sz="1600" dirty="0" err="1"/>
              <a:t>관리한다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접종자</a:t>
            </a:r>
            <a:r>
              <a:rPr sz="1600" dirty="0"/>
              <a:t> </a:t>
            </a:r>
            <a:r>
              <a:rPr sz="1600" dirty="0" err="1"/>
              <a:t>현황을</a:t>
            </a:r>
            <a:r>
              <a:rPr sz="1600" dirty="0"/>
              <a:t> </a:t>
            </a:r>
            <a:r>
              <a:rPr sz="1600" dirty="0" err="1"/>
              <a:t>관리한다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사람은</a:t>
            </a:r>
            <a:r>
              <a:rPr sz="1600" dirty="0"/>
              <a:t> </a:t>
            </a:r>
            <a:r>
              <a:rPr sz="1600" dirty="0" err="1"/>
              <a:t>백신</a:t>
            </a:r>
            <a:r>
              <a:rPr sz="1600" dirty="0"/>
              <a:t> </a:t>
            </a:r>
            <a:r>
              <a:rPr sz="1600" dirty="0" err="1"/>
              <a:t>접종</a:t>
            </a:r>
            <a:r>
              <a:rPr sz="1600" dirty="0"/>
              <a:t> </a:t>
            </a:r>
            <a:r>
              <a:rPr sz="1600" dirty="0" err="1"/>
              <a:t>이후</a:t>
            </a:r>
            <a:r>
              <a:rPr sz="1600" dirty="0"/>
              <a:t> </a:t>
            </a:r>
            <a:r>
              <a:rPr sz="1600" dirty="0" err="1"/>
              <a:t>이상</a:t>
            </a:r>
            <a:r>
              <a:rPr sz="1600" dirty="0"/>
              <a:t> </a:t>
            </a:r>
            <a:r>
              <a:rPr sz="1600" dirty="0" err="1"/>
              <a:t>변화가</a:t>
            </a:r>
            <a:r>
              <a:rPr sz="1600" dirty="0"/>
              <a:t> </a:t>
            </a:r>
            <a:r>
              <a:rPr sz="1600" dirty="0" err="1"/>
              <a:t>발생할</a:t>
            </a:r>
            <a:r>
              <a:rPr sz="1600" dirty="0"/>
              <a:t> </a:t>
            </a:r>
            <a:r>
              <a:rPr sz="1600" dirty="0" err="1"/>
              <a:t>경우</a:t>
            </a:r>
            <a:r>
              <a:rPr sz="1600" dirty="0"/>
              <a:t>, </a:t>
            </a:r>
            <a:r>
              <a:rPr sz="1600" dirty="0" err="1"/>
              <a:t>병원에</a:t>
            </a:r>
            <a:r>
              <a:rPr sz="1600" dirty="0"/>
              <a:t> </a:t>
            </a:r>
            <a:r>
              <a:rPr sz="1600" dirty="0" err="1"/>
              <a:t>보고한다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이상</a:t>
            </a:r>
            <a:r>
              <a:rPr sz="1600" dirty="0"/>
              <a:t> </a:t>
            </a:r>
            <a:r>
              <a:rPr sz="1600" dirty="0" err="1"/>
              <a:t>변화가</a:t>
            </a:r>
            <a:r>
              <a:rPr sz="1600" dirty="0"/>
              <a:t> </a:t>
            </a:r>
            <a:r>
              <a:rPr sz="1600" dirty="0" err="1"/>
              <a:t>발생한</a:t>
            </a:r>
            <a:r>
              <a:rPr sz="1600" dirty="0"/>
              <a:t> </a:t>
            </a:r>
            <a:r>
              <a:rPr sz="1600" dirty="0" err="1"/>
              <a:t>접종자를</a:t>
            </a:r>
            <a:r>
              <a:rPr sz="1600" dirty="0"/>
              <a:t> </a:t>
            </a:r>
            <a:r>
              <a:rPr sz="1600" dirty="0" err="1"/>
              <a:t>진료하여</a:t>
            </a:r>
            <a:r>
              <a:rPr sz="1600" dirty="0"/>
              <a:t> </a:t>
            </a:r>
            <a:r>
              <a:rPr sz="1600" dirty="0" err="1"/>
              <a:t>진료비를</a:t>
            </a:r>
            <a:r>
              <a:rPr sz="1600" dirty="0"/>
              <a:t> </a:t>
            </a:r>
            <a:r>
              <a:rPr sz="1600" dirty="0" err="1"/>
              <a:t>부과한다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진료한</a:t>
            </a:r>
            <a:r>
              <a:rPr sz="1600" dirty="0"/>
              <a:t> </a:t>
            </a:r>
            <a:r>
              <a:rPr sz="1600" dirty="0" err="1"/>
              <a:t>환자를</a:t>
            </a:r>
            <a:r>
              <a:rPr sz="1600" dirty="0"/>
              <a:t> </a:t>
            </a:r>
            <a:r>
              <a:rPr sz="1600" dirty="0" err="1"/>
              <a:t>입원</a:t>
            </a:r>
            <a:r>
              <a:rPr sz="1600" dirty="0"/>
              <a:t> </a:t>
            </a:r>
            <a:r>
              <a:rPr sz="1600" dirty="0" err="1"/>
              <a:t>시키거나</a:t>
            </a:r>
            <a:r>
              <a:rPr sz="1600" dirty="0"/>
              <a:t> </a:t>
            </a:r>
            <a:r>
              <a:rPr sz="1600" dirty="0" err="1"/>
              <a:t>귀가조치</a:t>
            </a:r>
            <a:r>
              <a:rPr sz="1600" dirty="0"/>
              <a:t> </a:t>
            </a:r>
            <a:r>
              <a:rPr sz="1600" dirty="0" err="1"/>
              <a:t>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입원한</a:t>
            </a:r>
            <a:r>
              <a:rPr sz="1600" dirty="0"/>
              <a:t> </a:t>
            </a:r>
            <a:r>
              <a:rPr sz="1600" dirty="0" err="1"/>
              <a:t>환자의</a:t>
            </a:r>
            <a:r>
              <a:rPr sz="1600" dirty="0"/>
              <a:t> </a:t>
            </a:r>
            <a:r>
              <a:rPr sz="1600" dirty="0" err="1"/>
              <a:t>병상이용과</a:t>
            </a:r>
            <a:r>
              <a:rPr sz="1600" dirty="0"/>
              <a:t> </a:t>
            </a:r>
            <a:r>
              <a:rPr sz="1600" dirty="0" err="1"/>
              <a:t>처방약품을</a:t>
            </a:r>
            <a:r>
              <a:rPr sz="1600" dirty="0"/>
              <a:t> </a:t>
            </a:r>
            <a:r>
              <a:rPr sz="1600" dirty="0" err="1"/>
              <a:t>관리한다</a:t>
            </a:r>
            <a:r>
              <a:rPr sz="1600" dirty="0"/>
              <a:t>.</a:t>
            </a:r>
          </a:p>
          <a:p>
            <a:pPr marL="184150">
              <a:lnSpc>
                <a:spcPct val="136000"/>
              </a:lnSpc>
              <a:spcBef>
                <a:spcPts val="800"/>
              </a:spcBef>
              <a:defRPr sz="1300"/>
            </a:pPr>
            <a:r>
              <a:rPr sz="1600" dirty="0" err="1"/>
              <a:t>병원은</a:t>
            </a:r>
            <a:r>
              <a:rPr sz="1600" dirty="0"/>
              <a:t> </a:t>
            </a:r>
            <a:r>
              <a:rPr sz="1600" dirty="0" err="1"/>
              <a:t>퇴원한</a:t>
            </a:r>
            <a:r>
              <a:rPr sz="1600" dirty="0"/>
              <a:t> </a:t>
            </a:r>
            <a:r>
              <a:rPr sz="1600" dirty="0" err="1"/>
              <a:t>환자에게</a:t>
            </a:r>
            <a:r>
              <a:rPr sz="1600" dirty="0"/>
              <a:t> 총 </a:t>
            </a:r>
            <a:r>
              <a:rPr sz="1600" dirty="0" err="1"/>
              <a:t>의료비를</a:t>
            </a:r>
            <a:r>
              <a:rPr sz="1600" dirty="0"/>
              <a:t> </a:t>
            </a:r>
            <a:r>
              <a:rPr sz="1600" dirty="0" err="1"/>
              <a:t>청구한다</a:t>
            </a:r>
            <a:r>
              <a:rPr sz="1600" dirty="0"/>
              <a:t>. </a:t>
            </a:r>
            <a:br>
              <a:rPr sz="1600" dirty="0"/>
            </a:br>
            <a:endParaRPr sz="1600" dirty="0"/>
          </a:p>
        </p:txBody>
      </p:sp>
      <p:pic>
        <p:nvPicPr>
          <p:cNvPr id="116" name="그림 18" descr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잉크 43" descr="잉크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06" y="-1263379"/>
            <a:ext cx="108001" cy="2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제목 1"/>
          <p:cNvSpPr txBox="1">
            <a:spLocks noGrp="1"/>
          </p:cNvSpPr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203864"/>
                </a:solidFill>
              </a:defRPr>
            </a:lvl1pPr>
          </a:lstStyle>
          <a:p>
            <a:r>
              <a:t>행위 정리</a:t>
            </a:r>
          </a:p>
        </p:txBody>
      </p:sp>
      <p:sp>
        <p:nvSpPr>
          <p:cNvPr id="120" name="직사각형 6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직선 화살표 연결선 19"/>
          <p:cNvSpPr/>
          <p:nvPr/>
        </p:nvSpPr>
        <p:spPr>
          <a:xfrm flipH="1">
            <a:off x="4881944" y="5341457"/>
            <a:ext cx="1140915" cy="468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3" name="직선 화살표 연결선 20"/>
          <p:cNvSpPr/>
          <p:nvPr/>
        </p:nvSpPr>
        <p:spPr>
          <a:xfrm flipH="1" flipV="1">
            <a:off x="2633088" y="5346142"/>
            <a:ext cx="992419" cy="94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4" name="직선 화살표 연결선 21"/>
          <p:cNvSpPr/>
          <p:nvPr/>
        </p:nvSpPr>
        <p:spPr>
          <a:xfrm flipV="1">
            <a:off x="2671178" y="2854423"/>
            <a:ext cx="882761" cy="468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5" name="직선 화살표 연결선 22"/>
          <p:cNvSpPr/>
          <p:nvPr/>
        </p:nvSpPr>
        <p:spPr>
          <a:xfrm>
            <a:off x="4881945" y="2854423"/>
            <a:ext cx="1041922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grpSp>
        <p:nvGrpSpPr>
          <p:cNvPr id="128" name="사각형: 둥근 모서리 23"/>
          <p:cNvGrpSpPr/>
          <p:nvPr/>
        </p:nvGrpSpPr>
        <p:grpSpPr>
          <a:xfrm>
            <a:off x="1419657" y="2292458"/>
            <a:ext cx="1242876" cy="1260629"/>
            <a:chOff x="0" y="0"/>
            <a:chExt cx="1242874" cy="1260628"/>
          </a:xfrm>
        </p:grpSpPr>
        <p:sp>
          <p:nvSpPr>
            <p:cNvPr id="126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사람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사람</a:t>
              </a:r>
            </a:p>
          </p:txBody>
        </p:sp>
      </p:grpSp>
      <p:grpSp>
        <p:nvGrpSpPr>
          <p:cNvPr id="131" name="사각형: 둥근 모서리 24"/>
          <p:cNvGrpSpPr/>
          <p:nvPr/>
        </p:nvGrpSpPr>
        <p:grpSpPr>
          <a:xfrm>
            <a:off x="3596504" y="2282931"/>
            <a:ext cx="1242875" cy="1260630"/>
            <a:chOff x="0" y="0"/>
            <a:chExt cx="1242874" cy="1260628"/>
          </a:xfrm>
        </p:grpSpPr>
        <p:sp>
          <p:nvSpPr>
            <p:cNvPr id="129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0" name="병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병원</a:t>
              </a:r>
            </a:p>
          </p:txBody>
        </p:sp>
      </p:grpSp>
      <p:grpSp>
        <p:nvGrpSpPr>
          <p:cNvPr id="134" name="사각형: 둥근 모서리 25"/>
          <p:cNvGrpSpPr/>
          <p:nvPr/>
        </p:nvGrpSpPr>
        <p:grpSpPr>
          <a:xfrm>
            <a:off x="5980449" y="2279831"/>
            <a:ext cx="1242875" cy="1260630"/>
            <a:chOff x="0" y="0"/>
            <a:chExt cx="1242874" cy="1260628"/>
          </a:xfrm>
        </p:grpSpPr>
        <p:sp>
          <p:nvSpPr>
            <p:cNvPr id="132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백신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rPr lang="ko-KR" altLang="en-US" dirty="0"/>
                <a:t>예약</a:t>
              </a:r>
              <a:endParaRPr dirty="0"/>
            </a:p>
          </p:txBody>
        </p:sp>
      </p:grpSp>
      <p:grpSp>
        <p:nvGrpSpPr>
          <p:cNvPr id="137" name="사각형: 둥근 모서리 26"/>
          <p:cNvGrpSpPr/>
          <p:nvPr/>
        </p:nvGrpSpPr>
        <p:grpSpPr>
          <a:xfrm>
            <a:off x="1390215" y="4715827"/>
            <a:ext cx="1242875" cy="1260630"/>
            <a:chOff x="0" y="0"/>
            <a:chExt cx="1242874" cy="1260628"/>
          </a:xfrm>
        </p:grpSpPr>
        <p:sp>
          <p:nvSpPr>
            <p:cNvPr id="135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퇴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퇴원</a:t>
              </a:r>
            </a:p>
          </p:txBody>
        </p:sp>
      </p:grpSp>
      <p:grpSp>
        <p:nvGrpSpPr>
          <p:cNvPr id="140" name="사각형: 둥근 모서리 27"/>
          <p:cNvGrpSpPr/>
          <p:nvPr/>
        </p:nvGrpSpPr>
        <p:grpSpPr>
          <a:xfrm>
            <a:off x="3639069" y="4715827"/>
            <a:ext cx="1242876" cy="1260630"/>
            <a:chOff x="0" y="0"/>
            <a:chExt cx="1242874" cy="1260628"/>
          </a:xfrm>
        </p:grpSpPr>
        <p:sp>
          <p:nvSpPr>
            <p:cNvPr id="138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입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입원</a:t>
              </a:r>
            </a:p>
          </p:txBody>
        </p:sp>
      </p:grpSp>
      <p:sp>
        <p:nvSpPr>
          <p:cNvPr id="150" name="연결선: 꺾임 28"/>
          <p:cNvSpPr/>
          <p:nvPr/>
        </p:nvSpPr>
        <p:spPr>
          <a:xfrm>
            <a:off x="9274984" y="2981730"/>
            <a:ext cx="806117" cy="1715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144" name="사각형: 둥근 모서리 29"/>
          <p:cNvGrpSpPr/>
          <p:nvPr/>
        </p:nvGrpSpPr>
        <p:grpSpPr>
          <a:xfrm>
            <a:off x="6022857" y="4699038"/>
            <a:ext cx="1242875" cy="1260630"/>
            <a:chOff x="0" y="0"/>
            <a:chExt cx="1242874" cy="1260628"/>
          </a:xfrm>
        </p:grpSpPr>
        <p:sp>
          <p:nvSpPr>
            <p:cNvPr id="142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진료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진료</a:t>
              </a:r>
            </a:p>
          </p:txBody>
        </p:sp>
      </p:grpSp>
      <p:grpSp>
        <p:nvGrpSpPr>
          <p:cNvPr id="147" name="사각형: 둥근 모서리 30"/>
          <p:cNvGrpSpPr/>
          <p:nvPr/>
        </p:nvGrpSpPr>
        <p:grpSpPr>
          <a:xfrm>
            <a:off x="9083543" y="4697132"/>
            <a:ext cx="1459022" cy="1260629"/>
            <a:chOff x="0" y="0"/>
            <a:chExt cx="1242874" cy="1260628"/>
          </a:xfrm>
        </p:grpSpPr>
        <p:sp>
          <p:nvSpPr>
            <p:cNvPr id="145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46" name="이상…"/>
            <p:cNvSpPr txBox="1"/>
            <p:nvPr/>
          </p:nvSpPr>
          <p:spPr>
            <a:xfrm>
              <a:off x="120679" y="216294"/>
              <a:ext cx="1001516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/>
              </a:pPr>
              <a:r>
                <a:rPr dirty="0" err="1"/>
                <a:t>이상</a:t>
              </a:r>
              <a:endParaRPr dirty="0"/>
            </a:p>
            <a:p>
              <a:pPr algn="ctr">
                <a:defRPr sz="2400"/>
              </a:pPr>
              <a:r>
                <a:rPr dirty="0" err="1"/>
                <a:t>증상자</a:t>
              </a:r>
              <a:endParaRPr dirty="0"/>
            </a:p>
          </p:txBody>
        </p:sp>
      </p:grpSp>
      <p:pic>
        <p:nvPicPr>
          <p:cNvPr id="148" name="그림 33" descr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FFB0175-0911-44E1-877C-72586B32C6A1}"/>
              </a:ext>
            </a:extLst>
          </p:cNvPr>
          <p:cNvCxnSpPr>
            <a:stCxn id="145" idx="1"/>
            <a:endCxn id="142" idx="3"/>
          </p:cNvCxnSpPr>
          <p:nvPr/>
        </p:nvCxnSpPr>
        <p:spPr>
          <a:xfrm rot="10800000" flipV="1">
            <a:off x="7265733" y="5327446"/>
            <a:ext cx="1817810" cy="1907"/>
          </a:xfrm>
          <a:prstGeom prst="bentConnector3">
            <a:avLst/>
          </a:prstGeom>
          <a:noFill/>
          <a:ln w="381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5" name="사각형: 둥근 모서리 24">
            <a:extLst>
              <a:ext uri="{FF2B5EF4-FFF2-40B4-BE49-F238E27FC236}">
                <a16:creationId xmlns:a16="http://schemas.microsoft.com/office/drawing/2014/main" id="{3A59EC84-5DDD-4906-9EA6-A81D049E673A}"/>
              </a:ext>
            </a:extLst>
          </p:cNvPr>
          <p:cNvGrpSpPr/>
          <p:nvPr/>
        </p:nvGrpSpPr>
        <p:grpSpPr>
          <a:xfrm>
            <a:off x="3242821" y="1257057"/>
            <a:ext cx="1943164" cy="658127"/>
            <a:chOff x="0" y="0"/>
            <a:chExt cx="1242875" cy="1260629"/>
          </a:xfrm>
        </p:grpSpPr>
        <p:sp>
          <p:nvSpPr>
            <p:cNvPr id="36" name="모서리가 둥근 직사각형">
              <a:extLst>
                <a:ext uri="{FF2B5EF4-FFF2-40B4-BE49-F238E27FC236}">
                  <a16:creationId xmlns:a16="http://schemas.microsoft.com/office/drawing/2014/main" id="{21559A2C-DFD1-43DC-9601-B117AAA64BA8}"/>
                </a:ext>
              </a:extLst>
            </p:cNvPr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병원">
              <a:extLst>
                <a:ext uri="{FF2B5EF4-FFF2-40B4-BE49-F238E27FC236}">
                  <a16:creationId xmlns:a16="http://schemas.microsoft.com/office/drawing/2014/main" id="{4EE90D19-8B42-4B7E-8099-5EC39B1BF770}"/>
                </a:ext>
              </a:extLst>
            </p:cNvPr>
            <p:cNvSpPr txBox="1"/>
            <p:nvPr/>
          </p:nvSpPr>
          <p:spPr>
            <a:xfrm>
              <a:off x="120679" y="214819"/>
              <a:ext cx="1001516" cy="8309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rPr lang="ko-KR" altLang="en-US" dirty="0"/>
                <a:t>백신 입고</a:t>
              </a:r>
              <a:endParaRPr dirty="0"/>
            </a:p>
          </p:txBody>
        </p:sp>
      </p:grp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423C8FDF-961D-4A79-9565-29CDC9C9A3BC}"/>
              </a:ext>
            </a:extLst>
          </p:cNvPr>
          <p:cNvCxnSpPr>
            <a:cxnSpLocks/>
            <a:stCxn id="129" idx="0"/>
            <a:endCxn id="36" idx="2"/>
          </p:cNvCxnSpPr>
          <p:nvPr/>
        </p:nvCxnSpPr>
        <p:spPr>
          <a:xfrm rot="16200000" flipV="1">
            <a:off x="4032300" y="2097288"/>
            <a:ext cx="367747" cy="3539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1" name="사각형: 둥근 모서리 25">
            <a:extLst>
              <a:ext uri="{FF2B5EF4-FFF2-40B4-BE49-F238E27FC236}">
                <a16:creationId xmlns:a16="http://schemas.microsoft.com/office/drawing/2014/main" id="{0DCCAB0C-461D-4C3B-9CF0-E2F374064FDD}"/>
              </a:ext>
            </a:extLst>
          </p:cNvPr>
          <p:cNvGrpSpPr/>
          <p:nvPr/>
        </p:nvGrpSpPr>
        <p:grpSpPr>
          <a:xfrm>
            <a:off x="7984953" y="2283030"/>
            <a:ext cx="1242875" cy="1260630"/>
            <a:chOff x="0" y="0"/>
            <a:chExt cx="1242874" cy="1260628"/>
          </a:xfrm>
        </p:grpSpPr>
        <p:sp>
          <p:nvSpPr>
            <p:cNvPr id="42" name="모서리가 둥근 직사각형">
              <a:extLst>
                <a:ext uri="{FF2B5EF4-FFF2-40B4-BE49-F238E27FC236}">
                  <a16:creationId xmlns:a16="http://schemas.microsoft.com/office/drawing/2014/main" id="{AC248C55-DFDB-4740-BFDC-BBEB4B833457}"/>
                </a:ext>
              </a:extLst>
            </p:cNvPr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백신">
              <a:extLst>
                <a:ext uri="{FF2B5EF4-FFF2-40B4-BE49-F238E27FC236}">
                  <a16:creationId xmlns:a16="http://schemas.microsoft.com/office/drawing/2014/main" id="{BBA61CE2-25E4-453F-883E-FAE26D8083FE}"/>
                </a:ext>
              </a:extLst>
            </p:cNvPr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rPr lang="ko-KR" altLang="en-US" dirty="0"/>
                <a:t>접종</a:t>
              </a:r>
              <a:endParaRPr dirty="0"/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209300A-1470-45AF-8929-3B51CF7584AF}"/>
              </a:ext>
            </a:extLst>
          </p:cNvPr>
          <p:cNvCxnSpPr>
            <a:cxnSpLocks/>
            <a:stCxn id="132" idx="3"/>
            <a:endCxn id="42" idx="1"/>
          </p:cNvCxnSpPr>
          <p:nvPr/>
        </p:nvCxnSpPr>
        <p:spPr>
          <a:xfrm>
            <a:off x="7223325" y="2910147"/>
            <a:ext cx="761628" cy="3199"/>
          </a:xfrm>
          <a:prstGeom prst="bentConnector3">
            <a:avLst>
              <a:gd name="adj1" fmla="val 50000"/>
            </a:avLst>
          </a:prstGeom>
          <a:noFill/>
          <a:ln w="381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잉크 43" descr="잉크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06" y="-1263379"/>
            <a:ext cx="108001" cy="2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제목 1"/>
          <p:cNvSpPr txBox="1">
            <a:spLocks noGrp="1"/>
          </p:cNvSpPr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203864"/>
                </a:solidFill>
              </a:defRPr>
            </a:pPr>
            <a:r>
              <a:t>Entity 정리</a:t>
            </a:r>
          </a:p>
        </p:txBody>
      </p:sp>
      <p:sp>
        <p:nvSpPr>
          <p:cNvPr id="154" name="직사각형 6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7" name="사각형: 둥근 모서리 97"/>
          <p:cNvGrpSpPr/>
          <p:nvPr/>
        </p:nvGrpSpPr>
        <p:grpSpPr>
          <a:xfrm>
            <a:off x="735290" y="1882065"/>
            <a:ext cx="1306575" cy="1671842"/>
            <a:chOff x="0" y="0"/>
            <a:chExt cx="1242874" cy="1260628"/>
          </a:xfrm>
        </p:grpSpPr>
        <p:sp>
          <p:nvSpPr>
            <p:cNvPr id="155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" name="공통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공통</a:t>
              </a:r>
            </a:p>
          </p:txBody>
        </p:sp>
      </p:grpSp>
      <p:grpSp>
        <p:nvGrpSpPr>
          <p:cNvPr id="160" name="사각형: 둥근 모서리 98"/>
          <p:cNvGrpSpPr/>
          <p:nvPr/>
        </p:nvGrpSpPr>
        <p:grpSpPr>
          <a:xfrm>
            <a:off x="2245975" y="1882065"/>
            <a:ext cx="1306574" cy="1671842"/>
            <a:chOff x="0" y="0"/>
            <a:chExt cx="1242874" cy="1260628"/>
          </a:xfrm>
        </p:grpSpPr>
        <p:sp>
          <p:nvSpPr>
            <p:cNvPr id="158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사람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사람</a:t>
              </a:r>
            </a:p>
          </p:txBody>
        </p:sp>
      </p:grpSp>
      <p:grpSp>
        <p:nvGrpSpPr>
          <p:cNvPr id="163" name="사각형: 둥근 모서리 99"/>
          <p:cNvGrpSpPr/>
          <p:nvPr/>
        </p:nvGrpSpPr>
        <p:grpSpPr>
          <a:xfrm>
            <a:off x="3756659" y="1882064"/>
            <a:ext cx="1306574" cy="1671842"/>
            <a:chOff x="0" y="0"/>
            <a:chExt cx="1242874" cy="1260628"/>
          </a:xfrm>
        </p:grpSpPr>
        <p:sp>
          <p:nvSpPr>
            <p:cNvPr id="161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병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병원</a:t>
              </a:r>
            </a:p>
          </p:txBody>
        </p:sp>
      </p:grpSp>
      <p:grpSp>
        <p:nvGrpSpPr>
          <p:cNvPr id="166" name="사각형: 둥근 모서리 100"/>
          <p:cNvGrpSpPr/>
          <p:nvPr/>
        </p:nvGrpSpPr>
        <p:grpSpPr>
          <a:xfrm>
            <a:off x="2245975" y="4282842"/>
            <a:ext cx="1306573" cy="1671843"/>
            <a:chOff x="0" y="0"/>
            <a:chExt cx="1242874" cy="1260628"/>
          </a:xfrm>
        </p:grpSpPr>
        <p:sp>
          <p:nvSpPr>
            <p:cNvPr id="164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예약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예약</a:t>
              </a:r>
            </a:p>
          </p:txBody>
        </p:sp>
      </p:grpSp>
      <p:grpSp>
        <p:nvGrpSpPr>
          <p:cNvPr id="169" name="사각형: 둥근 모서리 101"/>
          <p:cNvGrpSpPr/>
          <p:nvPr/>
        </p:nvGrpSpPr>
        <p:grpSpPr>
          <a:xfrm>
            <a:off x="735291" y="4282842"/>
            <a:ext cx="1306574" cy="1671843"/>
            <a:chOff x="0" y="0"/>
            <a:chExt cx="1242874" cy="1260628"/>
          </a:xfrm>
        </p:grpSpPr>
        <p:sp>
          <p:nvSpPr>
            <p:cNvPr id="167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의사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의사</a:t>
              </a:r>
            </a:p>
          </p:txBody>
        </p:sp>
      </p:grpSp>
      <p:grpSp>
        <p:nvGrpSpPr>
          <p:cNvPr id="172" name="사각형: 둥근 모서리 102"/>
          <p:cNvGrpSpPr/>
          <p:nvPr/>
        </p:nvGrpSpPr>
        <p:grpSpPr>
          <a:xfrm>
            <a:off x="6778027" y="1882063"/>
            <a:ext cx="1306574" cy="1671841"/>
            <a:chOff x="0" y="0"/>
            <a:chExt cx="1242874" cy="1260628"/>
          </a:xfrm>
        </p:grpSpPr>
        <p:sp>
          <p:nvSpPr>
            <p:cNvPr id="170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백신…"/>
            <p:cNvSpPr txBox="1"/>
            <p:nvPr/>
          </p:nvSpPr>
          <p:spPr>
            <a:xfrm>
              <a:off x="120679" y="216294"/>
              <a:ext cx="1001516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/>
              </a:pPr>
              <a:r>
                <a:t>백신</a:t>
              </a:r>
            </a:p>
            <a:p>
              <a:pPr algn="ctr">
                <a:defRPr sz="2400"/>
              </a:pPr>
              <a:r>
                <a:t>입고</a:t>
              </a:r>
            </a:p>
          </p:txBody>
        </p:sp>
      </p:grpSp>
      <p:grpSp>
        <p:nvGrpSpPr>
          <p:cNvPr id="175" name="사각형: 둥근 모서리 103"/>
          <p:cNvGrpSpPr/>
          <p:nvPr/>
        </p:nvGrpSpPr>
        <p:grpSpPr>
          <a:xfrm>
            <a:off x="5267344" y="1882063"/>
            <a:ext cx="1306574" cy="1671842"/>
            <a:chOff x="0" y="0"/>
            <a:chExt cx="1242874" cy="1260628"/>
          </a:xfrm>
        </p:grpSpPr>
        <p:sp>
          <p:nvSpPr>
            <p:cNvPr id="173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4" name="백신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백신</a:t>
              </a:r>
            </a:p>
          </p:txBody>
        </p:sp>
      </p:grpSp>
      <p:grpSp>
        <p:nvGrpSpPr>
          <p:cNvPr id="178" name="사각형: 둥근 모서리 104"/>
          <p:cNvGrpSpPr/>
          <p:nvPr/>
        </p:nvGrpSpPr>
        <p:grpSpPr>
          <a:xfrm>
            <a:off x="3756659" y="4273968"/>
            <a:ext cx="1306573" cy="1671843"/>
            <a:chOff x="0" y="0"/>
            <a:chExt cx="1242874" cy="1260628"/>
          </a:xfrm>
        </p:grpSpPr>
        <p:sp>
          <p:nvSpPr>
            <p:cNvPr id="176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7" name="접종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접종</a:t>
              </a:r>
            </a:p>
          </p:txBody>
        </p:sp>
      </p:grpSp>
      <p:grpSp>
        <p:nvGrpSpPr>
          <p:cNvPr id="181" name="사각형: 둥근 모서리 105"/>
          <p:cNvGrpSpPr/>
          <p:nvPr/>
        </p:nvGrpSpPr>
        <p:grpSpPr>
          <a:xfrm>
            <a:off x="5267344" y="4273968"/>
            <a:ext cx="1306573" cy="1671843"/>
            <a:chOff x="0" y="0"/>
            <a:chExt cx="1242874" cy="1260628"/>
          </a:xfrm>
        </p:grpSpPr>
        <p:sp>
          <p:nvSpPr>
            <p:cNvPr id="179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0" name="병원…"/>
            <p:cNvSpPr txBox="1"/>
            <p:nvPr/>
          </p:nvSpPr>
          <p:spPr>
            <a:xfrm>
              <a:off x="120679" y="216294"/>
              <a:ext cx="1001516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/>
              </a:pPr>
              <a:r>
                <a:rPr dirty="0" err="1"/>
                <a:t>병원</a:t>
              </a:r>
              <a:endParaRPr dirty="0"/>
            </a:p>
            <a:p>
              <a:pPr algn="ctr">
                <a:defRPr sz="2400"/>
              </a:pPr>
              <a:r>
                <a:rPr dirty="0" err="1"/>
                <a:t>방문자</a:t>
              </a:r>
              <a:endParaRPr dirty="0"/>
            </a:p>
          </p:txBody>
        </p:sp>
      </p:grpSp>
      <p:grpSp>
        <p:nvGrpSpPr>
          <p:cNvPr id="184" name="사각형: 둥근 모서리 106"/>
          <p:cNvGrpSpPr/>
          <p:nvPr/>
        </p:nvGrpSpPr>
        <p:grpSpPr>
          <a:xfrm>
            <a:off x="6778027" y="4273968"/>
            <a:ext cx="1306573" cy="1671842"/>
            <a:chOff x="0" y="0"/>
            <a:chExt cx="1242874" cy="1260628"/>
          </a:xfrm>
        </p:grpSpPr>
        <p:sp>
          <p:nvSpPr>
            <p:cNvPr id="182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" name="진료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진료</a:t>
              </a:r>
            </a:p>
          </p:txBody>
        </p:sp>
      </p:grpSp>
      <p:grpSp>
        <p:nvGrpSpPr>
          <p:cNvPr id="187" name="사각형: 둥근 모서리 107"/>
          <p:cNvGrpSpPr/>
          <p:nvPr/>
        </p:nvGrpSpPr>
        <p:grpSpPr>
          <a:xfrm>
            <a:off x="8269755" y="4273965"/>
            <a:ext cx="1695433" cy="1671843"/>
            <a:chOff x="0" y="0"/>
            <a:chExt cx="1612775" cy="1260628"/>
          </a:xfrm>
        </p:grpSpPr>
        <p:sp>
          <p:nvSpPr>
            <p:cNvPr id="185" name="모서리가 둥근 직사각형"/>
            <p:cNvSpPr/>
            <p:nvPr/>
          </p:nvSpPr>
          <p:spPr>
            <a:xfrm>
              <a:off x="0" y="0"/>
              <a:ext cx="1612776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86" name="처방약…"/>
            <p:cNvSpPr txBox="1"/>
            <p:nvPr/>
          </p:nvSpPr>
          <p:spPr>
            <a:xfrm>
              <a:off x="121546" y="205623"/>
              <a:ext cx="1369684" cy="849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/>
              </a:pPr>
              <a:r>
                <a:t>처방약</a:t>
              </a:r>
            </a:p>
            <a:p>
              <a:pPr algn="ctr">
                <a:defRPr sz="2400"/>
              </a:pPr>
              <a:r>
                <a:t>(입원자)</a:t>
              </a:r>
            </a:p>
          </p:txBody>
        </p:sp>
      </p:grpSp>
      <p:grpSp>
        <p:nvGrpSpPr>
          <p:cNvPr id="190" name="사각형: 둥근 모서리 108"/>
          <p:cNvGrpSpPr/>
          <p:nvPr/>
        </p:nvGrpSpPr>
        <p:grpSpPr>
          <a:xfrm>
            <a:off x="8269754" y="1877626"/>
            <a:ext cx="1695434" cy="1671842"/>
            <a:chOff x="0" y="0"/>
            <a:chExt cx="1612775" cy="1260628"/>
          </a:xfrm>
        </p:grpSpPr>
        <p:sp>
          <p:nvSpPr>
            <p:cNvPr id="188" name="모서리가 둥근 직사각형"/>
            <p:cNvSpPr/>
            <p:nvPr/>
          </p:nvSpPr>
          <p:spPr>
            <a:xfrm>
              <a:off x="0" y="0"/>
              <a:ext cx="1612776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/>
              </a:pPr>
              <a:endParaRPr/>
            </a:p>
          </p:txBody>
        </p:sp>
        <p:sp>
          <p:nvSpPr>
            <p:cNvPr id="189" name="병실…"/>
            <p:cNvSpPr txBox="1"/>
            <p:nvPr/>
          </p:nvSpPr>
          <p:spPr>
            <a:xfrm>
              <a:off x="121546" y="205623"/>
              <a:ext cx="1369684" cy="849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/>
              </a:pPr>
              <a:r>
                <a:t>병실</a:t>
              </a:r>
            </a:p>
            <a:p>
              <a:pPr algn="ctr">
                <a:defRPr sz="2400"/>
              </a:pPr>
              <a:r>
                <a:t>(입원자)</a:t>
              </a:r>
            </a:p>
          </p:txBody>
        </p:sp>
      </p:grpSp>
      <p:grpSp>
        <p:nvGrpSpPr>
          <p:cNvPr id="193" name="사각형: 둥근 모서리 109"/>
          <p:cNvGrpSpPr/>
          <p:nvPr/>
        </p:nvGrpSpPr>
        <p:grpSpPr>
          <a:xfrm>
            <a:off x="10169301" y="4273965"/>
            <a:ext cx="1306573" cy="1671843"/>
            <a:chOff x="0" y="0"/>
            <a:chExt cx="1242874" cy="1260628"/>
          </a:xfrm>
        </p:grpSpPr>
        <p:sp>
          <p:nvSpPr>
            <p:cNvPr id="191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퇴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퇴원</a:t>
              </a:r>
            </a:p>
          </p:txBody>
        </p:sp>
      </p:grpSp>
      <p:grpSp>
        <p:nvGrpSpPr>
          <p:cNvPr id="196" name="사각형: 둥근 모서리 110"/>
          <p:cNvGrpSpPr/>
          <p:nvPr/>
        </p:nvGrpSpPr>
        <p:grpSpPr>
          <a:xfrm>
            <a:off x="10169298" y="1877627"/>
            <a:ext cx="1306575" cy="1671842"/>
            <a:chOff x="0" y="0"/>
            <a:chExt cx="1242874" cy="1260628"/>
          </a:xfrm>
        </p:grpSpPr>
        <p:sp>
          <p:nvSpPr>
            <p:cNvPr id="194" name="모서리가 둥근 직사각형"/>
            <p:cNvSpPr/>
            <p:nvPr/>
          </p:nvSpPr>
          <p:spPr>
            <a:xfrm>
              <a:off x="0" y="0"/>
              <a:ext cx="1242875" cy="1260629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입원"/>
            <p:cNvSpPr txBox="1"/>
            <p:nvPr/>
          </p:nvSpPr>
          <p:spPr>
            <a:xfrm>
              <a:off x="120679" y="400444"/>
              <a:ext cx="10015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/>
              </a:lvl1pPr>
            </a:lstStyle>
            <a:p>
              <a:r>
                <a:t>입원</a:t>
              </a:r>
            </a:p>
          </p:txBody>
        </p:sp>
      </p:grpSp>
      <p:pic>
        <p:nvPicPr>
          <p:cNvPr id="197" name="그림 111" descr="그림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제목 1"/>
          <p:cNvSpPr txBox="1">
            <a:spLocks noGrp="1"/>
          </p:cNvSpPr>
          <p:nvPr>
            <p:ph type="title"/>
          </p:nvPr>
        </p:nvSpPr>
        <p:spPr>
          <a:xfrm>
            <a:off x="273727" y="293097"/>
            <a:ext cx="10412788" cy="95453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203864"/>
                </a:solidFill>
              </a:defRPr>
            </a:lvl1pPr>
          </a:lstStyle>
          <a:p>
            <a:r>
              <a:t>속성 정리</a:t>
            </a:r>
          </a:p>
        </p:txBody>
      </p:sp>
      <p:sp>
        <p:nvSpPr>
          <p:cNvPr id="200" name="직사각형 6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1" name="그림 111" descr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8" name="그룹 1"/>
          <p:cNvGrpSpPr/>
          <p:nvPr/>
        </p:nvGrpSpPr>
        <p:grpSpPr>
          <a:xfrm>
            <a:off x="908651" y="1327262"/>
            <a:ext cx="1602445" cy="1584244"/>
            <a:chOff x="0" y="0"/>
            <a:chExt cx="1602444" cy="1584242"/>
          </a:xfrm>
        </p:grpSpPr>
        <p:grpSp>
          <p:nvGrpSpPr>
            <p:cNvPr id="204" name="모서리가 둥근 직사각형 5"/>
            <p:cNvGrpSpPr/>
            <p:nvPr/>
          </p:nvGrpSpPr>
          <p:grpSpPr>
            <a:xfrm>
              <a:off x="40032" y="0"/>
              <a:ext cx="1512048" cy="375606"/>
              <a:chOff x="0" y="0"/>
              <a:chExt cx="1512046" cy="375605"/>
            </a:xfrm>
          </p:grpSpPr>
          <p:sp>
            <p:nvSpPr>
              <p:cNvPr id="202" name="모서리가 둥근 직사각형"/>
              <p:cNvSpPr/>
              <p:nvPr/>
            </p:nvSpPr>
            <p:spPr>
              <a:xfrm>
                <a:off x="0" y="0"/>
                <a:ext cx="1512047" cy="37560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3" name="공통"/>
              <p:cNvSpPr txBox="1"/>
              <p:nvPr/>
            </p:nvSpPr>
            <p:spPr>
              <a:xfrm>
                <a:off x="70406" y="40482"/>
                <a:ext cx="1371234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공통</a:t>
                </a:r>
              </a:p>
            </p:txBody>
          </p:sp>
        </p:grpSp>
        <p:grpSp>
          <p:nvGrpSpPr>
            <p:cNvPr id="207" name="직사각형 42"/>
            <p:cNvGrpSpPr/>
            <p:nvPr/>
          </p:nvGrpSpPr>
          <p:grpSpPr>
            <a:xfrm>
              <a:off x="0" y="460532"/>
              <a:ext cx="1602445" cy="1123711"/>
              <a:chOff x="0" y="0"/>
              <a:chExt cx="1602444" cy="1123709"/>
            </a:xfrm>
          </p:grpSpPr>
          <p:sp>
            <p:nvSpPr>
              <p:cNvPr id="205" name="직사각형"/>
              <p:cNvSpPr/>
              <p:nvPr/>
            </p:nvSpPr>
            <p:spPr>
              <a:xfrm>
                <a:off x="0" y="0"/>
                <a:ext cx="1602445" cy="112071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06" name="그룹ID…"/>
              <p:cNvSpPr txBox="1"/>
              <p:nvPr/>
            </p:nvSpPr>
            <p:spPr>
              <a:xfrm>
                <a:off x="52069" y="6350"/>
                <a:ext cx="1498306" cy="11173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그룹ID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COMID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COM내용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부모ID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예외1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예외2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예외3</a:t>
                </a:r>
              </a:p>
            </p:txBody>
          </p:sp>
        </p:grpSp>
      </p:grpSp>
      <p:grpSp>
        <p:nvGrpSpPr>
          <p:cNvPr id="215" name="그룹 2"/>
          <p:cNvGrpSpPr/>
          <p:nvPr/>
        </p:nvGrpSpPr>
        <p:grpSpPr>
          <a:xfrm>
            <a:off x="3184369" y="1328235"/>
            <a:ext cx="1607011" cy="1575108"/>
            <a:chOff x="0" y="0"/>
            <a:chExt cx="1607010" cy="1575107"/>
          </a:xfrm>
        </p:grpSpPr>
        <p:grpSp>
          <p:nvGrpSpPr>
            <p:cNvPr id="211" name="모서리가 둥근 직사각형 7"/>
            <p:cNvGrpSpPr/>
            <p:nvPr/>
          </p:nvGrpSpPr>
          <p:grpSpPr>
            <a:xfrm>
              <a:off x="38605" y="0"/>
              <a:ext cx="1496713" cy="375606"/>
              <a:chOff x="0" y="0"/>
              <a:chExt cx="1496711" cy="375605"/>
            </a:xfrm>
          </p:grpSpPr>
          <p:sp>
            <p:nvSpPr>
              <p:cNvPr id="209" name="모서리가 둥근 직사각형"/>
              <p:cNvSpPr/>
              <p:nvPr/>
            </p:nvSpPr>
            <p:spPr>
              <a:xfrm>
                <a:off x="0" y="0"/>
                <a:ext cx="1496712" cy="37560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0" name="사람"/>
              <p:cNvSpPr txBox="1"/>
              <p:nvPr/>
            </p:nvSpPr>
            <p:spPr>
              <a:xfrm>
                <a:off x="70406" y="40482"/>
                <a:ext cx="1355899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사람</a:t>
                </a:r>
              </a:p>
            </p:txBody>
          </p:sp>
        </p:grpSp>
        <p:grpSp>
          <p:nvGrpSpPr>
            <p:cNvPr id="214" name="직사각형 45"/>
            <p:cNvGrpSpPr/>
            <p:nvPr/>
          </p:nvGrpSpPr>
          <p:grpSpPr>
            <a:xfrm>
              <a:off x="-1" y="460531"/>
              <a:ext cx="1607012" cy="1114577"/>
              <a:chOff x="0" y="0"/>
              <a:chExt cx="1607010" cy="1114576"/>
            </a:xfrm>
          </p:grpSpPr>
          <p:sp>
            <p:nvSpPr>
              <p:cNvPr id="212" name="직사각형"/>
              <p:cNvSpPr/>
              <p:nvPr/>
            </p:nvSpPr>
            <p:spPr>
              <a:xfrm>
                <a:off x="-1" y="-1"/>
                <a:ext cx="1607012" cy="1114578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13" name="사람ID…"/>
              <p:cNvSpPr txBox="1"/>
              <p:nvPr/>
            </p:nvSpPr>
            <p:spPr>
              <a:xfrm>
                <a:off x="52069" y="6349"/>
                <a:ext cx="1502872" cy="10853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사람이름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성별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전화번호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주소그룹ID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주소</a:t>
                </a:r>
              </a:p>
            </p:txBody>
          </p:sp>
        </p:grpSp>
      </p:grpSp>
      <p:grpSp>
        <p:nvGrpSpPr>
          <p:cNvPr id="222" name="그룹 3"/>
          <p:cNvGrpSpPr/>
          <p:nvPr/>
        </p:nvGrpSpPr>
        <p:grpSpPr>
          <a:xfrm>
            <a:off x="5451821" y="1328235"/>
            <a:ext cx="1552082" cy="1575108"/>
            <a:chOff x="0" y="0"/>
            <a:chExt cx="1552081" cy="1575107"/>
          </a:xfrm>
        </p:grpSpPr>
        <p:grpSp>
          <p:nvGrpSpPr>
            <p:cNvPr id="218" name="모서리가 둥근 직사각형 9"/>
            <p:cNvGrpSpPr/>
            <p:nvPr/>
          </p:nvGrpSpPr>
          <p:grpSpPr>
            <a:xfrm>
              <a:off x="0" y="0"/>
              <a:ext cx="1552082" cy="375606"/>
              <a:chOff x="0" y="0"/>
              <a:chExt cx="1552081" cy="375605"/>
            </a:xfrm>
          </p:grpSpPr>
          <p:sp>
            <p:nvSpPr>
              <p:cNvPr id="216" name="모서리가 둥근 직사각형"/>
              <p:cNvSpPr/>
              <p:nvPr/>
            </p:nvSpPr>
            <p:spPr>
              <a:xfrm>
                <a:off x="0" y="0"/>
                <a:ext cx="1552082" cy="37560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7" name="병원"/>
              <p:cNvSpPr txBox="1"/>
              <p:nvPr/>
            </p:nvSpPr>
            <p:spPr>
              <a:xfrm>
                <a:off x="70405" y="40482"/>
                <a:ext cx="1411271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병원</a:t>
                </a:r>
              </a:p>
            </p:txBody>
          </p:sp>
        </p:grpSp>
        <p:grpSp>
          <p:nvGrpSpPr>
            <p:cNvPr id="221" name="직사각형 47"/>
            <p:cNvGrpSpPr/>
            <p:nvPr/>
          </p:nvGrpSpPr>
          <p:grpSpPr>
            <a:xfrm>
              <a:off x="17153" y="460532"/>
              <a:ext cx="1517773" cy="1114576"/>
              <a:chOff x="0" y="0"/>
              <a:chExt cx="1517771" cy="1114574"/>
            </a:xfrm>
          </p:grpSpPr>
          <p:sp>
            <p:nvSpPr>
              <p:cNvPr id="219" name="직사각형"/>
              <p:cNvSpPr/>
              <p:nvPr/>
            </p:nvSpPr>
            <p:spPr>
              <a:xfrm>
                <a:off x="0" y="0"/>
                <a:ext cx="1517772" cy="1114575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20" name="병원ID…"/>
              <p:cNvSpPr txBox="1"/>
              <p:nvPr/>
            </p:nvSpPr>
            <p:spPr>
              <a:xfrm>
                <a:off x="52070" y="6350"/>
                <a:ext cx="1413632" cy="9456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병원이름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주소그룹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주소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병상 수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개원일</a:t>
                </a:r>
              </a:p>
            </p:txBody>
          </p:sp>
        </p:grpSp>
      </p:grpSp>
      <p:grpSp>
        <p:nvGrpSpPr>
          <p:cNvPr id="229" name="그룹 5"/>
          <p:cNvGrpSpPr/>
          <p:nvPr/>
        </p:nvGrpSpPr>
        <p:grpSpPr>
          <a:xfrm>
            <a:off x="7594431" y="1325227"/>
            <a:ext cx="1552082" cy="1594074"/>
            <a:chOff x="0" y="0"/>
            <a:chExt cx="1552081" cy="1594072"/>
          </a:xfrm>
        </p:grpSpPr>
        <p:grpSp>
          <p:nvGrpSpPr>
            <p:cNvPr id="225" name="모서리가 둥근 직사각형 11"/>
            <p:cNvGrpSpPr/>
            <p:nvPr/>
          </p:nvGrpSpPr>
          <p:grpSpPr>
            <a:xfrm>
              <a:off x="0" y="-1"/>
              <a:ext cx="1552082" cy="375607"/>
              <a:chOff x="0" y="0"/>
              <a:chExt cx="1552081" cy="375605"/>
            </a:xfrm>
          </p:grpSpPr>
          <p:sp>
            <p:nvSpPr>
              <p:cNvPr id="223" name="모서리가 둥근 직사각형"/>
              <p:cNvSpPr/>
              <p:nvPr/>
            </p:nvSpPr>
            <p:spPr>
              <a:xfrm>
                <a:off x="0" y="0"/>
                <a:ext cx="1552082" cy="37560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4" name="백신"/>
              <p:cNvSpPr txBox="1"/>
              <p:nvPr/>
            </p:nvSpPr>
            <p:spPr>
              <a:xfrm>
                <a:off x="70405" y="40482"/>
                <a:ext cx="1411271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백신</a:t>
                </a:r>
              </a:p>
            </p:txBody>
          </p:sp>
        </p:grpSp>
        <p:grpSp>
          <p:nvGrpSpPr>
            <p:cNvPr id="228" name="직사각형 49"/>
            <p:cNvGrpSpPr/>
            <p:nvPr/>
          </p:nvGrpSpPr>
          <p:grpSpPr>
            <a:xfrm>
              <a:off x="34310" y="460531"/>
              <a:ext cx="1517772" cy="1133542"/>
              <a:chOff x="0" y="0"/>
              <a:chExt cx="1517771" cy="1133540"/>
            </a:xfrm>
          </p:grpSpPr>
          <p:sp>
            <p:nvSpPr>
              <p:cNvPr id="226" name="직사각형"/>
              <p:cNvSpPr/>
              <p:nvPr/>
            </p:nvSpPr>
            <p:spPr>
              <a:xfrm>
                <a:off x="-1" y="0"/>
                <a:ext cx="1517773" cy="1133541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27" name="백신ID…"/>
              <p:cNvSpPr txBox="1"/>
              <p:nvPr/>
            </p:nvSpPr>
            <p:spPr>
              <a:xfrm>
                <a:off x="52069" y="6350"/>
                <a:ext cx="1413633" cy="8059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백신ID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백신그룹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백신이름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투여 량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보관온도</a:t>
                </a:r>
              </a:p>
            </p:txBody>
          </p:sp>
        </p:grpSp>
      </p:grpSp>
      <p:grpSp>
        <p:nvGrpSpPr>
          <p:cNvPr id="236" name="그룹 7"/>
          <p:cNvGrpSpPr/>
          <p:nvPr/>
        </p:nvGrpSpPr>
        <p:grpSpPr>
          <a:xfrm>
            <a:off x="908651" y="3192902"/>
            <a:ext cx="1585948" cy="1501650"/>
            <a:chOff x="0" y="0"/>
            <a:chExt cx="1585947" cy="1501648"/>
          </a:xfrm>
        </p:grpSpPr>
        <p:grpSp>
          <p:nvGrpSpPr>
            <p:cNvPr id="232" name="모서리가 둥근 직사각형 13"/>
            <p:cNvGrpSpPr/>
            <p:nvPr/>
          </p:nvGrpSpPr>
          <p:grpSpPr>
            <a:xfrm>
              <a:off x="-1" y="0"/>
              <a:ext cx="1552082" cy="431176"/>
              <a:chOff x="0" y="0"/>
              <a:chExt cx="1552080" cy="431175"/>
            </a:xfrm>
          </p:grpSpPr>
          <p:sp>
            <p:nvSpPr>
              <p:cNvPr id="230" name="모서리가 둥근 직사각형"/>
              <p:cNvSpPr/>
              <p:nvPr/>
            </p:nvSpPr>
            <p:spPr>
              <a:xfrm>
                <a:off x="0" y="0"/>
                <a:ext cx="1552081" cy="43117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" name="의사"/>
              <p:cNvSpPr txBox="1"/>
              <p:nvPr/>
            </p:nvSpPr>
            <p:spPr>
              <a:xfrm>
                <a:off x="73118" y="68267"/>
                <a:ext cx="1405844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의사</a:t>
                </a:r>
              </a:p>
            </p:txBody>
          </p:sp>
        </p:grpSp>
        <p:grpSp>
          <p:nvGrpSpPr>
            <p:cNvPr id="235" name="직사각형 51"/>
            <p:cNvGrpSpPr/>
            <p:nvPr/>
          </p:nvGrpSpPr>
          <p:grpSpPr>
            <a:xfrm>
              <a:off x="34310" y="500915"/>
              <a:ext cx="1551638" cy="1000734"/>
              <a:chOff x="0" y="0"/>
              <a:chExt cx="1551637" cy="1000733"/>
            </a:xfrm>
          </p:grpSpPr>
          <p:sp>
            <p:nvSpPr>
              <p:cNvPr id="233" name="직사각형"/>
              <p:cNvSpPr/>
              <p:nvPr/>
            </p:nvSpPr>
            <p:spPr>
              <a:xfrm>
                <a:off x="0" y="-1"/>
                <a:ext cx="1551638" cy="1000735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34" name="의사ID…"/>
              <p:cNvSpPr txBox="1"/>
              <p:nvPr/>
            </p:nvSpPr>
            <p:spPr>
              <a:xfrm>
                <a:off x="52070" y="6349"/>
                <a:ext cx="1447498" cy="9376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의사ID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의사이름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성별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소속병원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전공그룹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전공</a:t>
                </a:r>
              </a:p>
            </p:txBody>
          </p:sp>
        </p:grpSp>
      </p:grpSp>
      <p:grpSp>
        <p:nvGrpSpPr>
          <p:cNvPr id="243" name="그룹 8"/>
          <p:cNvGrpSpPr/>
          <p:nvPr/>
        </p:nvGrpSpPr>
        <p:grpSpPr>
          <a:xfrm>
            <a:off x="3184369" y="3193876"/>
            <a:ext cx="1599200" cy="1495515"/>
            <a:chOff x="0" y="0"/>
            <a:chExt cx="1599198" cy="1495513"/>
          </a:xfrm>
        </p:grpSpPr>
        <p:grpSp>
          <p:nvGrpSpPr>
            <p:cNvPr id="239" name="모서리가 둥근 직사각형 15"/>
            <p:cNvGrpSpPr/>
            <p:nvPr/>
          </p:nvGrpSpPr>
          <p:grpSpPr>
            <a:xfrm>
              <a:off x="-1" y="-1"/>
              <a:ext cx="1552082" cy="431177"/>
              <a:chOff x="0" y="0"/>
              <a:chExt cx="1552080" cy="431175"/>
            </a:xfrm>
          </p:grpSpPr>
          <p:sp>
            <p:nvSpPr>
              <p:cNvPr id="237" name="모서리가 둥근 직사각형"/>
              <p:cNvSpPr/>
              <p:nvPr/>
            </p:nvSpPr>
            <p:spPr>
              <a:xfrm>
                <a:off x="0" y="0"/>
                <a:ext cx="1552081" cy="43117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8" name="예약"/>
              <p:cNvSpPr txBox="1"/>
              <p:nvPr/>
            </p:nvSpPr>
            <p:spPr>
              <a:xfrm>
                <a:off x="73118" y="68267"/>
                <a:ext cx="1405844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예약</a:t>
                </a:r>
              </a:p>
            </p:txBody>
          </p:sp>
        </p:grpSp>
        <p:grpSp>
          <p:nvGrpSpPr>
            <p:cNvPr id="242" name="직사각형 53"/>
            <p:cNvGrpSpPr/>
            <p:nvPr/>
          </p:nvGrpSpPr>
          <p:grpSpPr>
            <a:xfrm>
              <a:off x="47118" y="513746"/>
              <a:ext cx="1552081" cy="981768"/>
              <a:chOff x="0" y="0"/>
              <a:chExt cx="1552080" cy="981767"/>
            </a:xfrm>
          </p:grpSpPr>
          <p:sp>
            <p:nvSpPr>
              <p:cNvPr id="240" name="직사각형"/>
              <p:cNvSpPr/>
              <p:nvPr/>
            </p:nvSpPr>
            <p:spPr>
              <a:xfrm>
                <a:off x="-1" y="-1"/>
                <a:ext cx="1552082" cy="981769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41" name="예약ID…"/>
              <p:cNvSpPr txBox="1"/>
              <p:nvPr/>
            </p:nvSpPr>
            <p:spPr>
              <a:xfrm>
                <a:off x="52069" y="6349"/>
                <a:ext cx="1447942" cy="821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예약ID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백신ID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예약일자</a:t>
                </a:r>
              </a:p>
            </p:txBody>
          </p:sp>
        </p:grpSp>
      </p:grpSp>
      <p:grpSp>
        <p:nvGrpSpPr>
          <p:cNvPr id="250" name="그룹 9"/>
          <p:cNvGrpSpPr/>
          <p:nvPr/>
        </p:nvGrpSpPr>
        <p:grpSpPr>
          <a:xfrm>
            <a:off x="5392458" y="3190869"/>
            <a:ext cx="1586391" cy="1514480"/>
            <a:chOff x="0" y="0"/>
            <a:chExt cx="1586389" cy="1514478"/>
          </a:xfrm>
        </p:grpSpPr>
        <p:grpSp>
          <p:nvGrpSpPr>
            <p:cNvPr id="246" name="모서리가 둥근 직사각형 18"/>
            <p:cNvGrpSpPr/>
            <p:nvPr/>
          </p:nvGrpSpPr>
          <p:grpSpPr>
            <a:xfrm>
              <a:off x="-1" y="-1"/>
              <a:ext cx="1552082" cy="431176"/>
              <a:chOff x="0" y="0"/>
              <a:chExt cx="1552080" cy="431174"/>
            </a:xfrm>
          </p:grpSpPr>
          <p:sp>
            <p:nvSpPr>
              <p:cNvPr id="244" name="모서리가 둥근 직사각형"/>
              <p:cNvSpPr/>
              <p:nvPr/>
            </p:nvSpPr>
            <p:spPr>
              <a:xfrm>
                <a:off x="0" y="0"/>
                <a:ext cx="1552081" cy="43117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5" name="접종"/>
              <p:cNvSpPr txBox="1"/>
              <p:nvPr/>
            </p:nvSpPr>
            <p:spPr>
              <a:xfrm>
                <a:off x="73118" y="68266"/>
                <a:ext cx="1405844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접종</a:t>
                </a:r>
              </a:p>
            </p:txBody>
          </p:sp>
        </p:grpSp>
        <p:grpSp>
          <p:nvGrpSpPr>
            <p:cNvPr id="249" name="직사각형 55"/>
            <p:cNvGrpSpPr/>
            <p:nvPr/>
          </p:nvGrpSpPr>
          <p:grpSpPr>
            <a:xfrm>
              <a:off x="34310" y="513746"/>
              <a:ext cx="1552080" cy="1000733"/>
              <a:chOff x="0" y="0"/>
              <a:chExt cx="1552079" cy="1000732"/>
            </a:xfrm>
          </p:grpSpPr>
          <p:sp>
            <p:nvSpPr>
              <p:cNvPr id="247" name="직사각형"/>
              <p:cNvSpPr/>
              <p:nvPr/>
            </p:nvSpPr>
            <p:spPr>
              <a:xfrm>
                <a:off x="0" y="-1"/>
                <a:ext cx="1552080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48" name="예약ID…"/>
              <p:cNvSpPr txBox="1"/>
              <p:nvPr/>
            </p:nvSpPr>
            <p:spPr>
              <a:xfrm>
                <a:off x="52070" y="6349"/>
                <a:ext cx="1447940" cy="526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예약ID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접종일자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접종 차수</a:t>
                </a:r>
              </a:p>
            </p:txBody>
          </p:sp>
        </p:grpSp>
      </p:grpSp>
      <p:grpSp>
        <p:nvGrpSpPr>
          <p:cNvPr id="257" name="그룹 11"/>
          <p:cNvGrpSpPr/>
          <p:nvPr/>
        </p:nvGrpSpPr>
        <p:grpSpPr>
          <a:xfrm>
            <a:off x="7611010" y="3151756"/>
            <a:ext cx="1552082" cy="1553593"/>
            <a:chOff x="0" y="0"/>
            <a:chExt cx="1552081" cy="1553591"/>
          </a:xfrm>
        </p:grpSpPr>
        <p:grpSp>
          <p:nvGrpSpPr>
            <p:cNvPr id="253" name="모서리가 둥근 직사각형 20"/>
            <p:cNvGrpSpPr/>
            <p:nvPr/>
          </p:nvGrpSpPr>
          <p:grpSpPr>
            <a:xfrm>
              <a:off x="0" y="0"/>
              <a:ext cx="1552082" cy="509401"/>
              <a:chOff x="0" y="0"/>
              <a:chExt cx="1552081" cy="509400"/>
            </a:xfrm>
          </p:grpSpPr>
          <p:sp>
            <p:nvSpPr>
              <p:cNvPr id="251" name="모서리가 둥근 직사각형"/>
              <p:cNvSpPr/>
              <p:nvPr/>
            </p:nvSpPr>
            <p:spPr>
              <a:xfrm>
                <a:off x="0" y="39113"/>
                <a:ext cx="1552082" cy="43117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2" name="병원…"/>
              <p:cNvSpPr txBox="1"/>
              <p:nvPr/>
            </p:nvSpPr>
            <p:spPr>
              <a:xfrm>
                <a:off x="73117" y="0"/>
                <a:ext cx="1405847" cy="509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병원 </a:t>
                </a:r>
              </a:p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방문자</a:t>
                </a:r>
              </a:p>
            </p:txBody>
          </p:sp>
        </p:grpSp>
        <p:grpSp>
          <p:nvGrpSpPr>
            <p:cNvPr id="256" name="직사각형 57"/>
            <p:cNvGrpSpPr/>
            <p:nvPr/>
          </p:nvGrpSpPr>
          <p:grpSpPr>
            <a:xfrm>
              <a:off x="0" y="552859"/>
              <a:ext cx="1552082" cy="1000733"/>
              <a:chOff x="0" y="0"/>
              <a:chExt cx="1552081" cy="1000732"/>
            </a:xfrm>
          </p:grpSpPr>
          <p:sp>
            <p:nvSpPr>
              <p:cNvPr id="254" name="직사각형"/>
              <p:cNvSpPr/>
              <p:nvPr/>
            </p:nvSpPr>
            <p:spPr>
              <a:xfrm>
                <a:off x="-1" y="-1"/>
                <a:ext cx="1552083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55" name="방문ID…"/>
              <p:cNvSpPr txBox="1"/>
              <p:nvPr/>
            </p:nvSpPr>
            <p:spPr>
              <a:xfrm>
                <a:off x="52069" y="6349"/>
                <a:ext cx="1447943" cy="9536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방문ID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증상그룹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증상ID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방문일자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방문병원</a:t>
                </a:r>
              </a:p>
            </p:txBody>
          </p:sp>
        </p:grpSp>
      </p:grpSp>
      <p:grpSp>
        <p:nvGrpSpPr>
          <p:cNvPr id="264" name="그룹 4"/>
          <p:cNvGrpSpPr/>
          <p:nvPr/>
        </p:nvGrpSpPr>
        <p:grpSpPr>
          <a:xfrm>
            <a:off x="9691236" y="1328235"/>
            <a:ext cx="1552082" cy="1575108"/>
            <a:chOff x="0" y="0"/>
            <a:chExt cx="1552081" cy="1575107"/>
          </a:xfrm>
        </p:grpSpPr>
        <p:grpSp>
          <p:nvGrpSpPr>
            <p:cNvPr id="260" name="모서리가 둥근 직사각형 22"/>
            <p:cNvGrpSpPr/>
            <p:nvPr/>
          </p:nvGrpSpPr>
          <p:grpSpPr>
            <a:xfrm>
              <a:off x="0" y="0"/>
              <a:ext cx="1552082" cy="375606"/>
              <a:chOff x="0" y="0"/>
              <a:chExt cx="1552081" cy="375605"/>
            </a:xfrm>
          </p:grpSpPr>
          <p:sp>
            <p:nvSpPr>
              <p:cNvPr id="258" name="모서리가 둥근 직사각형"/>
              <p:cNvSpPr/>
              <p:nvPr/>
            </p:nvSpPr>
            <p:spPr>
              <a:xfrm>
                <a:off x="0" y="0"/>
                <a:ext cx="1552082" cy="375606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9" name="백신입고"/>
              <p:cNvSpPr txBox="1"/>
              <p:nvPr/>
            </p:nvSpPr>
            <p:spPr>
              <a:xfrm>
                <a:off x="70405" y="40482"/>
                <a:ext cx="1411271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백신입고</a:t>
                </a:r>
              </a:p>
            </p:txBody>
          </p:sp>
        </p:grpSp>
        <p:grpSp>
          <p:nvGrpSpPr>
            <p:cNvPr id="263" name="직사각형 59"/>
            <p:cNvGrpSpPr/>
            <p:nvPr/>
          </p:nvGrpSpPr>
          <p:grpSpPr>
            <a:xfrm>
              <a:off x="18422" y="460532"/>
              <a:ext cx="1533659" cy="1114576"/>
              <a:chOff x="0" y="0"/>
              <a:chExt cx="1533658" cy="1114574"/>
            </a:xfrm>
          </p:grpSpPr>
          <p:sp>
            <p:nvSpPr>
              <p:cNvPr id="261" name="직사각형"/>
              <p:cNvSpPr/>
              <p:nvPr/>
            </p:nvSpPr>
            <p:spPr>
              <a:xfrm>
                <a:off x="-1" y="0"/>
                <a:ext cx="1533660" cy="1114575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62" name="INDEX…"/>
              <p:cNvSpPr txBox="1"/>
              <p:nvPr/>
            </p:nvSpPr>
            <p:spPr>
              <a:xfrm>
                <a:off x="52069" y="6350"/>
                <a:ext cx="1429520" cy="8059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백신ID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수량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입고일</a:t>
                </a:r>
              </a:p>
            </p:txBody>
          </p:sp>
        </p:grpSp>
      </p:grpSp>
      <p:grpSp>
        <p:nvGrpSpPr>
          <p:cNvPr id="271" name="그룹 10"/>
          <p:cNvGrpSpPr/>
          <p:nvPr/>
        </p:nvGrpSpPr>
        <p:grpSpPr>
          <a:xfrm>
            <a:off x="9685646" y="3190869"/>
            <a:ext cx="1552082" cy="1514481"/>
            <a:chOff x="0" y="0"/>
            <a:chExt cx="1552081" cy="1514479"/>
          </a:xfrm>
        </p:grpSpPr>
        <p:grpSp>
          <p:nvGrpSpPr>
            <p:cNvPr id="267" name="모서리가 둥근 직사각형 24"/>
            <p:cNvGrpSpPr/>
            <p:nvPr/>
          </p:nvGrpSpPr>
          <p:grpSpPr>
            <a:xfrm>
              <a:off x="0" y="0"/>
              <a:ext cx="1552082" cy="431175"/>
              <a:chOff x="0" y="0"/>
              <a:chExt cx="1552081" cy="431174"/>
            </a:xfrm>
          </p:grpSpPr>
          <p:sp>
            <p:nvSpPr>
              <p:cNvPr id="265" name="모서리가 둥근 직사각형"/>
              <p:cNvSpPr/>
              <p:nvPr/>
            </p:nvSpPr>
            <p:spPr>
              <a:xfrm>
                <a:off x="0" y="0"/>
                <a:ext cx="1552082" cy="431175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6" name="진료"/>
              <p:cNvSpPr txBox="1"/>
              <p:nvPr/>
            </p:nvSpPr>
            <p:spPr>
              <a:xfrm>
                <a:off x="73117" y="68266"/>
                <a:ext cx="1405847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진료</a:t>
                </a:r>
              </a:p>
            </p:txBody>
          </p:sp>
        </p:grpSp>
        <p:grpSp>
          <p:nvGrpSpPr>
            <p:cNvPr id="270" name="직사각형 61"/>
            <p:cNvGrpSpPr/>
            <p:nvPr/>
          </p:nvGrpSpPr>
          <p:grpSpPr>
            <a:xfrm>
              <a:off x="61663" y="493559"/>
              <a:ext cx="1490418" cy="1020921"/>
              <a:chOff x="0" y="0"/>
              <a:chExt cx="1490417" cy="1020920"/>
            </a:xfrm>
          </p:grpSpPr>
          <p:sp>
            <p:nvSpPr>
              <p:cNvPr id="268" name="직사각형"/>
              <p:cNvSpPr/>
              <p:nvPr/>
            </p:nvSpPr>
            <p:spPr>
              <a:xfrm>
                <a:off x="0" y="-1"/>
                <a:ext cx="1490418" cy="1020922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69" name="진료ID…"/>
              <p:cNvSpPr txBox="1"/>
              <p:nvPr/>
            </p:nvSpPr>
            <p:spPr>
              <a:xfrm>
                <a:off x="52070" y="6349"/>
                <a:ext cx="1386278" cy="9616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진료ID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방문ID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의사ID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진료일자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진료비</a:t>
                </a:r>
              </a:p>
            </p:txBody>
          </p:sp>
        </p:grpSp>
      </p:grpSp>
      <p:grpSp>
        <p:nvGrpSpPr>
          <p:cNvPr id="278" name="그룹 12"/>
          <p:cNvGrpSpPr/>
          <p:nvPr/>
        </p:nvGrpSpPr>
        <p:grpSpPr>
          <a:xfrm>
            <a:off x="942323" y="4950890"/>
            <a:ext cx="1568771" cy="1576188"/>
            <a:chOff x="0" y="0"/>
            <a:chExt cx="1568770" cy="1576186"/>
          </a:xfrm>
        </p:grpSpPr>
        <p:grpSp>
          <p:nvGrpSpPr>
            <p:cNvPr id="274" name="모서리가 둥근 직사각형 26"/>
            <p:cNvGrpSpPr/>
            <p:nvPr/>
          </p:nvGrpSpPr>
          <p:grpSpPr>
            <a:xfrm>
              <a:off x="0" y="-1"/>
              <a:ext cx="1552082" cy="478261"/>
              <a:chOff x="0" y="0"/>
              <a:chExt cx="1552081" cy="478259"/>
            </a:xfrm>
          </p:grpSpPr>
          <p:sp>
            <p:nvSpPr>
              <p:cNvPr id="272" name="모서리가 둥근 직사각형"/>
              <p:cNvSpPr/>
              <p:nvPr/>
            </p:nvSpPr>
            <p:spPr>
              <a:xfrm>
                <a:off x="0" y="0"/>
                <a:ext cx="1552082" cy="478260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3" name="입원"/>
              <p:cNvSpPr txBox="1"/>
              <p:nvPr/>
            </p:nvSpPr>
            <p:spPr>
              <a:xfrm>
                <a:off x="75417" y="91809"/>
                <a:ext cx="1401247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입원</a:t>
                </a:r>
              </a:p>
            </p:txBody>
          </p:sp>
        </p:grpSp>
        <p:grpSp>
          <p:nvGrpSpPr>
            <p:cNvPr id="277" name="직사각형 63"/>
            <p:cNvGrpSpPr/>
            <p:nvPr/>
          </p:nvGrpSpPr>
          <p:grpSpPr>
            <a:xfrm>
              <a:off x="-1" y="575454"/>
              <a:ext cx="1568772" cy="1000733"/>
              <a:chOff x="0" y="0"/>
              <a:chExt cx="1568770" cy="1000732"/>
            </a:xfrm>
          </p:grpSpPr>
          <p:sp>
            <p:nvSpPr>
              <p:cNvPr id="275" name="직사각형"/>
              <p:cNvSpPr/>
              <p:nvPr/>
            </p:nvSpPr>
            <p:spPr>
              <a:xfrm>
                <a:off x="-1" y="-1"/>
                <a:ext cx="1568772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76" name="입원ID…"/>
              <p:cNvSpPr txBox="1"/>
              <p:nvPr/>
            </p:nvSpPr>
            <p:spPr>
              <a:xfrm>
                <a:off x="52069" y="6349"/>
                <a:ext cx="1464632" cy="8139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진료ID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입원날짜</a:t>
                </a:r>
              </a:p>
            </p:txBody>
          </p:sp>
        </p:grpSp>
      </p:grpSp>
      <p:grpSp>
        <p:nvGrpSpPr>
          <p:cNvPr id="285" name="그룹 13"/>
          <p:cNvGrpSpPr/>
          <p:nvPr/>
        </p:nvGrpSpPr>
        <p:grpSpPr>
          <a:xfrm>
            <a:off x="3222610" y="4950890"/>
            <a:ext cx="1568771" cy="1576188"/>
            <a:chOff x="0" y="0"/>
            <a:chExt cx="1568770" cy="1576186"/>
          </a:xfrm>
        </p:grpSpPr>
        <p:grpSp>
          <p:nvGrpSpPr>
            <p:cNvPr id="281" name="모서리가 둥근 직사각형 26"/>
            <p:cNvGrpSpPr/>
            <p:nvPr/>
          </p:nvGrpSpPr>
          <p:grpSpPr>
            <a:xfrm>
              <a:off x="0" y="-1"/>
              <a:ext cx="1552082" cy="478261"/>
              <a:chOff x="0" y="0"/>
              <a:chExt cx="1552081" cy="478259"/>
            </a:xfrm>
          </p:grpSpPr>
          <p:sp>
            <p:nvSpPr>
              <p:cNvPr id="279" name="모서리가 둥근 직사각형"/>
              <p:cNvSpPr/>
              <p:nvPr/>
            </p:nvSpPr>
            <p:spPr>
              <a:xfrm>
                <a:off x="0" y="0"/>
                <a:ext cx="1552082" cy="478260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0" name="퇴원"/>
              <p:cNvSpPr txBox="1"/>
              <p:nvPr/>
            </p:nvSpPr>
            <p:spPr>
              <a:xfrm>
                <a:off x="75417" y="91809"/>
                <a:ext cx="1401247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300">
                    <a:solidFill>
                      <a:srgbClr val="2F5597"/>
                    </a:solidFill>
                  </a:defRPr>
                </a:lvl1pPr>
              </a:lstStyle>
              <a:p>
                <a:r>
                  <a:t>퇴원</a:t>
                </a:r>
              </a:p>
            </p:txBody>
          </p:sp>
        </p:grpSp>
        <p:grpSp>
          <p:nvGrpSpPr>
            <p:cNvPr id="284" name="직사각형 65"/>
            <p:cNvGrpSpPr/>
            <p:nvPr/>
          </p:nvGrpSpPr>
          <p:grpSpPr>
            <a:xfrm>
              <a:off x="-1" y="575454"/>
              <a:ext cx="1568772" cy="1000733"/>
              <a:chOff x="0" y="0"/>
              <a:chExt cx="1568770" cy="1000732"/>
            </a:xfrm>
          </p:grpSpPr>
          <p:sp>
            <p:nvSpPr>
              <p:cNvPr id="282" name="직사각형"/>
              <p:cNvSpPr/>
              <p:nvPr/>
            </p:nvSpPr>
            <p:spPr>
              <a:xfrm>
                <a:off x="-1" y="-1"/>
                <a:ext cx="1568772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83" name="INDEX…"/>
              <p:cNvSpPr txBox="1"/>
              <p:nvPr/>
            </p:nvSpPr>
            <p:spPr>
              <a:xfrm>
                <a:off x="52069" y="6349"/>
                <a:ext cx="1464632" cy="8139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사람ID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의사ID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퇴원일자</a:t>
                </a:r>
              </a:p>
            </p:txBody>
          </p:sp>
        </p:grpSp>
      </p:grpSp>
      <p:grpSp>
        <p:nvGrpSpPr>
          <p:cNvPr id="292" name="그룹 14"/>
          <p:cNvGrpSpPr/>
          <p:nvPr/>
        </p:nvGrpSpPr>
        <p:grpSpPr>
          <a:xfrm>
            <a:off x="5426130" y="4941100"/>
            <a:ext cx="1568771" cy="1585978"/>
            <a:chOff x="0" y="0"/>
            <a:chExt cx="1568770" cy="1585976"/>
          </a:xfrm>
        </p:grpSpPr>
        <p:grpSp>
          <p:nvGrpSpPr>
            <p:cNvPr id="288" name="모서리가 둥근 직사각형 26"/>
            <p:cNvGrpSpPr/>
            <p:nvPr/>
          </p:nvGrpSpPr>
          <p:grpSpPr>
            <a:xfrm>
              <a:off x="443" y="-1"/>
              <a:ext cx="1552083" cy="497842"/>
              <a:chOff x="0" y="0"/>
              <a:chExt cx="1552081" cy="497840"/>
            </a:xfrm>
          </p:grpSpPr>
          <p:sp>
            <p:nvSpPr>
              <p:cNvPr id="286" name="모서리가 둥근 직사각형"/>
              <p:cNvSpPr/>
              <p:nvPr/>
            </p:nvSpPr>
            <p:spPr>
              <a:xfrm>
                <a:off x="0" y="9790"/>
                <a:ext cx="1552082" cy="478260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7" name="입원자…"/>
              <p:cNvSpPr txBox="1"/>
              <p:nvPr/>
            </p:nvSpPr>
            <p:spPr>
              <a:xfrm>
                <a:off x="75417" y="0"/>
                <a:ext cx="1401247" cy="497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입원자</a:t>
                </a:r>
              </a:p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병실</a:t>
                </a:r>
              </a:p>
            </p:txBody>
          </p:sp>
        </p:grpSp>
        <p:grpSp>
          <p:nvGrpSpPr>
            <p:cNvPr id="291" name="직사각형 67"/>
            <p:cNvGrpSpPr/>
            <p:nvPr/>
          </p:nvGrpSpPr>
          <p:grpSpPr>
            <a:xfrm>
              <a:off x="0" y="585244"/>
              <a:ext cx="1568771" cy="1000733"/>
              <a:chOff x="0" y="0"/>
              <a:chExt cx="1568770" cy="1000732"/>
            </a:xfrm>
          </p:grpSpPr>
          <p:sp>
            <p:nvSpPr>
              <p:cNvPr id="289" name="직사각형"/>
              <p:cNvSpPr/>
              <p:nvPr/>
            </p:nvSpPr>
            <p:spPr>
              <a:xfrm>
                <a:off x="-1" y="-1"/>
                <a:ext cx="1568772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90" name="INDEX…"/>
              <p:cNvSpPr txBox="1"/>
              <p:nvPr/>
            </p:nvSpPr>
            <p:spPr>
              <a:xfrm>
                <a:off x="52069" y="6349"/>
                <a:ext cx="1464632" cy="7979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병실그룹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병실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병실사용날짜</a:t>
                </a:r>
              </a:p>
            </p:txBody>
          </p:sp>
        </p:grpSp>
      </p:grpSp>
      <p:grpSp>
        <p:nvGrpSpPr>
          <p:cNvPr id="299" name="그룹 15"/>
          <p:cNvGrpSpPr/>
          <p:nvPr/>
        </p:nvGrpSpPr>
        <p:grpSpPr>
          <a:xfrm>
            <a:off x="7619720" y="4941100"/>
            <a:ext cx="1568771" cy="1585978"/>
            <a:chOff x="0" y="0"/>
            <a:chExt cx="1568770" cy="1585976"/>
          </a:xfrm>
        </p:grpSpPr>
        <p:grpSp>
          <p:nvGrpSpPr>
            <p:cNvPr id="295" name="모서리가 둥근 직사각형 26"/>
            <p:cNvGrpSpPr/>
            <p:nvPr/>
          </p:nvGrpSpPr>
          <p:grpSpPr>
            <a:xfrm>
              <a:off x="0" y="-1"/>
              <a:ext cx="1552082" cy="497842"/>
              <a:chOff x="0" y="0"/>
              <a:chExt cx="1552081" cy="497840"/>
            </a:xfrm>
          </p:grpSpPr>
          <p:sp>
            <p:nvSpPr>
              <p:cNvPr id="293" name="모서리가 둥근 직사각형"/>
              <p:cNvSpPr/>
              <p:nvPr/>
            </p:nvSpPr>
            <p:spPr>
              <a:xfrm>
                <a:off x="0" y="9790"/>
                <a:ext cx="1552082" cy="478260"/>
              </a:xfrm>
              <a:prstGeom prst="roundRect">
                <a:avLst>
                  <a:gd name="adj" fmla="val 16667"/>
                </a:avLst>
              </a:prstGeom>
              <a:solidFill>
                <a:srgbClr val="D6DCE5"/>
              </a:solidFill>
              <a:ln w="12700" cap="flat">
                <a:solidFill>
                  <a:srgbClr val="8497B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4" name="입원자…"/>
              <p:cNvSpPr txBox="1"/>
              <p:nvPr/>
            </p:nvSpPr>
            <p:spPr>
              <a:xfrm>
                <a:off x="75417" y="0"/>
                <a:ext cx="1401247" cy="497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입원자</a:t>
                </a:r>
              </a:p>
              <a:p>
                <a:pPr algn="ctr">
                  <a:defRPr sz="1300">
                    <a:solidFill>
                      <a:srgbClr val="2F5597"/>
                    </a:solidFill>
                  </a:defRPr>
                </a:pPr>
                <a:r>
                  <a:t>처방약</a:t>
                </a:r>
              </a:p>
            </p:txBody>
          </p:sp>
        </p:grpSp>
        <p:grpSp>
          <p:nvGrpSpPr>
            <p:cNvPr id="298" name="직사각형 69"/>
            <p:cNvGrpSpPr/>
            <p:nvPr/>
          </p:nvGrpSpPr>
          <p:grpSpPr>
            <a:xfrm>
              <a:off x="0" y="585244"/>
              <a:ext cx="1568771" cy="1000733"/>
              <a:chOff x="0" y="0"/>
              <a:chExt cx="1568770" cy="1000732"/>
            </a:xfrm>
          </p:grpSpPr>
          <p:sp>
            <p:nvSpPr>
              <p:cNvPr id="296" name="직사각형"/>
              <p:cNvSpPr/>
              <p:nvPr/>
            </p:nvSpPr>
            <p:spPr>
              <a:xfrm>
                <a:off x="-1" y="-1"/>
                <a:ext cx="1568772" cy="1000734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A9D18E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900">
                    <a:solidFill>
                      <a:srgbClr val="535353"/>
                    </a:solidFill>
                  </a:defRPr>
                </a:pPr>
                <a:endParaRPr/>
              </a:p>
            </p:txBody>
          </p:sp>
          <p:sp>
            <p:nvSpPr>
              <p:cNvPr id="297" name="INDEX…"/>
              <p:cNvSpPr txBox="1"/>
              <p:nvPr/>
            </p:nvSpPr>
            <p:spPr>
              <a:xfrm>
                <a:off x="52069" y="6349"/>
                <a:ext cx="1464632" cy="969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INDEX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입원ID</a:t>
                </a:r>
                <a:endParaRPr>
                  <a:solidFill>
                    <a:srgbClr val="FFFFFF"/>
                  </a:solidFill>
                </a:endParaRP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약 그룹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약 이름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약 수량</a:t>
                </a:r>
              </a:p>
              <a:p>
                <a:pPr marL="228600" indent="-228600">
                  <a:buSzPct val="100000"/>
                  <a:buAutoNum type="arabicPeriod"/>
                  <a:defRPr sz="900">
                    <a:solidFill>
                      <a:srgbClr val="535353"/>
                    </a:solidFill>
                  </a:defRPr>
                </a:pPr>
                <a:r>
                  <a:t>받은 날짜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7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GRP_ID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 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그룹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COM_ID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 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COM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COM_VAL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VARCHAR2(100)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COM 내용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PARENT_ID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부모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EXP_VAL1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VARCHAR2(100)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예외1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EXP_VAL2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VARCHAR2(100)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예외2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EXP_VAL3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VARCHAR2(100)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예외3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28" name="제목 1"/>
          <p:cNvSpPr txBox="1"/>
          <p:nvPr/>
        </p:nvSpPr>
        <p:spPr>
          <a:xfrm>
            <a:off x="676032" y="1597979"/>
            <a:ext cx="6939676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COMMONS_TBL</a:t>
            </a:r>
          </a:p>
        </p:txBody>
      </p:sp>
      <p:sp>
        <p:nvSpPr>
          <p:cNvPr id="429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공통</a:t>
            </a:r>
          </a:p>
        </p:txBody>
      </p:sp>
      <p:sp>
        <p:nvSpPr>
          <p:cNvPr id="430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31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32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사람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PER_NAME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사람 이름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PER_GENDER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성별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PER_TEL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VARCHAR2(20)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전화번호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PER_ADDR_GRP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주소 그룹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PER_ADDR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주소 구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5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PERSON_TBL</a:t>
            </a:r>
          </a:p>
        </p:txBody>
      </p:sp>
      <p:sp>
        <p:nvSpPr>
          <p:cNvPr id="436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사람</a:t>
            </a:r>
          </a:p>
        </p:txBody>
      </p:sp>
      <p:sp>
        <p:nvSpPr>
          <p:cNvPr id="437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38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39" name="그림 13" descr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1" name="표 5"/>
          <p:cNvGraphicFramePr/>
          <p:nvPr/>
        </p:nvGraphicFramePr>
        <p:xfrm>
          <a:off x="630313" y="2229725"/>
          <a:ext cx="9925235" cy="389542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8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5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86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필드 명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데이터 타입(크기)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NOT NULL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PRIMARY KEY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marL="45720" marR="45720" anchor="ctr" horzOverflow="overflow"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HOS_ID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chemeClr val="accent4"/>
                          </a:solidFill>
                        </a:rPr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병원 ID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HOS_NAME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VARCHAR2(100)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병원 이름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HOS_ADDR_GRP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병원 주소 그룹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HOS_ADDR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CHAR(6)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병원 주소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HOS_ROOM_QTY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총 병상 수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HOS_OPEN_DATE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●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병원 개원일(설립일)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42" name="제목 1"/>
          <p:cNvSpPr txBox="1"/>
          <p:nvPr/>
        </p:nvSpPr>
        <p:spPr>
          <a:xfrm>
            <a:off x="676033" y="1597979"/>
            <a:ext cx="4001168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테이블 명 : HOSPITAL_TBL</a:t>
            </a:r>
          </a:p>
        </p:txBody>
      </p:sp>
      <p:sp>
        <p:nvSpPr>
          <p:cNvPr id="443" name="제목 1"/>
          <p:cNvSpPr txBox="1"/>
          <p:nvPr/>
        </p:nvSpPr>
        <p:spPr>
          <a:xfrm>
            <a:off x="8145113" y="1599458"/>
            <a:ext cx="4001167" cy="46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t>Entity 명 : 병원</a:t>
            </a:r>
          </a:p>
        </p:txBody>
      </p:sp>
      <p:sp>
        <p:nvSpPr>
          <p:cNvPr id="444" name="제목 1"/>
          <p:cNvSpPr txBox="1"/>
          <p:nvPr/>
        </p:nvSpPr>
        <p:spPr>
          <a:xfrm>
            <a:off x="319447" y="293097"/>
            <a:ext cx="10321348" cy="954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203864"/>
                </a:solidFill>
              </a:defRPr>
            </a:lvl1pPr>
          </a:lstStyle>
          <a:p>
            <a:r>
              <a:t>테이블 정의</a:t>
            </a:r>
          </a:p>
        </p:txBody>
      </p:sp>
      <p:sp>
        <p:nvSpPr>
          <p:cNvPr id="445" name="직사각형 8"/>
          <p:cNvSpPr/>
          <p:nvPr/>
        </p:nvSpPr>
        <p:spPr>
          <a:xfrm flipV="1">
            <a:off x="251140" y="1107411"/>
            <a:ext cx="11689719" cy="457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6" name="그림 9" descr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8" y="34479"/>
            <a:ext cx="1034251" cy="978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1358</Words>
  <Application>Microsoft Office PowerPoint</Application>
  <PresentationFormat>와이드스크린</PresentationFormat>
  <Paragraphs>563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부산시 COVID-19  접종 이상증상자 의료비 산출 시스템</vt:lpstr>
      <vt:lpstr>추진배경 및 필요성</vt:lpstr>
      <vt:lpstr>업무 정리</vt:lpstr>
      <vt:lpstr>행위 정리</vt:lpstr>
      <vt:lpstr>Entity 정리</vt:lpstr>
      <vt:lpstr>속성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부산시 COVID-19  접종 이상증상자 의료비 산출 시스템</dc:title>
  <dc:creator>jeongheekim</dc:creator>
  <cp:lastModifiedBy>Kim JeongHee</cp:lastModifiedBy>
  <cp:revision>2</cp:revision>
  <dcterms:modified xsi:type="dcterms:W3CDTF">2022-03-29T06:31:35Z</dcterms:modified>
</cp:coreProperties>
</file>