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3"/>
  </p:notesMasterIdLst>
  <p:sldIdLst>
    <p:sldId id="256" r:id="rId2"/>
    <p:sldId id="278" r:id="rId3"/>
    <p:sldId id="277" r:id="rId4"/>
    <p:sldId id="279" r:id="rId5"/>
    <p:sldId id="261" r:id="rId6"/>
    <p:sldId id="288" r:id="rId7"/>
    <p:sldId id="287" r:id="rId8"/>
    <p:sldId id="286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0" r:id="rId17"/>
    <p:sldId id="281" r:id="rId18"/>
    <p:sldId id="282" r:id="rId19"/>
    <p:sldId id="283" r:id="rId20"/>
    <p:sldId id="284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72" autoAdjust="0"/>
  </p:normalViewPr>
  <p:slideViewPr>
    <p:cSldViewPr snapToGrid="0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0:25:26.3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0:25:26.3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4T00:25:26.384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89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67449-CF28-4600-A868-D937ED81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B202C-78B3-4DC3-AFDF-0F6C0D283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D23E0-0D5C-41CD-8A69-7885634A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3F38C-62ED-4999-897B-BB563C1F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E0AA-60F2-4896-892F-648AEEB5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58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B9EFA-CE05-43FB-A51A-5F334B18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C949F-F23D-4141-AEFD-1C312AF8C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C7581-4FB8-4A32-980E-0DBB8CB0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EE809-36A1-4FA1-A810-40BDC95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1E933-0056-4376-9F4B-B50B5BCB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011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3E594B-B8BD-4BE2-B2DB-95B072B2B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5FEDA-76AC-4AAC-8C32-FCDFA880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DEDD5-A236-4779-9DC9-EF923920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A93A-748C-4EE3-AE4F-D929591F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6CEF6-1EE7-4028-9757-0BEB1231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504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0210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73D9A-2FFA-494E-8410-9CEA8725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9BD3-2E62-4758-8D5C-2620B511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9E53A-5950-488B-A12F-36782BC9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CBFEE-A2B4-4D57-8A1B-31AC4FA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01095-F506-4BA5-A01F-D223415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5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5113-AF7D-4978-839F-6B98DFA8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F7BC-98E9-41AE-920B-7949BA0E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BE264-72FE-4F27-A31F-4E9FBE4F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55986-6BCA-464E-B733-573AF3F1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D2106-E727-48B2-A851-C48668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93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7AC6-FBB3-4169-A9C8-71767829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BAC08B-A80E-4A1D-B162-3175C64EE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46D57-B7F2-4F17-B2FF-CC472487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370D2-FDDE-4C94-B936-11A2B332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AD11E-BB1B-45C0-8A37-E7DA5E7C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A25C5-9EB0-4F03-B132-8575EBF7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242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DC044-8BFD-457A-AFDE-4D39F90B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C0EAA-C6A0-45DA-8A98-FE1C103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944EE-0659-40A0-B938-F22F0870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719D4D-D2A8-4B5E-8C93-E8733302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DB0AD0-4039-4338-891E-CB2DDBDC2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8EC2D-D237-444E-B35E-7811F7F9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02AA52-6C29-4F3F-9E17-85C449C7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2A327D-8AB7-497E-BA3B-159B4A24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45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3420D-FC34-4096-9274-05F02C02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E1391-5FD7-4949-9248-CBB74E70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7FB63-973B-4A00-852A-233D9C2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8C265-3356-4C70-AE32-0A4997D7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4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5A448F-043F-4BD6-91F3-AE2E844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DE361-4DCD-4CC8-B900-E37B736A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385F3-02E6-48DE-9023-3339BB3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80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DB35-89C4-488A-A4B1-EA64D07B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19B94-86D1-4894-9A1A-1827EDEB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88F74F-99C0-4A75-AE51-607F3833B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C5099-D8E1-4FDF-8525-D98B451C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14B57-9179-4267-91A5-108C6D1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48BAD6-B8A3-4BE1-8528-F12FB226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07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E89B-0750-4995-868F-C9C0A18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66E257-4917-4FA1-BEDD-A79D570B9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0BD99C-A096-4943-B7C9-F7D4CDAE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D7BD9-D4BD-42D3-86A0-9C2C4650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18EAD-515F-42A5-8F91-664A0CC5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F291E-5F25-4D4A-A66B-9F566DA9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007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CEDB4-E226-4A3D-9568-EC9274AB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94341-CE7F-415B-B649-BF245EE6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104C2-F2BC-4204-AEB6-CD4FF45BD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113B-167A-45E0-8DD5-EF57E232A0AC}" type="datetimeFigureOut">
              <a:rPr lang="ko-KR" altLang="en-US" smtClean="0"/>
              <a:t>2022. 3. 26.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7EA0-5115-4AD7-AB10-2FB1D94A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FC38F-B980-492A-9D8D-0F3E3AD7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23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F1ABCF-B2C5-4B21-B56D-E676E74B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53" y="95377"/>
            <a:ext cx="2346693" cy="2220046"/>
          </a:xfrm>
          <a:prstGeom prst="rect">
            <a:avLst/>
          </a:prstGeom>
        </p:spPr>
      </p:pic>
      <p:sp>
        <p:nvSpPr>
          <p:cNvPr id="31" name="제목 1"/>
          <p:cNvSpPr txBox="1">
            <a:spLocks noGrp="1"/>
          </p:cNvSpPr>
          <p:nvPr>
            <p:ph type="ctrTitle"/>
          </p:nvPr>
        </p:nvSpPr>
        <p:spPr>
          <a:xfrm>
            <a:off x="1345659" y="2315423"/>
            <a:ext cx="9144000" cy="2387600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>
              <a:defRPr sz="6000"/>
            </a:lvl1pPr>
          </a:lstStyle>
          <a:p>
            <a:r>
              <a:rPr lang="ko-KR" altLang="en-US" dirty="0"/>
              <a:t>부산시 </a:t>
            </a:r>
            <a:r>
              <a:rPr lang="en-US" altLang="ko-KR" dirty="0"/>
              <a:t>COVID-19</a:t>
            </a:r>
            <a:r>
              <a:rPr dirty="0"/>
              <a:t> </a:t>
            </a:r>
            <a:br>
              <a:rPr lang="en-US" dirty="0"/>
            </a:br>
            <a:r>
              <a:rPr lang="ko-KR" altLang="en-US" dirty="0"/>
              <a:t>접종 이상증상자</a:t>
            </a:r>
            <a:br>
              <a:rPr lang="en-US" altLang="ko-KR" dirty="0"/>
            </a:br>
            <a:r>
              <a:rPr lang="ko-KR" altLang="en-US" dirty="0"/>
              <a:t>의료비 산출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32" name="부제목 2"/>
          <p:cNvSpPr txBox="1">
            <a:spLocks noGrp="1"/>
          </p:cNvSpPr>
          <p:nvPr>
            <p:ph type="subTitle" idx="1"/>
          </p:nvPr>
        </p:nvSpPr>
        <p:spPr>
          <a:xfrm>
            <a:off x="1523999" y="5029400"/>
            <a:ext cx="9144002" cy="120654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3조 : 김정희, 유승화, 원재경, 정성균, 최문준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72859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HOS_ADDR_GRP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주소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HOS_ADDR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HOS_ROOM_QTY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총 병상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HOS_OPEN_DATE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개원일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설립일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HOSPITAL_TBL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병원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C25BE4-52DE-4B1E-BDA7-2F8D545B7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125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37440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VAC_NAME_GRP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VAC_DOSE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투입량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보관온도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VACCINE_TBL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백신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9E3F03-4175-4EF8-8E4D-E9C2A0F4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56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574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입고 </a:t>
                      </a:r>
                      <a:r>
                        <a:rPr lang="en-US" altLang="ko-KR" sz="1500" dirty="0"/>
                        <a:t>INDEX(</a:t>
                      </a:r>
                      <a:r>
                        <a:rPr lang="ko-KR" altLang="en-US" sz="1500" dirty="0"/>
                        <a:t>순서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VAC_QTY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VAC_IN_DATE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입고일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VACCINE_IN_TBL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백신 입고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13C582-B131-4464-AFF2-51D9F4E5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219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0002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DOC_GENDER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소속 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DOC_DEPT_GRP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전공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DOC_DEPT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전공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DOCTOR_TBL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의사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8D339A-FF04-49C1-8971-6567FE518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184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52305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예약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백신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예약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RESERVATION_TBL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예약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C2E490-C6BC-4055-8B40-14D79D7F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095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1908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RES_ID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CHAR2(6)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예약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INJ_DATE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접종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INJ_CNT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접종 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INJECTION_TBL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접종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C9329-E93B-439E-96FF-EC721F17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62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79373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PAT_SYMP_GRP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 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증상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PAT_SYMP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증상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PAT_IN_DATE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HOS_ID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 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/>
              <a:t>: PATIENT_</a:t>
            </a:r>
            <a:r>
              <a:rPr lang="en-US" altLang="ko-KR" sz="2000" dirty="0"/>
              <a:t>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병원방문자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456B96-483F-452F-BC6E-6023B9F57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86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82738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PAT_ID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방문자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TRE_PAY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TREAT_TBL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진료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D1C008-344D-434D-8A5C-9B5B1470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69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95995"/>
              </p:ext>
            </p:extLst>
          </p:nvPr>
        </p:nvGraphicFramePr>
        <p:xfrm>
          <a:off x="630314" y="2229726"/>
          <a:ext cx="9925235" cy="4266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4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TRE_ID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진료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ADMISSION_TBL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입원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97EFFD-2849-40C4-B1EA-ECE99890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81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3649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퇴원 </a:t>
                      </a:r>
                      <a:r>
                        <a:rPr lang="en-US" altLang="ko-KR" sz="1500" dirty="0"/>
                        <a:t>INDEX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DOC_ID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의사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DIS_DATE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퇴원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DISCHARGE_TBL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퇴원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8E19B-952F-49B3-9497-18CA5A68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73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추진배경 및 필요성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BDD5673-6B4F-4284-8175-EC64FFF4A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1625" y="1472874"/>
            <a:ext cx="1041278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latinLnBrk="0">
              <a:lnSpc>
                <a:spcPct val="150000"/>
              </a:lnSpc>
              <a:buNone/>
            </a:pPr>
            <a:r>
              <a:rPr lang="en-US" altLang="ko-KR" sz="2400" dirty="0"/>
              <a:t>COVID-19 </a:t>
            </a:r>
            <a:r>
              <a:rPr lang="ko-KR" altLang="en-US" sz="2400" dirty="0"/>
              <a:t>유행에 대응하기 위해 지역별 백신 접신 접종 업무를 관리하며 </a:t>
            </a:r>
            <a:endParaRPr lang="en-US" altLang="ko-KR" sz="2400" dirty="0"/>
          </a:p>
          <a:p>
            <a:pPr marL="0" indent="0" latinLnBrk="0">
              <a:lnSpc>
                <a:spcPct val="150000"/>
              </a:lnSpc>
              <a:buNone/>
            </a:pPr>
            <a:r>
              <a:rPr lang="ko-KR" altLang="en-US" sz="2400" dirty="0"/>
              <a:t>접종 현황 및 부작용 데이터를 기반으로 의료비 계산 서비스를 제공하여 부산시 의료 예산 파악 및 </a:t>
            </a:r>
            <a:r>
              <a:rPr lang="en-US" altLang="ko-KR" sz="2400" dirty="0"/>
              <a:t> </a:t>
            </a:r>
            <a:r>
              <a:rPr lang="ko-KR" altLang="en-US" sz="2400" dirty="0"/>
              <a:t>대응책 논의에 이용  </a:t>
            </a:r>
            <a:endParaRPr lang="en-US" altLang="ko-KR" sz="2400" dirty="0"/>
          </a:p>
          <a:p>
            <a:pPr marL="0" latinLnBrk="0"/>
            <a:endParaRPr lang="en-US" sz="2400" dirty="0"/>
          </a:p>
          <a:p>
            <a:pPr marL="0" latinLnBrk="0"/>
            <a:endParaRPr lang="en-US" sz="2400" dirty="0"/>
          </a:p>
          <a:p>
            <a:pPr marL="0" latinLnBrk="0"/>
            <a:endParaRPr lang="en-US" sz="2400" dirty="0"/>
          </a:p>
          <a:p>
            <a:pPr marL="0" latinLnBrk="0"/>
            <a:endParaRPr 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C200B-FA17-41F7-A5BD-87F10AB8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65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346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입원자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INDEX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ADM_ROOM_GRP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병실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ADM_ROOM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ADM_ROOM_DATE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병실 사용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5078028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ADMISSION_ROOMS_TBL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입원환자 병실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B9200D-28D2-4ED6-9502-2BEFC2AA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7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8179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IDX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약 처방 </a:t>
                      </a:r>
                      <a:r>
                        <a:rPr lang="en-US" altLang="ko-KR" sz="1500" dirty="0"/>
                        <a:t>INDEX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입원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처방약 그룹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처방약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ADM_MED_QTY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NUMBER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처방약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ADM_MED_DATE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처방일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3" y="1597980"/>
            <a:ext cx="7031115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ADMISSION_MEDICINES_TBL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입원환자 처방약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E8DAEF-BDB7-482A-BA45-E3A374DF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81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14:cNvPr>
              <p14:cNvContentPartPr/>
              <p14:nvPr/>
            </p14:nvContentPartPr>
            <p14:xfrm>
              <a:off x="5630046" y="-115537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6" y="-126337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업무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7B556F4-827E-40A0-A035-B57BF4509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8157" y="1405552"/>
            <a:ext cx="10524667" cy="515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현재</a:t>
            </a:r>
            <a:r>
              <a:rPr lang="en-US" sz="1800" dirty="0"/>
              <a:t> </a:t>
            </a:r>
            <a:r>
              <a:rPr lang="en-US" sz="1800" dirty="0" err="1"/>
              <a:t>보유</a:t>
            </a:r>
            <a:r>
              <a:rPr lang="en-US" sz="1800" dirty="0"/>
              <a:t> </a:t>
            </a:r>
            <a:r>
              <a:rPr lang="en-US" sz="1800" dirty="0" err="1"/>
              <a:t>중인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현황</a:t>
            </a:r>
            <a:r>
              <a:rPr lang="ko-KR" altLang="en-US" sz="1800" dirty="0"/>
              <a:t>을 통해</a:t>
            </a:r>
            <a:r>
              <a:rPr lang="en-US" sz="1800" dirty="0"/>
              <a:t> </a:t>
            </a:r>
            <a:r>
              <a:rPr lang="en-US" sz="1800" dirty="0" err="1"/>
              <a:t>일일</a:t>
            </a:r>
            <a:r>
              <a:rPr lang="en-US" sz="1800" dirty="0"/>
              <a:t>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가능</a:t>
            </a:r>
            <a:r>
              <a:rPr lang="en-US" sz="1800" dirty="0"/>
              <a:t> </a:t>
            </a:r>
            <a:r>
              <a:rPr lang="en-US" sz="1800" dirty="0" err="1"/>
              <a:t>인원을</a:t>
            </a:r>
            <a:r>
              <a:rPr lang="en-US" sz="1800" dirty="0"/>
              <a:t> </a:t>
            </a:r>
            <a:r>
              <a:rPr lang="en-US" sz="1800" dirty="0" err="1"/>
              <a:t>등록한다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사람은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현황을</a:t>
            </a:r>
            <a:r>
              <a:rPr lang="en-US" sz="1800" dirty="0"/>
              <a:t> </a:t>
            </a:r>
            <a:r>
              <a:rPr lang="en-US" sz="1800" dirty="0" err="1"/>
              <a:t>파악하고</a:t>
            </a:r>
            <a:r>
              <a:rPr lang="en-US" sz="1800" dirty="0"/>
              <a:t>, </a:t>
            </a:r>
            <a:r>
              <a:rPr lang="en-US" sz="1800" dirty="0" err="1"/>
              <a:t>접종을</a:t>
            </a:r>
            <a:r>
              <a:rPr lang="en-US" sz="1800" dirty="0"/>
              <a:t> </a:t>
            </a:r>
            <a:r>
              <a:rPr lang="en-US" sz="1800" dirty="0" err="1"/>
              <a:t>희망하는</a:t>
            </a:r>
            <a:r>
              <a:rPr lang="en-US" sz="1800" dirty="0"/>
              <a:t> </a:t>
            </a:r>
            <a:r>
              <a:rPr lang="en-US" sz="1800" dirty="0" err="1"/>
              <a:t>백신을</a:t>
            </a:r>
            <a:r>
              <a:rPr lang="en-US" sz="1800" dirty="0"/>
              <a:t> </a:t>
            </a:r>
            <a:r>
              <a:rPr lang="en-US" sz="1800" dirty="0" err="1"/>
              <a:t>예약한다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예약자의</a:t>
            </a:r>
            <a:r>
              <a:rPr lang="en-US" sz="1800" dirty="0"/>
              <a:t> </a:t>
            </a:r>
            <a:r>
              <a:rPr lang="en-US" sz="1800" dirty="0" err="1"/>
              <a:t>정보를</a:t>
            </a:r>
            <a:r>
              <a:rPr lang="en-US" sz="1800" dirty="0"/>
              <a:t> </a:t>
            </a:r>
            <a:r>
              <a:rPr lang="en-US" sz="1800" dirty="0" err="1"/>
              <a:t>조회</a:t>
            </a:r>
            <a:r>
              <a:rPr lang="en-US" sz="1800" dirty="0"/>
              <a:t> 후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정보를</a:t>
            </a:r>
            <a:r>
              <a:rPr lang="en-US" sz="1800" dirty="0"/>
              <a:t> </a:t>
            </a:r>
            <a:r>
              <a:rPr lang="en-US" sz="1800" dirty="0" err="1"/>
              <a:t>확인한다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정보</a:t>
            </a:r>
            <a:r>
              <a:rPr lang="en-US" sz="1800" dirty="0"/>
              <a:t> </a:t>
            </a:r>
            <a:r>
              <a:rPr lang="en-US" sz="1800" dirty="0" err="1"/>
              <a:t>조회</a:t>
            </a:r>
            <a:r>
              <a:rPr lang="en-US" sz="1800" dirty="0"/>
              <a:t> 후 </a:t>
            </a:r>
            <a:r>
              <a:rPr lang="en-US" sz="1800" dirty="0" err="1"/>
              <a:t>백신을</a:t>
            </a:r>
            <a:r>
              <a:rPr lang="en-US" sz="1800" dirty="0"/>
              <a:t> </a:t>
            </a:r>
            <a:r>
              <a:rPr lang="en-US" sz="1800" dirty="0" err="1"/>
              <a:t>접종한다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현황과</a:t>
            </a:r>
            <a:r>
              <a:rPr lang="en-US" sz="1800" dirty="0"/>
              <a:t> </a:t>
            </a:r>
            <a:r>
              <a:rPr lang="en-US" sz="1800" dirty="0" err="1"/>
              <a:t>일일</a:t>
            </a:r>
            <a:r>
              <a:rPr lang="en-US" sz="1800" dirty="0"/>
              <a:t>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가능</a:t>
            </a:r>
            <a:r>
              <a:rPr lang="en-US" sz="1800" dirty="0"/>
              <a:t> </a:t>
            </a:r>
            <a:r>
              <a:rPr lang="en-US" sz="1800" dirty="0" err="1"/>
              <a:t>인원을</a:t>
            </a:r>
            <a:r>
              <a:rPr lang="en-US" sz="1800" dirty="0"/>
              <a:t> </a:t>
            </a:r>
            <a:r>
              <a:rPr lang="en-US" sz="1800" dirty="0" err="1"/>
              <a:t>관리한다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접종자</a:t>
            </a:r>
            <a:r>
              <a:rPr lang="en-US" sz="1800" dirty="0"/>
              <a:t> </a:t>
            </a:r>
            <a:r>
              <a:rPr lang="en-US" sz="1800" dirty="0" err="1"/>
              <a:t>현황을</a:t>
            </a:r>
            <a:r>
              <a:rPr lang="en-US" sz="1800" dirty="0"/>
              <a:t> </a:t>
            </a:r>
            <a:r>
              <a:rPr lang="en-US" sz="1800" dirty="0" err="1"/>
              <a:t>관리한다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사람은</a:t>
            </a:r>
            <a:r>
              <a:rPr lang="en-US" sz="1800" dirty="0"/>
              <a:t> </a:t>
            </a:r>
            <a:r>
              <a:rPr lang="en-US" sz="1800" dirty="0" err="1"/>
              <a:t>백신</a:t>
            </a:r>
            <a:r>
              <a:rPr lang="en-US" sz="1800" dirty="0"/>
              <a:t> </a:t>
            </a:r>
            <a:r>
              <a:rPr lang="en-US" sz="1800" dirty="0" err="1"/>
              <a:t>접종</a:t>
            </a:r>
            <a:r>
              <a:rPr lang="en-US" sz="1800" dirty="0"/>
              <a:t> </a:t>
            </a:r>
            <a:r>
              <a:rPr lang="en-US" sz="1800" dirty="0" err="1"/>
              <a:t>이후</a:t>
            </a:r>
            <a:r>
              <a:rPr lang="en-US" sz="1800" dirty="0"/>
              <a:t> </a:t>
            </a:r>
            <a:r>
              <a:rPr lang="en-US" sz="1800" dirty="0" err="1"/>
              <a:t>이상</a:t>
            </a:r>
            <a:r>
              <a:rPr lang="en-US" sz="1800" dirty="0"/>
              <a:t> </a:t>
            </a:r>
            <a:r>
              <a:rPr lang="en-US" sz="1800" dirty="0" err="1"/>
              <a:t>변화가</a:t>
            </a:r>
            <a:r>
              <a:rPr lang="en-US" sz="1800" dirty="0"/>
              <a:t> </a:t>
            </a:r>
            <a:r>
              <a:rPr lang="en-US" sz="1800" dirty="0" err="1"/>
              <a:t>발생할</a:t>
            </a:r>
            <a:r>
              <a:rPr lang="en-US" sz="1800" dirty="0"/>
              <a:t> </a:t>
            </a:r>
            <a:r>
              <a:rPr lang="en-US" sz="1800" dirty="0" err="1"/>
              <a:t>경우</a:t>
            </a:r>
            <a:r>
              <a:rPr lang="en-US" sz="1800" dirty="0"/>
              <a:t>, </a:t>
            </a:r>
            <a:r>
              <a:rPr lang="en-US" sz="1800" dirty="0" err="1"/>
              <a:t>병원에</a:t>
            </a:r>
            <a:r>
              <a:rPr lang="en-US" sz="1800" dirty="0"/>
              <a:t> </a:t>
            </a:r>
            <a:r>
              <a:rPr lang="en-US" sz="1800" dirty="0" err="1"/>
              <a:t>보고한다</a:t>
            </a:r>
            <a:r>
              <a:rPr lang="en-US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en-US" sz="1800" dirty="0" err="1"/>
              <a:t>이상</a:t>
            </a:r>
            <a:r>
              <a:rPr lang="en-US" sz="1800" dirty="0"/>
              <a:t> </a:t>
            </a:r>
            <a:r>
              <a:rPr lang="en-US" sz="1800" dirty="0" err="1"/>
              <a:t>변화가</a:t>
            </a:r>
            <a:r>
              <a:rPr lang="en-US" sz="1800" dirty="0"/>
              <a:t> </a:t>
            </a:r>
            <a:r>
              <a:rPr lang="en-US" sz="1800" dirty="0" err="1"/>
              <a:t>발생한</a:t>
            </a:r>
            <a:r>
              <a:rPr lang="en-US" sz="1800" dirty="0"/>
              <a:t> </a:t>
            </a:r>
            <a:r>
              <a:rPr lang="en-US" sz="1800" dirty="0" err="1"/>
              <a:t>접종자를</a:t>
            </a:r>
            <a:r>
              <a:rPr lang="en-US" sz="1800" dirty="0"/>
              <a:t> </a:t>
            </a:r>
            <a:r>
              <a:rPr lang="en-US" sz="1800" dirty="0" err="1"/>
              <a:t>진료</a:t>
            </a:r>
            <a:r>
              <a:rPr lang="ko-KR" altLang="en-US" sz="1800" dirty="0"/>
              <a:t>하여 진료비를 부과한다</a:t>
            </a:r>
            <a:r>
              <a:rPr lang="en-US" altLang="ko-KR" sz="1800" dirty="0"/>
              <a:t>.</a:t>
            </a:r>
            <a:endParaRPr lang="en-US" sz="1800" dirty="0"/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en-US" sz="1800" dirty="0" err="1"/>
              <a:t>병원은</a:t>
            </a:r>
            <a:r>
              <a:rPr lang="en-US" sz="1800" dirty="0"/>
              <a:t> </a:t>
            </a:r>
            <a:r>
              <a:rPr lang="ko-KR" altLang="en-US" sz="1800" dirty="0"/>
              <a:t>진료한 환자를</a:t>
            </a:r>
            <a:r>
              <a:rPr lang="en-US" sz="1800" dirty="0"/>
              <a:t> </a:t>
            </a:r>
            <a:r>
              <a:rPr lang="en-US" sz="1800" dirty="0" err="1"/>
              <a:t>입원</a:t>
            </a:r>
            <a:r>
              <a:rPr lang="ko-KR" altLang="en-US" sz="1800" dirty="0"/>
              <a:t>시키거나 귀가조치 한다</a:t>
            </a:r>
            <a:r>
              <a:rPr lang="en-US" altLang="ko-KR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ko-KR" altLang="en-US" sz="1800" dirty="0"/>
              <a:t>병원은 입원한 환자의 병상이용과 처방약품을 관리한다</a:t>
            </a:r>
            <a:r>
              <a:rPr lang="en-US" altLang="ko-KR" sz="1800" dirty="0"/>
              <a:t>.</a:t>
            </a:r>
          </a:p>
          <a:p>
            <a:pPr marL="184150" latinLnBrk="0">
              <a:lnSpc>
                <a:spcPct val="170000"/>
              </a:lnSpc>
              <a:spcBef>
                <a:spcPts val="800"/>
              </a:spcBef>
              <a:defRPr sz="2200"/>
            </a:pPr>
            <a:r>
              <a:rPr lang="ko-KR" altLang="en-US" sz="1800" dirty="0"/>
              <a:t>병원은 퇴원한 환자에게 총 의료비를 청구한다</a:t>
            </a:r>
            <a:r>
              <a:rPr lang="en-US" altLang="ko-KR" sz="1800" dirty="0"/>
              <a:t>.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84D997-547F-4E0A-BD5D-45B5E37C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71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14:cNvPr>
              <p14:cNvContentPartPr/>
              <p14:nvPr/>
            </p14:nvContentPartPr>
            <p14:xfrm>
              <a:off x="5630046" y="-115537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6" y="-126337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행위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9DA2D3E-9333-4405-A675-BFD22B402C2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7865618" y="4715828"/>
            <a:ext cx="157802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E0723B-78D4-419A-86A3-FC53C1C7EB2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481830" y="4727934"/>
            <a:ext cx="1140914" cy="46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E40DC8-9373-4B54-9CE0-1275E6E4759D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32975" y="4732619"/>
            <a:ext cx="992418" cy="9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6E02FA-2310-467E-9E76-8F4FE5DD6F0E}"/>
              </a:ext>
            </a:extLst>
          </p:cNvPr>
          <p:cNvCxnSpPr>
            <a:cxnSpLocks/>
          </p:cNvCxnSpPr>
          <p:nvPr/>
        </p:nvCxnSpPr>
        <p:spPr>
          <a:xfrm>
            <a:off x="3233094" y="2360806"/>
            <a:ext cx="113814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0B1014-184C-4C1B-A8B8-51D5D2ED76F4}"/>
              </a:ext>
            </a:extLst>
          </p:cNvPr>
          <p:cNvCxnSpPr>
            <a:cxnSpLocks/>
          </p:cNvCxnSpPr>
          <p:nvPr/>
        </p:nvCxnSpPr>
        <p:spPr>
          <a:xfrm>
            <a:off x="5631865" y="2360806"/>
            <a:ext cx="1573341" cy="210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C310D8A-6741-445D-8A16-18DE9934CAB4}"/>
              </a:ext>
            </a:extLst>
          </p:cNvPr>
          <p:cNvSpPr/>
          <p:nvPr/>
        </p:nvSpPr>
        <p:spPr>
          <a:xfrm>
            <a:off x="1990220" y="179415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0D80079-016A-4119-867E-5AE7517EAE40}"/>
              </a:ext>
            </a:extLst>
          </p:cNvPr>
          <p:cNvSpPr/>
          <p:nvPr/>
        </p:nvSpPr>
        <p:spPr>
          <a:xfrm>
            <a:off x="4380113" y="1784628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001C880-9081-4BF1-BAF5-DF3A37B6D4B4}"/>
              </a:ext>
            </a:extLst>
          </p:cNvPr>
          <p:cNvSpPr/>
          <p:nvPr/>
        </p:nvSpPr>
        <p:spPr>
          <a:xfrm>
            <a:off x="7213851" y="1784627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백신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9925AED-412B-4257-B689-8CA0A541A926}"/>
              </a:ext>
            </a:extLst>
          </p:cNvPr>
          <p:cNvSpPr/>
          <p:nvPr/>
        </p:nvSpPr>
        <p:spPr>
          <a:xfrm>
            <a:off x="1990101" y="410230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퇴원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736C47-D6CA-4EF6-82C6-8058D6B43D70}"/>
              </a:ext>
            </a:extLst>
          </p:cNvPr>
          <p:cNvSpPr/>
          <p:nvPr/>
        </p:nvSpPr>
        <p:spPr>
          <a:xfrm>
            <a:off x="4238956" y="410230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입원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E8B65B1-6048-4A89-A89C-1A30F261B8AD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8456725" y="2414942"/>
            <a:ext cx="1608353" cy="16705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E7E549F-9285-42C7-AC89-344B9C70C440}"/>
              </a:ext>
            </a:extLst>
          </p:cNvPr>
          <p:cNvSpPr/>
          <p:nvPr/>
        </p:nvSpPr>
        <p:spPr>
          <a:xfrm>
            <a:off x="6622744" y="408551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진료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4C60926-D792-4947-9357-A715A60F0051}"/>
              </a:ext>
            </a:extLst>
          </p:cNvPr>
          <p:cNvSpPr/>
          <p:nvPr/>
        </p:nvSpPr>
        <p:spPr>
          <a:xfrm>
            <a:off x="9443641" y="4085513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이상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</a:rPr>
              <a:t>증상자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1D55C7-BB89-46B2-ADE5-9043B8A5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33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14:cNvPr>
              <p14:cNvContentPartPr/>
              <p14:nvPr/>
            </p14:nvContentPartPr>
            <p14:xfrm>
              <a:off x="5630046" y="-1155379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6D393A2B-B6DA-4EFE-B147-32AEC158A7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6" y="-1263379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Entity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B9A1142-E92A-4D3F-BB14-CF49D586F963}"/>
              </a:ext>
            </a:extLst>
          </p:cNvPr>
          <p:cNvSpPr/>
          <p:nvPr/>
        </p:nvSpPr>
        <p:spPr>
          <a:xfrm>
            <a:off x="798990" y="1882066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3AD74F38-A5DA-4072-9875-BDA841E0677B}"/>
              </a:ext>
            </a:extLst>
          </p:cNvPr>
          <p:cNvSpPr/>
          <p:nvPr/>
        </p:nvSpPr>
        <p:spPr>
          <a:xfrm>
            <a:off x="2309674" y="1882066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사람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6A89CF9-8BAB-4640-8F2D-EF65A552BBC6}"/>
              </a:ext>
            </a:extLst>
          </p:cNvPr>
          <p:cNvSpPr/>
          <p:nvPr/>
        </p:nvSpPr>
        <p:spPr>
          <a:xfrm>
            <a:off x="3820358" y="188206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병원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E670C65F-E96B-46EF-85D3-1E2DDF522353}"/>
              </a:ext>
            </a:extLst>
          </p:cNvPr>
          <p:cNvSpPr/>
          <p:nvPr/>
        </p:nvSpPr>
        <p:spPr>
          <a:xfrm>
            <a:off x="2309674" y="343787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083635E-5D8E-4177-B160-DF6BF92C5423}"/>
              </a:ext>
            </a:extLst>
          </p:cNvPr>
          <p:cNvSpPr/>
          <p:nvPr/>
        </p:nvSpPr>
        <p:spPr>
          <a:xfrm>
            <a:off x="798990" y="3437875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의사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4D7A92E5-2B97-4FF7-95F8-87E56C4642B6}"/>
              </a:ext>
            </a:extLst>
          </p:cNvPr>
          <p:cNvSpPr/>
          <p:nvPr/>
        </p:nvSpPr>
        <p:spPr>
          <a:xfrm>
            <a:off x="6841726" y="1882063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백신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입고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318C7A22-E385-4F61-B328-E86970A714DB}"/>
              </a:ext>
            </a:extLst>
          </p:cNvPr>
          <p:cNvSpPr/>
          <p:nvPr/>
        </p:nvSpPr>
        <p:spPr>
          <a:xfrm>
            <a:off x="5331042" y="1882064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백신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E624484-7060-42D4-90BE-3BC7F36F02C0}"/>
              </a:ext>
            </a:extLst>
          </p:cNvPr>
          <p:cNvSpPr/>
          <p:nvPr/>
        </p:nvSpPr>
        <p:spPr>
          <a:xfrm>
            <a:off x="3820358" y="3429001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접종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A86C0DCF-4993-4205-8F78-3ABC94C44077}"/>
              </a:ext>
            </a:extLst>
          </p:cNvPr>
          <p:cNvSpPr/>
          <p:nvPr/>
        </p:nvSpPr>
        <p:spPr>
          <a:xfrm>
            <a:off x="5331042" y="3429001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병원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방문자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06E82118-B85C-49D1-8ABF-15953B8EF754}"/>
              </a:ext>
            </a:extLst>
          </p:cNvPr>
          <p:cNvSpPr/>
          <p:nvPr/>
        </p:nvSpPr>
        <p:spPr>
          <a:xfrm>
            <a:off x="6841726" y="3429000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진료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B76D67BA-CC2D-4060-B624-31E76DFF1E3B}"/>
              </a:ext>
            </a:extLst>
          </p:cNvPr>
          <p:cNvSpPr/>
          <p:nvPr/>
        </p:nvSpPr>
        <p:spPr>
          <a:xfrm>
            <a:off x="8352411" y="3428999"/>
            <a:ext cx="1612776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처방약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</a:rPr>
              <a:t>입원자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A0C6B96-90FF-46C7-A94D-49C4E9C0A5A3}"/>
              </a:ext>
            </a:extLst>
          </p:cNvPr>
          <p:cNvSpPr/>
          <p:nvPr/>
        </p:nvSpPr>
        <p:spPr>
          <a:xfrm>
            <a:off x="8352410" y="1877626"/>
            <a:ext cx="1612776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병실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ko-KR" altLang="en-US" sz="2400" dirty="0" err="1">
                <a:solidFill>
                  <a:schemeClr val="tx1"/>
                </a:solidFill>
              </a:rPr>
              <a:t>입원자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BE8D3A9A-720F-4673-B472-02EFB3E6DBD2}"/>
              </a:ext>
            </a:extLst>
          </p:cNvPr>
          <p:cNvSpPr/>
          <p:nvPr/>
        </p:nvSpPr>
        <p:spPr>
          <a:xfrm>
            <a:off x="2309674" y="4975937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퇴원</a:t>
            </a: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F46940C-08B1-4EFE-A149-0C4E4752D199}"/>
              </a:ext>
            </a:extLst>
          </p:cNvPr>
          <p:cNvSpPr/>
          <p:nvPr/>
        </p:nvSpPr>
        <p:spPr>
          <a:xfrm>
            <a:off x="798990" y="4975938"/>
            <a:ext cx="1242874" cy="126062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입원</a:t>
            </a: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2204629-5A7B-4012-847D-60D165FE7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>
            <a:extLst>
              <a:ext uri="{FF2B5EF4-FFF2-40B4-BE49-F238E27FC236}">
                <a16:creationId xmlns:a16="http://schemas.microsoft.com/office/drawing/2014/main" id="{8ACC7320-413E-447C-8B78-DFE34D23A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속성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정리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E728-7F29-4EB7-B3AA-B8D781835721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12204629-5A7B-4012-847D-60D165FE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B5451A1-96B9-4536-B555-D8CD58238CA9}"/>
              </a:ext>
            </a:extLst>
          </p:cNvPr>
          <p:cNvGrpSpPr/>
          <p:nvPr/>
        </p:nvGrpSpPr>
        <p:grpSpPr>
          <a:xfrm>
            <a:off x="908651" y="1327263"/>
            <a:ext cx="1602444" cy="1581244"/>
            <a:chOff x="1475976" y="1577961"/>
            <a:chExt cx="1181166" cy="1537379"/>
          </a:xfrm>
        </p:grpSpPr>
        <p:sp>
          <p:nvSpPr>
            <p:cNvPr id="42" name="모서리가 둥근 직사각형 5">
              <a:extLst>
                <a:ext uri="{FF2B5EF4-FFF2-40B4-BE49-F238E27FC236}">
                  <a16:creationId xmlns:a16="http://schemas.microsoft.com/office/drawing/2014/main" id="{7F99067C-DD7E-499E-B122-BFC48C0446FF}"/>
                </a:ext>
              </a:extLst>
            </p:cNvPr>
            <p:cNvSpPr/>
            <p:nvPr/>
          </p:nvSpPr>
          <p:spPr>
            <a:xfrm>
              <a:off x="1505484" y="1577961"/>
              <a:ext cx="1114534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공통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3636645-E5A8-42DF-9D07-82D2E9439136}"/>
                </a:ext>
              </a:extLst>
            </p:cNvPr>
            <p:cNvSpPr/>
            <p:nvPr/>
          </p:nvSpPr>
          <p:spPr>
            <a:xfrm>
              <a:off x="1475976" y="2025718"/>
              <a:ext cx="1181166" cy="10896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</a:t>
              </a: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내용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부모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1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2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3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C59C1B-F20A-4F83-8C5A-81EE2B87E120}"/>
              </a:ext>
            </a:extLst>
          </p:cNvPr>
          <p:cNvGrpSpPr/>
          <p:nvPr/>
        </p:nvGrpSpPr>
        <p:grpSpPr>
          <a:xfrm>
            <a:off x="3184370" y="1328235"/>
            <a:ext cx="1607010" cy="1575108"/>
            <a:chOff x="3348183" y="1577961"/>
            <a:chExt cx="1228352" cy="1531413"/>
          </a:xfrm>
        </p:grpSpPr>
        <p:sp>
          <p:nvSpPr>
            <p:cNvPr id="45" name="모서리가 둥근 직사각형 7">
              <a:extLst>
                <a:ext uri="{FF2B5EF4-FFF2-40B4-BE49-F238E27FC236}">
                  <a16:creationId xmlns:a16="http://schemas.microsoft.com/office/drawing/2014/main" id="{59CB67EC-AC79-4238-A31F-5FB59FB888D4}"/>
                </a:ext>
              </a:extLst>
            </p:cNvPr>
            <p:cNvSpPr/>
            <p:nvPr/>
          </p:nvSpPr>
          <p:spPr>
            <a:xfrm>
              <a:off x="3377692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사람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B774D76-470E-44DF-82BC-295357F21327}"/>
                </a:ext>
              </a:extLst>
            </p:cNvPr>
            <p:cNvSpPr/>
            <p:nvPr/>
          </p:nvSpPr>
          <p:spPr>
            <a:xfrm>
              <a:off x="3348183" y="2025717"/>
              <a:ext cx="1228352" cy="1083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전화번호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8CBBD-C192-452C-B97D-070132B46D87}"/>
              </a:ext>
            </a:extLst>
          </p:cNvPr>
          <p:cNvGrpSpPr/>
          <p:nvPr/>
        </p:nvGrpSpPr>
        <p:grpSpPr>
          <a:xfrm>
            <a:off x="5451821" y="1328235"/>
            <a:ext cx="1552081" cy="1575108"/>
            <a:chOff x="5345537" y="1577961"/>
            <a:chExt cx="1144043" cy="1531413"/>
          </a:xfrm>
        </p:grpSpPr>
        <p:sp>
          <p:nvSpPr>
            <p:cNvPr id="47" name="모서리가 둥근 직사각형 9">
              <a:extLst>
                <a:ext uri="{FF2B5EF4-FFF2-40B4-BE49-F238E27FC236}">
                  <a16:creationId xmlns:a16="http://schemas.microsoft.com/office/drawing/2014/main" id="{B9436987-E59C-4FE1-A983-92E641517B3B}"/>
                </a:ext>
              </a:extLst>
            </p:cNvPr>
            <p:cNvSpPr/>
            <p:nvPr/>
          </p:nvSpPr>
          <p:spPr>
            <a:xfrm>
              <a:off x="534553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E5378B2-22A0-409C-A944-D58F28D19D92}"/>
                </a:ext>
              </a:extLst>
            </p:cNvPr>
            <p:cNvSpPr/>
            <p:nvPr/>
          </p:nvSpPr>
          <p:spPr>
            <a:xfrm>
              <a:off x="5358181" y="2025718"/>
              <a:ext cx="111875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병상 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개원일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6C2CCF-3D0B-4030-A17A-41228D5F0E48}"/>
              </a:ext>
            </a:extLst>
          </p:cNvPr>
          <p:cNvGrpSpPr/>
          <p:nvPr/>
        </p:nvGrpSpPr>
        <p:grpSpPr>
          <a:xfrm>
            <a:off x="7594431" y="1325228"/>
            <a:ext cx="1552081" cy="1594073"/>
            <a:chOff x="7139317" y="1577961"/>
            <a:chExt cx="1144043" cy="1549853"/>
          </a:xfrm>
        </p:grpSpPr>
        <p:sp>
          <p:nvSpPr>
            <p:cNvPr id="49" name="모서리가 둥근 직사각형 11">
              <a:extLst>
                <a:ext uri="{FF2B5EF4-FFF2-40B4-BE49-F238E27FC236}">
                  <a16:creationId xmlns:a16="http://schemas.microsoft.com/office/drawing/2014/main" id="{8A62A02F-4413-4059-96BA-70C601F91E40}"/>
                </a:ext>
              </a:extLst>
            </p:cNvPr>
            <p:cNvSpPr/>
            <p:nvPr/>
          </p:nvSpPr>
          <p:spPr>
            <a:xfrm>
              <a:off x="71393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0F2E7EC-A238-424B-B2AC-12E39A1B0074}"/>
                </a:ext>
              </a:extLst>
            </p:cNvPr>
            <p:cNvSpPr/>
            <p:nvPr/>
          </p:nvSpPr>
          <p:spPr>
            <a:xfrm>
              <a:off x="7164607" y="2025717"/>
              <a:ext cx="1118753" cy="11020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투여 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보관온도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0C0621-3A01-485D-AFCA-F0B07378D9AD}"/>
              </a:ext>
            </a:extLst>
          </p:cNvPr>
          <p:cNvGrpSpPr/>
          <p:nvPr/>
        </p:nvGrpSpPr>
        <p:grpSpPr>
          <a:xfrm>
            <a:off x="908651" y="3192903"/>
            <a:ext cx="1585948" cy="1501649"/>
            <a:chOff x="1475975" y="3430984"/>
            <a:chExt cx="1169007" cy="1459992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F5C8BAF4-BC97-4E7E-9564-2801CDCAA950}"/>
                </a:ext>
              </a:extLst>
            </p:cNvPr>
            <p:cNvSpPr/>
            <p:nvPr/>
          </p:nvSpPr>
          <p:spPr>
            <a:xfrm>
              <a:off x="1475975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의사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1FAA42-04F5-47DD-8FFF-3641A29C46DC}"/>
                </a:ext>
              </a:extLst>
            </p:cNvPr>
            <p:cNvSpPr/>
            <p:nvPr/>
          </p:nvSpPr>
          <p:spPr>
            <a:xfrm>
              <a:off x="1501265" y="3918004"/>
              <a:ext cx="1143717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소속병원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E2A72D9-A44D-4EDB-80E6-061B2150299A}"/>
              </a:ext>
            </a:extLst>
          </p:cNvPr>
          <p:cNvGrpSpPr/>
          <p:nvPr/>
        </p:nvGrpSpPr>
        <p:grpSpPr>
          <a:xfrm>
            <a:off x="3184370" y="3193877"/>
            <a:ext cx="1599199" cy="1495514"/>
            <a:chOff x="3348183" y="3430984"/>
            <a:chExt cx="1178774" cy="1454027"/>
          </a:xfrm>
        </p:grpSpPr>
        <p:sp>
          <p:nvSpPr>
            <p:cNvPr id="53" name="모서리가 둥근 직사각형 15">
              <a:extLst>
                <a:ext uri="{FF2B5EF4-FFF2-40B4-BE49-F238E27FC236}">
                  <a16:creationId xmlns:a16="http://schemas.microsoft.com/office/drawing/2014/main" id="{3223878D-58D2-4D6B-A4BA-E08DDE018D70}"/>
                </a:ext>
              </a:extLst>
            </p:cNvPr>
            <p:cNvSpPr/>
            <p:nvPr/>
          </p:nvSpPr>
          <p:spPr>
            <a:xfrm>
              <a:off x="3348183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예약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606C311-B3F9-4D88-8CB9-3DF5CEEB6781}"/>
                </a:ext>
              </a:extLst>
            </p:cNvPr>
            <p:cNvSpPr/>
            <p:nvPr/>
          </p:nvSpPr>
          <p:spPr>
            <a:xfrm>
              <a:off x="3382914" y="3930479"/>
              <a:ext cx="1144043" cy="9545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A7E2DF-28D3-4163-906E-048952124D1A}"/>
              </a:ext>
            </a:extLst>
          </p:cNvPr>
          <p:cNvGrpSpPr/>
          <p:nvPr/>
        </p:nvGrpSpPr>
        <p:grpSpPr>
          <a:xfrm>
            <a:off x="5392459" y="3190870"/>
            <a:ext cx="1586390" cy="1514479"/>
            <a:chOff x="5286174" y="3430984"/>
            <a:chExt cx="1169333" cy="1472467"/>
          </a:xfrm>
        </p:grpSpPr>
        <p:sp>
          <p:nvSpPr>
            <p:cNvPr id="55" name="모서리가 둥근 직사각형 18">
              <a:extLst>
                <a:ext uri="{FF2B5EF4-FFF2-40B4-BE49-F238E27FC236}">
                  <a16:creationId xmlns:a16="http://schemas.microsoft.com/office/drawing/2014/main" id="{ECBAD842-C721-47B3-84C3-360948CC32B8}"/>
                </a:ext>
              </a:extLst>
            </p:cNvPr>
            <p:cNvSpPr/>
            <p:nvPr/>
          </p:nvSpPr>
          <p:spPr>
            <a:xfrm>
              <a:off x="5286174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접종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D60E35-A97F-4829-A3FE-B43520C14E31}"/>
                </a:ext>
              </a:extLst>
            </p:cNvPr>
            <p:cNvSpPr/>
            <p:nvPr/>
          </p:nvSpPr>
          <p:spPr>
            <a:xfrm>
              <a:off x="5311464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 차수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EB29DE-59CF-4263-920A-8D8B068E6C16}"/>
              </a:ext>
            </a:extLst>
          </p:cNvPr>
          <p:cNvGrpSpPr/>
          <p:nvPr/>
        </p:nvGrpSpPr>
        <p:grpSpPr>
          <a:xfrm>
            <a:off x="7611011" y="3190870"/>
            <a:ext cx="1552081" cy="1514479"/>
            <a:chOff x="7155897" y="3430984"/>
            <a:chExt cx="1144043" cy="1472467"/>
          </a:xfrm>
        </p:grpSpPr>
        <p:sp>
          <p:nvSpPr>
            <p:cNvPr id="57" name="모서리가 둥근 직사각형 20">
              <a:extLst>
                <a:ext uri="{FF2B5EF4-FFF2-40B4-BE49-F238E27FC236}">
                  <a16:creationId xmlns:a16="http://schemas.microsoft.com/office/drawing/2014/main" id="{7C51EC60-C8DF-4480-84CE-10512B1E93E8}"/>
                </a:ext>
              </a:extLst>
            </p:cNvPr>
            <p:cNvSpPr/>
            <p:nvPr/>
          </p:nvSpPr>
          <p:spPr>
            <a:xfrm>
              <a:off x="715589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 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방문자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7716A8C-F14E-4450-9EF2-9E3F5D99A143}"/>
                </a:ext>
              </a:extLst>
            </p:cNvPr>
            <p:cNvSpPr/>
            <p:nvPr/>
          </p:nvSpPr>
          <p:spPr>
            <a:xfrm>
              <a:off x="7155897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0DDBF4-0076-4427-8A71-3FE348FE4316}"/>
              </a:ext>
            </a:extLst>
          </p:cNvPr>
          <p:cNvGrpSpPr/>
          <p:nvPr/>
        </p:nvGrpSpPr>
        <p:grpSpPr>
          <a:xfrm>
            <a:off x="9691236" y="1328235"/>
            <a:ext cx="1552081" cy="1575108"/>
            <a:chOff x="8845717" y="1577961"/>
            <a:chExt cx="1144043" cy="1531413"/>
          </a:xfrm>
        </p:grpSpPr>
        <p:sp>
          <p:nvSpPr>
            <p:cNvPr id="59" name="모서리가 둥근 직사각형 22">
              <a:extLst>
                <a:ext uri="{FF2B5EF4-FFF2-40B4-BE49-F238E27FC236}">
                  <a16:creationId xmlns:a16="http://schemas.microsoft.com/office/drawing/2014/main" id="{6046555F-7A66-4094-9CA2-74CD5A8CD49F}"/>
                </a:ext>
              </a:extLst>
            </p:cNvPr>
            <p:cNvSpPr/>
            <p:nvPr/>
          </p:nvSpPr>
          <p:spPr>
            <a:xfrm>
              <a:off x="88457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백신입고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943E286-F737-4093-9528-0E8AF13BEC8E}"/>
                </a:ext>
              </a:extLst>
            </p:cNvPr>
            <p:cNvSpPr/>
            <p:nvPr/>
          </p:nvSpPr>
          <p:spPr>
            <a:xfrm>
              <a:off x="8859296" y="2025718"/>
              <a:ext cx="113046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입고일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782DE4-D5D9-4018-9479-0DE2087AC713}"/>
              </a:ext>
            </a:extLst>
          </p:cNvPr>
          <p:cNvGrpSpPr/>
          <p:nvPr/>
        </p:nvGrpSpPr>
        <p:grpSpPr>
          <a:xfrm>
            <a:off x="9685646" y="3190870"/>
            <a:ext cx="1552081" cy="1514480"/>
            <a:chOff x="8840127" y="3430984"/>
            <a:chExt cx="1144043" cy="1472468"/>
          </a:xfrm>
        </p:grpSpPr>
        <p:sp>
          <p:nvSpPr>
            <p:cNvPr id="61" name="모서리가 둥근 직사각형 24">
              <a:extLst>
                <a:ext uri="{FF2B5EF4-FFF2-40B4-BE49-F238E27FC236}">
                  <a16:creationId xmlns:a16="http://schemas.microsoft.com/office/drawing/2014/main" id="{FF89150F-9EAB-4A87-9630-44C4A05DA8BA}"/>
                </a:ext>
              </a:extLst>
            </p:cNvPr>
            <p:cNvSpPr/>
            <p:nvPr/>
          </p:nvSpPr>
          <p:spPr>
            <a:xfrm>
              <a:off x="884012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진료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D236529-554D-4228-9576-0315457D4682}"/>
                </a:ext>
              </a:extLst>
            </p:cNvPr>
            <p:cNvSpPr/>
            <p:nvPr/>
          </p:nvSpPr>
          <p:spPr>
            <a:xfrm>
              <a:off x="8885579" y="3910852"/>
              <a:ext cx="1098591" cy="99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47AA0D-46FD-4648-96AA-3D0AE69D83EC}"/>
              </a:ext>
            </a:extLst>
          </p:cNvPr>
          <p:cNvGrpSpPr/>
          <p:nvPr/>
        </p:nvGrpSpPr>
        <p:grpSpPr>
          <a:xfrm>
            <a:off x="942324" y="4950891"/>
            <a:ext cx="1568770" cy="1576187"/>
            <a:chOff x="1509649" y="5105539"/>
            <a:chExt cx="1156344" cy="1532463"/>
          </a:xfrm>
        </p:grpSpPr>
        <p:sp>
          <p:nvSpPr>
            <p:cNvPr id="63" name="모서리가 둥근 직사각형 26">
              <a:extLst>
                <a:ext uri="{FF2B5EF4-FFF2-40B4-BE49-F238E27FC236}">
                  <a16:creationId xmlns:a16="http://schemas.microsoft.com/office/drawing/2014/main" id="{2CA6EEA2-64E3-4151-95FC-62ED0E029827}"/>
                </a:ext>
              </a:extLst>
            </p:cNvPr>
            <p:cNvSpPr/>
            <p:nvPr/>
          </p:nvSpPr>
          <p:spPr>
            <a:xfrm>
              <a:off x="1509649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입원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0E1A928-3D02-4F42-8DB1-28D64339C219}"/>
                </a:ext>
              </a:extLst>
            </p:cNvPr>
            <p:cNvSpPr/>
            <p:nvPr/>
          </p:nvSpPr>
          <p:spPr>
            <a:xfrm>
              <a:off x="1509649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1613A5-01FE-40AF-8400-A3A0F5ADC6F3}"/>
              </a:ext>
            </a:extLst>
          </p:cNvPr>
          <p:cNvGrpSpPr/>
          <p:nvPr/>
        </p:nvGrpSpPr>
        <p:grpSpPr>
          <a:xfrm>
            <a:off x="3222610" y="4950891"/>
            <a:ext cx="1568770" cy="1576187"/>
            <a:chOff x="3386423" y="5105539"/>
            <a:chExt cx="1156344" cy="1532463"/>
          </a:xfrm>
        </p:grpSpPr>
        <p:sp>
          <p:nvSpPr>
            <p:cNvPr id="65" name="모서리가 둥근 직사각형 26">
              <a:extLst>
                <a:ext uri="{FF2B5EF4-FFF2-40B4-BE49-F238E27FC236}">
                  <a16:creationId xmlns:a16="http://schemas.microsoft.com/office/drawing/2014/main" id="{766B63C4-6B06-4AF9-9B18-F7676C524F8D}"/>
                </a:ext>
              </a:extLst>
            </p:cNvPr>
            <p:cNvSpPr/>
            <p:nvPr/>
          </p:nvSpPr>
          <p:spPr>
            <a:xfrm>
              <a:off x="3386423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퇴원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D1AD1D-640D-47EE-A255-F172B21168F9}"/>
                </a:ext>
              </a:extLst>
            </p:cNvPr>
            <p:cNvSpPr/>
            <p:nvPr/>
          </p:nvSpPr>
          <p:spPr>
            <a:xfrm>
              <a:off x="3386423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퇴원일자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392AEA-C9B0-4158-8C3E-A9857249DB2A}"/>
              </a:ext>
            </a:extLst>
          </p:cNvPr>
          <p:cNvGrpSpPr/>
          <p:nvPr/>
        </p:nvGrpSpPr>
        <p:grpSpPr>
          <a:xfrm>
            <a:off x="5426131" y="4950891"/>
            <a:ext cx="1568770" cy="1576187"/>
            <a:chOff x="5319847" y="5105539"/>
            <a:chExt cx="1156344" cy="1532463"/>
          </a:xfrm>
        </p:grpSpPr>
        <p:sp>
          <p:nvSpPr>
            <p:cNvPr id="67" name="모서리가 둥근 직사각형 26">
              <a:extLst>
                <a:ext uri="{FF2B5EF4-FFF2-40B4-BE49-F238E27FC236}">
                  <a16:creationId xmlns:a16="http://schemas.microsoft.com/office/drawing/2014/main" id="{ECD57272-7177-4B6B-A2D7-52EBCDCD31AC}"/>
                </a:ext>
              </a:extLst>
            </p:cNvPr>
            <p:cNvSpPr/>
            <p:nvPr/>
          </p:nvSpPr>
          <p:spPr>
            <a:xfrm>
              <a:off x="5320174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병실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A9F81C-359D-426A-A504-667C3B432C37}"/>
                </a:ext>
              </a:extLst>
            </p:cNvPr>
            <p:cNvSpPr/>
            <p:nvPr/>
          </p:nvSpPr>
          <p:spPr>
            <a:xfrm>
              <a:off x="531984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병실사용날짜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DFDD36-F279-4E4A-B7BE-E3ABBE75AB39}"/>
              </a:ext>
            </a:extLst>
          </p:cNvPr>
          <p:cNvGrpSpPr/>
          <p:nvPr/>
        </p:nvGrpSpPr>
        <p:grpSpPr>
          <a:xfrm>
            <a:off x="7619721" y="4950891"/>
            <a:ext cx="1568770" cy="1576187"/>
            <a:chOff x="7164607" y="5105539"/>
            <a:chExt cx="1156344" cy="1532463"/>
          </a:xfrm>
        </p:grpSpPr>
        <p:sp>
          <p:nvSpPr>
            <p:cNvPr id="69" name="모서리가 둥근 직사각형 26">
              <a:extLst>
                <a:ext uri="{FF2B5EF4-FFF2-40B4-BE49-F238E27FC236}">
                  <a16:creationId xmlns:a16="http://schemas.microsoft.com/office/drawing/2014/main" id="{EB7F794F-2645-4CC7-8F3B-626EF06CE150}"/>
                </a:ext>
              </a:extLst>
            </p:cNvPr>
            <p:cNvSpPr/>
            <p:nvPr/>
          </p:nvSpPr>
          <p:spPr>
            <a:xfrm>
              <a:off x="7164607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처방약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0CE5573-A0E7-4FCA-9629-907BD481CBAD}"/>
                </a:ext>
              </a:extLst>
            </p:cNvPr>
            <p:cNvSpPr/>
            <p:nvPr/>
          </p:nvSpPr>
          <p:spPr>
            <a:xfrm>
              <a:off x="716460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받은 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710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>
            <a:extLst>
              <a:ext uri="{FF2B5EF4-FFF2-40B4-BE49-F238E27FC236}">
                <a16:creationId xmlns:a16="http://schemas.microsoft.com/office/drawing/2014/main" id="{48C324BC-4FC4-4574-B0FF-93C85C27F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ER-Diagram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366E62-BDF3-4B91-96E2-2AF5DDD27410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8680E8A-4702-48ED-B753-C883DC5F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84888BD0-33A3-40C3-9D93-DF500980E6BE}"/>
              </a:ext>
            </a:extLst>
          </p:cNvPr>
          <p:cNvGrpSpPr/>
          <p:nvPr/>
        </p:nvGrpSpPr>
        <p:grpSpPr>
          <a:xfrm>
            <a:off x="3997106" y="1476889"/>
            <a:ext cx="1021777" cy="1448119"/>
            <a:chOff x="1475975" y="1577961"/>
            <a:chExt cx="1215725" cy="1537379"/>
          </a:xfrm>
        </p:grpSpPr>
        <p:sp>
          <p:nvSpPr>
            <p:cNvPr id="84" name="모서리가 둥근 직사각형 5">
              <a:extLst>
                <a:ext uri="{FF2B5EF4-FFF2-40B4-BE49-F238E27FC236}">
                  <a16:creationId xmlns:a16="http://schemas.microsoft.com/office/drawing/2014/main" id="{21999ABD-BF08-48F5-AEE0-C57A34AECCD5}"/>
                </a:ext>
              </a:extLst>
            </p:cNvPr>
            <p:cNvSpPr/>
            <p:nvPr/>
          </p:nvSpPr>
          <p:spPr>
            <a:xfrm>
              <a:off x="1505484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공통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22AEAAF-E89B-4AFD-85F6-64170DDFE047}"/>
                </a:ext>
              </a:extLst>
            </p:cNvPr>
            <p:cNvSpPr/>
            <p:nvPr/>
          </p:nvSpPr>
          <p:spPr>
            <a:xfrm>
              <a:off x="1475975" y="2025718"/>
              <a:ext cx="1215725" cy="10896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COM</a:t>
              </a: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내용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부모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1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2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3</a:t>
              </a:r>
              <a:endParaRPr lang="ko-KR" altLang="en-US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AF012C2-B1DA-41EA-B551-73778AD69DA9}"/>
              </a:ext>
            </a:extLst>
          </p:cNvPr>
          <p:cNvGrpSpPr/>
          <p:nvPr/>
        </p:nvGrpSpPr>
        <p:grpSpPr>
          <a:xfrm>
            <a:off x="448134" y="5099106"/>
            <a:ext cx="1032390" cy="1442499"/>
            <a:chOff x="3348183" y="1577961"/>
            <a:chExt cx="1228352" cy="1531413"/>
          </a:xfrm>
        </p:grpSpPr>
        <p:sp>
          <p:nvSpPr>
            <p:cNvPr id="87" name="모서리가 둥근 직사각형 7">
              <a:extLst>
                <a:ext uri="{FF2B5EF4-FFF2-40B4-BE49-F238E27FC236}">
                  <a16:creationId xmlns:a16="http://schemas.microsoft.com/office/drawing/2014/main" id="{EFEA12FF-EA0A-4600-91A7-83878EE5C655}"/>
                </a:ext>
              </a:extLst>
            </p:cNvPr>
            <p:cNvSpPr/>
            <p:nvPr/>
          </p:nvSpPr>
          <p:spPr>
            <a:xfrm>
              <a:off x="3377692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사람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0AA26EB-C017-44B7-9036-9209D71ECEA5}"/>
                </a:ext>
              </a:extLst>
            </p:cNvPr>
            <p:cNvSpPr/>
            <p:nvPr/>
          </p:nvSpPr>
          <p:spPr>
            <a:xfrm>
              <a:off x="3348183" y="2025717"/>
              <a:ext cx="1228352" cy="108365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전화번호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CC775A6-1498-4883-9294-646D35AD2EB9}"/>
              </a:ext>
            </a:extLst>
          </p:cNvPr>
          <p:cNvGrpSpPr/>
          <p:nvPr/>
        </p:nvGrpSpPr>
        <p:grpSpPr>
          <a:xfrm>
            <a:off x="1992290" y="1507713"/>
            <a:ext cx="961531" cy="1442499"/>
            <a:chOff x="5345537" y="1577961"/>
            <a:chExt cx="1144043" cy="1531413"/>
          </a:xfrm>
        </p:grpSpPr>
        <p:sp>
          <p:nvSpPr>
            <p:cNvPr id="90" name="모서리가 둥근 직사각형 9">
              <a:extLst>
                <a:ext uri="{FF2B5EF4-FFF2-40B4-BE49-F238E27FC236}">
                  <a16:creationId xmlns:a16="http://schemas.microsoft.com/office/drawing/2014/main" id="{C1678439-2139-4819-B24D-10A4A579E790}"/>
                </a:ext>
              </a:extLst>
            </p:cNvPr>
            <p:cNvSpPr/>
            <p:nvPr/>
          </p:nvSpPr>
          <p:spPr>
            <a:xfrm>
              <a:off x="534553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20EA5B0-EE31-4A54-AB07-43BC70222211}"/>
                </a:ext>
              </a:extLst>
            </p:cNvPr>
            <p:cNvSpPr/>
            <p:nvPr/>
          </p:nvSpPr>
          <p:spPr>
            <a:xfrm>
              <a:off x="5358181" y="2025718"/>
              <a:ext cx="111875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주소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병상 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개원일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61C825D-91AE-4940-933F-66641256EA1B}"/>
              </a:ext>
            </a:extLst>
          </p:cNvPr>
          <p:cNvGrpSpPr/>
          <p:nvPr/>
        </p:nvGrpSpPr>
        <p:grpSpPr>
          <a:xfrm>
            <a:off x="421238" y="3286433"/>
            <a:ext cx="961531" cy="1459868"/>
            <a:chOff x="7139317" y="1577961"/>
            <a:chExt cx="1144043" cy="1549853"/>
          </a:xfrm>
        </p:grpSpPr>
        <p:sp>
          <p:nvSpPr>
            <p:cNvPr id="93" name="모서리가 둥근 직사각형 11">
              <a:extLst>
                <a:ext uri="{FF2B5EF4-FFF2-40B4-BE49-F238E27FC236}">
                  <a16:creationId xmlns:a16="http://schemas.microsoft.com/office/drawing/2014/main" id="{D5A019FF-BB9E-47A1-B2B3-4FC881D64AB3}"/>
                </a:ext>
              </a:extLst>
            </p:cNvPr>
            <p:cNvSpPr/>
            <p:nvPr/>
          </p:nvSpPr>
          <p:spPr>
            <a:xfrm>
              <a:off x="71393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B6746C5-7FF5-4936-AD35-FD92B183892E}"/>
                </a:ext>
              </a:extLst>
            </p:cNvPr>
            <p:cNvSpPr/>
            <p:nvPr/>
          </p:nvSpPr>
          <p:spPr>
            <a:xfrm>
              <a:off x="7164607" y="2025717"/>
              <a:ext cx="1118753" cy="11020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투여 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보관온도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2AD235B-1485-4FFA-B363-7E01E67F3114}"/>
              </a:ext>
            </a:extLst>
          </p:cNvPr>
          <p:cNvGrpSpPr/>
          <p:nvPr/>
        </p:nvGrpSpPr>
        <p:grpSpPr>
          <a:xfrm>
            <a:off x="7586512" y="4049525"/>
            <a:ext cx="982512" cy="1375225"/>
            <a:chOff x="1475975" y="3430984"/>
            <a:chExt cx="1169007" cy="1459992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B5F5EE85-ECE6-4CBF-8AAD-DC6F9C388E3D}"/>
                </a:ext>
              </a:extLst>
            </p:cNvPr>
            <p:cNvSpPr/>
            <p:nvPr/>
          </p:nvSpPr>
          <p:spPr>
            <a:xfrm>
              <a:off x="1475975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의사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C94AEE8-F672-4D42-9665-40B452DE87C7}"/>
                </a:ext>
              </a:extLst>
            </p:cNvPr>
            <p:cNvSpPr/>
            <p:nvPr/>
          </p:nvSpPr>
          <p:spPr>
            <a:xfrm>
              <a:off x="1501265" y="3918004"/>
              <a:ext cx="1143717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성별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소속병원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전공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9F6901F-776E-4994-B9FA-C0812E64FF48}"/>
              </a:ext>
            </a:extLst>
          </p:cNvPr>
          <p:cNvGrpSpPr/>
          <p:nvPr/>
        </p:nvGrpSpPr>
        <p:grpSpPr>
          <a:xfrm>
            <a:off x="2648124" y="3537858"/>
            <a:ext cx="990721" cy="1369606"/>
            <a:chOff x="3348183" y="3430984"/>
            <a:chExt cx="1178774" cy="1454027"/>
          </a:xfrm>
        </p:grpSpPr>
        <p:sp>
          <p:nvSpPr>
            <p:cNvPr id="99" name="모서리가 둥근 직사각형 15">
              <a:extLst>
                <a:ext uri="{FF2B5EF4-FFF2-40B4-BE49-F238E27FC236}">
                  <a16:creationId xmlns:a16="http://schemas.microsoft.com/office/drawing/2014/main" id="{F0B76402-C146-4480-AE29-83CC2CCAD83E}"/>
                </a:ext>
              </a:extLst>
            </p:cNvPr>
            <p:cNvSpPr/>
            <p:nvPr/>
          </p:nvSpPr>
          <p:spPr>
            <a:xfrm>
              <a:off x="3348183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예약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8D14570-B3B0-4538-AEBF-300B6C96E6AA}"/>
                </a:ext>
              </a:extLst>
            </p:cNvPr>
            <p:cNvSpPr/>
            <p:nvPr/>
          </p:nvSpPr>
          <p:spPr>
            <a:xfrm>
              <a:off x="3382914" y="3930479"/>
              <a:ext cx="1144043" cy="9545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BF54142F-D21B-4C93-AE3D-D363AF9ED4DD}"/>
              </a:ext>
            </a:extLst>
          </p:cNvPr>
          <p:cNvGrpSpPr/>
          <p:nvPr/>
        </p:nvGrpSpPr>
        <p:grpSpPr>
          <a:xfrm>
            <a:off x="4625925" y="3529180"/>
            <a:ext cx="982786" cy="1386975"/>
            <a:chOff x="5286174" y="3430984"/>
            <a:chExt cx="1169333" cy="1472467"/>
          </a:xfrm>
        </p:grpSpPr>
        <p:sp>
          <p:nvSpPr>
            <p:cNvPr id="102" name="모서리가 둥근 직사각형 18">
              <a:extLst>
                <a:ext uri="{FF2B5EF4-FFF2-40B4-BE49-F238E27FC236}">
                  <a16:creationId xmlns:a16="http://schemas.microsoft.com/office/drawing/2014/main" id="{BFF61C91-5BCB-4C6E-B38E-8B5A04898D1B}"/>
                </a:ext>
              </a:extLst>
            </p:cNvPr>
            <p:cNvSpPr/>
            <p:nvPr/>
          </p:nvSpPr>
          <p:spPr>
            <a:xfrm>
              <a:off x="5286174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접종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FEAA29B-4A8A-414D-9C6D-1F170458A4A1}"/>
                </a:ext>
              </a:extLst>
            </p:cNvPr>
            <p:cNvSpPr/>
            <p:nvPr/>
          </p:nvSpPr>
          <p:spPr>
            <a:xfrm>
              <a:off x="5311464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예약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접종 차수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87CDF48-D3AC-453D-BE3F-248614E3EA69}"/>
              </a:ext>
            </a:extLst>
          </p:cNvPr>
          <p:cNvGrpSpPr/>
          <p:nvPr/>
        </p:nvGrpSpPr>
        <p:grpSpPr>
          <a:xfrm>
            <a:off x="6120911" y="1476889"/>
            <a:ext cx="961531" cy="1386975"/>
            <a:chOff x="7155897" y="3430984"/>
            <a:chExt cx="1144043" cy="1472467"/>
          </a:xfrm>
        </p:grpSpPr>
        <p:sp>
          <p:nvSpPr>
            <p:cNvPr id="105" name="모서리가 둥근 직사각형 20">
              <a:extLst>
                <a:ext uri="{FF2B5EF4-FFF2-40B4-BE49-F238E27FC236}">
                  <a16:creationId xmlns:a16="http://schemas.microsoft.com/office/drawing/2014/main" id="{6C7F4E37-352F-4840-BDD5-74D86C53D599}"/>
                </a:ext>
              </a:extLst>
            </p:cNvPr>
            <p:cNvSpPr/>
            <p:nvPr/>
          </p:nvSpPr>
          <p:spPr>
            <a:xfrm>
              <a:off x="715589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병원 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방문자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4DF2E6C-9C26-4EA8-B62F-4D99D1F81606}"/>
                </a:ext>
              </a:extLst>
            </p:cNvPr>
            <p:cNvSpPr/>
            <p:nvPr/>
          </p:nvSpPr>
          <p:spPr>
            <a:xfrm>
              <a:off x="7155897" y="3930479"/>
              <a:ext cx="1144043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증상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방문병원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DBA2E03-2F5A-44D6-8E12-C973D1192B08}"/>
              </a:ext>
            </a:extLst>
          </p:cNvPr>
          <p:cNvGrpSpPr/>
          <p:nvPr/>
        </p:nvGrpSpPr>
        <p:grpSpPr>
          <a:xfrm>
            <a:off x="434703" y="1506249"/>
            <a:ext cx="961531" cy="1442499"/>
            <a:chOff x="8845717" y="1577961"/>
            <a:chExt cx="1144043" cy="1531413"/>
          </a:xfrm>
        </p:grpSpPr>
        <p:sp>
          <p:nvSpPr>
            <p:cNvPr id="108" name="모서리가 둥근 직사각형 22">
              <a:extLst>
                <a:ext uri="{FF2B5EF4-FFF2-40B4-BE49-F238E27FC236}">
                  <a16:creationId xmlns:a16="http://schemas.microsoft.com/office/drawing/2014/main" id="{E33EDF84-BAC2-4E22-863F-96DA5FB1E739}"/>
                </a:ext>
              </a:extLst>
            </p:cNvPr>
            <p:cNvSpPr/>
            <p:nvPr/>
          </p:nvSpPr>
          <p:spPr>
            <a:xfrm>
              <a:off x="8845717" y="1577961"/>
              <a:ext cx="1144043" cy="36518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백신입고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6DC974A-E952-4B2E-A1A1-C134D369D1D2}"/>
                </a:ext>
              </a:extLst>
            </p:cNvPr>
            <p:cNvSpPr/>
            <p:nvPr/>
          </p:nvSpPr>
          <p:spPr>
            <a:xfrm>
              <a:off x="8859296" y="2025718"/>
              <a:ext cx="1130464" cy="1083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백신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입고일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080712E-8210-4E35-8CF6-92429ED047C4}"/>
              </a:ext>
            </a:extLst>
          </p:cNvPr>
          <p:cNvGrpSpPr/>
          <p:nvPr/>
        </p:nvGrpSpPr>
        <p:grpSpPr>
          <a:xfrm>
            <a:off x="7568377" y="1487199"/>
            <a:ext cx="961531" cy="1386976"/>
            <a:chOff x="8840127" y="3430984"/>
            <a:chExt cx="1144043" cy="1472468"/>
          </a:xfrm>
        </p:grpSpPr>
        <p:sp>
          <p:nvSpPr>
            <p:cNvPr id="111" name="모서리가 둥근 직사각형 24">
              <a:extLst>
                <a:ext uri="{FF2B5EF4-FFF2-40B4-BE49-F238E27FC236}">
                  <a16:creationId xmlns:a16="http://schemas.microsoft.com/office/drawing/2014/main" id="{A8E5A2AA-9928-4848-AE3E-47D054AE7270}"/>
                </a:ext>
              </a:extLst>
            </p:cNvPr>
            <p:cNvSpPr/>
            <p:nvPr/>
          </p:nvSpPr>
          <p:spPr>
            <a:xfrm>
              <a:off x="8840127" y="3430984"/>
              <a:ext cx="1144043" cy="419214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진료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1C95278-C0AA-4750-AFAF-2E8DDEAA4909}"/>
                </a:ext>
              </a:extLst>
            </p:cNvPr>
            <p:cNvSpPr/>
            <p:nvPr/>
          </p:nvSpPr>
          <p:spPr>
            <a:xfrm>
              <a:off x="8885579" y="3910852"/>
              <a:ext cx="1098591" cy="99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방문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DDD4FD4A-F3BD-4D8E-A0D1-EBD0CEE6B496}"/>
              </a:ext>
            </a:extLst>
          </p:cNvPr>
          <p:cNvGrpSpPr/>
          <p:nvPr/>
        </p:nvGrpSpPr>
        <p:grpSpPr>
          <a:xfrm>
            <a:off x="9177969" y="2126694"/>
            <a:ext cx="971870" cy="1443488"/>
            <a:chOff x="1509649" y="5105539"/>
            <a:chExt cx="1156344" cy="1532463"/>
          </a:xfrm>
        </p:grpSpPr>
        <p:sp>
          <p:nvSpPr>
            <p:cNvPr id="114" name="모서리가 둥근 직사각형 26">
              <a:extLst>
                <a:ext uri="{FF2B5EF4-FFF2-40B4-BE49-F238E27FC236}">
                  <a16:creationId xmlns:a16="http://schemas.microsoft.com/office/drawing/2014/main" id="{06955825-CBF6-42DA-A205-ED3CD63EB14F}"/>
                </a:ext>
              </a:extLst>
            </p:cNvPr>
            <p:cNvSpPr/>
            <p:nvPr/>
          </p:nvSpPr>
          <p:spPr>
            <a:xfrm>
              <a:off x="1509649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입원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3D5A096-61E0-45B5-8563-4B51983F2898}"/>
                </a:ext>
              </a:extLst>
            </p:cNvPr>
            <p:cNvSpPr/>
            <p:nvPr/>
          </p:nvSpPr>
          <p:spPr>
            <a:xfrm>
              <a:off x="1509649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진료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F8493E36-C614-40CD-8F90-91ADED53B391}"/>
              </a:ext>
            </a:extLst>
          </p:cNvPr>
          <p:cNvGrpSpPr/>
          <p:nvPr/>
        </p:nvGrpSpPr>
        <p:grpSpPr>
          <a:xfrm>
            <a:off x="10653438" y="4644442"/>
            <a:ext cx="971870" cy="1443488"/>
            <a:chOff x="3386423" y="5105539"/>
            <a:chExt cx="1156344" cy="1532463"/>
          </a:xfrm>
        </p:grpSpPr>
        <p:sp>
          <p:nvSpPr>
            <p:cNvPr id="117" name="모서리가 둥근 직사각형 26">
              <a:extLst>
                <a:ext uri="{FF2B5EF4-FFF2-40B4-BE49-F238E27FC236}">
                  <a16:creationId xmlns:a16="http://schemas.microsoft.com/office/drawing/2014/main" id="{D1C71823-8B40-424F-9B1C-949707E4AE99}"/>
                </a:ext>
              </a:extLst>
            </p:cNvPr>
            <p:cNvSpPr/>
            <p:nvPr/>
          </p:nvSpPr>
          <p:spPr>
            <a:xfrm>
              <a:off x="3386423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퇴원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BB5B4A5-FD59-4E26-8070-2130B46E08ED}"/>
                </a:ext>
              </a:extLst>
            </p:cNvPr>
            <p:cNvSpPr/>
            <p:nvPr/>
          </p:nvSpPr>
          <p:spPr>
            <a:xfrm>
              <a:off x="3386423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사람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의사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퇴원일자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BC19474-8DD8-4CE8-8F20-7A9DEDF254FF}"/>
              </a:ext>
            </a:extLst>
          </p:cNvPr>
          <p:cNvGrpSpPr/>
          <p:nvPr/>
        </p:nvGrpSpPr>
        <p:grpSpPr>
          <a:xfrm>
            <a:off x="10653438" y="1315938"/>
            <a:ext cx="971870" cy="1443488"/>
            <a:chOff x="5319847" y="5105539"/>
            <a:chExt cx="1156344" cy="1532463"/>
          </a:xfrm>
        </p:grpSpPr>
        <p:sp>
          <p:nvSpPr>
            <p:cNvPr id="120" name="모서리가 둥근 직사각형 26">
              <a:extLst>
                <a:ext uri="{FF2B5EF4-FFF2-40B4-BE49-F238E27FC236}">
                  <a16:creationId xmlns:a16="http://schemas.microsoft.com/office/drawing/2014/main" id="{065805A4-5E43-40E9-B625-139757F13D48}"/>
                </a:ext>
              </a:extLst>
            </p:cNvPr>
            <p:cNvSpPr/>
            <p:nvPr/>
          </p:nvSpPr>
          <p:spPr>
            <a:xfrm>
              <a:off x="5320174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병실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08AEF08-81C4-4472-986B-0A08194F4C74}"/>
                </a:ext>
              </a:extLst>
            </p:cNvPr>
            <p:cNvSpPr/>
            <p:nvPr/>
          </p:nvSpPr>
          <p:spPr>
            <a:xfrm>
              <a:off x="531984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병실사용날짜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184A566-7B88-418A-AD27-9D67C4B4E001}"/>
              </a:ext>
            </a:extLst>
          </p:cNvPr>
          <p:cNvGrpSpPr/>
          <p:nvPr/>
        </p:nvGrpSpPr>
        <p:grpSpPr>
          <a:xfrm>
            <a:off x="10648543" y="2848438"/>
            <a:ext cx="971870" cy="1443488"/>
            <a:chOff x="7164607" y="5105539"/>
            <a:chExt cx="1156344" cy="1532463"/>
          </a:xfrm>
        </p:grpSpPr>
        <p:sp>
          <p:nvSpPr>
            <p:cNvPr id="123" name="모서리가 둥근 직사각형 26">
              <a:extLst>
                <a:ext uri="{FF2B5EF4-FFF2-40B4-BE49-F238E27FC236}">
                  <a16:creationId xmlns:a16="http://schemas.microsoft.com/office/drawing/2014/main" id="{741BEB46-56F1-40A6-A39E-CC6080DA7544}"/>
                </a:ext>
              </a:extLst>
            </p:cNvPr>
            <p:cNvSpPr/>
            <p:nvPr/>
          </p:nvSpPr>
          <p:spPr>
            <a:xfrm>
              <a:off x="7164607" y="5105539"/>
              <a:ext cx="1144043" cy="4649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 err="1">
                  <a:solidFill>
                    <a:schemeClr val="accent1">
                      <a:lumMod val="75000"/>
                    </a:schemeClr>
                  </a:solidFill>
                </a:rPr>
                <a:t>입원자</a:t>
              </a:r>
              <a:endParaRPr lang="en-US" altLang="ko-KR" sz="13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300" dirty="0">
                  <a:solidFill>
                    <a:schemeClr val="accent1">
                      <a:lumMod val="75000"/>
                    </a:schemeClr>
                  </a:solidFill>
                </a:rPr>
                <a:t>처방약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2647B01-32CA-4B95-BF35-302B696135CC}"/>
                </a:ext>
              </a:extLst>
            </p:cNvPr>
            <p:cNvSpPr/>
            <p:nvPr/>
          </p:nvSpPr>
          <p:spPr>
            <a:xfrm>
              <a:off x="7164607" y="5665030"/>
              <a:ext cx="1156344" cy="9729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INDEX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입원</a:t>
              </a:r>
              <a:r>
                <a:rPr lang="en-US" altLang="ko-KR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ID</a:t>
              </a: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그룹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이름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약 수량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  <a:p>
              <a:pPr marL="228600" indent="-228600">
                <a:buAutoNum type="arabicPeriod"/>
              </a:pPr>
              <a:r>
                <a:rPr lang="ko-KR" altLang="en-US" sz="900" dirty="0">
                  <a:solidFill>
                    <a:schemeClr val="accent3">
                      <a:lumMod val="50000"/>
                    </a:schemeClr>
                  </a:solidFill>
                  <a:latin typeface="+mj-lt"/>
                </a:rPr>
                <a:t>받은 날짜</a:t>
              </a:r>
              <a:endParaRPr lang="en-US" altLang="ko-KR" sz="900" dirty="0">
                <a:solidFill>
                  <a:schemeClr val="accent3">
                    <a:lumMod val="50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0A70F19-F1E3-4A6C-96AA-328BBFBA9D92}"/>
              </a:ext>
            </a:extLst>
          </p:cNvPr>
          <p:cNvCxnSpPr>
            <a:stCxn id="115" idx="3"/>
            <a:endCxn id="121" idx="1"/>
          </p:cNvCxnSpPr>
          <p:nvPr/>
        </p:nvCxnSpPr>
        <p:spPr>
          <a:xfrm flipV="1">
            <a:off x="10149839" y="2301186"/>
            <a:ext cx="503599" cy="810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8B80C507-0550-4EE9-BE68-F523BE5D0EE3}"/>
              </a:ext>
            </a:extLst>
          </p:cNvPr>
          <p:cNvCxnSpPr>
            <a:cxnSpLocks/>
            <a:stCxn id="115" idx="3"/>
            <a:endCxn id="124" idx="1"/>
          </p:cNvCxnSpPr>
          <p:nvPr/>
        </p:nvCxnSpPr>
        <p:spPr>
          <a:xfrm>
            <a:off x="10149839" y="3111942"/>
            <a:ext cx="498704" cy="721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182051F-CDC8-439E-9DE7-0025680B1298}"/>
              </a:ext>
            </a:extLst>
          </p:cNvPr>
          <p:cNvCxnSpPr>
            <a:stCxn id="115" idx="2"/>
            <a:endCxn id="118" idx="1"/>
          </p:cNvCxnSpPr>
          <p:nvPr/>
        </p:nvCxnSpPr>
        <p:spPr>
          <a:xfrm rot="16200000" flipH="1">
            <a:off x="9128917" y="4105169"/>
            <a:ext cx="2059508" cy="9895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787B60B-3B57-42E9-8D9A-93A8B60CD14C}"/>
              </a:ext>
            </a:extLst>
          </p:cNvPr>
          <p:cNvCxnSpPr>
            <a:stCxn id="106" idx="3"/>
            <a:endCxn id="112" idx="1"/>
          </p:cNvCxnSpPr>
          <p:nvPr/>
        </p:nvCxnSpPr>
        <p:spPr>
          <a:xfrm>
            <a:off x="7082442" y="2405624"/>
            <a:ext cx="524136" cy="1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53EFC93-D8AF-44E4-8180-1D65491A9BDE}"/>
              </a:ext>
            </a:extLst>
          </p:cNvPr>
          <p:cNvCxnSpPr>
            <a:stCxn id="96" idx="0"/>
            <a:endCxn id="112" idx="2"/>
          </p:cNvCxnSpPr>
          <p:nvPr/>
        </p:nvCxnSpPr>
        <p:spPr>
          <a:xfrm rot="5400000" flipH="1" flipV="1">
            <a:off x="7480085" y="3461368"/>
            <a:ext cx="1175350" cy="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DB3DF4A-4134-4A02-9013-1B03ADBE2D68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3638845" y="4457908"/>
            <a:ext cx="1008335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89B1D4F-FA4E-4190-9087-19B54BE90E19}"/>
              </a:ext>
            </a:extLst>
          </p:cNvPr>
          <p:cNvCxnSpPr>
            <a:stCxn id="91" idx="1"/>
            <a:endCxn id="109" idx="3"/>
          </p:cNvCxnSpPr>
          <p:nvPr/>
        </p:nvCxnSpPr>
        <p:spPr>
          <a:xfrm rot="10800000">
            <a:off x="1396235" y="2438379"/>
            <a:ext cx="606683" cy="1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7728D9D0-4A9C-409D-A6E5-0F1F3E460014}"/>
              </a:ext>
            </a:extLst>
          </p:cNvPr>
          <p:cNvCxnSpPr>
            <a:stCxn id="94" idx="1"/>
            <a:endCxn id="109" idx="2"/>
          </p:cNvCxnSpPr>
          <p:nvPr/>
        </p:nvCxnSpPr>
        <p:spPr>
          <a:xfrm rot="10800000" flipH="1">
            <a:off x="442493" y="2948749"/>
            <a:ext cx="478682" cy="1278499"/>
          </a:xfrm>
          <a:prstGeom prst="bentConnector4">
            <a:avLst>
              <a:gd name="adj1" fmla="val -47756"/>
              <a:gd name="adj2" fmla="val 81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93DEBE9-648A-440B-BF42-C02696AEAA7E}"/>
              </a:ext>
            </a:extLst>
          </p:cNvPr>
          <p:cNvCxnSpPr>
            <a:stCxn id="91" idx="2"/>
            <a:endCxn id="100" idx="1"/>
          </p:cNvCxnSpPr>
          <p:nvPr/>
        </p:nvCxnSpPr>
        <p:spPr>
          <a:xfrm rot="16200000" flipH="1">
            <a:off x="1821336" y="3601930"/>
            <a:ext cx="1507696" cy="204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8D549A0D-C7E0-471F-ADFF-164645315CBA}"/>
              </a:ext>
            </a:extLst>
          </p:cNvPr>
          <p:cNvCxnSpPr>
            <a:cxnSpLocks/>
            <a:stCxn id="88" idx="3"/>
            <a:endCxn id="100" idx="2"/>
          </p:cNvCxnSpPr>
          <p:nvPr/>
        </p:nvCxnSpPr>
        <p:spPr>
          <a:xfrm flipV="1">
            <a:off x="1480524" y="4907464"/>
            <a:ext cx="1677556" cy="1123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758EC747-A0D5-4B27-8F57-895EDF205263}"/>
              </a:ext>
            </a:extLst>
          </p:cNvPr>
          <p:cNvCxnSpPr>
            <a:stCxn id="94" idx="3"/>
            <a:endCxn id="100" idx="1"/>
          </p:cNvCxnSpPr>
          <p:nvPr/>
        </p:nvCxnSpPr>
        <p:spPr>
          <a:xfrm>
            <a:off x="1382769" y="4227247"/>
            <a:ext cx="1294545" cy="230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30DC8DB4-8336-42FA-9638-3F6366FE4FB9}"/>
              </a:ext>
            </a:extLst>
          </p:cNvPr>
          <p:cNvCxnSpPr>
            <a:stCxn id="112" idx="3"/>
            <a:endCxn id="115" idx="1"/>
          </p:cNvCxnSpPr>
          <p:nvPr/>
        </p:nvCxnSpPr>
        <p:spPr>
          <a:xfrm>
            <a:off x="8529908" y="2406691"/>
            <a:ext cx="648061" cy="705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2385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24235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GRP_ID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 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그룹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 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 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COM_VAL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COM </a:t>
                      </a:r>
                      <a:r>
                        <a:rPr lang="ko-KR" altLang="en-US" sz="15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PARENT_ID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부모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EXP_VAL1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예외</a:t>
                      </a:r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EXP_VAL2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예외</a:t>
                      </a: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EXP_VAL3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VARCHAR2(100)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예외</a:t>
                      </a: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3" y="1597980"/>
            <a:ext cx="7031115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COMMONS_TBL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공통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A327BD-661E-4188-AC68-B958AE78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54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AB6A124-12CB-4717-97EC-3A3B4F346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6037"/>
              </p:ext>
            </p:extLst>
          </p:nvPr>
        </p:nvGraphicFramePr>
        <p:xfrm>
          <a:off x="630314" y="2229726"/>
          <a:ext cx="9925235" cy="3895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364936755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017039078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58510746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4060154745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3621397501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필드 명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데이터 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크기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45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2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PER_NAME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사람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3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PER_GENDER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성별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PER_TEL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VARCHAR2(20)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전화번호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PER_ADDR_GRP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주소 그룹 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PER_ADDR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CHAR(6)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주소 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5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27575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65D4218-83FA-4A73-A935-48A25C12F230}"/>
              </a:ext>
            </a:extLst>
          </p:cNvPr>
          <p:cNvSpPr txBox="1">
            <a:spLocks/>
          </p:cNvSpPr>
          <p:nvPr/>
        </p:nvSpPr>
        <p:spPr>
          <a:xfrm>
            <a:off x="630314" y="1597980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테이블 명 </a:t>
            </a:r>
            <a:r>
              <a:rPr lang="en-US" altLang="ko-KR" sz="2000" dirty="0"/>
              <a:t>: PERSON_TBL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E2C1AD-69A1-4339-A29C-0D970C09FAC0}"/>
              </a:ext>
            </a:extLst>
          </p:cNvPr>
          <p:cNvSpPr txBox="1">
            <a:spLocks/>
          </p:cNvSpPr>
          <p:nvPr/>
        </p:nvSpPr>
        <p:spPr>
          <a:xfrm>
            <a:off x="8099394" y="1599459"/>
            <a:ext cx="4092606" cy="467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Entity</a:t>
            </a:r>
            <a:r>
              <a:rPr lang="ko-KR" altLang="en-US" sz="2000" dirty="0"/>
              <a:t> 명 </a:t>
            </a:r>
            <a:r>
              <a:rPr lang="en-US" altLang="ko-KR" sz="2000" dirty="0"/>
              <a:t>: </a:t>
            </a:r>
            <a:r>
              <a:rPr lang="ko-KR" altLang="en-US" sz="2000" dirty="0"/>
              <a:t>사람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9AE7BF4-4893-4F28-8C2A-56009E4A89FF}"/>
              </a:ext>
            </a:extLst>
          </p:cNvPr>
          <p:cNvSpPr txBox="1">
            <a:spLocks/>
          </p:cNvSpPr>
          <p:nvPr/>
        </p:nvSpPr>
        <p:spPr>
          <a:xfrm>
            <a:off x="273727" y="293098"/>
            <a:ext cx="10412788" cy="954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테이블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2EF49-54D6-4515-A7B6-92AB2AA63929}"/>
              </a:ext>
            </a:extLst>
          </p:cNvPr>
          <p:cNvSpPr/>
          <p:nvPr/>
        </p:nvSpPr>
        <p:spPr>
          <a:xfrm flipV="1">
            <a:off x="251141" y="1107412"/>
            <a:ext cx="11689717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992E0A-CEF3-4F4A-A224-B53D7D0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0" cy="9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866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1489</Words>
  <Application>Microsoft Macintosh PowerPoint</Application>
  <PresentationFormat>와이드스크린</PresentationFormat>
  <Paragraphs>656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부산시 COVID-19  접종 이상증상자 의료비 산출 시스템</vt:lpstr>
      <vt:lpstr>추진배경 및 필요성</vt:lpstr>
      <vt:lpstr>업무 정리</vt:lpstr>
      <vt:lpstr>행위 정리</vt:lpstr>
      <vt:lpstr>Entity 정리</vt:lpstr>
      <vt:lpstr>속성 정리</vt:lpstr>
      <vt:lpstr>ER-Diagram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부산시 COVID-19  접종 이상증상자 의료비 산출 시스템</dc:title>
  <dc:creator>jeongheekim</dc:creator>
  <cp:lastModifiedBy>YUSeunghwa</cp:lastModifiedBy>
  <cp:revision>6</cp:revision>
  <dcterms:modified xsi:type="dcterms:W3CDTF">2022-03-26T07:27:42Z</dcterms:modified>
</cp:coreProperties>
</file>