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C"/>
    <a:srgbClr val="0089CF"/>
    <a:srgbClr val="F35629"/>
    <a:srgbClr val="086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8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F3562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F225CD-39A7-ED92-F6FB-77A6481AA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94" y="6260582"/>
            <a:ext cx="2259106" cy="5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5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3524"/>
            <a:ext cx="2387599" cy="5330952"/>
          </a:xfrm>
          <a:prstGeom prst="rect">
            <a:avLst/>
          </a:prstGeom>
          <a:solidFill>
            <a:srgbClr val="00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186036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35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0160" y="864108"/>
            <a:ext cx="907288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F1F94D-9C0B-4D7F-B8D8-29545261397B}" type="datetimeFigureOut">
              <a:rPr lang="ko-KR" altLang="en-US" smtClean="0"/>
              <a:t>2022. 7. 9.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1584FF2-B29D-4E9C-87CF-009078FB43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E81B91-89B9-2F51-65BB-0D7261C91B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94" y="6260582"/>
            <a:ext cx="2259106" cy="5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F026B-F418-23EC-C8FB-B163AB747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유승화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44392-55F9-993A-401F-EC4C0467D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0A65-29F0-565A-CF76-2973D4A7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DSME</a:t>
            </a:r>
            <a:br>
              <a:rPr kumimoji="1" lang="en-US" altLang="ko-KR" dirty="0"/>
            </a:br>
            <a:r>
              <a:rPr kumimoji="1" lang="ko-KR" altLang="en-US" sz="2400" dirty="0"/>
              <a:t>정보시스템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A688A-580F-F23E-FFB7-2285CD04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057" y="797555"/>
            <a:ext cx="2409598" cy="441521"/>
          </a:xfrm>
        </p:spPr>
        <p:txBody>
          <a:bodyPr>
            <a:normAutofit fontScale="85000" lnSpcReduction="10000"/>
          </a:bodyPr>
          <a:lstStyle/>
          <a:p>
            <a:r>
              <a:rPr kumimoji="1" lang="ko-KR" altLang="en-US" dirty="0">
                <a:solidFill>
                  <a:srgbClr val="002060"/>
                </a:solidFill>
                <a:latin typeface="+mn-ea"/>
              </a:rPr>
              <a:t>스마트십 플랫폼</a:t>
            </a:r>
            <a:r>
              <a:rPr kumimoji="1" lang="en-US" altLang="ko-KR" dirty="0">
                <a:solidFill>
                  <a:srgbClr val="002060"/>
                </a:solidFill>
                <a:latin typeface="+mn-ea"/>
              </a:rPr>
              <a:t>(DS4)</a:t>
            </a:r>
            <a:endParaRPr kumimoji="1"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B4FD2CA3-077F-AF7E-0A63-ECB5C9561EA1}"/>
              </a:ext>
            </a:extLst>
          </p:cNvPr>
          <p:cNvSpPr>
            <a:spLocks noChangeAspect="1"/>
          </p:cNvSpPr>
          <p:nvPr/>
        </p:nvSpPr>
        <p:spPr>
          <a:xfrm flipV="1">
            <a:off x="2886827" y="1239076"/>
            <a:ext cx="1495392" cy="125642"/>
          </a:xfrm>
          <a:custGeom>
            <a:avLst/>
            <a:gdLst>
              <a:gd name="connsiteX0" fmla="*/ 0 w 4955722"/>
              <a:gd name="connsiteY0" fmla="*/ 375556 h 375556"/>
              <a:gd name="connsiteX1" fmla="*/ 502064 w 4955722"/>
              <a:gd name="connsiteY1" fmla="*/ 0 h 375556"/>
              <a:gd name="connsiteX2" fmla="*/ 4955722 w 4955722"/>
              <a:gd name="connsiteY2" fmla="*/ 375556 h 375556"/>
              <a:gd name="connsiteX3" fmla="*/ 0 w 4955722"/>
              <a:gd name="connsiteY3" fmla="*/ 375556 h 375556"/>
              <a:gd name="connsiteX0" fmla="*/ 0 w 4955722"/>
              <a:gd name="connsiteY0" fmla="*/ 416377 h 416377"/>
              <a:gd name="connsiteX1" fmla="*/ 518392 w 4955722"/>
              <a:gd name="connsiteY1" fmla="*/ 0 h 416377"/>
              <a:gd name="connsiteX2" fmla="*/ 4955722 w 4955722"/>
              <a:gd name="connsiteY2" fmla="*/ 416377 h 416377"/>
              <a:gd name="connsiteX3" fmla="*/ 0 w 4955722"/>
              <a:gd name="connsiteY3" fmla="*/ 416377 h 41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722" h="416377">
                <a:moveTo>
                  <a:pt x="0" y="416377"/>
                </a:moveTo>
                <a:lnTo>
                  <a:pt x="518392" y="0"/>
                </a:lnTo>
                <a:lnTo>
                  <a:pt x="4955722" y="416377"/>
                </a:lnTo>
                <a:lnTo>
                  <a:pt x="0" y="416377"/>
                </a:lnTo>
                <a:close/>
              </a:path>
            </a:pathLst>
          </a:custGeom>
          <a:solidFill>
            <a:srgbClr val="008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DDF5BBF0-F579-AE62-79BE-C29511F9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6057" y="1386769"/>
            <a:ext cx="3488094" cy="21289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육상에서 선박의 </a:t>
            </a:r>
            <a:br>
              <a:rPr lang="en-US" altLang="ko-KR" sz="1800" dirty="0"/>
            </a:br>
            <a:r>
              <a:rPr lang="ko-KR" altLang="en-US" sz="1800" dirty="0"/>
              <a:t>주요 시스템 원격으로 진단</a:t>
            </a:r>
            <a:endParaRPr lang="en-US" altLang="ko-KR" sz="1800" dirty="0"/>
          </a:p>
          <a:p>
            <a:r>
              <a:rPr lang="ko-KR" altLang="en-US" sz="1800" dirty="0"/>
              <a:t>최적 운항 경로 제안</a:t>
            </a:r>
            <a:endParaRPr lang="en-US" altLang="ko-KR" sz="1800" dirty="0"/>
          </a:p>
          <a:p>
            <a:r>
              <a:rPr lang="ko-KR" altLang="en-US" sz="1800" dirty="0"/>
              <a:t>기상</a:t>
            </a:r>
            <a:r>
              <a:rPr lang="en-US" altLang="ko-KR" sz="1800" dirty="0"/>
              <a:t>,</a:t>
            </a:r>
            <a:r>
              <a:rPr lang="ko-KR" altLang="en-US" sz="1800" dirty="0"/>
              <a:t> 항구정보 등 </a:t>
            </a:r>
            <a:br>
              <a:rPr lang="en-US" altLang="ko-KR" sz="1800" dirty="0"/>
            </a:br>
            <a:r>
              <a:rPr lang="ko-KR" altLang="en-US" sz="1800" dirty="0"/>
              <a:t>외부 데이터도 수집</a:t>
            </a:r>
            <a:r>
              <a:rPr lang="en-US" altLang="ko-KR" sz="1800" dirty="0"/>
              <a:t>,</a:t>
            </a:r>
            <a:r>
              <a:rPr lang="ko-KR" altLang="en-US" sz="1800" dirty="0"/>
              <a:t> 분석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47FA5E-CDD1-0CC6-BCFF-B1A41A6FD083}"/>
              </a:ext>
            </a:extLst>
          </p:cNvPr>
          <p:cNvSpPr txBox="1">
            <a:spLocks/>
          </p:cNvSpPr>
          <p:nvPr/>
        </p:nvSpPr>
        <p:spPr>
          <a:xfrm>
            <a:off x="7588347" y="797555"/>
            <a:ext cx="2409598" cy="441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rgbClr val="002060"/>
                </a:solidFill>
                <a:latin typeface="+mn-ea"/>
              </a:rPr>
              <a:t>스마트 야드</a:t>
            </a:r>
          </a:p>
        </p:txBody>
      </p:sp>
      <p:sp>
        <p:nvSpPr>
          <p:cNvPr id="7" name="삼각형 11">
            <a:extLst>
              <a:ext uri="{FF2B5EF4-FFF2-40B4-BE49-F238E27FC236}">
                <a16:creationId xmlns:a16="http://schemas.microsoft.com/office/drawing/2014/main" id="{9825818D-3D60-EDD4-E66A-36E14CF60A7C}"/>
              </a:ext>
            </a:extLst>
          </p:cNvPr>
          <p:cNvSpPr>
            <a:spLocks noChangeAspect="1"/>
          </p:cNvSpPr>
          <p:nvPr/>
        </p:nvSpPr>
        <p:spPr>
          <a:xfrm flipV="1">
            <a:off x="7709117" y="1239076"/>
            <a:ext cx="1495392" cy="125642"/>
          </a:xfrm>
          <a:custGeom>
            <a:avLst/>
            <a:gdLst>
              <a:gd name="connsiteX0" fmla="*/ 0 w 4955722"/>
              <a:gd name="connsiteY0" fmla="*/ 375556 h 375556"/>
              <a:gd name="connsiteX1" fmla="*/ 502064 w 4955722"/>
              <a:gd name="connsiteY1" fmla="*/ 0 h 375556"/>
              <a:gd name="connsiteX2" fmla="*/ 4955722 w 4955722"/>
              <a:gd name="connsiteY2" fmla="*/ 375556 h 375556"/>
              <a:gd name="connsiteX3" fmla="*/ 0 w 4955722"/>
              <a:gd name="connsiteY3" fmla="*/ 375556 h 375556"/>
              <a:gd name="connsiteX0" fmla="*/ 0 w 4955722"/>
              <a:gd name="connsiteY0" fmla="*/ 416377 h 416377"/>
              <a:gd name="connsiteX1" fmla="*/ 518392 w 4955722"/>
              <a:gd name="connsiteY1" fmla="*/ 0 h 416377"/>
              <a:gd name="connsiteX2" fmla="*/ 4955722 w 4955722"/>
              <a:gd name="connsiteY2" fmla="*/ 416377 h 416377"/>
              <a:gd name="connsiteX3" fmla="*/ 0 w 4955722"/>
              <a:gd name="connsiteY3" fmla="*/ 416377 h 41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722" h="416377">
                <a:moveTo>
                  <a:pt x="0" y="416377"/>
                </a:moveTo>
                <a:lnTo>
                  <a:pt x="518392" y="0"/>
                </a:lnTo>
                <a:lnTo>
                  <a:pt x="4955722" y="416377"/>
                </a:lnTo>
                <a:lnTo>
                  <a:pt x="0" y="416377"/>
                </a:lnTo>
                <a:close/>
              </a:path>
            </a:pathLst>
          </a:custGeom>
          <a:solidFill>
            <a:srgbClr val="008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내용 개체 틀 15">
            <a:extLst>
              <a:ext uri="{FF2B5EF4-FFF2-40B4-BE49-F238E27FC236}">
                <a16:creationId xmlns:a16="http://schemas.microsoft.com/office/drawing/2014/main" id="{BCF6B335-9648-2150-17B5-AC5972E0706F}"/>
              </a:ext>
            </a:extLst>
          </p:cNvPr>
          <p:cNvSpPr txBox="1">
            <a:spLocks/>
          </p:cNvSpPr>
          <p:nvPr/>
        </p:nvSpPr>
        <p:spPr>
          <a:xfrm>
            <a:off x="7588347" y="1511632"/>
            <a:ext cx="3488094" cy="2128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배를 건조하는 야드의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 데이터 수집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분석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LNG</a:t>
            </a:r>
            <a:r>
              <a:rPr lang="ko-KR" altLang="en-US" dirty="0">
                <a:latin typeface="+mn-ea"/>
              </a:rPr>
              <a:t>선 화물창 모니터링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원격제어 시스템</a:t>
            </a:r>
            <a:r>
              <a:rPr lang="en-US" altLang="ko-KR" dirty="0">
                <a:latin typeface="+mn-ea"/>
              </a:rPr>
              <a:t>(05.09)</a:t>
            </a:r>
          </a:p>
          <a:p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13A89C0-C4C8-3B0D-6B93-F38FF43CE53F}"/>
              </a:ext>
            </a:extLst>
          </p:cNvPr>
          <p:cNvSpPr txBox="1">
            <a:spLocks/>
          </p:cNvSpPr>
          <p:nvPr/>
        </p:nvSpPr>
        <p:spPr>
          <a:xfrm>
            <a:off x="5116817" y="3515749"/>
            <a:ext cx="2409598" cy="441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rgbClr val="002060"/>
                </a:solidFill>
                <a:latin typeface="+mn-ea"/>
              </a:rPr>
              <a:t>디지털 트윈</a:t>
            </a:r>
          </a:p>
        </p:txBody>
      </p:sp>
      <p:sp>
        <p:nvSpPr>
          <p:cNvPr id="10" name="삼각형 11">
            <a:extLst>
              <a:ext uri="{FF2B5EF4-FFF2-40B4-BE49-F238E27FC236}">
                <a16:creationId xmlns:a16="http://schemas.microsoft.com/office/drawing/2014/main" id="{CE8C4A34-36BF-962B-BD2B-FAD460E7C7D0}"/>
              </a:ext>
            </a:extLst>
          </p:cNvPr>
          <p:cNvSpPr>
            <a:spLocks noChangeAspect="1"/>
          </p:cNvSpPr>
          <p:nvPr/>
        </p:nvSpPr>
        <p:spPr>
          <a:xfrm flipV="1">
            <a:off x="5237587" y="3957270"/>
            <a:ext cx="1495392" cy="125642"/>
          </a:xfrm>
          <a:custGeom>
            <a:avLst/>
            <a:gdLst>
              <a:gd name="connsiteX0" fmla="*/ 0 w 4955722"/>
              <a:gd name="connsiteY0" fmla="*/ 375556 h 375556"/>
              <a:gd name="connsiteX1" fmla="*/ 502064 w 4955722"/>
              <a:gd name="connsiteY1" fmla="*/ 0 h 375556"/>
              <a:gd name="connsiteX2" fmla="*/ 4955722 w 4955722"/>
              <a:gd name="connsiteY2" fmla="*/ 375556 h 375556"/>
              <a:gd name="connsiteX3" fmla="*/ 0 w 4955722"/>
              <a:gd name="connsiteY3" fmla="*/ 375556 h 375556"/>
              <a:gd name="connsiteX0" fmla="*/ 0 w 4955722"/>
              <a:gd name="connsiteY0" fmla="*/ 416377 h 416377"/>
              <a:gd name="connsiteX1" fmla="*/ 518392 w 4955722"/>
              <a:gd name="connsiteY1" fmla="*/ 0 h 416377"/>
              <a:gd name="connsiteX2" fmla="*/ 4955722 w 4955722"/>
              <a:gd name="connsiteY2" fmla="*/ 416377 h 416377"/>
              <a:gd name="connsiteX3" fmla="*/ 0 w 4955722"/>
              <a:gd name="connsiteY3" fmla="*/ 416377 h 41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722" h="416377">
                <a:moveTo>
                  <a:pt x="0" y="416377"/>
                </a:moveTo>
                <a:lnTo>
                  <a:pt x="518392" y="0"/>
                </a:lnTo>
                <a:lnTo>
                  <a:pt x="4955722" y="416377"/>
                </a:lnTo>
                <a:lnTo>
                  <a:pt x="0" y="416377"/>
                </a:lnTo>
                <a:close/>
              </a:path>
            </a:pathLst>
          </a:custGeom>
          <a:solidFill>
            <a:srgbClr val="008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내용 개체 틀 15">
            <a:extLst>
              <a:ext uri="{FF2B5EF4-FFF2-40B4-BE49-F238E27FC236}">
                <a16:creationId xmlns:a16="http://schemas.microsoft.com/office/drawing/2014/main" id="{C28DEDED-1EB3-3886-E386-48BBC8BDEB2A}"/>
              </a:ext>
            </a:extLst>
          </p:cNvPr>
          <p:cNvSpPr txBox="1">
            <a:spLocks/>
          </p:cNvSpPr>
          <p:nvPr/>
        </p:nvSpPr>
        <p:spPr>
          <a:xfrm>
            <a:off x="5116817" y="4104184"/>
            <a:ext cx="3488094" cy="2128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ㅁㄴㅇㄹ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4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58055C-6D61-E6CB-51C5-FBADBE62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9" y="1294391"/>
            <a:ext cx="5257065" cy="4499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25FB9-F3E6-8F7A-6FA2-7B6552B63EA6}"/>
              </a:ext>
            </a:extLst>
          </p:cNvPr>
          <p:cNvSpPr txBox="1"/>
          <p:nvPr/>
        </p:nvSpPr>
        <p:spPr>
          <a:xfrm>
            <a:off x="666449" y="218003"/>
            <a:ext cx="9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부산시 </a:t>
            </a:r>
            <a:r>
              <a:rPr lang="en-US" altLang="ko-KR" dirty="0"/>
              <a:t>Covid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6BEA6-92DF-4184-FD35-B0F84F08D39F}"/>
              </a:ext>
            </a:extLst>
          </p:cNvPr>
          <p:cNvSpPr txBox="1"/>
          <p:nvPr/>
        </p:nvSpPr>
        <p:spPr>
          <a:xfrm>
            <a:off x="6443189" y="1441240"/>
            <a:ext cx="4959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개발자의 중요포인트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개발당시의 의문점에 대한 구체적 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프로젝트의 중점사항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질문을 해결할 수 있는 데이터의 구현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사용기술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82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BFBEB-E981-AE40-8A61-20A951DEDD69}"/>
              </a:ext>
            </a:extLst>
          </p:cNvPr>
          <p:cNvSpPr/>
          <p:nvPr/>
        </p:nvSpPr>
        <p:spPr>
          <a:xfrm>
            <a:off x="1041568" y="908344"/>
            <a:ext cx="3124705" cy="181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보유기술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8B823C-9C63-B9B1-9F72-E72E55D27235}"/>
              </a:ext>
            </a:extLst>
          </p:cNvPr>
          <p:cNvSpPr/>
          <p:nvPr/>
        </p:nvSpPr>
        <p:spPr>
          <a:xfrm>
            <a:off x="4748624" y="908344"/>
            <a:ext cx="3124705" cy="181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강점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98573-0214-2A5D-CEE0-7B10366D26AC}"/>
              </a:ext>
            </a:extLst>
          </p:cNvPr>
          <p:cNvSpPr txBox="1"/>
          <p:nvPr/>
        </p:nvSpPr>
        <p:spPr>
          <a:xfrm>
            <a:off x="950734" y="3152000"/>
            <a:ext cx="321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Java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오라클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25D3-A10E-6788-9045-CA3D578777D1}"/>
              </a:ext>
            </a:extLst>
          </p:cNvPr>
          <p:cNvSpPr txBox="1"/>
          <p:nvPr/>
        </p:nvSpPr>
        <p:spPr>
          <a:xfrm>
            <a:off x="4815237" y="3428999"/>
            <a:ext cx="32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개발의 목적성과 방향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6A08D-7119-383C-A918-7351EFCBC348}"/>
              </a:ext>
            </a:extLst>
          </p:cNvPr>
          <p:cNvSpPr/>
          <p:nvPr/>
        </p:nvSpPr>
        <p:spPr>
          <a:xfrm>
            <a:off x="8455680" y="908343"/>
            <a:ext cx="3124705" cy="181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DSME </a:t>
            </a:r>
            <a:r>
              <a:rPr lang="ko-KR" altLang="en-US" dirty="0"/>
              <a:t>정보시스템 개발자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14F4B-37D8-A49D-CEAD-DBB162340D6B}"/>
              </a:ext>
            </a:extLst>
          </p:cNvPr>
          <p:cNvSpPr txBox="1"/>
          <p:nvPr/>
        </p:nvSpPr>
        <p:spPr>
          <a:xfrm>
            <a:off x="8455680" y="3382833"/>
            <a:ext cx="321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</a:t>
            </a:r>
            <a:r>
              <a:rPr lang="ko-KR" altLang="en-US" dirty="0"/>
              <a:t>을 활용한 개발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발전계획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11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6489-FC42-5182-63E4-ED453ED8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149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33C4A-6A08-8D37-D01A-93A00BD2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2FF5F-1891-1D13-BC31-227F2D21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80737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{A93ACD82-9087-6244-A51B-323BDD018472}tf10001124</Template>
  <TotalTime>459</TotalTime>
  <Words>93</Words>
  <Application>Microsoft Macintosh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Corbel</vt:lpstr>
      <vt:lpstr>Wingdings</vt:lpstr>
      <vt:lpstr>Wingdings 2</vt:lpstr>
      <vt:lpstr>틀</vt:lpstr>
      <vt:lpstr>유승화</vt:lpstr>
      <vt:lpstr>DSME 정보시스템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해승</dc:creator>
  <cp:lastModifiedBy>YUSeunghwa</cp:lastModifiedBy>
  <cp:revision>5</cp:revision>
  <dcterms:created xsi:type="dcterms:W3CDTF">2022-07-08T08:04:03Z</dcterms:created>
  <dcterms:modified xsi:type="dcterms:W3CDTF">2022-07-09T15:26:49Z</dcterms:modified>
</cp:coreProperties>
</file>