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267A-3035-AC0C-2F2F-46E638EB3B32}"/>
              </a:ext>
            </a:extLst>
          </p:cNvPr>
          <p:cNvSpPr>
            <a:spLocks noGrp="1"/>
          </p:cNvSpPr>
          <p:nvPr>
            <p:ph type="ctrTitle"/>
          </p:nvPr>
        </p:nvSpPr>
        <p:spPr>
          <a:xfrm>
            <a:off x="0" y="2612571"/>
            <a:ext cx="8957388" cy="1614196"/>
          </a:xfrm>
        </p:spPr>
        <p:txBody>
          <a:bodyPr/>
          <a:lstStyle/>
          <a:p>
            <a:pPr algn="ctr"/>
            <a:r>
              <a:rPr lang="en-US" sz="4400" dirty="0">
                <a:solidFill>
                  <a:schemeClr val="tx2"/>
                </a:solidFill>
              </a:rPr>
              <a:t>EDUCATION INFORMATION SYSTEM</a:t>
            </a:r>
            <a:br>
              <a:rPr lang="en-US" sz="4400" dirty="0">
                <a:solidFill>
                  <a:schemeClr val="tx2"/>
                </a:solidFill>
              </a:rPr>
            </a:br>
            <a:r>
              <a:rPr lang="en-US" sz="4400" dirty="0">
                <a:solidFill>
                  <a:schemeClr val="tx2"/>
                </a:solidFill>
              </a:rPr>
              <a:t>(EDINS)</a:t>
            </a:r>
            <a:endParaRPr lang="en-IN" sz="4400" dirty="0">
              <a:solidFill>
                <a:schemeClr val="tx2"/>
              </a:solidFill>
            </a:endParaRPr>
          </a:p>
        </p:txBody>
      </p:sp>
      <p:sp>
        <p:nvSpPr>
          <p:cNvPr id="3" name="Subtitle 2">
            <a:extLst>
              <a:ext uri="{FF2B5EF4-FFF2-40B4-BE49-F238E27FC236}">
                <a16:creationId xmlns:a16="http://schemas.microsoft.com/office/drawing/2014/main" id="{36B804B5-8D87-2FA0-3ED0-35F52E10D683}"/>
              </a:ext>
            </a:extLst>
          </p:cNvPr>
          <p:cNvSpPr>
            <a:spLocks noGrp="1"/>
          </p:cNvSpPr>
          <p:nvPr>
            <p:ph type="subTitle" idx="1"/>
          </p:nvPr>
        </p:nvSpPr>
        <p:spPr>
          <a:xfrm>
            <a:off x="680322" y="4394038"/>
            <a:ext cx="8277066" cy="2156051"/>
          </a:xfrm>
        </p:spPr>
        <p:txBody>
          <a:bodyPr>
            <a:normAutofit fontScale="92500" lnSpcReduction="10000"/>
          </a:bodyPr>
          <a:lstStyle/>
          <a:p>
            <a:pPr algn="ctr"/>
            <a:r>
              <a:rPr lang="en-US" b="1" dirty="0">
                <a:solidFill>
                  <a:schemeClr val="tx2"/>
                </a:solidFill>
              </a:rPr>
              <a:t>PROJECT BUILT USING </a:t>
            </a:r>
          </a:p>
          <a:p>
            <a:pPr algn="ctr"/>
            <a:r>
              <a:rPr lang="en-US" b="1" dirty="0">
                <a:solidFill>
                  <a:schemeClr val="tx2"/>
                </a:solidFill>
                <a:highlight>
                  <a:srgbClr val="800000"/>
                </a:highlight>
              </a:rPr>
              <a:t>FRONTEND</a:t>
            </a:r>
            <a:r>
              <a:rPr lang="en-US" b="1" dirty="0">
                <a:solidFill>
                  <a:schemeClr val="tx2"/>
                </a:solidFill>
              </a:rPr>
              <a:t> : HTML, CSS, JAVASCRIPT, </a:t>
            </a:r>
            <a:r>
              <a:rPr lang="en-US" sz="2200" b="1" dirty="0">
                <a:solidFill>
                  <a:schemeClr val="tx2"/>
                </a:solidFill>
              </a:rPr>
              <a:t>BOOTSTRAP</a:t>
            </a:r>
          </a:p>
          <a:p>
            <a:pPr algn="ctr"/>
            <a:r>
              <a:rPr lang="en-US" b="1" dirty="0">
                <a:solidFill>
                  <a:schemeClr val="tx2"/>
                </a:solidFill>
              </a:rPr>
              <a:t> and JQUERY   </a:t>
            </a:r>
          </a:p>
          <a:p>
            <a:pPr algn="ctr"/>
            <a:r>
              <a:rPr lang="en-US" b="1" dirty="0">
                <a:solidFill>
                  <a:schemeClr val="tx2"/>
                </a:solidFill>
                <a:highlight>
                  <a:srgbClr val="800000"/>
                </a:highlight>
              </a:rPr>
              <a:t>BACKEND</a:t>
            </a:r>
            <a:r>
              <a:rPr lang="en-US" b="1" dirty="0">
                <a:solidFill>
                  <a:schemeClr val="tx2"/>
                </a:solidFill>
              </a:rPr>
              <a:t> : NODEJS, EXPRESS, SOCKET.IO, NODEMAILER, </a:t>
            </a:r>
          </a:p>
          <a:p>
            <a:pPr algn="ctr"/>
            <a:r>
              <a:rPr lang="en-US" b="1" dirty="0">
                <a:solidFill>
                  <a:schemeClr val="tx2"/>
                </a:solidFill>
              </a:rPr>
              <a:t>MULTER, JWT TOKENS, COOKIES.</a:t>
            </a:r>
          </a:p>
          <a:p>
            <a:pPr algn="ctr"/>
            <a:r>
              <a:rPr lang="en-IN" b="1" dirty="0">
                <a:solidFill>
                  <a:schemeClr val="tx2"/>
                </a:solidFill>
                <a:highlight>
                  <a:srgbClr val="800000"/>
                </a:highlight>
              </a:rPr>
              <a:t>DATABASE</a:t>
            </a:r>
            <a:r>
              <a:rPr lang="en-IN" b="1" dirty="0">
                <a:solidFill>
                  <a:schemeClr val="tx2"/>
                </a:solidFill>
              </a:rPr>
              <a:t> : MONGODB</a:t>
            </a:r>
            <a:endParaRPr lang="en-US" b="1" dirty="0">
              <a:solidFill>
                <a:schemeClr val="tx2"/>
              </a:solidFill>
            </a:endParaRPr>
          </a:p>
        </p:txBody>
      </p:sp>
    </p:spTree>
    <p:extLst>
      <p:ext uri="{BB962C8B-B14F-4D97-AF65-F5344CB8AC3E}">
        <p14:creationId xmlns:p14="http://schemas.microsoft.com/office/powerpoint/2010/main" val="417964751"/>
      </p:ext>
    </p:extLst>
  </p:cSld>
  <p:clrMapOvr>
    <a:masterClrMapping/>
  </p:clrMapOvr>
  <mc:AlternateContent xmlns:mc="http://schemas.openxmlformats.org/markup-compatibility/2006">
    <mc:Choice xmlns:p14="http://schemas.microsoft.com/office/powerpoint/2010/main" Requires="p14">
      <p:transition spd="slow" p14:dur="2000" advTm="2662"/>
    </mc:Choice>
    <mc:Fallback>
      <p:transition spd="slow" advTm="26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EA6F-0F6A-E2F9-D222-8E594D3761C9}"/>
              </a:ext>
            </a:extLst>
          </p:cNvPr>
          <p:cNvSpPr>
            <a:spLocks noGrp="1"/>
          </p:cNvSpPr>
          <p:nvPr>
            <p:ph type="title"/>
          </p:nvPr>
        </p:nvSpPr>
        <p:spPr/>
        <p:txBody>
          <a:bodyPr>
            <a:normAutofit/>
          </a:bodyPr>
          <a:lstStyle/>
          <a:p>
            <a:r>
              <a:rPr lang="en-IN" sz="4000" b="1" i="0" dirty="0">
                <a:effectLst/>
                <a:latin typeface="Söhne"/>
              </a:rPr>
              <a:t>Technology Stack :</a:t>
            </a:r>
            <a:endParaRPr lang="en-IN" sz="4000" dirty="0"/>
          </a:p>
        </p:txBody>
      </p:sp>
      <p:sp>
        <p:nvSpPr>
          <p:cNvPr id="3" name="Content Placeholder 2">
            <a:extLst>
              <a:ext uri="{FF2B5EF4-FFF2-40B4-BE49-F238E27FC236}">
                <a16:creationId xmlns:a16="http://schemas.microsoft.com/office/drawing/2014/main" id="{1B64B873-04BB-160F-0DAF-EB6744BC7C07}"/>
              </a:ext>
            </a:extLst>
          </p:cNvPr>
          <p:cNvSpPr>
            <a:spLocks noGrp="1"/>
          </p:cNvSpPr>
          <p:nvPr>
            <p:ph idx="1"/>
          </p:nvPr>
        </p:nvSpPr>
        <p:spPr>
          <a:xfrm>
            <a:off x="596345" y="2028963"/>
            <a:ext cx="10348463" cy="4474474"/>
          </a:xfrm>
        </p:spPr>
        <p:txBody>
          <a:bodyPr>
            <a:normAutofit fontScale="92500" lnSpcReduction="20000"/>
          </a:bodyPr>
          <a:lstStyle/>
          <a:p>
            <a:pPr marL="0" indent="0" algn="l">
              <a:buNone/>
            </a:pPr>
            <a:r>
              <a:rPr lang="en-IN" sz="3200" b="1" i="0" dirty="0">
                <a:solidFill>
                  <a:srgbClr val="D1D5DB"/>
                </a:solidFill>
                <a:effectLst/>
                <a:latin typeface="Söhne"/>
              </a:rPr>
              <a:t>Backend:</a:t>
            </a:r>
            <a:endParaRPr lang="en-IN" sz="3200" b="0" i="0" dirty="0">
              <a:solidFill>
                <a:srgbClr val="D1D5DB"/>
              </a:solidFill>
              <a:effectLst/>
              <a:latin typeface="Söhne"/>
            </a:endParaRPr>
          </a:p>
          <a:p>
            <a:pPr algn="l">
              <a:buFont typeface="Arial" panose="020B0604020202020204" pitchFamily="34" charset="0"/>
              <a:buChar char="•"/>
            </a:pPr>
            <a:r>
              <a:rPr lang="en-IN" sz="2600" b="0" i="0" dirty="0">
                <a:solidFill>
                  <a:schemeClr val="bg1"/>
                </a:solidFill>
                <a:effectLst/>
                <a:latin typeface="Söhne"/>
              </a:rPr>
              <a:t>Node.js: Server-side JavaScript runtime environment.</a:t>
            </a:r>
          </a:p>
          <a:p>
            <a:pPr algn="l">
              <a:buFont typeface="Arial" panose="020B0604020202020204" pitchFamily="34" charset="0"/>
              <a:buChar char="•"/>
            </a:pPr>
            <a:r>
              <a:rPr lang="en-IN" sz="2600" b="0" i="0" dirty="0">
                <a:solidFill>
                  <a:schemeClr val="bg1"/>
                </a:solidFill>
                <a:effectLst/>
                <a:latin typeface="Söhne"/>
              </a:rPr>
              <a:t>Express.js: Web application framework for Node.js.</a:t>
            </a:r>
          </a:p>
          <a:p>
            <a:pPr algn="l">
              <a:buFont typeface="Arial" panose="020B0604020202020204" pitchFamily="34" charset="0"/>
              <a:buChar char="•"/>
            </a:pPr>
            <a:r>
              <a:rPr lang="en-IN" sz="2600" b="0" i="0" dirty="0">
                <a:solidFill>
                  <a:schemeClr val="bg1"/>
                </a:solidFill>
                <a:effectLst/>
                <a:latin typeface="Söhne"/>
              </a:rPr>
              <a:t>MongoDB: NoSQL database for storing project-related data.</a:t>
            </a:r>
          </a:p>
          <a:p>
            <a:pPr algn="l">
              <a:buFont typeface="Arial" panose="020B0604020202020204" pitchFamily="34" charset="0"/>
              <a:buChar char="•"/>
            </a:pPr>
            <a:r>
              <a:rPr lang="en-IN" sz="2600" b="0" i="0" dirty="0">
                <a:solidFill>
                  <a:schemeClr val="bg1"/>
                </a:solidFill>
                <a:effectLst/>
                <a:latin typeface="Söhne"/>
              </a:rPr>
              <a:t>Mongoose: MongoDB object modeling for Node.js.</a:t>
            </a:r>
          </a:p>
          <a:p>
            <a:pPr marL="0" indent="0" algn="l">
              <a:buNone/>
            </a:pPr>
            <a:r>
              <a:rPr lang="en-IN" sz="3500" b="1" i="0" dirty="0">
                <a:solidFill>
                  <a:srgbClr val="D1D5DB"/>
                </a:solidFill>
                <a:effectLst/>
                <a:latin typeface="Söhne"/>
              </a:rPr>
              <a:t>Frontend:</a:t>
            </a:r>
            <a:endParaRPr lang="en-IN" sz="3500" b="0" i="0" dirty="0">
              <a:solidFill>
                <a:srgbClr val="D1D5DB"/>
              </a:solidFill>
              <a:effectLst/>
              <a:latin typeface="Söhne"/>
            </a:endParaRPr>
          </a:p>
          <a:p>
            <a:pPr algn="l">
              <a:buFont typeface="Arial" panose="020B0604020202020204" pitchFamily="34" charset="0"/>
              <a:buChar char="•"/>
            </a:pPr>
            <a:r>
              <a:rPr lang="en-IN" sz="2600" b="0" i="0" dirty="0">
                <a:solidFill>
                  <a:schemeClr val="bg1"/>
                </a:solidFill>
                <a:effectLst/>
                <a:latin typeface="Söhne"/>
              </a:rPr>
              <a:t>HTML/CSS: Markup and styling for the project's web pages.</a:t>
            </a:r>
          </a:p>
          <a:p>
            <a:pPr algn="l">
              <a:buFont typeface="Arial" panose="020B0604020202020204" pitchFamily="34" charset="0"/>
              <a:buChar char="•"/>
            </a:pPr>
            <a:r>
              <a:rPr lang="en-IN" sz="2600" b="0" i="0" dirty="0">
                <a:solidFill>
                  <a:schemeClr val="bg1"/>
                </a:solidFill>
                <a:effectLst/>
                <a:latin typeface="Söhne"/>
              </a:rPr>
              <a:t>JavaScript: Client-side scripting language for interactive web pages.</a:t>
            </a:r>
          </a:p>
          <a:p>
            <a:pPr algn="l">
              <a:buFont typeface="Arial" panose="020B0604020202020204" pitchFamily="34" charset="0"/>
              <a:buChar char="•"/>
            </a:pPr>
            <a:r>
              <a:rPr lang="en-IN" sz="2600" b="0" i="0" dirty="0">
                <a:solidFill>
                  <a:schemeClr val="bg1"/>
                </a:solidFill>
                <a:effectLst/>
                <a:latin typeface="Söhne"/>
              </a:rPr>
              <a:t>Bootstrap: Frontend framework for responsive and mobile-first web development.</a:t>
            </a:r>
          </a:p>
          <a:p>
            <a:pPr algn="l">
              <a:buFont typeface="Arial" panose="020B0604020202020204" pitchFamily="34" charset="0"/>
              <a:buChar char="•"/>
            </a:pPr>
            <a:r>
              <a:rPr lang="en-IN" sz="2600" b="0" i="0" dirty="0">
                <a:solidFill>
                  <a:schemeClr val="bg1"/>
                </a:solidFill>
                <a:effectLst/>
                <a:latin typeface="Söhne"/>
              </a:rPr>
              <a:t>Socket.io: Real-time communication library enabling WebSocket functionality.</a:t>
            </a:r>
          </a:p>
          <a:p>
            <a:pPr algn="l">
              <a:buFont typeface="Arial" panose="020B0604020202020204" pitchFamily="34" charset="0"/>
              <a:buChar char="•"/>
            </a:pPr>
            <a:endParaRPr lang="en-IN" b="0" i="0" dirty="0">
              <a:solidFill>
                <a:schemeClr val="bg1"/>
              </a:solidFill>
              <a:effectLst/>
              <a:latin typeface="Söhne"/>
            </a:endParaRPr>
          </a:p>
          <a:p>
            <a:endParaRPr lang="en-IN" dirty="0"/>
          </a:p>
        </p:txBody>
      </p:sp>
    </p:spTree>
    <p:extLst>
      <p:ext uri="{BB962C8B-B14F-4D97-AF65-F5344CB8AC3E}">
        <p14:creationId xmlns:p14="http://schemas.microsoft.com/office/powerpoint/2010/main" val="1119505405"/>
      </p:ext>
    </p:extLst>
  </p:cSld>
  <p:clrMapOvr>
    <a:masterClrMapping/>
  </p:clrMapOvr>
  <mc:AlternateContent xmlns:mc="http://schemas.openxmlformats.org/markup-compatibility/2006">
    <mc:Choice xmlns:p14="http://schemas.microsoft.com/office/powerpoint/2010/main" Requires="p14">
      <p:transition spd="slow" p14:dur="2000" advTm="3572"/>
    </mc:Choice>
    <mc:Fallback>
      <p:transition spd="slow" advTm="357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EA6F-0F6A-E2F9-D222-8E594D3761C9}"/>
              </a:ext>
            </a:extLst>
          </p:cNvPr>
          <p:cNvSpPr>
            <a:spLocks noGrp="1"/>
          </p:cNvSpPr>
          <p:nvPr>
            <p:ph type="title"/>
          </p:nvPr>
        </p:nvSpPr>
        <p:spPr/>
        <p:txBody>
          <a:bodyPr>
            <a:normAutofit/>
          </a:bodyPr>
          <a:lstStyle/>
          <a:p>
            <a:r>
              <a:rPr lang="en-IN" sz="4000" b="1" i="0" dirty="0">
                <a:effectLst/>
                <a:latin typeface="Söhne"/>
              </a:rPr>
              <a:t>Technology Stack :</a:t>
            </a:r>
            <a:endParaRPr lang="en-IN" sz="4000" dirty="0"/>
          </a:p>
        </p:txBody>
      </p:sp>
      <p:sp>
        <p:nvSpPr>
          <p:cNvPr id="3" name="Content Placeholder 2">
            <a:extLst>
              <a:ext uri="{FF2B5EF4-FFF2-40B4-BE49-F238E27FC236}">
                <a16:creationId xmlns:a16="http://schemas.microsoft.com/office/drawing/2014/main" id="{1B64B873-04BB-160F-0DAF-EB6744BC7C07}"/>
              </a:ext>
            </a:extLst>
          </p:cNvPr>
          <p:cNvSpPr>
            <a:spLocks noGrp="1"/>
          </p:cNvSpPr>
          <p:nvPr>
            <p:ph idx="1"/>
          </p:nvPr>
        </p:nvSpPr>
        <p:spPr>
          <a:xfrm>
            <a:off x="583607" y="2112939"/>
            <a:ext cx="9807287" cy="4474474"/>
          </a:xfrm>
        </p:spPr>
        <p:txBody>
          <a:bodyPr>
            <a:normAutofit lnSpcReduction="10000"/>
          </a:bodyPr>
          <a:lstStyle/>
          <a:p>
            <a:pPr marL="0" indent="0" algn="l">
              <a:buNone/>
            </a:pPr>
            <a:r>
              <a:rPr lang="en-IN" sz="2800" b="1" i="0" dirty="0">
                <a:solidFill>
                  <a:srgbClr val="D1D5DB"/>
                </a:solidFill>
                <a:effectLst/>
                <a:latin typeface="Söhne"/>
              </a:rPr>
              <a:t>Additional Libraries and Tools:</a:t>
            </a:r>
            <a:endParaRPr lang="en-IN" sz="2800" b="0" i="0" dirty="0">
              <a:solidFill>
                <a:srgbClr val="D1D5DB"/>
              </a:solidFill>
              <a:effectLst/>
              <a:latin typeface="Söhne"/>
            </a:endParaRPr>
          </a:p>
          <a:p>
            <a:pPr marL="742950" lvl="1" indent="-285750" algn="l">
              <a:buFont typeface="+mj-lt"/>
              <a:buAutoNum type="arabicPeriod"/>
            </a:pPr>
            <a:r>
              <a:rPr lang="en-IN" sz="2400" b="0" i="0" dirty="0">
                <a:solidFill>
                  <a:schemeClr val="bg1"/>
                </a:solidFill>
                <a:effectLst/>
                <a:latin typeface="Söhne"/>
              </a:rPr>
              <a:t>Express Handlebars (hbs): View engine for Express.js.</a:t>
            </a:r>
          </a:p>
          <a:p>
            <a:pPr marL="742950" lvl="1" indent="-285750" algn="l">
              <a:buFont typeface="+mj-lt"/>
              <a:buAutoNum type="arabicPeriod"/>
            </a:pPr>
            <a:r>
              <a:rPr lang="en-IN" sz="2400" b="0" i="0" dirty="0">
                <a:solidFill>
                  <a:schemeClr val="bg1"/>
                </a:solidFill>
                <a:effectLst/>
                <a:latin typeface="Söhne"/>
              </a:rPr>
              <a:t>fs (File System): Module for interacting with the file system.</a:t>
            </a:r>
          </a:p>
          <a:p>
            <a:pPr marL="742950" lvl="1" indent="-285750" algn="l">
              <a:buFont typeface="+mj-lt"/>
              <a:buAutoNum type="arabicPeriod"/>
            </a:pPr>
            <a:r>
              <a:rPr lang="en-IN" sz="2400" b="0" i="0" dirty="0">
                <a:solidFill>
                  <a:schemeClr val="bg1"/>
                </a:solidFill>
                <a:effectLst/>
                <a:latin typeface="Söhne"/>
              </a:rPr>
              <a:t>MIME Types: Library for determining MIME types based on file extensions.</a:t>
            </a:r>
          </a:p>
          <a:p>
            <a:pPr marL="457200" lvl="1" indent="0" algn="l">
              <a:buNone/>
            </a:pPr>
            <a:endParaRPr lang="en-IN" b="0" i="0" dirty="0">
              <a:solidFill>
                <a:schemeClr val="bg1"/>
              </a:solidFill>
              <a:effectLst/>
              <a:latin typeface="Söhne"/>
            </a:endParaRPr>
          </a:p>
          <a:p>
            <a:pPr marL="0" indent="0" algn="l">
              <a:buNone/>
            </a:pPr>
            <a:r>
              <a:rPr lang="en-IN" sz="2800" b="1" i="0" dirty="0">
                <a:solidFill>
                  <a:srgbClr val="D1D5DB"/>
                </a:solidFill>
                <a:effectLst/>
                <a:latin typeface="Söhne"/>
              </a:rPr>
              <a:t>Database:</a:t>
            </a:r>
            <a:endParaRPr lang="en-IN" sz="2800" b="0" i="0" dirty="0">
              <a:solidFill>
                <a:srgbClr val="D1D5DB"/>
              </a:solidFill>
              <a:effectLst/>
              <a:latin typeface="Söhne"/>
            </a:endParaRPr>
          </a:p>
          <a:p>
            <a:pPr marL="742950" lvl="1" indent="-285750" algn="l">
              <a:buFont typeface="+mj-lt"/>
              <a:buAutoNum type="arabicPeriod"/>
            </a:pPr>
            <a:r>
              <a:rPr lang="en-IN" sz="2400" b="0" i="0" dirty="0">
                <a:solidFill>
                  <a:schemeClr val="bg1"/>
                </a:solidFill>
                <a:effectLst/>
                <a:latin typeface="Söhne"/>
              </a:rPr>
              <a:t>MongoDB: NoSQL database chosen for its flexibility and scalability</a:t>
            </a:r>
          </a:p>
          <a:p>
            <a:pPr marL="742950" lvl="1" indent="-285750" algn="l">
              <a:buFont typeface="+mj-lt"/>
              <a:buAutoNum type="arabicPeriod"/>
            </a:pPr>
            <a:endParaRPr lang="en-IN" b="0" i="0" dirty="0">
              <a:solidFill>
                <a:srgbClr val="D1D5DB"/>
              </a:solidFill>
              <a:effectLst/>
              <a:latin typeface="Söhne"/>
            </a:endParaRPr>
          </a:p>
          <a:p>
            <a:pPr marL="0" indent="0" algn="l">
              <a:buNone/>
            </a:pPr>
            <a:r>
              <a:rPr lang="en-US" sz="2800" b="1" i="0" dirty="0">
                <a:solidFill>
                  <a:srgbClr val="D1D5DB"/>
                </a:solidFill>
                <a:effectLst/>
                <a:latin typeface="Söhne"/>
              </a:rPr>
              <a:t>Real-Time Communication:</a:t>
            </a:r>
            <a:endParaRPr lang="en-US" sz="2800" b="0" i="0" dirty="0">
              <a:solidFill>
                <a:srgbClr val="D1D5DB"/>
              </a:solidFill>
              <a:effectLst/>
              <a:latin typeface="Söhne"/>
            </a:endParaRPr>
          </a:p>
          <a:p>
            <a:pPr algn="l">
              <a:buFont typeface="Arial" panose="020B0604020202020204" pitchFamily="34" charset="0"/>
              <a:buChar char="•"/>
            </a:pPr>
            <a:r>
              <a:rPr lang="en-US" b="0" i="0" dirty="0">
                <a:solidFill>
                  <a:schemeClr val="bg1"/>
                </a:solidFill>
                <a:effectLst/>
                <a:latin typeface="Söhne"/>
              </a:rPr>
              <a:t>Socket.io: Library enabling real-time, bidirectional, and event-based communication.</a:t>
            </a:r>
          </a:p>
          <a:p>
            <a:pPr algn="l">
              <a:buFont typeface="Arial" panose="020B0604020202020204" pitchFamily="34" charset="0"/>
              <a:buChar char="•"/>
            </a:pPr>
            <a:endParaRPr lang="en-IN" b="0" i="0" dirty="0">
              <a:solidFill>
                <a:schemeClr val="bg1"/>
              </a:solidFill>
              <a:effectLst/>
              <a:latin typeface="Söhne"/>
            </a:endParaRPr>
          </a:p>
          <a:p>
            <a:endParaRPr lang="en-IN" dirty="0"/>
          </a:p>
        </p:txBody>
      </p:sp>
    </p:spTree>
    <p:extLst>
      <p:ext uri="{BB962C8B-B14F-4D97-AF65-F5344CB8AC3E}">
        <p14:creationId xmlns:p14="http://schemas.microsoft.com/office/powerpoint/2010/main" val="4176046819"/>
      </p:ext>
    </p:extLst>
  </p:cSld>
  <p:clrMapOvr>
    <a:masterClrMapping/>
  </p:clrMapOvr>
  <mc:AlternateContent xmlns:mc="http://schemas.openxmlformats.org/markup-compatibility/2006">
    <mc:Choice xmlns:p14="http://schemas.microsoft.com/office/powerpoint/2010/main" Requires="p14">
      <p:transition spd="slow" p14:dur="2000" advTm="3342"/>
    </mc:Choice>
    <mc:Fallback>
      <p:transition spd="slow" advTm="334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2124-4CB6-A08A-1ED5-2F1B49750764}"/>
              </a:ext>
            </a:extLst>
          </p:cNvPr>
          <p:cNvSpPr>
            <a:spLocks noGrp="1"/>
          </p:cNvSpPr>
          <p:nvPr>
            <p:ph type="title"/>
          </p:nvPr>
        </p:nvSpPr>
        <p:spPr/>
        <p:txBody>
          <a:bodyPr>
            <a:normAutofit/>
          </a:bodyPr>
          <a:lstStyle/>
          <a:p>
            <a:r>
              <a:rPr lang="en-IN" sz="4800" b="1" i="0" dirty="0">
                <a:effectLst/>
                <a:latin typeface="Söhne"/>
              </a:rPr>
              <a:t>Conclusion :</a:t>
            </a:r>
            <a:endParaRPr lang="en-IN" sz="4800" dirty="0"/>
          </a:p>
        </p:txBody>
      </p:sp>
      <p:sp>
        <p:nvSpPr>
          <p:cNvPr id="3" name="Content Placeholder 2">
            <a:extLst>
              <a:ext uri="{FF2B5EF4-FFF2-40B4-BE49-F238E27FC236}">
                <a16:creationId xmlns:a16="http://schemas.microsoft.com/office/drawing/2014/main" id="{E63407F4-38A0-CCC3-8159-0105DC71371E}"/>
              </a:ext>
            </a:extLst>
          </p:cNvPr>
          <p:cNvSpPr>
            <a:spLocks noGrp="1"/>
          </p:cNvSpPr>
          <p:nvPr>
            <p:ph idx="1"/>
          </p:nvPr>
        </p:nvSpPr>
        <p:spPr>
          <a:xfrm>
            <a:off x="325758" y="2075615"/>
            <a:ext cx="10749679" cy="4670418"/>
          </a:xfrm>
        </p:spPr>
        <p:txBody>
          <a:bodyPr>
            <a:noAutofit/>
          </a:bodyPr>
          <a:lstStyle/>
          <a:p>
            <a:pPr marL="0" indent="0">
              <a:buNone/>
            </a:pPr>
            <a:r>
              <a:rPr lang="en-US" b="0" i="0" dirty="0">
                <a:solidFill>
                  <a:schemeClr val="bg1"/>
                </a:solidFill>
                <a:effectLst/>
                <a:latin typeface="Söhne"/>
              </a:rPr>
              <a:t>In summary, the Education Information System (EDINS) emerges as a robust and user-friendly solution designed to elevate the educational experience. With a focus on efficient note management, secure authentication, and real-time communication facilitated by Socket.io, EDINS streamlines administrative workflows and fosters collaboration among administrators, teachers, and students. Leveraging MongoDB for scalability, the technology stack ensures adaptability to evolving educational needs. EDINS successfully accomplishes its objectives, delivering intuitive interfaces for diverse user roles. As we envision its future impact, EDINS stands as a transformative force, embodying a commitment to technological innovation in education. The project represents a significant milestone in redefining educational information systems, with a keen eye on continuous improvement and user feedback for further enhancements. In conclusion, EDINS not only meets but exceeds expectations, poised to contribute significantly to the modernization and efficiency of educational institutions.</a:t>
            </a:r>
            <a:endParaRPr lang="en-IN" dirty="0">
              <a:solidFill>
                <a:schemeClr val="bg1"/>
              </a:solidFill>
            </a:endParaRPr>
          </a:p>
        </p:txBody>
      </p:sp>
    </p:spTree>
    <p:extLst>
      <p:ext uri="{BB962C8B-B14F-4D97-AF65-F5344CB8AC3E}">
        <p14:creationId xmlns:p14="http://schemas.microsoft.com/office/powerpoint/2010/main" val="3772922973"/>
      </p:ext>
    </p:extLst>
  </p:cSld>
  <p:clrMapOvr>
    <a:masterClrMapping/>
  </p:clrMapOvr>
  <mc:AlternateContent xmlns:mc="http://schemas.openxmlformats.org/markup-compatibility/2006">
    <mc:Choice xmlns:p14="http://schemas.microsoft.com/office/powerpoint/2010/main" Requires="p14">
      <p:transition spd="slow" p14:dur="2000" advTm="3285"/>
    </mc:Choice>
    <mc:Fallback>
      <p:transition spd="slow" advTm="32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F6BB-C54C-3D78-D0AC-B4261F1F5B08}"/>
              </a:ext>
            </a:extLst>
          </p:cNvPr>
          <p:cNvSpPr>
            <a:spLocks noGrp="1"/>
          </p:cNvSpPr>
          <p:nvPr>
            <p:ph type="title"/>
          </p:nvPr>
        </p:nvSpPr>
        <p:spPr/>
        <p:txBody>
          <a:bodyPr>
            <a:normAutofit/>
          </a:bodyPr>
          <a:lstStyle/>
          <a:p>
            <a:r>
              <a:rPr lang="en-US" sz="4000" dirty="0"/>
              <a:t>SOURCE CODE : </a:t>
            </a:r>
            <a:endParaRPr lang="en-IN" sz="4000" dirty="0"/>
          </a:p>
        </p:txBody>
      </p:sp>
      <p:sp>
        <p:nvSpPr>
          <p:cNvPr id="3" name="Content Placeholder 2">
            <a:extLst>
              <a:ext uri="{FF2B5EF4-FFF2-40B4-BE49-F238E27FC236}">
                <a16:creationId xmlns:a16="http://schemas.microsoft.com/office/drawing/2014/main" id="{5D86D018-E261-438E-E721-26B0B1A0AAF7}"/>
              </a:ext>
            </a:extLst>
          </p:cNvPr>
          <p:cNvSpPr>
            <a:spLocks noGrp="1"/>
          </p:cNvSpPr>
          <p:nvPr>
            <p:ph idx="1"/>
          </p:nvPr>
        </p:nvSpPr>
        <p:spPr/>
        <p:txBody>
          <a:bodyPr/>
          <a:lstStyle/>
          <a:p>
            <a:r>
              <a:rPr lang="en-US" sz="3600" dirty="0">
                <a:solidFill>
                  <a:schemeClr val="bg1">
                    <a:lumMod val="95000"/>
                    <a:lumOff val="5000"/>
                  </a:schemeClr>
                </a:solidFill>
              </a:rPr>
              <a:t>Contact me </a:t>
            </a:r>
            <a:r>
              <a:rPr lang="en-US" sz="3600" dirty="0">
                <a:solidFill>
                  <a:schemeClr val="bg1">
                    <a:lumMod val="95000"/>
                    <a:lumOff val="5000"/>
                  </a:schemeClr>
                </a:solidFill>
                <a:highlight>
                  <a:srgbClr val="FFFF00"/>
                </a:highlight>
              </a:rPr>
              <a:t>(@DMRech) </a:t>
            </a:r>
            <a:r>
              <a:rPr lang="en-US" sz="3600" dirty="0">
                <a:solidFill>
                  <a:schemeClr val="bg1">
                    <a:lumMod val="95000"/>
                    <a:lumOff val="5000"/>
                  </a:schemeClr>
                </a:solidFill>
              </a:rPr>
              <a:t>for Source Code on our Telegram Channel (Alpha Software Projects) .</a:t>
            </a:r>
          </a:p>
          <a:p>
            <a:pPr marL="0" indent="0">
              <a:buNone/>
            </a:pPr>
            <a:endParaRPr lang="en-US" sz="3600" dirty="0">
              <a:solidFill>
                <a:schemeClr val="bg1">
                  <a:lumMod val="95000"/>
                  <a:lumOff val="5000"/>
                </a:schemeClr>
              </a:solidFill>
            </a:endParaRPr>
          </a:p>
          <a:p>
            <a:r>
              <a:rPr lang="en-US" sz="3600" dirty="0">
                <a:solidFill>
                  <a:schemeClr val="bg1">
                    <a:lumMod val="95000"/>
                    <a:lumOff val="5000"/>
                  </a:schemeClr>
                </a:solidFill>
              </a:rPr>
              <a:t>Link Available in Description and Comment Section .</a:t>
            </a:r>
            <a:endParaRPr lang="en-IN" sz="3600" dirty="0">
              <a:solidFill>
                <a:schemeClr val="bg1">
                  <a:lumMod val="95000"/>
                  <a:lumOff val="5000"/>
                </a:schemeClr>
              </a:solidFill>
            </a:endParaRPr>
          </a:p>
          <a:p>
            <a:endParaRPr lang="en-IN" dirty="0"/>
          </a:p>
        </p:txBody>
      </p:sp>
    </p:spTree>
    <p:extLst>
      <p:ext uri="{BB962C8B-B14F-4D97-AF65-F5344CB8AC3E}">
        <p14:creationId xmlns:p14="http://schemas.microsoft.com/office/powerpoint/2010/main" val="3234809627"/>
      </p:ext>
    </p:extLst>
  </p:cSld>
  <p:clrMapOvr>
    <a:masterClrMapping/>
  </p:clrMapOvr>
  <mc:AlternateContent xmlns:mc="http://schemas.openxmlformats.org/markup-compatibility/2006">
    <mc:Choice xmlns:p14="http://schemas.microsoft.com/office/powerpoint/2010/main" Requires="p14">
      <p:transition spd="slow" p14:dur="2000" advTm="4033"/>
    </mc:Choice>
    <mc:Fallback>
      <p:transition spd="slow" advTm="403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BA380B-C94D-53D5-59C1-7352AAF4FDEB}"/>
              </a:ext>
            </a:extLst>
          </p:cNvPr>
          <p:cNvSpPr txBox="1"/>
          <p:nvPr/>
        </p:nvSpPr>
        <p:spPr>
          <a:xfrm>
            <a:off x="2668554" y="1530219"/>
            <a:ext cx="6494107" cy="1015663"/>
          </a:xfrm>
          <a:prstGeom prst="rect">
            <a:avLst/>
          </a:prstGeom>
          <a:noFill/>
        </p:spPr>
        <p:txBody>
          <a:bodyPr wrap="square" rtlCol="0">
            <a:spAutoFit/>
          </a:bodyPr>
          <a:lstStyle/>
          <a:p>
            <a:pPr algn="ctr"/>
            <a:r>
              <a:rPr lang="en-US" sz="6000" dirty="0"/>
              <a:t>THANK YOU</a:t>
            </a:r>
            <a:endParaRPr lang="en-IN" sz="6000" dirty="0"/>
          </a:p>
        </p:txBody>
      </p:sp>
      <p:sp>
        <p:nvSpPr>
          <p:cNvPr id="3" name="TextBox 2">
            <a:extLst>
              <a:ext uri="{FF2B5EF4-FFF2-40B4-BE49-F238E27FC236}">
                <a16:creationId xmlns:a16="http://schemas.microsoft.com/office/drawing/2014/main" id="{D386158D-43D6-F0D5-9937-69982AE7F782}"/>
              </a:ext>
            </a:extLst>
          </p:cNvPr>
          <p:cNvSpPr txBox="1"/>
          <p:nvPr/>
        </p:nvSpPr>
        <p:spPr>
          <a:xfrm>
            <a:off x="1527110" y="3342623"/>
            <a:ext cx="9349274" cy="1938992"/>
          </a:xfrm>
          <a:prstGeom prst="rect">
            <a:avLst/>
          </a:prstGeom>
          <a:noFill/>
        </p:spPr>
        <p:txBody>
          <a:bodyPr wrap="square" rtlCol="0">
            <a:spAutoFit/>
          </a:bodyPr>
          <a:lstStyle/>
          <a:p>
            <a:pPr algn="ctr"/>
            <a:r>
              <a:rPr lang="en-US" sz="6000" dirty="0"/>
              <a:t>LETS START WITH PROJECT DEMO</a:t>
            </a:r>
            <a:endParaRPr lang="en-IN" sz="6000" dirty="0"/>
          </a:p>
        </p:txBody>
      </p:sp>
    </p:spTree>
    <p:extLst>
      <p:ext uri="{BB962C8B-B14F-4D97-AF65-F5344CB8AC3E}">
        <p14:creationId xmlns:p14="http://schemas.microsoft.com/office/powerpoint/2010/main" val="1333091793"/>
      </p:ext>
    </p:extLst>
  </p:cSld>
  <p:clrMapOvr>
    <a:masterClrMapping/>
  </p:clrMapOvr>
  <mc:AlternateContent xmlns:mc="http://schemas.openxmlformats.org/markup-compatibility/2006">
    <mc:Choice xmlns:p14="http://schemas.microsoft.com/office/powerpoint/2010/main" Requires="p14">
      <p:transition spd="slow" p14:dur="2000" advTm="2377"/>
    </mc:Choice>
    <mc:Fallback>
      <p:transition spd="slow" advTm="237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0E8D-90F0-BB7F-FEE3-73B960FA884F}"/>
              </a:ext>
            </a:extLst>
          </p:cNvPr>
          <p:cNvSpPr>
            <a:spLocks noGrp="1"/>
          </p:cNvSpPr>
          <p:nvPr>
            <p:ph type="title"/>
          </p:nvPr>
        </p:nvSpPr>
        <p:spPr/>
        <p:txBody>
          <a:bodyPr>
            <a:normAutofit/>
          </a:bodyPr>
          <a:lstStyle/>
          <a:p>
            <a:r>
              <a:rPr lang="en-US" sz="4800" dirty="0"/>
              <a:t>DESCRITION : Part 1</a:t>
            </a:r>
            <a:endParaRPr lang="en-IN" sz="4800" dirty="0"/>
          </a:p>
        </p:txBody>
      </p:sp>
      <p:sp>
        <p:nvSpPr>
          <p:cNvPr id="3" name="Content Placeholder 2">
            <a:extLst>
              <a:ext uri="{FF2B5EF4-FFF2-40B4-BE49-F238E27FC236}">
                <a16:creationId xmlns:a16="http://schemas.microsoft.com/office/drawing/2014/main" id="{FC9EAF4D-1EFA-0EA3-C486-C3EA201F1ABC}"/>
              </a:ext>
            </a:extLst>
          </p:cNvPr>
          <p:cNvSpPr>
            <a:spLocks noGrp="1"/>
          </p:cNvSpPr>
          <p:nvPr>
            <p:ph idx="1"/>
          </p:nvPr>
        </p:nvSpPr>
        <p:spPr>
          <a:xfrm>
            <a:off x="680321" y="2336872"/>
            <a:ext cx="9613861" cy="3877315"/>
          </a:xfrm>
        </p:spPr>
        <p:txBody>
          <a:bodyPr>
            <a:noAutofit/>
          </a:bodyPr>
          <a:lstStyle/>
          <a:p>
            <a:pPr marL="0" indent="0">
              <a:buNone/>
            </a:pPr>
            <a:r>
              <a:rPr lang="en-US" i="0" dirty="0">
                <a:solidFill>
                  <a:schemeClr val="bg1"/>
                </a:solidFill>
                <a:effectLst/>
                <a:latin typeface="Söhne"/>
              </a:rPr>
              <a:t>EDINS, the Education Information System, is a transformative platform designed to revolutionize the education sector by introducing advanced information management solutions. With a focus on streamlining administrative tasks, enhancing collaboration among stakeholders, and optimizing educational processes, EDINS offers a comprehensive suite of features. These include centralized user management, efficient student enrollment, and staff information systems. The system facilitates seamless course and curriculum management, while also serving as a centralized repository for notes and educational resources. Real-time messaging, communication tools, and discussion forums foster improved interaction among students, teachers, and administrators.</a:t>
            </a:r>
            <a:endParaRPr lang="en-IN" dirty="0">
              <a:solidFill>
                <a:schemeClr val="bg1"/>
              </a:solidFill>
            </a:endParaRPr>
          </a:p>
        </p:txBody>
      </p:sp>
    </p:spTree>
    <p:extLst>
      <p:ext uri="{BB962C8B-B14F-4D97-AF65-F5344CB8AC3E}">
        <p14:creationId xmlns:p14="http://schemas.microsoft.com/office/powerpoint/2010/main" val="3946441087"/>
      </p:ext>
    </p:extLst>
  </p:cSld>
  <p:clrMapOvr>
    <a:masterClrMapping/>
  </p:clrMapOvr>
  <mc:AlternateContent xmlns:mc="http://schemas.openxmlformats.org/markup-compatibility/2006">
    <mc:Choice xmlns:p14="http://schemas.microsoft.com/office/powerpoint/2010/main" Requires="p14">
      <p:transition spd="slow" p14:dur="2000" advTm="3490"/>
    </mc:Choice>
    <mc:Fallback>
      <p:transition spd="slow" advTm="34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1E84-3BC8-F165-AAA2-8CC268740B89}"/>
              </a:ext>
            </a:extLst>
          </p:cNvPr>
          <p:cNvSpPr>
            <a:spLocks noGrp="1"/>
          </p:cNvSpPr>
          <p:nvPr>
            <p:ph type="title"/>
          </p:nvPr>
        </p:nvSpPr>
        <p:spPr/>
        <p:txBody>
          <a:bodyPr/>
          <a:lstStyle/>
          <a:p>
            <a:r>
              <a:rPr lang="en-US" sz="3600" dirty="0"/>
              <a:t>DESCRITION : Part 2</a:t>
            </a:r>
            <a:endParaRPr lang="en-IN" dirty="0"/>
          </a:p>
        </p:txBody>
      </p:sp>
      <p:sp>
        <p:nvSpPr>
          <p:cNvPr id="3" name="Content Placeholder 2">
            <a:extLst>
              <a:ext uri="{FF2B5EF4-FFF2-40B4-BE49-F238E27FC236}">
                <a16:creationId xmlns:a16="http://schemas.microsoft.com/office/drawing/2014/main" id="{C33C01F9-7709-93EB-5D75-0C55E09DFE27}"/>
              </a:ext>
            </a:extLst>
          </p:cNvPr>
          <p:cNvSpPr>
            <a:spLocks noGrp="1"/>
          </p:cNvSpPr>
          <p:nvPr>
            <p:ph idx="1"/>
          </p:nvPr>
        </p:nvSpPr>
        <p:spPr/>
        <p:txBody>
          <a:bodyPr>
            <a:noAutofit/>
          </a:bodyPr>
          <a:lstStyle/>
          <a:p>
            <a:pPr marL="0" indent="0">
              <a:buNone/>
            </a:pPr>
            <a:r>
              <a:rPr lang="en-US" sz="2800" b="0" i="0" dirty="0">
                <a:solidFill>
                  <a:schemeClr val="bg1"/>
                </a:solidFill>
                <a:effectLst/>
                <a:latin typeface="Söhne"/>
              </a:rPr>
              <a:t>EDINS empowers users with specific roles, such as admin, staff, teacher, and student, ensuring tailored access and functionalities. Built on a robust technology stack, including Node.js, Express.js, MongoDB, and modern frontend technologies, EDINS provides a scalable, user-friendly, and efficient solution for educational institutions. Through this presentation, we delve into the key features, system architecture, technology stack, benefits, and future enhancements of EDINS, showcasing its potential to revolutionize information management in the educational landscape.</a:t>
            </a:r>
            <a:endParaRPr lang="en-IN" sz="2800" dirty="0">
              <a:solidFill>
                <a:schemeClr val="bg1"/>
              </a:solidFill>
            </a:endParaRPr>
          </a:p>
        </p:txBody>
      </p:sp>
    </p:spTree>
    <p:extLst>
      <p:ext uri="{BB962C8B-B14F-4D97-AF65-F5344CB8AC3E}">
        <p14:creationId xmlns:p14="http://schemas.microsoft.com/office/powerpoint/2010/main" val="987581984"/>
      </p:ext>
    </p:extLst>
  </p:cSld>
  <p:clrMapOvr>
    <a:masterClrMapping/>
  </p:clrMapOvr>
  <mc:AlternateContent xmlns:mc="http://schemas.openxmlformats.org/markup-compatibility/2006">
    <mc:Choice xmlns:p14="http://schemas.microsoft.com/office/powerpoint/2010/main" Requires="p14">
      <p:transition spd="slow" p14:dur="2000" advTm="3371"/>
    </mc:Choice>
    <mc:Fallback>
      <p:transition spd="slow" advTm="337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D8B1-402C-3BAD-B858-E74FDDD3F871}"/>
              </a:ext>
            </a:extLst>
          </p:cNvPr>
          <p:cNvSpPr>
            <a:spLocks noGrp="1"/>
          </p:cNvSpPr>
          <p:nvPr>
            <p:ph type="title"/>
          </p:nvPr>
        </p:nvSpPr>
        <p:spPr/>
        <p:txBody>
          <a:bodyPr>
            <a:normAutofit/>
          </a:bodyPr>
          <a:lstStyle/>
          <a:p>
            <a:r>
              <a:rPr lang="en-IN" sz="4400" b="1" i="0" dirty="0">
                <a:effectLst/>
                <a:latin typeface="Söhne"/>
              </a:rPr>
              <a:t>Project Objectives :</a:t>
            </a:r>
            <a:endParaRPr lang="en-IN" sz="4400" dirty="0"/>
          </a:p>
        </p:txBody>
      </p:sp>
      <p:sp>
        <p:nvSpPr>
          <p:cNvPr id="3" name="Content Placeholder 2">
            <a:extLst>
              <a:ext uri="{FF2B5EF4-FFF2-40B4-BE49-F238E27FC236}">
                <a16:creationId xmlns:a16="http://schemas.microsoft.com/office/drawing/2014/main" id="{4EE36447-5B25-361D-BCEA-6931B1E14C8F}"/>
              </a:ext>
            </a:extLst>
          </p:cNvPr>
          <p:cNvSpPr>
            <a:spLocks noGrp="1"/>
          </p:cNvSpPr>
          <p:nvPr>
            <p:ph idx="1"/>
          </p:nvPr>
        </p:nvSpPr>
        <p:spPr>
          <a:xfrm>
            <a:off x="680321" y="2336872"/>
            <a:ext cx="9613861" cy="3849323"/>
          </a:xfrm>
        </p:spPr>
        <p:txBody>
          <a:bodyPr>
            <a:normAutofit lnSpcReduction="10000"/>
          </a:bodyPr>
          <a:lstStyle/>
          <a:p>
            <a:pPr marL="0" indent="0" algn="l">
              <a:buNone/>
            </a:pPr>
            <a:r>
              <a:rPr lang="en-US" sz="2800" b="1" i="0" dirty="0">
                <a:solidFill>
                  <a:srgbClr val="D1D5DB"/>
                </a:solidFill>
                <a:effectLst/>
                <a:latin typeface="Söhne"/>
              </a:rPr>
              <a:t>Efficient Information Management:</a:t>
            </a:r>
            <a:endParaRPr lang="en-US" sz="2800" b="0" i="0" dirty="0">
              <a:solidFill>
                <a:srgbClr val="D1D5DB"/>
              </a:solidFill>
              <a:effectLst/>
              <a:latin typeface="Söhne"/>
            </a:endParaRPr>
          </a:p>
          <a:p>
            <a:pPr algn="l">
              <a:buFont typeface="Arial" panose="020B0604020202020204" pitchFamily="34" charset="0"/>
              <a:buChar char="•"/>
            </a:pPr>
            <a:r>
              <a:rPr lang="en-US" b="0" i="0" dirty="0">
                <a:solidFill>
                  <a:schemeClr val="bg1"/>
                </a:solidFill>
                <a:effectLst/>
                <a:latin typeface="Söhne"/>
              </a:rPr>
              <a:t>Streamline and centralize administrative tasks related to student enrollment, staff management, and course details.</a:t>
            </a:r>
          </a:p>
          <a:p>
            <a:pPr algn="l">
              <a:buFont typeface="Arial" panose="020B0604020202020204" pitchFamily="34" charset="0"/>
              <a:buChar char="•"/>
            </a:pPr>
            <a:r>
              <a:rPr lang="en-US" b="0" i="0" dirty="0">
                <a:solidFill>
                  <a:schemeClr val="bg1"/>
                </a:solidFill>
                <a:effectLst/>
                <a:latin typeface="Söhne"/>
              </a:rPr>
              <a:t>Implement a robust database structure for efficient storage and retrieval of educational information.</a:t>
            </a:r>
          </a:p>
          <a:p>
            <a:pPr marL="0" indent="0" algn="l">
              <a:buNone/>
            </a:pPr>
            <a:r>
              <a:rPr lang="en-US" sz="2800" b="1" i="0" dirty="0">
                <a:solidFill>
                  <a:srgbClr val="D1D5DB"/>
                </a:solidFill>
                <a:effectLst/>
                <a:latin typeface="Söhne"/>
              </a:rPr>
              <a:t>Enhanced Collaboration:</a:t>
            </a:r>
            <a:endParaRPr lang="en-US" sz="2800" b="0" i="0" dirty="0">
              <a:solidFill>
                <a:srgbClr val="D1D5DB"/>
              </a:solidFill>
              <a:effectLst/>
              <a:latin typeface="Söhne"/>
            </a:endParaRPr>
          </a:p>
          <a:p>
            <a:pPr algn="l">
              <a:buFont typeface="Arial" panose="020B0604020202020204" pitchFamily="34" charset="0"/>
              <a:buChar char="•"/>
            </a:pPr>
            <a:r>
              <a:rPr lang="en-US" b="0" i="0" dirty="0">
                <a:solidFill>
                  <a:schemeClr val="bg1"/>
                </a:solidFill>
                <a:effectLst/>
                <a:latin typeface="Söhne"/>
              </a:rPr>
              <a:t>Facilitate seamless communication and collaboration among students, teachers, and administrators.</a:t>
            </a:r>
          </a:p>
          <a:p>
            <a:pPr algn="l">
              <a:buFont typeface="Arial" panose="020B0604020202020204" pitchFamily="34" charset="0"/>
              <a:buChar char="•"/>
            </a:pPr>
            <a:r>
              <a:rPr lang="en-US" b="0" i="0" dirty="0">
                <a:solidFill>
                  <a:schemeClr val="bg1"/>
                </a:solidFill>
                <a:effectLst/>
                <a:latin typeface="Söhne"/>
              </a:rPr>
              <a:t>Integrate real-time messaging, discussion forums, and communication tools to foster a collaborative learning environment.</a:t>
            </a: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2091737720"/>
      </p:ext>
    </p:extLst>
  </p:cSld>
  <p:clrMapOvr>
    <a:masterClrMapping/>
  </p:clrMapOvr>
  <mc:AlternateContent xmlns:mc="http://schemas.openxmlformats.org/markup-compatibility/2006">
    <mc:Choice xmlns:p14="http://schemas.microsoft.com/office/powerpoint/2010/main" Requires="p14">
      <p:transition spd="slow" p14:dur="2000" advTm="3038"/>
    </mc:Choice>
    <mc:Fallback>
      <p:transition spd="slow" advTm="303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D8B1-402C-3BAD-B858-E74FDDD3F871}"/>
              </a:ext>
            </a:extLst>
          </p:cNvPr>
          <p:cNvSpPr>
            <a:spLocks noGrp="1"/>
          </p:cNvSpPr>
          <p:nvPr>
            <p:ph type="title"/>
          </p:nvPr>
        </p:nvSpPr>
        <p:spPr/>
        <p:txBody>
          <a:bodyPr>
            <a:normAutofit/>
          </a:bodyPr>
          <a:lstStyle/>
          <a:p>
            <a:r>
              <a:rPr lang="en-IN" sz="4400" b="1" i="0" dirty="0">
                <a:effectLst/>
                <a:latin typeface="Söhne"/>
              </a:rPr>
              <a:t>Project Objectives :</a:t>
            </a:r>
            <a:endParaRPr lang="en-IN" sz="4400" dirty="0"/>
          </a:p>
        </p:txBody>
      </p:sp>
      <p:sp>
        <p:nvSpPr>
          <p:cNvPr id="3" name="Content Placeholder 2">
            <a:extLst>
              <a:ext uri="{FF2B5EF4-FFF2-40B4-BE49-F238E27FC236}">
                <a16:creationId xmlns:a16="http://schemas.microsoft.com/office/drawing/2014/main" id="{4EE36447-5B25-361D-BCEA-6931B1E14C8F}"/>
              </a:ext>
            </a:extLst>
          </p:cNvPr>
          <p:cNvSpPr>
            <a:spLocks noGrp="1"/>
          </p:cNvSpPr>
          <p:nvPr>
            <p:ph idx="1"/>
          </p:nvPr>
        </p:nvSpPr>
        <p:spPr>
          <a:xfrm>
            <a:off x="680321" y="2224905"/>
            <a:ext cx="9613861" cy="4017275"/>
          </a:xfrm>
        </p:spPr>
        <p:txBody>
          <a:bodyPr>
            <a:normAutofit/>
          </a:bodyPr>
          <a:lstStyle/>
          <a:p>
            <a:pPr marL="0" indent="0" algn="l">
              <a:buNone/>
            </a:pPr>
            <a:r>
              <a:rPr lang="en-US" sz="3200" b="1" i="0" dirty="0">
                <a:solidFill>
                  <a:srgbClr val="D1D5DB"/>
                </a:solidFill>
                <a:effectLst/>
                <a:latin typeface="Söhne"/>
              </a:rPr>
              <a:t>Optimized Educational Processes:</a:t>
            </a:r>
            <a:endParaRPr lang="en-US" sz="3200" b="0" i="0" dirty="0">
              <a:solidFill>
                <a:srgbClr val="D1D5DB"/>
              </a:solidFill>
              <a:effectLst/>
              <a:latin typeface="Söhne"/>
            </a:endParaRPr>
          </a:p>
          <a:p>
            <a:pPr algn="l">
              <a:buFont typeface="Arial" panose="020B0604020202020204" pitchFamily="34" charset="0"/>
              <a:buChar char="•"/>
            </a:pPr>
            <a:r>
              <a:rPr lang="en-US" b="0" i="0" dirty="0">
                <a:solidFill>
                  <a:schemeClr val="bg1"/>
                </a:solidFill>
                <a:effectLst/>
                <a:latin typeface="Söhne"/>
              </a:rPr>
              <a:t>Develop a user-friendly interface for students and teachers to access and manage educational resources.</a:t>
            </a:r>
          </a:p>
          <a:p>
            <a:pPr algn="l">
              <a:buFont typeface="Arial" panose="020B0604020202020204" pitchFamily="34" charset="0"/>
              <a:buChar char="•"/>
            </a:pPr>
            <a:r>
              <a:rPr lang="en-US" b="0" i="0" dirty="0">
                <a:solidFill>
                  <a:schemeClr val="bg1"/>
                </a:solidFill>
                <a:effectLst/>
                <a:latin typeface="Söhne"/>
              </a:rPr>
              <a:t>Provide a centralized repository for course materials, lecture notes, and other learning materials.</a:t>
            </a:r>
          </a:p>
          <a:p>
            <a:pPr marL="0" indent="0" algn="l">
              <a:buNone/>
            </a:pPr>
            <a:r>
              <a:rPr lang="en-US" sz="3200" b="1" i="0" dirty="0">
                <a:solidFill>
                  <a:srgbClr val="D1D5DB"/>
                </a:solidFill>
                <a:effectLst/>
                <a:latin typeface="Söhne"/>
              </a:rPr>
              <a:t>Role-Based Access:</a:t>
            </a:r>
            <a:endParaRPr lang="en-US" sz="3200" b="0" i="0" dirty="0">
              <a:solidFill>
                <a:srgbClr val="D1D5DB"/>
              </a:solidFill>
              <a:effectLst/>
              <a:latin typeface="Söhne"/>
            </a:endParaRPr>
          </a:p>
          <a:p>
            <a:pPr algn="l">
              <a:buFont typeface="Arial" panose="020B0604020202020204" pitchFamily="34" charset="0"/>
              <a:buChar char="•"/>
            </a:pPr>
            <a:r>
              <a:rPr lang="en-US" b="0" i="0" dirty="0">
                <a:solidFill>
                  <a:schemeClr val="bg1"/>
                </a:solidFill>
                <a:effectLst/>
                <a:latin typeface="Söhne"/>
              </a:rPr>
              <a:t>Implement role-based access control to ensure that users (admin, staff, teacher, student) have tailored access and functionalities.</a:t>
            </a:r>
          </a:p>
          <a:p>
            <a:pPr algn="l">
              <a:buFont typeface="Arial" panose="020B0604020202020204" pitchFamily="34" charset="0"/>
              <a:buChar char="•"/>
            </a:pPr>
            <a:r>
              <a:rPr lang="en-US" b="0" i="0" dirty="0">
                <a:solidFill>
                  <a:schemeClr val="bg1"/>
                </a:solidFill>
                <a:effectLst/>
                <a:latin typeface="Söhne"/>
              </a:rPr>
              <a:t>Enhance security measures to protect sensitive educational data.</a:t>
            </a: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3729458951"/>
      </p:ext>
    </p:extLst>
  </p:cSld>
  <p:clrMapOvr>
    <a:masterClrMapping/>
  </p:clrMapOvr>
  <mc:AlternateContent xmlns:mc="http://schemas.openxmlformats.org/markup-compatibility/2006">
    <mc:Choice xmlns:p14="http://schemas.microsoft.com/office/powerpoint/2010/main" Requires="p14">
      <p:transition spd="slow" p14:dur="2000" advTm="3106"/>
    </mc:Choice>
    <mc:Fallback>
      <p:transition spd="slow" advTm="31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D8B1-402C-3BAD-B858-E74FDDD3F871}"/>
              </a:ext>
            </a:extLst>
          </p:cNvPr>
          <p:cNvSpPr>
            <a:spLocks noGrp="1"/>
          </p:cNvSpPr>
          <p:nvPr>
            <p:ph type="title"/>
          </p:nvPr>
        </p:nvSpPr>
        <p:spPr/>
        <p:txBody>
          <a:bodyPr>
            <a:normAutofit/>
          </a:bodyPr>
          <a:lstStyle/>
          <a:p>
            <a:r>
              <a:rPr lang="en-IN" sz="4400" b="1" i="0" dirty="0">
                <a:effectLst/>
                <a:latin typeface="Söhne"/>
              </a:rPr>
              <a:t>Project Objectives :</a:t>
            </a:r>
            <a:endParaRPr lang="en-IN" sz="4400" dirty="0"/>
          </a:p>
        </p:txBody>
      </p:sp>
      <p:sp>
        <p:nvSpPr>
          <p:cNvPr id="3" name="Content Placeholder 2">
            <a:extLst>
              <a:ext uri="{FF2B5EF4-FFF2-40B4-BE49-F238E27FC236}">
                <a16:creationId xmlns:a16="http://schemas.microsoft.com/office/drawing/2014/main" id="{4EE36447-5B25-361D-BCEA-6931B1E14C8F}"/>
              </a:ext>
            </a:extLst>
          </p:cNvPr>
          <p:cNvSpPr>
            <a:spLocks noGrp="1"/>
          </p:cNvSpPr>
          <p:nvPr>
            <p:ph idx="1"/>
          </p:nvPr>
        </p:nvSpPr>
        <p:spPr>
          <a:xfrm>
            <a:off x="680321" y="2224905"/>
            <a:ext cx="9613861" cy="4017275"/>
          </a:xfrm>
        </p:spPr>
        <p:txBody>
          <a:bodyPr>
            <a:normAutofit/>
          </a:bodyPr>
          <a:lstStyle/>
          <a:p>
            <a:pPr marL="0" indent="0" algn="l">
              <a:buNone/>
            </a:pPr>
            <a:r>
              <a:rPr lang="en-US" sz="3200" b="1" i="0" dirty="0">
                <a:solidFill>
                  <a:srgbClr val="D1D5DB"/>
                </a:solidFill>
                <a:effectLst/>
                <a:latin typeface="Söhne"/>
              </a:rPr>
              <a:t>Scalability and Future Expansion:</a:t>
            </a:r>
            <a:endParaRPr lang="en-US" sz="3200" b="0" i="0" dirty="0">
              <a:solidFill>
                <a:srgbClr val="D1D5DB"/>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Build the system on a scalable technology stack (Node.js, Express.js, MongoDB) to accommodate future growth and expansion.</a:t>
            </a:r>
          </a:p>
          <a:p>
            <a:pPr algn="l">
              <a:buFont typeface="Arial" panose="020B0604020202020204" pitchFamily="34" charset="0"/>
              <a:buChar char="•"/>
            </a:pPr>
            <a:r>
              <a:rPr lang="en-US" sz="2400" b="0" i="0" dirty="0">
                <a:solidFill>
                  <a:schemeClr val="bg1"/>
                </a:solidFill>
                <a:effectLst/>
                <a:latin typeface="Söhne"/>
              </a:rPr>
              <a:t>Incorporate features that can adapt to evolving educational needs and advancements in technology.</a:t>
            </a:r>
          </a:p>
          <a:p>
            <a:pPr marL="0" indent="0" algn="l">
              <a:buNone/>
            </a:pPr>
            <a:r>
              <a:rPr lang="en-US" sz="3200" b="1" i="0" dirty="0">
                <a:solidFill>
                  <a:srgbClr val="D1D5DB"/>
                </a:solidFill>
                <a:effectLst/>
                <a:latin typeface="Söhne"/>
              </a:rPr>
              <a:t>User-Friendly Experience:</a:t>
            </a:r>
            <a:endParaRPr lang="en-US" sz="3200" b="0" i="0" dirty="0">
              <a:solidFill>
                <a:srgbClr val="D1D5DB"/>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Prioritize a user-friendly interface to ensure that users, regardless of technical proficiency, can navigate the system effortlessly.</a:t>
            </a:r>
          </a:p>
          <a:p>
            <a:pPr algn="l">
              <a:buFont typeface="Arial" panose="020B0604020202020204" pitchFamily="34" charset="0"/>
              <a:buChar char="•"/>
            </a:pPr>
            <a:r>
              <a:rPr lang="en-US" sz="2400" b="0" i="0" dirty="0">
                <a:solidFill>
                  <a:schemeClr val="bg1"/>
                </a:solidFill>
                <a:effectLst/>
                <a:latin typeface="Söhne"/>
              </a:rPr>
              <a:t>Conduct usability testing to refine and optimize the user experience.</a:t>
            </a: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4274517757"/>
      </p:ext>
    </p:extLst>
  </p:cSld>
  <p:clrMapOvr>
    <a:masterClrMapping/>
  </p:clrMapOvr>
  <mc:AlternateContent xmlns:mc="http://schemas.openxmlformats.org/markup-compatibility/2006">
    <mc:Choice xmlns:p14="http://schemas.microsoft.com/office/powerpoint/2010/main" Requires="p14">
      <p:transition spd="slow" p14:dur="2000" advTm="2567"/>
    </mc:Choice>
    <mc:Fallback>
      <p:transition spd="slow" advTm="256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D8B1-402C-3BAD-B858-E74FDDD3F871}"/>
              </a:ext>
            </a:extLst>
          </p:cNvPr>
          <p:cNvSpPr>
            <a:spLocks noGrp="1"/>
          </p:cNvSpPr>
          <p:nvPr>
            <p:ph type="title"/>
          </p:nvPr>
        </p:nvSpPr>
        <p:spPr/>
        <p:txBody>
          <a:bodyPr>
            <a:normAutofit/>
          </a:bodyPr>
          <a:lstStyle/>
          <a:p>
            <a:r>
              <a:rPr lang="en-IN" sz="4400" b="1" i="0" dirty="0">
                <a:effectLst/>
                <a:latin typeface="Söhne"/>
              </a:rPr>
              <a:t>Project Objectives :</a:t>
            </a:r>
            <a:endParaRPr lang="en-IN" sz="4400" dirty="0"/>
          </a:p>
        </p:txBody>
      </p:sp>
      <p:sp>
        <p:nvSpPr>
          <p:cNvPr id="3" name="Content Placeholder 2">
            <a:extLst>
              <a:ext uri="{FF2B5EF4-FFF2-40B4-BE49-F238E27FC236}">
                <a16:creationId xmlns:a16="http://schemas.microsoft.com/office/drawing/2014/main" id="{4EE36447-5B25-361D-BCEA-6931B1E14C8F}"/>
              </a:ext>
            </a:extLst>
          </p:cNvPr>
          <p:cNvSpPr>
            <a:spLocks noGrp="1"/>
          </p:cNvSpPr>
          <p:nvPr>
            <p:ph idx="1"/>
          </p:nvPr>
        </p:nvSpPr>
        <p:spPr>
          <a:xfrm>
            <a:off x="680321" y="2224905"/>
            <a:ext cx="9613861" cy="4017275"/>
          </a:xfrm>
        </p:spPr>
        <p:txBody>
          <a:bodyPr>
            <a:normAutofit lnSpcReduction="10000"/>
          </a:bodyPr>
          <a:lstStyle/>
          <a:p>
            <a:pPr marL="0" indent="0" algn="l">
              <a:buNone/>
            </a:pPr>
            <a:r>
              <a:rPr lang="en-US" sz="3200" b="1" i="0" dirty="0">
                <a:solidFill>
                  <a:srgbClr val="D1D5DB"/>
                </a:solidFill>
                <a:effectLst/>
                <a:latin typeface="Söhne"/>
              </a:rPr>
              <a:t>Data Integrity and Accuracy:</a:t>
            </a:r>
            <a:endParaRPr lang="en-US" sz="3200" b="0" i="0" dirty="0">
              <a:solidFill>
                <a:srgbClr val="D1D5DB"/>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Implement data validation and integrity checks to maintain accurate and reliable information within the system.</a:t>
            </a:r>
          </a:p>
          <a:p>
            <a:pPr algn="l">
              <a:buFont typeface="Arial" panose="020B0604020202020204" pitchFamily="34" charset="0"/>
              <a:buChar char="•"/>
            </a:pPr>
            <a:r>
              <a:rPr lang="en-US" sz="2400" b="0" i="0" dirty="0">
                <a:solidFill>
                  <a:schemeClr val="bg1"/>
                </a:solidFill>
                <a:effectLst/>
                <a:latin typeface="Söhne"/>
              </a:rPr>
              <a:t>Ensure that updates and modifications to educational data are reflected accurately and promptly.</a:t>
            </a:r>
          </a:p>
          <a:p>
            <a:pPr marL="0" indent="0" algn="l">
              <a:buNone/>
            </a:pPr>
            <a:r>
              <a:rPr lang="en-US" sz="3200" b="1" i="0" dirty="0">
                <a:solidFill>
                  <a:srgbClr val="D1D5DB"/>
                </a:solidFill>
                <a:effectLst/>
                <a:latin typeface="Söhne"/>
              </a:rPr>
              <a:t>Feedback Mechanism:</a:t>
            </a:r>
            <a:endParaRPr lang="en-US" sz="3200" b="0" i="0" dirty="0">
              <a:solidFill>
                <a:srgbClr val="D1D5DB"/>
              </a:solidFill>
              <a:effectLst/>
              <a:latin typeface="Söhne"/>
            </a:endParaRPr>
          </a:p>
          <a:p>
            <a:pPr algn="l">
              <a:buFont typeface="Arial" panose="020B0604020202020204" pitchFamily="34" charset="0"/>
              <a:buChar char="•"/>
            </a:pPr>
            <a:r>
              <a:rPr lang="en-US" sz="2400" b="0" i="0" dirty="0">
                <a:solidFill>
                  <a:schemeClr val="bg1"/>
                </a:solidFill>
                <a:effectLst/>
                <a:latin typeface="Söhne"/>
              </a:rPr>
              <a:t>Integrate a feedback system to gather insights from students regarding courses, teaching methods, and overall system usability.</a:t>
            </a:r>
          </a:p>
          <a:p>
            <a:pPr algn="l">
              <a:buFont typeface="Arial" panose="020B0604020202020204" pitchFamily="34" charset="0"/>
              <a:buChar char="•"/>
            </a:pPr>
            <a:r>
              <a:rPr lang="en-US" sz="2400" b="0" i="0" dirty="0">
                <a:solidFill>
                  <a:schemeClr val="bg1"/>
                </a:solidFill>
                <a:effectLst/>
                <a:latin typeface="Söhne"/>
              </a:rPr>
              <a:t>Leverage feedback data to make continuous improvements to the EDINS platform.</a:t>
            </a: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1431375444"/>
      </p:ext>
    </p:extLst>
  </p:cSld>
  <p:clrMapOvr>
    <a:masterClrMapping/>
  </p:clrMapOvr>
  <mc:AlternateContent xmlns:mc="http://schemas.openxmlformats.org/markup-compatibility/2006">
    <mc:Choice xmlns:p14="http://schemas.microsoft.com/office/powerpoint/2010/main" Requires="p14">
      <p:transition spd="slow" p14:dur="2000" advTm="3471"/>
    </mc:Choice>
    <mc:Fallback>
      <p:transition spd="slow" advTm="347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45D7-1161-B20F-5681-EF12AC49749A}"/>
              </a:ext>
            </a:extLst>
          </p:cNvPr>
          <p:cNvSpPr>
            <a:spLocks noGrp="1"/>
          </p:cNvSpPr>
          <p:nvPr>
            <p:ph type="title"/>
          </p:nvPr>
        </p:nvSpPr>
        <p:spPr/>
        <p:txBody>
          <a:bodyPr>
            <a:normAutofit/>
          </a:bodyPr>
          <a:lstStyle/>
          <a:p>
            <a:r>
              <a:rPr lang="en-US" sz="4400" dirty="0"/>
              <a:t>FEATURES :</a:t>
            </a:r>
            <a:endParaRPr lang="en-IN" sz="4400" dirty="0"/>
          </a:p>
        </p:txBody>
      </p:sp>
      <p:sp>
        <p:nvSpPr>
          <p:cNvPr id="3" name="Content Placeholder 2">
            <a:extLst>
              <a:ext uri="{FF2B5EF4-FFF2-40B4-BE49-F238E27FC236}">
                <a16:creationId xmlns:a16="http://schemas.microsoft.com/office/drawing/2014/main" id="{BB046379-66F3-5CA6-67B4-EC452DF4D37E}"/>
              </a:ext>
            </a:extLst>
          </p:cNvPr>
          <p:cNvSpPr>
            <a:spLocks noGrp="1"/>
          </p:cNvSpPr>
          <p:nvPr>
            <p:ph sz="half" idx="1"/>
          </p:nvPr>
        </p:nvSpPr>
        <p:spPr>
          <a:xfrm>
            <a:off x="680321" y="2336870"/>
            <a:ext cx="4698358" cy="4241209"/>
          </a:xfrm>
        </p:spPr>
        <p:txBody>
          <a:bodyPr>
            <a:normAutofit fontScale="92500" lnSpcReduction="10000"/>
          </a:bodyPr>
          <a:lstStyle/>
          <a:p>
            <a:r>
              <a:rPr lang="en-US" sz="2600" b="0" i="0" dirty="0">
                <a:solidFill>
                  <a:srgbClr val="D1D5DB"/>
                </a:solidFill>
                <a:effectLst/>
                <a:latin typeface="Söhne"/>
              </a:rPr>
              <a:t>User Authentication and Authorization</a:t>
            </a:r>
          </a:p>
          <a:p>
            <a:r>
              <a:rPr lang="en-US" sz="2600" b="0" i="0" dirty="0">
                <a:solidFill>
                  <a:srgbClr val="D1D5DB"/>
                </a:solidFill>
                <a:effectLst/>
                <a:latin typeface="Söhne"/>
              </a:rPr>
              <a:t>Student Management</a:t>
            </a:r>
          </a:p>
          <a:p>
            <a:r>
              <a:rPr lang="en-US" sz="2600" b="0" i="0" dirty="0">
                <a:solidFill>
                  <a:srgbClr val="D1D5DB"/>
                </a:solidFill>
                <a:effectLst/>
                <a:latin typeface="Söhne"/>
              </a:rPr>
              <a:t>Staff Management</a:t>
            </a:r>
          </a:p>
          <a:p>
            <a:r>
              <a:rPr lang="en-US" sz="2600" b="0" i="0" dirty="0">
                <a:solidFill>
                  <a:srgbClr val="D1D5DB"/>
                </a:solidFill>
                <a:effectLst/>
                <a:latin typeface="Söhne"/>
              </a:rPr>
              <a:t>Real-time Communication</a:t>
            </a:r>
          </a:p>
          <a:p>
            <a:r>
              <a:rPr lang="en-US" sz="2600" b="0" i="0" dirty="0">
                <a:solidFill>
                  <a:srgbClr val="D1D5DB"/>
                </a:solidFill>
                <a:effectLst/>
                <a:latin typeface="Söhne"/>
              </a:rPr>
              <a:t>Feedback and Evaluation</a:t>
            </a:r>
          </a:p>
          <a:p>
            <a:r>
              <a:rPr lang="en-US" sz="2600" b="0" i="0" dirty="0">
                <a:solidFill>
                  <a:srgbClr val="D1D5DB"/>
                </a:solidFill>
                <a:effectLst/>
                <a:latin typeface="Söhne"/>
              </a:rPr>
              <a:t>Data Analytics and Reporting</a:t>
            </a:r>
          </a:p>
          <a:p>
            <a:r>
              <a:rPr lang="en-US" sz="2600" b="0" i="0" dirty="0">
                <a:solidFill>
                  <a:srgbClr val="D1D5DB"/>
                </a:solidFill>
                <a:effectLst/>
                <a:latin typeface="Söhne"/>
              </a:rPr>
              <a:t>Scalability and Flexibility</a:t>
            </a:r>
          </a:p>
          <a:p>
            <a:r>
              <a:rPr lang="en-US" sz="2600" dirty="0">
                <a:solidFill>
                  <a:srgbClr val="D1D5DB"/>
                </a:solidFill>
                <a:latin typeface="Söhne"/>
              </a:rPr>
              <a:t>Login and Register</a:t>
            </a:r>
          </a:p>
          <a:p>
            <a:r>
              <a:rPr lang="en-US" sz="2600" b="0" i="0" dirty="0">
                <a:solidFill>
                  <a:srgbClr val="D1D5DB"/>
                </a:solidFill>
                <a:effectLst/>
                <a:latin typeface="Söhne"/>
              </a:rPr>
              <a:t>Forgot Password</a:t>
            </a:r>
          </a:p>
          <a:p>
            <a:endParaRPr lang="en-IN" dirty="0"/>
          </a:p>
        </p:txBody>
      </p:sp>
      <p:sp>
        <p:nvSpPr>
          <p:cNvPr id="4" name="Content Placeholder 3">
            <a:extLst>
              <a:ext uri="{FF2B5EF4-FFF2-40B4-BE49-F238E27FC236}">
                <a16:creationId xmlns:a16="http://schemas.microsoft.com/office/drawing/2014/main" id="{265E3B55-D90C-5DC4-4AAF-5E12092C992D}"/>
              </a:ext>
            </a:extLst>
          </p:cNvPr>
          <p:cNvSpPr>
            <a:spLocks noGrp="1"/>
          </p:cNvSpPr>
          <p:nvPr>
            <p:ph sz="half" idx="2"/>
          </p:nvPr>
        </p:nvSpPr>
        <p:spPr>
          <a:xfrm>
            <a:off x="5487251" y="2196912"/>
            <a:ext cx="4700058" cy="4521127"/>
          </a:xfrm>
        </p:spPr>
        <p:txBody>
          <a:bodyPr>
            <a:noAutofit/>
          </a:bodyPr>
          <a:lstStyle/>
          <a:p>
            <a:r>
              <a:rPr lang="en-US" b="0" i="0" dirty="0">
                <a:solidFill>
                  <a:srgbClr val="D1D5DB"/>
                </a:solidFill>
                <a:effectLst/>
                <a:latin typeface="Söhne"/>
              </a:rPr>
              <a:t>Security Measures</a:t>
            </a:r>
          </a:p>
          <a:p>
            <a:r>
              <a:rPr lang="en-US" b="0" i="0" dirty="0">
                <a:solidFill>
                  <a:srgbClr val="D1D5DB"/>
                </a:solidFill>
                <a:effectLst/>
                <a:latin typeface="Söhne"/>
              </a:rPr>
              <a:t>Feedback Mechanism</a:t>
            </a:r>
          </a:p>
          <a:p>
            <a:r>
              <a:rPr lang="en-US" b="0" i="0" dirty="0">
                <a:solidFill>
                  <a:srgbClr val="D1D5DB"/>
                </a:solidFill>
                <a:effectLst/>
                <a:latin typeface="Söhne"/>
              </a:rPr>
              <a:t>Notifications and Alerts</a:t>
            </a:r>
          </a:p>
          <a:p>
            <a:r>
              <a:rPr lang="en-US" b="0" i="0" dirty="0">
                <a:solidFill>
                  <a:srgbClr val="D1D5DB"/>
                </a:solidFill>
                <a:effectLst/>
                <a:latin typeface="Söhne"/>
              </a:rPr>
              <a:t>Discussion Forums</a:t>
            </a:r>
          </a:p>
          <a:p>
            <a:r>
              <a:rPr lang="en-US" b="0" i="0" dirty="0">
                <a:solidFill>
                  <a:srgbClr val="D1D5DB"/>
                </a:solidFill>
                <a:effectLst/>
                <a:latin typeface="Söhne"/>
              </a:rPr>
              <a:t>Document Management</a:t>
            </a:r>
          </a:p>
          <a:p>
            <a:r>
              <a:rPr lang="en-US" b="0" i="0" dirty="0">
                <a:solidFill>
                  <a:srgbClr val="D1D5DB"/>
                </a:solidFill>
                <a:effectLst/>
                <a:latin typeface="Söhne"/>
              </a:rPr>
              <a:t>Collaboration Tools</a:t>
            </a:r>
          </a:p>
          <a:p>
            <a:r>
              <a:rPr lang="en-US" dirty="0">
                <a:solidFill>
                  <a:srgbClr val="D1D5DB"/>
                </a:solidFill>
                <a:latin typeface="Söhne"/>
              </a:rPr>
              <a:t>Admin Management</a:t>
            </a:r>
          </a:p>
          <a:p>
            <a:r>
              <a:rPr lang="en-US" b="0" i="0" dirty="0">
                <a:solidFill>
                  <a:srgbClr val="D1D5DB"/>
                </a:solidFill>
                <a:effectLst/>
                <a:latin typeface="Söhne"/>
              </a:rPr>
              <a:t>Notes Management</a:t>
            </a:r>
          </a:p>
          <a:p>
            <a:r>
              <a:rPr lang="en-US" dirty="0">
                <a:solidFill>
                  <a:srgbClr val="D1D5DB"/>
                </a:solidFill>
                <a:latin typeface="Söhne"/>
              </a:rPr>
              <a:t>CRUD APP</a:t>
            </a:r>
          </a:p>
          <a:p>
            <a:r>
              <a:rPr lang="en-US" b="0" i="0" dirty="0">
                <a:solidFill>
                  <a:srgbClr val="D1D5DB"/>
                </a:solidFill>
                <a:effectLst/>
                <a:latin typeface="Söhne"/>
              </a:rPr>
              <a:t>Error Handling</a:t>
            </a:r>
          </a:p>
        </p:txBody>
      </p:sp>
    </p:spTree>
    <p:extLst>
      <p:ext uri="{BB962C8B-B14F-4D97-AF65-F5344CB8AC3E}">
        <p14:creationId xmlns:p14="http://schemas.microsoft.com/office/powerpoint/2010/main" val="748932699"/>
      </p:ext>
    </p:extLst>
  </p:cSld>
  <p:clrMapOvr>
    <a:masterClrMapping/>
  </p:clrMapOvr>
  <mc:AlternateContent xmlns:mc="http://schemas.openxmlformats.org/markup-compatibility/2006">
    <mc:Choice xmlns:p14="http://schemas.microsoft.com/office/powerpoint/2010/main" Requires="p14">
      <p:transition spd="slow" p14:dur="2000" advTm="3020"/>
    </mc:Choice>
    <mc:Fallback>
      <p:transition spd="slow" advTm="30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D8B1-402C-3BAD-B858-E74FDDD3F871}"/>
              </a:ext>
            </a:extLst>
          </p:cNvPr>
          <p:cNvSpPr>
            <a:spLocks noGrp="1"/>
          </p:cNvSpPr>
          <p:nvPr>
            <p:ph type="title"/>
          </p:nvPr>
        </p:nvSpPr>
        <p:spPr/>
        <p:txBody>
          <a:bodyPr>
            <a:normAutofit/>
          </a:bodyPr>
          <a:lstStyle/>
          <a:p>
            <a:r>
              <a:rPr lang="en-IN" sz="4400" b="1" i="0" dirty="0">
                <a:effectLst/>
                <a:latin typeface="Söhne"/>
              </a:rPr>
              <a:t>User Roles :</a:t>
            </a:r>
            <a:endParaRPr lang="en-IN" sz="4400" dirty="0"/>
          </a:p>
        </p:txBody>
      </p:sp>
      <p:sp>
        <p:nvSpPr>
          <p:cNvPr id="3" name="Content Placeholder 2">
            <a:extLst>
              <a:ext uri="{FF2B5EF4-FFF2-40B4-BE49-F238E27FC236}">
                <a16:creationId xmlns:a16="http://schemas.microsoft.com/office/drawing/2014/main" id="{4EE36447-5B25-361D-BCEA-6931B1E14C8F}"/>
              </a:ext>
            </a:extLst>
          </p:cNvPr>
          <p:cNvSpPr>
            <a:spLocks noGrp="1"/>
          </p:cNvSpPr>
          <p:nvPr>
            <p:ph idx="1"/>
          </p:nvPr>
        </p:nvSpPr>
        <p:spPr>
          <a:xfrm>
            <a:off x="680321" y="2224905"/>
            <a:ext cx="9613861" cy="4017275"/>
          </a:xfrm>
        </p:spPr>
        <p:txBody>
          <a:bodyPr>
            <a:normAutofit/>
          </a:bodyPr>
          <a:lstStyle/>
          <a:p>
            <a:pPr algn="l">
              <a:buFont typeface="Arial" panose="020B0604020202020204" pitchFamily="34" charset="0"/>
              <a:buChar char="•"/>
            </a:pPr>
            <a:r>
              <a:rPr lang="en-US" sz="3200" b="0" i="0" dirty="0">
                <a:solidFill>
                  <a:schemeClr val="bg1"/>
                </a:solidFill>
                <a:effectLst/>
                <a:highlight>
                  <a:srgbClr val="FFFF00"/>
                </a:highlight>
                <a:latin typeface="Söhne"/>
              </a:rPr>
              <a:t>Admin </a:t>
            </a:r>
            <a:r>
              <a:rPr lang="en-US" sz="3200" b="0" i="0" dirty="0">
                <a:solidFill>
                  <a:schemeClr val="bg1"/>
                </a:solidFill>
                <a:effectLst/>
                <a:latin typeface="Söhne"/>
              </a:rPr>
              <a:t>: Overseeing the entire system</a:t>
            </a:r>
          </a:p>
          <a:p>
            <a:pPr algn="l">
              <a:buFont typeface="Arial" panose="020B0604020202020204" pitchFamily="34" charset="0"/>
              <a:buChar char="•"/>
            </a:pPr>
            <a:r>
              <a:rPr lang="en-US" sz="3200" b="0" i="0" dirty="0">
                <a:solidFill>
                  <a:schemeClr val="bg1"/>
                </a:solidFill>
                <a:effectLst/>
                <a:highlight>
                  <a:srgbClr val="FFFF00"/>
                </a:highlight>
                <a:latin typeface="Söhne"/>
              </a:rPr>
              <a:t>Staff </a:t>
            </a:r>
            <a:r>
              <a:rPr lang="en-US" sz="3200" b="0" i="0" dirty="0">
                <a:solidFill>
                  <a:schemeClr val="bg1"/>
                </a:solidFill>
                <a:effectLst/>
                <a:latin typeface="Söhne"/>
              </a:rPr>
              <a:t>: Managing student and teacher information</a:t>
            </a:r>
          </a:p>
          <a:p>
            <a:pPr algn="l">
              <a:buFont typeface="Arial" panose="020B0604020202020204" pitchFamily="34" charset="0"/>
              <a:buChar char="•"/>
            </a:pPr>
            <a:r>
              <a:rPr lang="en-US" sz="3200" b="0" i="0" dirty="0">
                <a:solidFill>
                  <a:schemeClr val="bg1"/>
                </a:solidFill>
                <a:effectLst/>
                <a:highlight>
                  <a:srgbClr val="FFFF00"/>
                </a:highlight>
                <a:latin typeface="Söhne"/>
              </a:rPr>
              <a:t>Teacher </a:t>
            </a:r>
            <a:r>
              <a:rPr lang="en-US" sz="3200" b="0" i="0" dirty="0">
                <a:solidFill>
                  <a:schemeClr val="bg1"/>
                </a:solidFill>
                <a:effectLst/>
                <a:latin typeface="Söhne"/>
              </a:rPr>
              <a:t>: Course management, feedback, and communication</a:t>
            </a:r>
          </a:p>
          <a:p>
            <a:pPr algn="l">
              <a:buFont typeface="Arial" panose="020B0604020202020204" pitchFamily="34" charset="0"/>
              <a:buChar char="•"/>
            </a:pPr>
            <a:r>
              <a:rPr lang="en-US" sz="3200" b="0" i="0" dirty="0">
                <a:solidFill>
                  <a:schemeClr val="bg1"/>
                </a:solidFill>
                <a:effectLst/>
                <a:highlight>
                  <a:srgbClr val="FFFF00"/>
                </a:highlight>
                <a:latin typeface="Söhne"/>
              </a:rPr>
              <a:t>Student</a:t>
            </a:r>
            <a:r>
              <a:rPr lang="en-US" sz="3200" b="0" i="0" dirty="0">
                <a:solidFill>
                  <a:schemeClr val="bg1"/>
                </a:solidFill>
                <a:effectLst/>
                <a:latin typeface="Söhne"/>
              </a:rPr>
              <a:t>: Access to course materials, feedback submission</a:t>
            </a:r>
          </a:p>
          <a:p>
            <a:pPr algn="l">
              <a:buFont typeface="Arial" panose="020B0604020202020204" pitchFamily="34" charset="0"/>
              <a:buChar char="•"/>
            </a:pPr>
            <a:r>
              <a:rPr lang="en-US" sz="3200" dirty="0">
                <a:solidFill>
                  <a:schemeClr val="bg1"/>
                </a:solidFill>
                <a:latin typeface="Söhne"/>
              </a:rPr>
              <a:t>Real Time Communication for all users</a:t>
            </a:r>
            <a:endParaRPr lang="en-US" sz="3200" b="0" i="0" dirty="0">
              <a:solidFill>
                <a:schemeClr val="bg1"/>
              </a:solidFill>
              <a:effectLst/>
              <a:latin typeface="Söhne"/>
            </a:endParaRPr>
          </a:p>
          <a:p>
            <a:pPr marL="0" indent="0" algn="l">
              <a:buNone/>
            </a:pPr>
            <a:endParaRPr lang="en-US" b="0" i="0" dirty="0">
              <a:solidFill>
                <a:srgbClr val="D1D5DB"/>
              </a:solidFill>
              <a:effectLst/>
              <a:latin typeface="Söhne"/>
            </a:endParaRPr>
          </a:p>
          <a:p>
            <a:pPr marL="0" indent="0">
              <a:buNone/>
            </a:pPr>
            <a:endParaRPr lang="en-IN" dirty="0"/>
          </a:p>
        </p:txBody>
      </p:sp>
    </p:spTree>
    <p:extLst>
      <p:ext uri="{BB962C8B-B14F-4D97-AF65-F5344CB8AC3E}">
        <p14:creationId xmlns:p14="http://schemas.microsoft.com/office/powerpoint/2010/main" val="3632176124"/>
      </p:ext>
    </p:extLst>
  </p:cSld>
  <p:clrMapOvr>
    <a:masterClrMapping/>
  </p:clrMapOvr>
  <mc:AlternateContent xmlns:mc="http://schemas.openxmlformats.org/markup-compatibility/2006">
    <mc:Choice xmlns:p14="http://schemas.microsoft.com/office/powerpoint/2010/main" Requires="p14">
      <p:transition spd="slow" p14:dur="2000" advTm="3124"/>
    </mc:Choice>
    <mc:Fallback>
      <p:transition spd="slow" advTm="3124"/>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24</TotalTime>
  <Words>1010</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Söhne</vt:lpstr>
      <vt:lpstr>Trebuchet MS</vt:lpstr>
      <vt:lpstr>Berlin</vt:lpstr>
      <vt:lpstr>EDUCATION INFORMATION SYSTEM (EDINS)</vt:lpstr>
      <vt:lpstr>DESCRITION : Part 1</vt:lpstr>
      <vt:lpstr>DESCRITION : Part 2</vt:lpstr>
      <vt:lpstr>Project Objectives :</vt:lpstr>
      <vt:lpstr>Project Objectives :</vt:lpstr>
      <vt:lpstr>Project Objectives :</vt:lpstr>
      <vt:lpstr>Project Objectives :</vt:lpstr>
      <vt:lpstr>FEATURES :</vt:lpstr>
      <vt:lpstr>User Roles :</vt:lpstr>
      <vt:lpstr>Technology Stack :</vt:lpstr>
      <vt:lpstr>Technology Stack :</vt:lpstr>
      <vt:lpstr>Conclusion :</vt:lpstr>
      <vt:lpstr>SOURCE CODE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 INFORMATION SYSTEM (EDINS)</dc:title>
  <dc:creator>Rahul Mahendrakar</dc:creator>
  <cp:lastModifiedBy>Rahul Mahendrakar</cp:lastModifiedBy>
  <cp:revision>3</cp:revision>
  <dcterms:created xsi:type="dcterms:W3CDTF">2024-01-02T04:56:03Z</dcterms:created>
  <dcterms:modified xsi:type="dcterms:W3CDTF">2024-01-02T06:29:40Z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2024-01-02T05:52:07Z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c604b0d5-1579-48ae-b3d9-ba9597beac74</vt:lpwstr>
  </property>
  <property fmtid="{D5CDD505-2E9C-101B-9397-08002B2CF9AE}" pid="7" name="MSIP_Label_defa4170-0d19-0005-0004-bc88714345d2_ActionId">
    <vt:lpwstr>727e8892-fa62-4682-8172-0914c3c3a369</vt:lpwstr>
  </property>
  <property fmtid="{D5CDD505-2E9C-101B-9397-08002B2CF9AE}" pid="8" name="MSIP_Label_defa4170-0d19-0005-0004-bc88714345d2_ContentBits">
    <vt:lpwstr>0</vt:lpwstr>
  </property>
</Properties>
</file>