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7" r:id="rId5"/>
    <p:sldId id="263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8839-D7E5-492D-AE53-FF0A4760B1E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F4DD-1617-4A4E-BAB4-4ABBE349D0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Rectángulo"/>
          <p:cNvSpPr/>
          <p:nvPr/>
        </p:nvSpPr>
        <p:spPr>
          <a:xfrm>
            <a:off x="107504" y="2636912"/>
            <a:ext cx="8640960" cy="19442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Repeat N</a:t>
            </a:r>
          </a:p>
          <a:p>
            <a:r>
              <a:rPr lang="en-US" sz="1400" dirty="0" smtClean="0"/>
              <a:t>times for</a:t>
            </a:r>
            <a:br>
              <a:rPr lang="en-US" sz="1400" dirty="0" smtClean="0"/>
            </a:br>
            <a:r>
              <a:rPr lang="en-US" sz="1400" dirty="0" smtClean="0"/>
              <a:t>each level of</a:t>
            </a:r>
            <a:br>
              <a:rPr lang="en-US" sz="1400" dirty="0" smtClean="0"/>
            </a:br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1115616" y="4077072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54868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1115616" y="126876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115616" y="2852936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1115616" y="4653136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Deciders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1115616" y="5877272"/>
            <a:ext cx="7416824" cy="8640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1115616" y="1988840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2051720" y="2420888"/>
            <a:ext cx="3024336" cy="331236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5220072" y="2420888"/>
            <a:ext cx="3024336" cy="331236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Micro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0" y="0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GENERAL RTS AI TASK DECOMPOSITION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0" y="3326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2267744" y="548680"/>
            <a:ext cx="6264696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Information from state of the game in order to take decisions. </a:t>
            </a:r>
            <a:r>
              <a:rPr lang="en-US" sz="1200" dirty="0" smtClean="0"/>
              <a:t>This information can be divided </a:t>
            </a:r>
            <a:r>
              <a:rPr lang="en-US" sz="1200" dirty="0" smtClean="0"/>
              <a:t>in: </a:t>
            </a:r>
            <a:r>
              <a:rPr lang="en-US" sz="1200" b="1" dirty="0" smtClean="0"/>
              <a:t>Spatial</a:t>
            </a:r>
            <a:r>
              <a:rPr lang="en-US" sz="1200" dirty="0" smtClean="0"/>
              <a:t>. Any information based on </a:t>
            </a:r>
            <a:r>
              <a:rPr lang="en-US" sz="1200" dirty="0" smtClean="0"/>
              <a:t>space; </a:t>
            </a:r>
            <a:r>
              <a:rPr lang="en-US" sz="1200" b="1" dirty="0" smtClean="0"/>
              <a:t>Temporal</a:t>
            </a:r>
            <a:r>
              <a:rPr lang="en-US" sz="1200" dirty="0" smtClean="0"/>
              <a:t>. Any information based on </a:t>
            </a:r>
            <a:r>
              <a:rPr lang="en-US" sz="1200" dirty="0" smtClean="0"/>
              <a:t>time; </a:t>
            </a:r>
            <a:r>
              <a:rPr lang="en-US" sz="1200" b="1" dirty="0" smtClean="0"/>
              <a:t>Enemy</a:t>
            </a:r>
            <a:r>
              <a:rPr lang="en-US" sz="1200" dirty="0" smtClean="0"/>
              <a:t>. Any information based on </a:t>
            </a:r>
            <a:r>
              <a:rPr lang="en-US" sz="1200" dirty="0" smtClean="0"/>
              <a:t>enemy; </a:t>
            </a:r>
            <a:r>
              <a:rPr lang="en-US" sz="1200" b="1" dirty="0" smtClean="0"/>
              <a:t>Ally</a:t>
            </a:r>
            <a:r>
              <a:rPr lang="en-US" sz="1200" dirty="0" smtClean="0"/>
              <a:t>. Any information based on ally </a:t>
            </a:r>
            <a:r>
              <a:rPr lang="en-US" sz="1200" dirty="0" smtClean="0"/>
              <a:t>forces.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0" name="49 Rectángulo"/>
          <p:cNvSpPr/>
          <p:nvPr/>
        </p:nvSpPr>
        <p:spPr>
          <a:xfrm>
            <a:off x="2267744" y="1268760"/>
            <a:ext cx="6264696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where the AI develops the "route map plan". I divided this block in 3 sequent states </a:t>
            </a:r>
            <a:r>
              <a:rPr lang="en-US" sz="1200" b="1" dirty="0" smtClean="0"/>
              <a:t>Planning</a:t>
            </a:r>
            <a:r>
              <a:rPr lang="en-US" sz="1200" dirty="0" smtClean="0"/>
              <a:t> (general plan based on general Perception) -&gt; </a:t>
            </a:r>
            <a:r>
              <a:rPr lang="en-US" sz="1200" b="1" dirty="0" smtClean="0"/>
              <a:t>Adapting</a:t>
            </a:r>
            <a:r>
              <a:rPr lang="en-US" sz="1200" dirty="0" smtClean="0"/>
              <a:t> (adaptations on general plan based on specific Perceptions) -&gt; </a:t>
            </a:r>
            <a:r>
              <a:rPr lang="en-US" sz="1200" b="1" dirty="0" smtClean="0"/>
              <a:t>Reacting</a:t>
            </a:r>
            <a:r>
              <a:rPr lang="en-US" sz="1200" dirty="0" smtClean="0"/>
              <a:t> (instant actions without previous plan).</a:t>
            </a:r>
            <a:endParaRPr lang="en-US" sz="1200" dirty="0"/>
          </a:p>
        </p:txBody>
      </p:sp>
      <p:sp>
        <p:nvSpPr>
          <p:cNvPr id="51" name="50 Rectángulo"/>
          <p:cNvSpPr/>
          <p:nvPr/>
        </p:nvSpPr>
        <p:spPr>
          <a:xfrm>
            <a:off x="2267744" y="1988840"/>
            <a:ext cx="6264696" cy="36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Sometimes </a:t>
            </a:r>
            <a:r>
              <a:rPr lang="en-US" sz="1200" dirty="0" smtClean="0"/>
              <a:t>a </a:t>
            </a:r>
            <a:r>
              <a:rPr lang="en-US" sz="1200" b="1" i="1" dirty="0" smtClean="0"/>
              <a:t>Logistic </a:t>
            </a:r>
            <a:r>
              <a:rPr lang="en-US" sz="1200" dirty="0" smtClean="0"/>
              <a:t>is needed to add any dependency on the general plan.</a:t>
            </a:r>
            <a:endParaRPr lang="en-US" sz="1200" dirty="0"/>
          </a:p>
        </p:txBody>
      </p:sp>
      <p:sp>
        <p:nvSpPr>
          <p:cNvPr id="52" name="51 Rectángulo"/>
          <p:cNvSpPr/>
          <p:nvPr/>
        </p:nvSpPr>
        <p:spPr>
          <a:xfrm>
            <a:off x="2123728" y="6021288"/>
            <a:ext cx="6048672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Here we </a:t>
            </a:r>
            <a:r>
              <a:rPr lang="en-US" sz="1200" dirty="0" smtClean="0"/>
              <a:t>have the different type of units that can execute </a:t>
            </a:r>
            <a:r>
              <a:rPr lang="en-US" sz="1200" dirty="0" smtClean="0"/>
              <a:t>atomic </a:t>
            </a:r>
            <a:r>
              <a:rPr lang="en-US" sz="1200" dirty="0" smtClean="0"/>
              <a:t>tasks.</a:t>
            </a:r>
            <a:endParaRPr lang="en-US" sz="1200" dirty="0"/>
          </a:p>
        </p:txBody>
      </p:sp>
      <p:sp>
        <p:nvSpPr>
          <p:cNvPr id="53" name="52 Rectángulo"/>
          <p:cNvSpPr/>
          <p:nvPr/>
        </p:nvSpPr>
        <p:spPr>
          <a:xfrm>
            <a:off x="2123728" y="4077072"/>
            <a:ext cx="6048672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Some AI needs to decide which shared </a:t>
            </a:r>
            <a:r>
              <a:rPr lang="en-US" sz="1200" dirty="0" smtClean="0"/>
              <a:t>resource will </a:t>
            </a:r>
            <a:r>
              <a:rPr lang="en-US" sz="1200" dirty="0" smtClean="0"/>
              <a:t>perform </a:t>
            </a:r>
            <a:r>
              <a:rPr lang="en-US" sz="1200" dirty="0" smtClean="0"/>
              <a:t>an action</a:t>
            </a:r>
            <a:r>
              <a:rPr lang="en-US" sz="1200" dirty="0" smtClean="0"/>
              <a:t>. For handle this we can use an </a:t>
            </a:r>
            <a:r>
              <a:rPr lang="en-US" sz="1200" b="1" i="1" dirty="0" smtClean="0"/>
              <a:t>Arbiter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4" name="53 Rectángulo"/>
          <p:cNvSpPr/>
          <p:nvPr/>
        </p:nvSpPr>
        <p:spPr>
          <a:xfrm>
            <a:off x="2123728" y="4725144"/>
            <a:ext cx="6048672" cy="1008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These are low level tools that take a decision given a specific problem. For example, given a target location we need to decide which is the best path (not necessarily the shortest).</a:t>
            </a:r>
          </a:p>
          <a:p>
            <a:r>
              <a:rPr lang="en-US" sz="1200" dirty="0" smtClean="0"/>
              <a:t>    The macro deciders are: Building Placer.</a:t>
            </a:r>
          </a:p>
          <a:p>
            <a:r>
              <a:rPr lang="en-US" sz="1200" dirty="0" smtClean="0"/>
              <a:t>    The micro deciders are: </a:t>
            </a:r>
            <a:r>
              <a:rPr lang="en-US" sz="1200" dirty="0" err="1" smtClean="0"/>
              <a:t>Patfhinder</a:t>
            </a:r>
            <a:r>
              <a:rPr lang="en-US" sz="1200" dirty="0" smtClean="0"/>
              <a:t>, Target Selection, Group Behavior and Unit Behavior.</a:t>
            </a:r>
            <a:endParaRPr lang="en-US" sz="1200" dirty="0"/>
          </a:p>
        </p:txBody>
      </p:sp>
      <p:sp>
        <p:nvSpPr>
          <p:cNvPr id="55" name="54 Rectángulo"/>
          <p:cNvSpPr/>
          <p:nvPr/>
        </p:nvSpPr>
        <p:spPr>
          <a:xfrm>
            <a:off x="2123728" y="2852936"/>
            <a:ext cx="6048672" cy="11521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This block takes the general plan and gives to each expert his task. </a:t>
            </a:r>
          </a:p>
          <a:p>
            <a:r>
              <a:rPr lang="en-US" sz="1200" dirty="0" smtClean="0"/>
              <a:t>    The macro experts are: Income resources (plan to get the resources needed), City Builder (plan to build the buildings required), Production (control the combat unit production desired) Research (plan the researches to achieve).</a:t>
            </a:r>
          </a:p>
          <a:p>
            <a:r>
              <a:rPr lang="en-US" sz="1200" dirty="0" smtClean="0"/>
              <a:t>    The micro experts are: Scouting (manage the scout options), </a:t>
            </a:r>
            <a:r>
              <a:rPr lang="en-US" sz="1200" dirty="0" smtClean="0"/>
              <a:t>Military (decide </a:t>
            </a:r>
            <a:r>
              <a:rPr lang="en-US" sz="1200" dirty="0" smtClean="0"/>
              <a:t>the tactical points to </a:t>
            </a:r>
            <a:r>
              <a:rPr lang="en-US" sz="1200" dirty="0" smtClean="0"/>
              <a:t>attack/defend) </a:t>
            </a:r>
            <a:r>
              <a:rPr lang="en-US" sz="1200" dirty="0" smtClean="0"/>
              <a:t> and Collaboration (plan tasks in order to support allies).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Rectángulo"/>
          <p:cNvSpPr/>
          <p:nvPr/>
        </p:nvSpPr>
        <p:spPr>
          <a:xfrm>
            <a:off x="107504" y="2636912"/>
            <a:ext cx="8640960" cy="19442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Repeat N</a:t>
            </a:r>
          </a:p>
          <a:p>
            <a:r>
              <a:rPr lang="en-US" sz="1400" dirty="0" smtClean="0"/>
              <a:t>times for</a:t>
            </a:r>
            <a:br>
              <a:rPr lang="en-US" sz="1400" dirty="0" smtClean="0"/>
            </a:br>
            <a:r>
              <a:rPr lang="en-US" sz="1400" dirty="0" smtClean="0"/>
              <a:t>each level of</a:t>
            </a:r>
            <a:br>
              <a:rPr lang="en-US" sz="1400" dirty="0" smtClean="0"/>
            </a:br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20" name="19 Rectángulo"/>
          <p:cNvSpPr/>
          <p:nvPr/>
        </p:nvSpPr>
        <p:spPr>
          <a:xfrm>
            <a:off x="1115616" y="4077072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54868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1115616" y="126876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115616" y="2852936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1115616" y="4653136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Deciders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1115616" y="5877272"/>
            <a:ext cx="7416824" cy="8640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339752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3659899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4980046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Enemy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6300192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Ally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55776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355976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Adapting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6156176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Reacting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1115616" y="1988840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2051720" y="2420888"/>
            <a:ext cx="3024336" cy="331236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5220072" y="2420888"/>
            <a:ext cx="3024336" cy="331236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Micro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195736" y="2924944"/>
            <a:ext cx="1296144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 resources</a:t>
            </a:r>
            <a:endParaRPr lang="en-US" dirty="0"/>
          </a:p>
        </p:txBody>
      </p:sp>
      <p:sp>
        <p:nvSpPr>
          <p:cNvPr id="25" name="24 Rectángulo"/>
          <p:cNvSpPr/>
          <p:nvPr/>
        </p:nvSpPr>
        <p:spPr>
          <a:xfrm>
            <a:off x="3635896" y="2924944"/>
            <a:ext cx="1296144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Builder</a:t>
            </a:r>
            <a:endParaRPr lang="en-US" dirty="0"/>
          </a:p>
        </p:txBody>
      </p:sp>
      <p:sp>
        <p:nvSpPr>
          <p:cNvPr id="26" name="25 Rectángulo"/>
          <p:cNvSpPr/>
          <p:nvPr/>
        </p:nvSpPr>
        <p:spPr>
          <a:xfrm>
            <a:off x="5364088" y="2924944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Scouting</a:t>
            </a:r>
            <a:endParaRPr lang="en-US" dirty="0"/>
          </a:p>
        </p:txBody>
      </p:sp>
      <p:sp>
        <p:nvSpPr>
          <p:cNvPr id="27" name="26 Rectángulo"/>
          <p:cNvSpPr/>
          <p:nvPr/>
        </p:nvSpPr>
        <p:spPr>
          <a:xfrm>
            <a:off x="5364088" y="3429000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</a:t>
            </a:r>
            <a:endParaRPr lang="en-US" dirty="0"/>
          </a:p>
        </p:txBody>
      </p:sp>
      <p:sp>
        <p:nvSpPr>
          <p:cNvPr id="28" name="27 Rectángulo"/>
          <p:cNvSpPr/>
          <p:nvPr/>
        </p:nvSpPr>
        <p:spPr>
          <a:xfrm>
            <a:off x="6660232" y="2924944"/>
            <a:ext cx="151216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2195736" y="3429000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195736" y="4725144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sp>
        <p:nvSpPr>
          <p:cNvPr id="31" name="30 Rectángulo"/>
          <p:cNvSpPr/>
          <p:nvPr/>
        </p:nvSpPr>
        <p:spPr>
          <a:xfrm>
            <a:off x="5364088" y="4725144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5364088" y="5229200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selection</a:t>
            </a:r>
            <a:endParaRPr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6804248" y="4725144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Behavior</a:t>
            </a:r>
            <a:endParaRPr lang="en-US" dirty="0"/>
          </a:p>
        </p:txBody>
      </p:sp>
      <p:sp>
        <p:nvSpPr>
          <p:cNvPr id="34" name="33 Rectángulo"/>
          <p:cNvSpPr/>
          <p:nvPr/>
        </p:nvSpPr>
        <p:spPr>
          <a:xfrm>
            <a:off x="6812632" y="5229200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Behavior</a:t>
            </a:r>
            <a:endParaRPr lang="en-US" dirty="0"/>
          </a:p>
        </p:txBody>
      </p:sp>
      <p:sp>
        <p:nvSpPr>
          <p:cNvPr id="35" name="34 Rectángulo"/>
          <p:cNvSpPr/>
          <p:nvPr/>
        </p:nvSpPr>
        <p:spPr>
          <a:xfrm>
            <a:off x="2492152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35 Rectángulo"/>
          <p:cNvSpPr/>
          <p:nvPr/>
        </p:nvSpPr>
        <p:spPr>
          <a:xfrm>
            <a:off x="2564160" y="6093296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36 Rectángulo"/>
          <p:cNvSpPr/>
          <p:nvPr/>
        </p:nvSpPr>
        <p:spPr>
          <a:xfrm>
            <a:off x="2644552" y="617368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Unit</a:t>
            </a:r>
            <a:endParaRPr lang="en-US" dirty="0"/>
          </a:p>
        </p:txBody>
      </p:sp>
      <p:sp>
        <p:nvSpPr>
          <p:cNvPr id="39" name="38 Rectángulo"/>
          <p:cNvSpPr/>
          <p:nvPr/>
        </p:nvSpPr>
        <p:spPr>
          <a:xfrm>
            <a:off x="4355976" y="6012904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4427984" y="608491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4508376" y="6165304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Unit</a:t>
            </a:r>
            <a:endParaRPr lang="en-US" dirty="0"/>
          </a:p>
        </p:txBody>
      </p:sp>
      <p:sp>
        <p:nvSpPr>
          <p:cNvPr id="42" name="41 Rectángulo"/>
          <p:cNvSpPr/>
          <p:nvPr/>
        </p:nvSpPr>
        <p:spPr>
          <a:xfrm>
            <a:off x="6228184" y="6012904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42 Rectángulo"/>
          <p:cNvSpPr/>
          <p:nvPr/>
        </p:nvSpPr>
        <p:spPr>
          <a:xfrm>
            <a:off x="6300192" y="608491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43 Rectángulo"/>
          <p:cNvSpPr/>
          <p:nvPr/>
        </p:nvSpPr>
        <p:spPr>
          <a:xfrm>
            <a:off x="6380584" y="6165304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Unit</a:t>
            </a:r>
            <a:endParaRPr lang="en-U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0" y="0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GENERAL RTS AI TASK DECOMPOSITION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0" y="3326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3635896" y="3429000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339752" y="4365184"/>
            <a:ext cx="4320480" cy="13680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Execute Orders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339752" y="4041140"/>
            <a:ext cx="4320480" cy="13680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Deciders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2339752" y="3717096"/>
            <a:ext cx="4320480" cy="136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Arbiter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2339752" y="3393052"/>
            <a:ext cx="4320480" cy="136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Give Orders 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2339752" y="3069008"/>
            <a:ext cx="4320480" cy="136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Arbiter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2339752" y="2744964"/>
            <a:ext cx="4320480" cy="136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Give Orders 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2339752" y="2420920"/>
            <a:ext cx="4320480" cy="136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Arbiter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339752" y="2096876"/>
            <a:ext cx="4320480" cy="136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Give Orders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1772832"/>
            <a:ext cx="4320480" cy="13680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Strategy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339752" y="1448788"/>
            <a:ext cx="4320480" cy="13680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Logistics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0" y="0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GENERAL RTS AI TASK DECOMPOSITION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0" y="3326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2339752" y="1124744"/>
            <a:ext cx="4320480" cy="13680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scene3d>
            <a:camera prst="isometricOffAxis1Top">
              <a:rot lat="18075715" lon="18392745" rev="30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Perception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107504" y="476672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Process to get atomic actions. </a:t>
            </a:r>
          </a:p>
          <a:p>
            <a:r>
              <a:rPr lang="en-US" dirty="0" smtClean="0"/>
              <a:t>Each level of “Give Orders” decompose an action into a more detailed actions.</a:t>
            </a:r>
          </a:p>
          <a:p>
            <a:r>
              <a:rPr lang="en-US" dirty="0" smtClean="0"/>
              <a:t>Repeat until having atomic actions.</a:t>
            </a:r>
            <a:endParaRPr lang="en-US" dirty="0"/>
          </a:p>
        </p:txBody>
      </p:sp>
      <p:sp>
        <p:nvSpPr>
          <p:cNvPr id="53" name="52 Flecha abajo"/>
          <p:cNvSpPr/>
          <p:nvPr/>
        </p:nvSpPr>
        <p:spPr>
          <a:xfrm>
            <a:off x="1619672" y="2204864"/>
            <a:ext cx="288032" cy="2376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Rectángulo"/>
          <p:cNvSpPr/>
          <p:nvPr/>
        </p:nvSpPr>
        <p:spPr>
          <a:xfrm>
            <a:off x="827584" y="3284984"/>
            <a:ext cx="7416824" cy="10801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20" name="19 Rectángulo"/>
          <p:cNvSpPr/>
          <p:nvPr/>
        </p:nvSpPr>
        <p:spPr>
          <a:xfrm>
            <a:off x="827584" y="4509120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827584" y="548680"/>
            <a:ext cx="7416824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827584" y="1052736"/>
            <a:ext cx="7416824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827584" y="2132856"/>
            <a:ext cx="7416824" cy="10801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br>
              <a:rPr lang="en-US" dirty="0" smtClean="0"/>
            </a:br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27584" y="4941168"/>
            <a:ext cx="7416824" cy="8640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Deciders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827584" y="5877272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051720" y="620688"/>
            <a:ext cx="1152128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Information Manager</a:t>
            </a:r>
            <a:endParaRPr lang="en-US" sz="1000" dirty="0"/>
          </a:p>
        </p:txBody>
      </p:sp>
      <p:sp>
        <p:nvSpPr>
          <p:cNvPr id="13" name="12 Rectángulo"/>
          <p:cNvSpPr/>
          <p:nvPr/>
        </p:nvSpPr>
        <p:spPr>
          <a:xfrm>
            <a:off x="3371867" y="620688"/>
            <a:ext cx="1152128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7020272" y="620688"/>
            <a:ext cx="1152128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Ally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267744" y="1124744"/>
            <a:ext cx="1152128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Strategy Manager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067944" y="1124744"/>
            <a:ext cx="1152128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Adapting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827584" y="1556792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1988840"/>
            <a:ext cx="3024336" cy="374441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Macro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932040" y="1988840"/>
            <a:ext cx="3024336" cy="374441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Micro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907704" y="2204864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Worker Manager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347864" y="2204864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Build Manager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076056" y="2204864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Strategy Manager, Worker Manager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076056" y="2708920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Squad Manager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372200" y="2204864"/>
            <a:ext cx="151216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1907704" y="2708920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Planner Manager</a:t>
            </a:r>
            <a:endParaRPr lang="en-US" sz="1000" dirty="0"/>
          </a:p>
        </p:txBody>
      </p:sp>
      <p:sp>
        <p:nvSpPr>
          <p:cNvPr id="30" name="29 Rectángulo"/>
          <p:cNvSpPr/>
          <p:nvPr/>
        </p:nvSpPr>
        <p:spPr>
          <a:xfrm>
            <a:off x="1907704" y="5013176"/>
            <a:ext cx="1287760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Build Manager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5076056" y="5013176"/>
            <a:ext cx="1287760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5076056" y="5373216"/>
            <a:ext cx="1287760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Combat Agent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6516216" y="5013176"/>
            <a:ext cx="1287760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Squad Agent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6524600" y="5373216"/>
            <a:ext cx="1287760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Combat Agent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2204120" y="6021288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35 Rectángulo"/>
          <p:cNvSpPr/>
          <p:nvPr/>
        </p:nvSpPr>
        <p:spPr>
          <a:xfrm>
            <a:off x="2276128" y="6093296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36 Rectángulo"/>
          <p:cNvSpPr/>
          <p:nvPr/>
        </p:nvSpPr>
        <p:spPr>
          <a:xfrm>
            <a:off x="2356520" y="6173688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Worker Manager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4067944" y="6012904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39 Rectángulo"/>
          <p:cNvSpPr/>
          <p:nvPr/>
        </p:nvSpPr>
        <p:spPr>
          <a:xfrm>
            <a:off x="4139952" y="6084912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40 Rectángulo"/>
          <p:cNvSpPr/>
          <p:nvPr/>
        </p:nvSpPr>
        <p:spPr>
          <a:xfrm>
            <a:off x="4220344" y="6165304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Production Manager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5940152" y="6012904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42 Rectángulo"/>
          <p:cNvSpPr/>
          <p:nvPr/>
        </p:nvSpPr>
        <p:spPr>
          <a:xfrm>
            <a:off x="6012160" y="6084912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43 Rectángulo"/>
          <p:cNvSpPr/>
          <p:nvPr/>
        </p:nvSpPr>
        <p:spPr>
          <a:xfrm>
            <a:off x="6092552" y="6165304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Combat Agent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0" y="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NOVA (task division)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0" y="3326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4690378" y="620688"/>
            <a:ext cx="1969854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Information Manager, Planner Manager</a:t>
            </a:r>
            <a:endParaRPr lang="en-US" sz="1000" dirty="0"/>
          </a:p>
        </p:txBody>
      </p:sp>
      <p:sp>
        <p:nvSpPr>
          <p:cNvPr id="48" name="47 Rectángulo"/>
          <p:cNvSpPr/>
          <p:nvPr/>
        </p:nvSpPr>
        <p:spPr>
          <a:xfrm>
            <a:off x="3419872" y="1628800"/>
            <a:ext cx="2448272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Information Manager</a:t>
            </a:r>
            <a:endParaRPr lang="en-US" sz="1400" dirty="0"/>
          </a:p>
        </p:txBody>
      </p:sp>
      <p:sp>
        <p:nvSpPr>
          <p:cNvPr id="49" name="48 Rectángulo"/>
          <p:cNvSpPr/>
          <p:nvPr/>
        </p:nvSpPr>
        <p:spPr>
          <a:xfrm>
            <a:off x="3419872" y="4581128"/>
            <a:ext cx="2952328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Planner Manager, Worker Manager</a:t>
            </a:r>
            <a:endParaRPr lang="en-US" sz="1400" dirty="0"/>
          </a:p>
        </p:txBody>
      </p:sp>
      <p:sp>
        <p:nvSpPr>
          <p:cNvPr id="50" name="49 Rectángulo"/>
          <p:cNvSpPr/>
          <p:nvPr/>
        </p:nvSpPr>
        <p:spPr>
          <a:xfrm>
            <a:off x="5868144" y="1124744"/>
            <a:ext cx="1152128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Strategy Manager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3347864" y="2708920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Strategy Manager</a:t>
            </a:r>
            <a:endParaRPr lang="en-US" sz="1000" dirty="0"/>
          </a:p>
        </p:txBody>
      </p:sp>
      <p:sp>
        <p:nvSpPr>
          <p:cNvPr id="54" name="53 Rectángulo"/>
          <p:cNvSpPr/>
          <p:nvPr/>
        </p:nvSpPr>
        <p:spPr>
          <a:xfrm>
            <a:off x="1907704" y="3356992"/>
            <a:ext cx="1296144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 resources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3347864" y="3356992"/>
            <a:ext cx="1296144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Builder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5076056" y="3356992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Scouting</a:t>
            </a:r>
            <a:endParaRPr lang="en-US" dirty="0"/>
          </a:p>
        </p:txBody>
      </p:sp>
      <p:sp>
        <p:nvSpPr>
          <p:cNvPr id="57" name="56 Rectángulo"/>
          <p:cNvSpPr/>
          <p:nvPr/>
        </p:nvSpPr>
        <p:spPr>
          <a:xfrm>
            <a:off x="5076056" y="386104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Squad </a:t>
            </a:r>
            <a:r>
              <a:rPr lang="en-US" sz="1000" dirty="0" smtClean="0"/>
              <a:t>Agent</a:t>
            </a:r>
            <a:endParaRPr lang="en-US" sz="1000" dirty="0" smtClean="0"/>
          </a:p>
        </p:txBody>
      </p:sp>
      <p:sp>
        <p:nvSpPr>
          <p:cNvPr id="58" name="57 Rectángulo"/>
          <p:cNvSpPr/>
          <p:nvPr/>
        </p:nvSpPr>
        <p:spPr>
          <a:xfrm>
            <a:off x="6372200" y="3356992"/>
            <a:ext cx="151216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59" name="58 Rectángulo"/>
          <p:cNvSpPr/>
          <p:nvPr/>
        </p:nvSpPr>
        <p:spPr>
          <a:xfrm>
            <a:off x="1907704" y="386104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60" name="59 Rectángulo"/>
          <p:cNvSpPr/>
          <p:nvPr/>
        </p:nvSpPr>
        <p:spPr>
          <a:xfrm>
            <a:off x="3347864" y="386104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Rectángulo"/>
          <p:cNvSpPr/>
          <p:nvPr/>
        </p:nvSpPr>
        <p:spPr>
          <a:xfrm>
            <a:off x="827584" y="3284984"/>
            <a:ext cx="7416824" cy="10801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20" name="19 Rectángulo"/>
          <p:cNvSpPr/>
          <p:nvPr/>
        </p:nvSpPr>
        <p:spPr>
          <a:xfrm>
            <a:off x="827584" y="4509120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827584" y="548680"/>
            <a:ext cx="7416824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827584" y="1052736"/>
            <a:ext cx="7416824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827584" y="2132856"/>
            <a:ext cx="7416824" cy="10801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br>
              <a:rPr lang="en-US" dirty="0" smtClean="0"/>
            </a:br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27584" y="4941168"/>
            <a:ext cx="7416824" cy="8640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Deciders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827584" y="5877272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051720" y="620688"/>
            <a:ext cx="1152128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BWTA, Lists</a:t>
            </a:r>
            <a:endParaRPr lang="en-US" sz="1000" dirty="0"/>
          </a:p>
        </p:txBody>
      </p:sp>
      <p:sp>
        <p:nvSpPr>
          <p:cNvPr id="13" name="12 Rectángulo"/>
          <p:cNvSpPr/>
          <p:nvPr/>
        </p:nvSpPr>
        <p:spPr>
          <a:xfrm>
            <a:off x="3371867" y="620688"/>
            <a:ext cx="1152128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7020272" y="620688"/>
            <a:ext cx="1152128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Ally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267744" y="1124744"/>
            <a:ext cx="1152128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Finite State Machine</a:t>
            </a:r>
            <a:endParaRPr lang="en-US" sz="1000" dirty="0"/>
          </a:p>
        </p:txBody>
      </p:sp>
      <p:sp>
        <p:nvSpPr>
          <p:cNvPr id="17" name="16 Rectángulo"/>
          <p:cNvSpPr/>
          <p:nvPr/>
        </p:nvSpPr>
        <p:spPr>
          <a:xfrm>
            <a:off x="4067944" y="1124744"/>
            <a:ext cx="1152128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Adapting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827584" y="1556792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1988840"/>
            <a:ext cx="3024336" cy="374441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Macro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932040" y="1988840"/>
            <a:ext cx="3024336" cy="374441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Micro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907704" y="2204864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Rules</a:t>
            </a:r>
            <a:endParaRPr lang="en-US" sz="1000" dirty="0" smtClean="0"/>
          </a:p>
        </p:txBody>
      </p:sp>
      <p:sp>
        <p:nvSpPr>
          <p:cNvPr id="25" name="24 Rectángulo"/>
          <p:cNvSpPr/>
          <p:nvPr/>
        </p:nvSpPr>
        <p:spPr>
          <a:xfrm>
            <a:off x="3347864" y="2204864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Priority </a:t>
            </a:r>
            <a:br>
              <a:rPr lang="en-US" sz="1000" dirty="0" smtClean="0"/>
            </a:br>
            <a:r>
              <a:rPr lang="en-US" sz="1000" dirty="0" smtClean="0"/>
              <a:t>Queue</a:t>
            </a:r>
            <a:endParaRPr lang="en-US" sz="1000" dirty="0"/>
          </a:p>
        </p:txBody>
      </p:sp>
      <p:sp>
        <p:nvSpPr>
          <p:cNvPr id="26" name="25 Rectángulo"/>
          <p:cNvSpPr/>
          <p:nvPr/>
        </p:nvSpPr>
        <p:spPr>
          <a:xfrm>
            <a:off x="5076056" y="2204864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Rules</a:t>
            </a:r>
            <a:endParaRPr lang="en-US" sz="1000" dirty="0"/>
          </a:p>
        </p:txBody>
      </p:sp>
      <p:sp>
        <p:nvSpPr>
          <p:cNvPr id="27" name="26 Rectángulo"/>
          <p:cNvSpPr/>
          <p:nvPr/>
        </p:nvSpPr>
        <p:spPr>
          <a:xfrm>
            <a:off x="5076056" y="2708920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Lists, Rules</a:t>
            </a:r>
            <a:endParaRPr lang="en-US" sz="1000" dirty="0"/>
          </a:p>
        </p:txBody>
      </p:sp>
      <p:sp>
        <p:nvSpPr>
          <p:cNvPr id="28" name="27 Rectángulo"/>
          <p:cNvSpPr/>
          <p:nvPr/>
        </p:nvSpPr>
        <p:spPr>
          <a:xfrm>
            <a:off x="6372200" y="2204864"/>
            <a:ext cx="151216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1907704" y="2708920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Rules</a:t>
            </a:r>
            <a:endParaRPr lang="en-US" sz="1000" dirty="0"/>
          </a:p>
        </p:txBody>
      </p:sp>
      <p:sp>
        <p:nvSpPr>
          <p:cNvPr id="30" name="29 Rectángulo"/>
          <p:cNvSpPr/>
          <p:nvPr/>
        </p:nvSpPr>
        <p:spPr>
          <a:xfrm>
            <a:off x="1907704" y="5013176"/>
            <a:ext cx="1287760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Spiral Search + constrains</a:t>
            </a:r>
            <a:endParaRPr lang="en-US" sz="1000" dirty="0"/>
          </a:p>
        </p:txBody>
      </p:sp>
      <p:sp>
        <p:nvSpPr>
          <p:cNvPr id="31" name="30 Rectángulo"/>
          <p:cNvSpPr/>
          <p:nvPr/>
        </p:nvSpPr>
        <p:spPr>
          <a:xfrm>
            <a:off x="5076056" y="5013176"/>
            <a:ext cx="1287760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5076056" y="5373216"/>
            <a:ext cx="1287760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Rules + heuristic</a:t>
            </a:r>
            <a:endParaRPr lang="en-US" sz="1000" dirty="0"/>
          </a:p>
        </p:txBody>
      </p:sp>
      <p:sp>
        <p:nvSpPr>
          <p:cNvPr id="33" name="32 Rectángulo"/>
          <p:cNvSpPr/>
          <p:nvPr/>
        </p:nvSpPr>
        <p:spPr>
          <a:xfrm>
            <a:off x="6516216" y="5013176"/>
            <a:ext cx="1287760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Flocks</a:t>
            </a:r>
            <a:endParaRPr lang="en-US" sz="1000" dirty="0"/>
          </a:p>
        </p:txBody>
      </p:sp>
      <p:sp>
        <p:nvSpPr>
          <p:cNvPr id="34" name="33 Rectángulo"/>
          <p:cNvSpPr/>
          <p:nvPr/>
        </p:nvSpPr>
        <p:spPr>
          <a:xfrm>
            <a:off x="6524600" y="5373216"/>
            <a:ext cx="1287760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Rules, Potential Fields</a:t>
            </a:r>
            <a:endParaRPr lang="en-US" sz="1000" dirty="0"/>
          </a:p>
        </p:txBody>
      </p:sp>
      <p:sp>
        <p:nvSpPr>
          <p:cNvPr id="35" name="34 Rectángulo"/>
          <p:cNvSpPr/>
          <p:nvPr/>
        </p:nvSpPr>
        <p:spPr>
          <a:xfrm>
            <a:off x="2204120" y="6021288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35 Rectángulo"/>
          <p:cNvSpPr/>
          <p:nvPr/>
        </p:nvSpPr>
        <p:spPr>
          <a:xfrm>
            <a:off x="2276128" y="6093296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36 Rectángulo"/>
          <p:cNvSpPr/>
          <p:nvPr/>
        </p:nvSpPr>
        <p:spPr>
          <a:xfrm>
            <a:off x="2356520" y="6173688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FSM</a:t>
            </a:r>
            <a:endParaRPr lang="en-US" sz="1000" dirty="0"/>
          </a:p>
        </p:txBody>
      </p:sp>
      <p:sp>
        <p:nvSpPr>
          <p:cNvPr id="39" name="38 Rectángulo"/>
          <p:cNvSpPr/>
          <p:nvPr/>
        </p:nvSpPr>
        <p:spPr>
          <a:xfrm>
            <a:off x="4067944" y="6012904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39 Rectángulo"/>
          <p:cNvSpPr/>
          <p:nvPr/>
        </p:nvSpPr>
        <p:spPr>
          <a:xfrm>
            <a:off x="4139952" y="6084912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40 Rectángulo"/>
          <p:cNvSpPr/>
          <p:nvPr/>
        </p:nvSpPr>
        <p:spPr>
          <a:xfrm>
            <a:off x="4220344" y="6165304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Priority List</a:t>
            </a:r>
            <a:endParaRPr lang="en-US" sz="1000" dirty="0"/>
          </a:p>
        </p:txBody>
      </p:sp>
      <p:sp>
        <p:nvSpPr>
          <p:cNvPr id="42" name="41 Rectángulo"/>
          <p:cNvSpPr/>
          <p:nvPr/>
        </p:nvSpPr>
        <p:spPr>
          <a:xfrm>
            <a:off x="5940152" y="6012904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42 Rectángulo"/>
          <p:cNvSpPr/>
          <p:nvPr/>
        </p:nvSpPr>
        <p:spPr>
          <a:xfrm>
            <a:off x="6012160" y="6084912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43 Rectángulo"/>
          <p:cNvSpPr/>
          <p:nvPr/>
        </p:nvSpPr>
        <p:spPr>
          <a:xfrm>
            <a:off x="6092552" y="6165304"/>
            <a:ext cx="1287760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</a:t>
            </a:r>
            <a:endParaRPr lang="en-US" sz="10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0" y="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NOVA (technique used)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0" y="3326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4690378" y="620688"/>
            <a:ext cx="1969854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Influence Maps, Lists</a:t>
            </a:r>
            <a:endParaRPr lang="en-US" sz="1000" dirty="0"/>
          </a:p>
        </p:txBody>
      </p:sp>
      <p:sp>
        <p:nvSpPr>
          <p:cNvPr id="48" name="47 Rectángulo"/>
          <p:cNvSpPr/>
          <p:nvPr/>
        </p:nvSpPr>
        <p:spPr>
          <a:xfrm>
            <a:off x="3419872" y="1628800"/>
            <a:ext cx="2448272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Rules</a:t>
            </a:r>
            <a:endParaRPr lang="en-US" sz="1400" dirty="0"/>
          </a:p>
        </p:txBody>
      </p:sp>
      <p:sp>
        <p:nvSpPr>
          <p:cNvPr id="49" name="48 Rectángulo"/>
          <p:cNvSpPr/>
          <p:nvPr/>
        </p:nvSpPr>
        <p:spPr>
          <a:xfrm>
            <a:off x="3419872" y="4581128"/>
            <a:ext cx="2952328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Rules, First come first served</a:t>
            </a:r>
            <a:endParaRPr lang="en-US" sz="1400" dirty="0"/>
          </a:p>
        </p:txBody>
      </p:sp>
      <p:sp>
        <p:nvSpPr>
          <p:cNvPr id="50" name="49 Rectángulo"/>
          <p:cNvSpPr/>
          <p:nvPr/>
        </p:nvSpPr>
        <p:spPr>
          <a:xfrm>
            <a:off x="5868144" y="1124744"/>
            <a:ext cx="1152128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Rules</a:t>
            </a:r>
            <a:endParaRPr lang="en-US" sz="1000" dirty="0"/>
          </a:p>
        </p:txBody>
      </p:sp>
      <p:sp>
        <p:nvSpPr>
          <p:cNvPr id="52" name="51 Rectángulo"/>
          <p:cNvSpPr/>
          <p:nvPr/>
        </p:nvSpPr>
        <p:spPr>
          <a:xfrm>
            <a:off x="3347864" y="2708920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Rules</a:t>
            </a:r>
            <a:endParaRPr lang="en-US" sz="1000" dirty="0"/>
          </a:p>
        </p:txBody>
      </p:sp>
      <p:sp>
        <p:nvSpPr>
          <p:cNvPr id="54" name="53 Rectángulo"/>
          <p:cNvSpPr/>
          <p:nvPr/>
        </p:nvSpPr>
        <p:spPr>
          <a:xfrm>
            <a:off x="1907704" y="3356992"/>
            <a:ext cx="1296144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 resources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3347864" y="3356992"/>
            <a:ext cx="1296144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Builder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5076056" y="3356992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Scouting</a:t>
            </a:r>
            <a:endParaRPr lang="en-US" dirty="0"/>
          </a:p>
        </p:txBody>
      </p:sp>
      <p:sp>
        <p:nvSpPr>
          <p:cNvPr id="57" name="56 Rectángulo"/>
          <p:cNvSpPr/>
          <p:nvPr/>
        </p:nvSpPr>
        <p:spPr>
          <a:xfrm>
            <a:off x="5076056" y="386104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Lists, Rules</a:t>
            </a:r>
            <a:endParaRPr lang="en-US" sz="1000" dirty="0"/>
          </a:p>
        </p:txBody>
      </p:sp>
      <p:sp>
        <p:nvSpPr>
          <p:cNvPr id="58" name="57 Rectángulo"/>
          <p:cNvSpPr/>
          <p:nvPr/>
        </p:nvSpPr>
        <p:spPr>
          <a:xfrm>
            <a:off x="6372200" y="3356992"/>
            <a:ext cx="151216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59" name="58 Rectángulo"/>
          <p:cNvSpPr/>
          <p:nvPr/>
        </p:nvSpPr>
        <p:spPr>
          <a:xfrm>
            <a:off x="1907704" y="386104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60" name="59 Rectángulo"/>
          <p:cNvSpPr/>
          <p:nvPr/>
        </p:nvSpPr>
        <p:spPr>
          <a:xfrm>
            <a:off x="3347864" y="386104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54868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827584" y="1268760"/>
            <a:ext cx="7416824" cy="64807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827584" y="2780928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Give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27584" y="4005064"/>
            <a:ext cx="7416824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Deciders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827584" y="5733256"/>
            <a:ext cx="7416824" cy="8640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051720" y="620688"/>
            <a:ext cx="1152128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Terrain Analysis, Border Tracker, Wall Tracker, </a:t>
            </a:r>
            <a:r>
              <a:rPr lang="en-US" sz="800" dirty="0" err="1" smtClean="0"/>
              <a:t>PylonPower</a:t>
            </a:r>
            <a:r>
              <a:rPr lang="en-US" sz="800" dirty="0" smtClean="0"/>
              <a:t> Tracker, Base Tracker</a:t>
            </a:r>
            <a:endParaRPr lang="en-US" sz="800" dirty="0"/>
          </a:p>
        </p:txBody>
      </p:sp>
      <p:sp>
        <p:nvSpPr>
          <p:cNvPr id="13" name="12 Rectángulo"/>
          <p:cNvSpPr/>
          <p:nvPr/>
        </p:nvSpPr>
        <p:spPr>
          <a:xfrm>
            <a:off x="3371867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Game Progress Detection, Latency Tracker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692014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Units Tracker, Player Tracker, Unit information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6012160" y="62068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Ally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2677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Order Manager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0679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Adapting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868144" y="1340768"/>
            <a:ext cx="115212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Reacting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827584" y="1988840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2492896"/>
            <a:ext cx="3024336" cy="27363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932040" y="2492896"/>
            <a:ext cx="3024336" cy="27363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Micro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27584" y="5301208"/>
            <a:ext cx="741682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Arbiter / Task Manager</a:t>
            </a:r>
            <a:endParaRPr lang="en-US" dirty="0"/>
          </a:p>
        </p:txBody>
      </p:sp>
      <p:sp>
        <p:nvSpPr>
          <p:cNvPr id="24" name="23 Rectángulo"/>
          <p:cNvSpPr/>
          <p:nvPr/>
        </p:nvSpPr>
        <p:spPr>
          <a:xfrm>
            <a:off x="1907704" y="2852936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 Manager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347864" y="2852936"/>
            <a:ext cx="1296144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Expansion Manager, Supply Manager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076056" y="2852936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Scout Manager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076056" y="3356992"/>
            <a:ext cx="1152128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Squad Manager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372200" y="2852936"/>
            <a:ext cx="151216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1907704" y="335699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Macro Manager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907704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Building Placer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5076056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Blocked Path Manager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5076056" y="458112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selection?</a:t>
            </a:r>
            <a:endParaRPr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6516216" y="4077072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Behavior?</a:t>
            </a:r>
            <a:endParaRPr lang="en-US" dirty="0"/>
          </a:p>
        </p:txBody>
      </p:sp>
      <p:sp>
        <p:nvSpPr>
          <p:cNvPr id="34" name="33 Rectángulo"/>
          <p:cNvSpPr/>
          <p:nvPr/>
        </p:nvSpPr>
        <p:spPr>
          <a:xfrm>
            <a:off x="6524600" y="4581128"/>
            <a:ext cx="128776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Behavior?</a:t>
            </a:r>
            <a:endParaRPr lang="en-US" dirty="0"/>
          </a:p>
        </p:txBody>
      </p:sp>
      <p:sp>
        <p:nvSpPr>
          <p:cNvPr id="35" name="34 Rectángulo"/>
          <p:cNvSpPr/>
          <p:nvPr/>
        </p:nvSpPr>
        <p:spPr>
          <a:xfrm>
            <a:off x="2204120" y="58772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35 Rectángulo"/>
          <p:cNvSpPr/>
          <p:nvPr/>
        </p:nvSpPr>
        <p:spPr>
          <a:xfrm>
            <a:off x="2276128" y="5949280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36 Rectángulo"/>
          <p:cNvSpPr/>
          <p:nvPr/>
        </p:nvSpPr>
        <p:spPr>
          <a:xfrm>
            <a:off x="2356520" y="602967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n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4067944" y="58688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4139952" y="5940896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4220344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n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5940152" y="58688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42 Rectángulo"/>
          <p:cNvSpPr/>
          <p:nvPr/>
        </p:nvSpPr>
        <p:spPr>
          <a:xfrm>
            <a:off x="6012160" y="5940896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43 Rectángulo"/>
          <p:cNvSpPr/>
          <p:nvPr/>
        </p:nvSpPr>
        <p:spPr>
          <a:xfrm>
            <a:off x="6092552" y="6021288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n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0" y="0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SKYNET (task division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 **** OLD ****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0" y="3326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3347864" y="3356992"/>
            <a:ext cx="1287760" cy="4320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Macro Manager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3419872" y="5373216"/>
            <a:ext cx="2952328" cy="21602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Manager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550</Words>
  <Application>Microsoft Office PowerPoint</Application>
  <PresentationFormat>Presentación en pantalla (4:3)</PresentationFormat>
  <Paragraphs>201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 Uriarte</dc:creator>
  <cp:lastModifiedBy>A. Uriarte</cp:lastModifiedBy>
  <cp:revision>30</cp:revision>
  <dcterms:created xsi:type="dcterms:W3CDTF">2012-02-29T01:00:07Z</dcterms:created>
  <dcterms:modified xsi:type="dcterms:W3CDTF">2012-03-08T05:59:16Z</dcterms:modified>
</cp:coreProperties>
</file>