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1" r:id="rId7"/>
    <p:sldId id="263" r:id="rId8"/>
    <p:sldId id="270" r:id="rId9"/>
    <p:sldId id="271" r:id="rId10"/>
    <p:sldId id="272" r:id="rId11"/>
    <p:sldId id="273" r:id="rId12"/>
    <p:sldId id="280" r:id="rId13"/>
    <p:sldId id="281" r:id="rId14"/>
    <p:sldId id="274" r:id="rId15"/>
    <p:sldId id="275" r:id="rId16"/>
    <p:sldId id="276" r:id="rId17"/>
    <p:sldId id="277" r:id="rId18"/>
    <p:sldId id="279" r:id="rId19"/>
    <p:sldId id="268" r:id="rId20"/>
    <p:sldId id="259" r:id="rId2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328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15CE6E-8B7A-4428-8872-53D818A7521E}" type="datetime1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D65BC62-3B36-43F8-8B69-D6E5E743D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563F55-2CAB-4E4E-B51A-EEB550E0289F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AEB063-7F11-4E3B-BA52-07405B1C2D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 должен быть конкретным и недвусмысленным. Используйте подзаголовок, чтобы уточнить контекст речи.</a:t>
            </a:r>
          </a:p>
          <a:p>
            <a:pPr rtl="0"/>
            <a:r>
              <a:rPr lang="ru-RU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Цель — привлечь внимание аудитории с помощью цитаты, впечатляющей статистики или факта.  Необязательно привлекать внимание именно к слайду.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 действия — это то, что аудитория должна выполнить или осмыслить в связи с темой.  Идея должна быть выражена в одном предложении, четко передающему глубокую мысль. Можно также переформулировать тезисное утверждение в виде действия.  Цель этого слайда — оставить аудитории понятное сообщение с информацией о том, что нужно сделать или осмыслить после доклада.  Иногда неплохо закончить свою речь мощной цитатой или картинкой.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25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Посвятите весь этот слайд тезисному утверждению.  Это причина, по которой вы выступаете с докладом.  Используйте это время, чтобы раскрыть три основных пункта речи (слайды 4, 5 и 6) в качестве общей информации для направления доклада: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[введите здесь основной пункт №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[введите здесь основной пункт № 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[введите здесь основной пункт № 3]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должен быть переход к первому основному пункту и следующему слайду.</a:t>
            </a:r>
          </a:p>
          <a:p>
            <a:pPr rtl="0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02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фоновых пунктов можно публиковать сведения, не относящиеся к широко известным или к тем, которые аудитория должна будет понять в контексте доклада.</a:t>
            </a: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Не читайте эти основные пункты прямо из PowerPoint, а раскрывайте их значение во время доклада.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 основного пункта № 1 должен быть четким и лаконичным.  Каждый фрагмент обоснования должен быть представлен в сводном виде для четкости понимания и правильности цитирования.  Не нужно просто читать фрагменты обоснования. При необходимости их следует развить.  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[введите заметки для развития мысли]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должен быть переход ко второму основному пункту и следующему слайду.</a:t>
            </a:r>
          </a:p>
          <a:p>
            <a:pPr rtl="0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45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 основного пункта № 2 должен быть четким и лаконичным.  Каждый фрагмент обоснования должен быть представлен в сводном виде для четкости понимания и правильности цитирования.  Не нужно просто читать фрагменты обоснования. При необходимости их следует развить.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[введите заметки для развития мысли]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должен быть переход к третьему основному пункту и следующему слайду.</a:t>
            </a:r>
          </a:p>
          <a:p>
            <a:pPr rtl="0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6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 основного пункта № 2 должен быть четким и лаконичным.  Каждый фрагмент обоснования должен быть представлен в сводном виде для четкости понимания и правильности цитирования.  Не нужно просто читать фрагменты обоснования. При необходимости их следует развить.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[введите заметки для развития мысли]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должен быть переход к третьему основному пункту и следующему слайду.</a:t>
            </a:r>
          </a:p>
          <a:p>
            <a:pPr rtl="0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56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 основного пункта № 1 должен быть четким и лаконичным.  Каждый фрагмент обоснования должен быть представлен в сводном виде для четкости понимания и правильности цитирования.  Не нужно просто читать фрагменты обоснования. При необходимости их следует развить.  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[введите заметки для развития мысли]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должен быть переход ко второму основному пункту и следующему слайду.</a:t>
            </a:r>
          </a:p>
          <a:p>
            <a:pPr rtl="0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2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 основного пункта № 1 должен быть четким и лаконичным.  Каждый фрагмент обоснования должен быть представлен в сводном виде для четкости понимания и правильности цитирования.  Не нужно просто читать фрагменты обоснования. При необходимости их следует развить.  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[введите заметки для развития мысли]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должен быть переход ко второму основному пункту и следующему слайду.</a:t>
            </a:r>
          </a:p>
          <a:p>
            <a:pPr rtl="0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03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 основного пункта № 1 должен быть четким и лаконичным.  Каждый фрагмент обоснования должен быть представлен в сводном виде для четкости понимания и правильности цитирования.  Не нужно просто читать фрагменты обоснования. При необходимости их следует развить.  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[введите заметки для развития мысли]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должен быть переход ко второму основному пункту и следующему слайду.</a:t>
            </a:r>
          </a:p>
          <a:p>
            <a:pPr rtl="0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9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 основного пункта № 1 должен быть четким и лаконичным.  Каждый фрагмент обоснования должен быть представлен в сводном виде для четкости понимания и правильности цитирования.  Не нужно просто читать фрагменты обоснования. При необходимости их следует развить.  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[введите заметки для развития мысли]</a:t>
            </a:r>
          </a:p>
          <a:p>
            <a:pPr rtl="0"/>
            <a:r>
              <a: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должен быть переход ко второму основному пункту и следующему слайду.</a:t>
            </a:r>
          </a:p>
          <a:p>
            <a:pPr rtl="0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19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 algn="ctr">
              <a:defRPr sz="5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8C15D-1182-49BC-BDB3-CB0CBCD227D5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rtlCol="0" anchor="ctr" anchorCtr="0"/>
          <a:lstStyle>
            <a:lvl1pPr algn="ctr">
              <a:defRPr sz="48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098865-F4B5-45A3-BD1F-E35651101E17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FA7DC-137C-4E49-A009-8A99388DD81A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B193FC-6C50-4AD9-8075-C1C503C6B356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F27DC-AADB-4A11-B262-3276EAECEE03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rtlCol="0" anchor="ctr" anchorCtr="0"/>
          <a:lstStyle>
            <a:lvl1pPr algn="l"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D55B6-3E31-452E-BDF4-03F8B62BC94A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ctr" anchorCtr="0"/>
          <a:lstStyle>
            <a:lvl1pPr algn="l">
              <a:defRPr sz="40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5D885D-C7AA-476D-BA7F-CFE12D37BE79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Заголовок 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 anchor="ctr" anchorCtr="0"/>
          <a:lstStyle>
            <a:lvl1pPr algn="l"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030BA-C2BB-467F-A9E1-6234B9A47349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rtlCol="0" anchor="ctr" anchorCtr="1"/>
          <a:lstStyle>
            <a:lvl1pPr algn="l">
              <a:defRPr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rtlCol="0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024773-984D-4F67-B954-8CE47D21244A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11D4F-4A39-485C-AE52-E868657F7298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Объект 2">
            <a:extLst>
              <a:ext uri="{FF2B5EF4-FFF2-40B4-BE49-F238E27FC236}">
                <a16:creationId xmlns=""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содержимое раздел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rtlCol="0" anchor="ctr" anchorCtr="0"/>
          <a:lstStyle>
            <a:lvl1pPr algn="ctr">
              <a:defRPr sz="48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E880F-36F8-4C99-B0E2-60519C06D931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 rtlCol="0"/>
          <a:lstStyle>
            <a:lvl1pPr algn="l">
              <a:defRPr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CD49A3-0C15-4C1E-82D9-DBFFE234EE4B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Объект 9">
            <a:extLst>
              <a:ext uri="{FF2B5EF4-FFF2-40B4-BE49-F238E27FC236}">
                <a16:creationId xmlns=""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rtlCol="0"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Два 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 rtlCol="0"/>
          <a:lstStyle>
            <a:lvl1pPr algn="l">
              <a:defRPr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rtlCol="0"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FB890-90CD-47DC-945E-917D8AAB2421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 13">
            <a:extLst>
              <a:ext uri="{FF2B5EF4-FFF2-40B4-BE49-F238E27FC236}">
                <a16:creationId xmlns=""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rtlCol="0"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3BEDC295-C750-446A-8ADD-12EB0116A7B8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3">
            <a:extLst>
              <a:ext uri="{FF2B5EF4-FFF2-40B4-BE49-F238E27FC236}">
                <a16:creationId xmlns=""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rtlCol="0"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 — 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CB5FA3-01BC-4A48-9607-979805D440C5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rtlCol="0"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6DB4B2-7128-4FAB-9796-4A8596B2F5BE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Объект 8">
            <a:extLst>
              <a:ext uri="{FF2B5EF4-FFF2-40B4-BE49-F238E27FC236}">
                <a16:creationId xmlns=""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D16A1-8A95-4F89-B817-05533609E529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F2C79380-4B81-4509-BAC9-AA909471C824}" type="datetime1">
              <a:rPr lang="ru-RU" noProof="0" smtClean="0"/>
              <a:t>13.10.2022</a:t>
            </a:fld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A4942799-31AF-4FF8-9D79-C1A3E01FB20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nohistory.ed-era.com/m1/l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ahistory.co/book/garin/2.html" TargetMode="External"/><Relationship Id="rId4" Type="http://schemas.openxmlformats.org/officeDocument/2006/relationships/hyperlink" Target="https://pidru4niki.com/16780228/istoriya/naydavnishe_naselennya_ukrayini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 rtlCol="0"/>
          <a:lstStyle/>
          <a:p>
            <a:r>
              <a:rPr lang="ru-RU" dirty="0" err="1" smtClean="0"/>
              <a:t>Давнє</a:t>
            </a:r>
            <a:r>
              <a:rPr lang="ru-RU" dirty="0" smtClean="0"/>
              <a:t> </a:t>
            </a:r>
            <a:r>
              <a:rPr lang="ru-RU" dirty="0" err="1" smtClean="0"/>
              <a:t>населення</a:t>
            </a:r>
            <a:r>
              <a:rPr lang="ru-RU" dirty="0" smtClean="0"/>
              <a:t> на </a:t>
            </a:r>
            <a:r>
              <a:rPr lang="ru-RU" dirty="0" err="1" smtClean="0"/>
              <a:t>українських</a:t>
            </a:r>
            <a:r>
              <a:rPr lang="ru-RU" dirty="0" smtClean="0"/>
              <a:t> землях</a:t>
            </a:r>
            <a:endParaRPr lang="ru-RU" b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3753"/>
          </a:xfrm>
        </p:spPr>
        <p:txBody>
          <a:bodyPr rtlCol="0">
            <a:normAutofit fontScale="70000" lnSpcReduction="20000"/>
          </a:bodyPr>
          <a:lstStyle/>
          <a:p>
            <a:pPr algn="r" rtl="0"/>
            <a:r>
              <a:rPr lang="ru-RU" sz="2400" dirty="0" err="1" smtClean="0"/>
              <a:t>Презентацію</a:t>
            </a:r>
            <a:r>
              <a:rPr lang="ru-RU" sz="2400" dirty="0" smtClean="0"/>
              <a:t> </a:t>
            </a:r>
            <a:r>
              <a:rPr lang="ru-RU" sz="2400" dirty="0" err="1" smtClean="0"/>
              <a:t>підготував</a:t>
            </a:r>
            <a:r>
              <a:rPr lang="ru-RU" sz="2400" dirty="0" smtClean="0"/>
              <a:t> </a:t>
            </a:r>
          </a:p>
          <a:p>
            <a:pPr algn="r" rtl="0"/>
            <a:r>
              <a:rPr lang="ru-RU" dirty="0" smtClean="0"/>
              <a:t>Студент </a:t>
            </a:r>
            <a:r>
              <a:rPr lang="ru-RU" dirty="0" err="1" smtClean="0"/>
              <a:t>групи</a:t>
            </a:r>
            <a:r>
              <a:rPr lang="ru-RU" dirty="0" smtClean="0"/>
              <a:t> ІК-11 </a:t>
            </a:r>
          </a:p>
          <a:p>
            <a:pPr algn="r" rtl="0"/>
            <a:r>
              <a:rPr lang="ru-RU" dirty="0" smtClean="0"/>
              <a:t>Снігур Стефан</a:t>
            </a:r>
            <a:endParaRPr lang="ru-RU" sz="2400" dirty="0"/>
          </a:p>
        </p:txBody>
      </p:sp>
      <p:sp>
        <p:nvSpPr>
          <p:cNvPr id="6" name="Надпись 5">
            <a:extLst>
              <a:ext uri="{FF2B5EF4-FFF2-40B4-BE49-F238E27FC236}">
                <a16:creationId xmlns="" xmlns:a16="http://schemas.microsoft.com/office/drawing/2014/main" id="{84D618E2-C3E2-4721-A4CA-1E9208B1959E}"/>
              </a:ext>
            </a:extLst>
          </p:cNvPr>
          <p:cNvSpPr txBox="1"/>
          <p:nvPr/>
        </p:nvSpPr>
        <p:spPr>
          <a:xfrm>
            <a:off x="8767355" y="360063"/>
            <a:ext cx="3019646" cy="3385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ru-RU" sz="16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Українські</a:t>
            </a:r>
            <a:r>
              <a:rPr lang="ru-RU" sz="16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землі</a:t>
            </a:r>
            <a:r>
              <a:rPr lang="ru-RU" sz="16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err="1"/>
              <a:t>Залізний</a:t>
            </a:r>
            <a:r>
              <a:rPr lang="ru-RU" sz="3200" dirty="0"/>
              <a:t> </a:t>
            </a:r>
            <a:r>
              <a:rPr lang="ru-RU" sz="3200" dirty="0" err="1"/>
              <a:t>вік</a:t>
            </a:r>
            <a:r>
              <a:rPr lang="ru-RU" sz="3200" dirty="0"/>
              <a:t> (XII ст. до </a:t>
            </a:r>
            <a:r>
              <a:rPr lang="ru-RU" sz="3200" dirty="0" err="1"/>
              <a:t>н.е</a:t>
            </a:r>
            <a:r>
              <a:rPr lang="ru-RU" sz="3200" dirty="0"/>
              <a:t> - IV ст. </a:t>
            </a:r>
            <a:r>
              <a:rPr lang="ru-RU" sz="3200" dirty="0" err="1"/>
              <a:t>н.е</a:t>
            </a:r>
            <a:r>
              <a:rPr lang="ru-RU" sz="3200" dirty="0"/>
              <a:t>. )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 err="1"/>
              <a:t>Залі́зна</a:t>
            </a:r>
            <a:r>
              <a:rPr lang="uk-UA" b="1" dirty="0"/>
              <a:t> доба</a:t>
            </a:r>
            <a:r>
              <a:rPr lang="uk-UA" dirty="0"/>
              <a:t> (</a:t>
            </a:r>
            <a:r>
              <a:rPr lang="en-US" dirty="0"/>
              <a:t>I </a:t>
            </a:r>
            <a:r>
              <a:rPr lang="uk-UA" dirty="0"/>
              <a:t>тис. до н. е.) — період ранньої історії людства, який визначається розвитком металургії і використанням залізних виробів (ножі, сокири, посуд, зброя, прикраси тощо). Тривав приблизно від 1200 р. до н. е. до 340 р. н. е.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43" y="2349287"/>
            <a:ext cx="4683197" cy="3120180"/>
          </a:xfrm>
        </p:spPr>
      </p:pic>
    </p:spTree>
    <p:extLst>
      <p:ext uri="{BB962C8B-B14F-4D97-AF65-F5344CB8AC3E}">
        <p14:creationId xmlns:p14="http://schemas.microsoft.com/office/powerpoint/2010/main" val="41649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Трипільська культура</a:t>
            </a:r>
            <a:br>
              <a:rPr lang="uk-UA" dirty="0"/>
            </a:b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Трипільська культура</a:t>
            </a:r>
            <a:r>
              <a:rPr lang="uk-UA" dirty="0"/>
              <a:t> — археологічна культура доби мідно-кам'яного віку та початку бронзового віку (бл. 5400 — 2750 до н. е.). На території України пам'ятки Трипільської культури відомі в 19-ти областях, усього на 2012 р. їх було приблизно 2300. Територія поширення: від Прикарпаття на заході до долини Дніпра на сході, у межах лісостепової смуги. Найпізніші пам'ятки виходять у степ — до Пн.-</a:t>
            </a:r>
            <a:r>
              <a:rPr lang="uk-UA" dirty="0" err="1"/>
              <a:t>Зх</a:t>
            </a:r>
            <a:r>
              <a:rPr lang="uk-UA" dirty="0"/>
              <a:t>. Причорномор'я.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39430" y="2222287"/>
            <a:ext cx="5186362" cy="28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Розвиток Трипільської культури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810000" y="2247687"/>
            <a:ext cx="10571998" cy="3638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Основою економіки було </a:t>
            </a:r>
            <a:r>
              <a:rPr lang="uk-UA" sz="2400" b="1" dirty="0"/>
              <a:t>відтворювальне господарство</a:t>
            </a:r>
            <a:r>
              <a:rPr lang="uk-UA" sz="2400" dirty="0"/>
              <a:t> на основі вирощування злакових і тваринництва. Знаряддя праці виготовляли з </a:t>
            </a:r>
            <a:r>
              <a:rPr lang="uk-UA" sz="2400" dirty="0" err="1"/>
              <a:t>кременю</a:t>
            </a:r>
            <a:r>
              <a:rPr lang="uk-UA" sz="2400" dirty="0"/>
              <a:t>, каменю, кістки та рогу, використовували мідь. Трипільці відомі розписною керамікою, дрібними статуетками людей і тварин, керамічними моделями будівель, саней, тронів та сокир і </a:t>
            </a:r>
            <a:r>
              <a:rPr lang="uk-UA" sz="2400" dirty="0" err="1"/>
              <a:t>біноклеподібними</a:t>
            </a:r>
            <a:r>
              <a:rPr lang="uk-UA" sz="2400" dirty="0"/>
              <a:t> посудинами. Їхні поселення називають </a:t>
            </a:r>
            <a:r>
              <a:rPr lang="uk-UA" sz="2400" dirty="0" err="1"/>
              <a:t>протомістами</a:t>
            </a:r>
            <a:r>
              <a:rPr lang="uk-UA" sz="2400" dirty="0"/>
              <a:t>. Інколи вони будували двоповерхові житла.</a:t>
            </a:r>
          </a:p>
        </p:txBody>
      </p:sp>
    </p:spTree>
    <p:extLst>
      <p:ext uri="{BB962C8B-B14F-4D97-AF65-F5344CB8AC3E}">
        <p14:creationId xmlns:p14="http://schemas.microsoft.com/office/powerpoint/2010/main" val="27169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/>
              <a:t>Трипільська культура</a:t>
            </a:r>
            <a:br>
              <a:rPr lang="uk-UA" sz="3200" dirty="0"/>
            </a:br>
            <a:endParaRPr lang="uk-UA" sz="3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66" y="2074334"/>
            <a:ext cx="5112716" cy="3638550"/>
          </a:xfrm>
        </p:spPr>
      </p:pic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415340" y="2074334"/>
            <a:ext cx="5186363" cy="43481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sz="2500" dirty="0"/>
              <a:t>На останньому етапі свого існування в трипільському суспільстві почала виділятися родоплемінна верхівка, про що свідчать багаті поховання (</a:t>
            </a:r>
            <a:r>
              <a:rPr lang="uk-UA" sz="2500" dirty="0" err="1"/>
              <a:t>Усатовські</a:t>
            </a:r>
            <a:r>
              <a:rPr lang="uk-UA" sz="2500" dirty="0"/>
              <a:t> кургани, </a:t>
            </a:r>
            <a:r>
              <a:rPr lang="uk-UA" sz="2500" dirty="0" err="1"/>
              <a:t>Краснохуторський</a:t>
            </a:r>
            <a:r>
              <a:rPr lang="uk-UA" sz="2500" dirty="0"/>
              <a:t> могильник та ін.).</a:t>
            </a:r>
          </a:p>
          <a:p>
            <a:pPr marL="0" indent="0">
              <a:buNone/>
            </a:pPr>
            <a:r>
              <a:rPr lang="uk-UA" sz="2500" dirty="0"/>
              <a:t>Приблизно до 2000 р. до н.е. трипільці зникли </a:t>
            </a:r>
            <a:r>
              <a:rPr lang="uk-UA" sz="2500" dirty="0" smtClean="0"/>
              <a:t>як єдина </a:t>
            </a:r>
            <a:r>
              <a:rPr lang="uk-UA" sz="2500" dirty="0"/>
              <a:t>етнічна спільнота. Найімовірніше, причиною зникнення трипільської культури стало нашестя кочових народів.</a:t>
            </a:r>
          </a:p>
          <a:p>
            <a:pPr marL="0" indent="0">
              <a:buNone/>
            </a:pPr>
            <a:r>
              <a:rPr lang="uk-UA" sz="2500" dirty="0"/>
              <a:t>Таким чином, рівень культурно-економічного розвитку трипільців був значно вищим, ніж племен, що їх оточували. Проте мобільні, добре організовані, войовничі й агресивні кочовики змогли взяти верх над порівняно мирними землеробами трипільської культури.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55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Кімерійці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dirty="0"/>
              <a:t>Нова сторінка давньої історії України пов'язана з племенами </a:t>
            </a:r>
            <a:r>
              <a:rPr lang="uk-UA" dirty="0" err="1" smtClean="0"/>
              <a:t>кімерійців</a:t>
            </a:r>
            <a:r>
              <a:rPr lang="uk-UA" dirty="0" smtClean="0"/>
              <a:t>(</a:t>
            </a:r>
            <a:r>
              <a:rPr lang="en-US" dirty="0"/>
              <a:t>IX-VII </a:t>
            </a:r>
            <a:r>
              <a:rPr lang="uk-UA" dirty="0"/>
              <a:t>ст. до </a:t>
            </a:r>
            <a:r>
              <a:rPr lang="uk-UA" dirty="0" err="1"/>
              <a:t>н.е</a:t>
            </a:r>
            <a:r>
              <a:rPr lang="uk-UA" dirty="0" smtClean="0"/>
              <a:t>) </a:t>
            </a:r>
            <a:r>
              <a:rPr lang="uk-UA" dirty="0"/>
              <a:t>- першого народу, власне ім'я якого дійшло до наших днів. Уперше про кіммерійців згадується в поемі безсмертного грецького поета Гомера "</a:t>
            </a:r>
            <a:r>
              <a:rPr lang="uk-UA" dirty="0" err="1"/>
              <a:t>Одісеї</a:t>
            </a:r>
            <a:r>
              <a:rPr lang="uk-UA" dirty="0"/>
              <a:t>". Гомер вважав, що кіммерійці жили "на краю землі", де ніколи не з'являлося сонце, але вічно панували морок і туман. Достовірніші відомості ми знаходимо у грецького історика </a:t>
            </a:r>
            <a:r>
              <a:rPr lang="en-US" dirty="0"/>
              <a:t>V </a:t>
            </a:r>
            <a:r>
              <a:rPr lang="uk-UA" dirty="0"/>
              <a:t>ст. до н.е. Геродота. Згадки про кіммерійців є й у джерелах </a:t>
            </a:r>
            <a:r>
              <a:rPr lang="uk-UA" dirty="0" err="1"/>
              <a:t>Ассірії</a:t>
            </a:r>
            <a:r>
              <a:rPr lang="uk-UA" dirty="0"/>
              <a:t>, причому слово </a:t>
            </a:r>
            <a:r>
              <a:rPr lang="uk-UA" dirty="0" err="1"/>
              <a:t>Ассірія</a:t>
            </a:r>
            <a:r>
              <a:rPr lang="uk-UA" dirty="0"/>
              <a:t> "</a:t>
            </a:r>
            <a:r>
              <a:rPr lang="uk-UA" dirty="0" err="1"/>
              <a:t>кімміраї</a:t>
            </a:r>
            <a:r>
              <a:rPr lang="uk-UA" dirty="0"/>
              <a:t>" означає "велетні".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56363" y="2222287"/>
            <a:ext cx="5186362" cy="27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Розвиток  </a:t>
            </a:r>
            <a:r>
              <a:rPr lang="uk-UA" dirty="0" err="1" smtClean="0"/>
              <a:t>Кімерійців</a:t>
            </a:r>
            <a:r>
              <a:rPr lang="uk-UA" dirty="0" smtClean="0"/>
              <a:t> 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810000" y="2247687"/>
            <a:ext cx="10571998" cy="3638764"/>
          </a:xfrm>
        </p:spPr>
        <p:txBody>
          <a:bodyPr>
            <a:noAutofit/>
          </a:bodyPr>
          <a:lstStyle/>
          <a:p>
            <a:r>
              <a:rPr lang="uk-UA" sz="1800" dirty="0"/>
              <a:t>Кіммерійці з'явилися в Причорноморських степах близько 1500 р. до н.е. Це були кочові </a:t>
            </a:r>
            <a:r>
              <a:rPr lang="uk-UA" sz="1800" dirty="0" err="1"/>
              <a:t>іраномовні</a:t>
            </a:r>
            <a:r>
              <a:rPr lang="uk-UA" sz="1800" dirty="0"/>
              <a:t> племена, об'єднані в племінні союзи. Незабаром кіммерійці заселили всю степову частину України від Дону до Дністра.</a:t>
            </a:r>
          </a:p>
          <a:p>
            <a:r>
              <a:rPr lang="uk-UA" sz="1800" dirty="0"/>
              <a:t>Основним заняттям кіммерійців було скотарство і вони першими в Україні опанували мистецтво верхової їзди. Саме кіммерійці відкрили в Україні "залізний вік": вони майстерно обробляли залізо, виготовляючи з нього прекрасні мечі й кинджали. Кіммерійці були відмінними воїнами, здійснювали грабіжницькі походи на міста в Малій Азії та вели війни з царями Урарту й Ассирії. У них існувала розвинена військова аристократія, про що говорять багаті поховання у великих курганах.</a:t>
            </a:r>
          </a:p>
          <a:p>
            <a:r>
              <a:rPr lang="uk-UA" sz="1800" dirty="0"/>
              <a:t>У </a:t>
            </a:r>
            <a:r>
              <a:rPr lang="en-US" sz="1800" dirty="0"/>
              <a:t>VII </a:t>
            </a:r>
            <a:r>
              <a:rPr lang="uk-UA" sz="1800" dirty="0"/>
              <a:t>ст. до н.е. кіммерійців витіснив з території України інший кочовий народ - скіфи. Частина кіммерійців була підкорена та асимільована скіфами, інша частина відступила до Південного Причорномор'я.</a:t>
            </a:r>
          </a:p>
        </p:txBody>
      </p:sp>
    </p:spTree>
    <p:extLst>
      <p:ext uri="{BB962C8B-B14F-4D97-AF65-F5344CB8AC3E}">
        <p14:creationId xmlns:p14="http://schemas.microsoft.com/office/powerpoint/2010/main" val="38693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FDA7EC95-D971-4A86-9927-619CED5A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Джерела</a:t>
            </a:r>
            <a:r>
              <a:rPr lang="ru-RU" dirty="0" smtClean="0"/>
              <a:t> </a:t>
            </a:r>
            <a:r>
              <a:rPr lang="ru-RU" dirty="0" err="1" smtClean="0"/>
              <a:t>інформації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98499" y="2895599"/>
            <a:ext cx="1079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Google-</a:t>
            </a:r>
            <a:r>
              <a:rPr lang="uk-UA" dirty="0" smtClean="0"/>
              <a:t>фотографії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znohistory.ed-era.com/m1/l2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pidru4niki.com/16780228/istoriya/naydavnishe_naselennya_ukrayini</a:t>
            </a:r>
            <a:endParaRPr lang="uk-UA" dirty="0" smtClean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</a:t>
            </a:r>
            <a:r>
              <a:rPr lang="en-US" dirty="0" smtClean="0">
                <a:hlinkClick r:id="rId5"/>
              </a:rPr>
              <a:t>://uahistory.co/book/garin/2.html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02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4E65665-583F-4DD8-814D-FECA92009E9A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 rtlCol="0"/>
          <a:lstStyle/>
          <a:p>
            <a:r>
              <a:rPr lang="uk-UA" sz="4400" dirty="0"/>
              <a:t>Історія — вчителька життя.</a:t>
            </a:r>
            <a:endParaRPr lang="ru-RU" sz="4400" dirty="0"/>
          </a:p>
        </p:txBody>
      </p:sp>
      <p:sp>
        <p:nvSpPr>
          <p:cNvPr id="3" name="Надпись 2">
            <a:extLst>
              <a:ext uri="{FF2B5EF4-FFF2-40B4-BE49-F238E27FC236}">
                <a16:creationId xmlns="" xmlns:a16="http://schemas.microsoft.com/office/drawing/2014/main" id="{527240B3-8BFF-4F4A-AFA2-52E66F2680F1}"/>
              </a:ext>
            </a:extLst>
          </p:cNvPr>
          <p:cNvSpPr txBox="1"/>
          <p:nvPr/>
        </p:nvSpPr>
        <p:spPr>
          <a:xfrm>
            <a:off x="7029832" y="3639247"/>
            <a:ext cx="4537679" cy="3385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ru-RU" sz="1600" dirty="0" smtClean="0">
                <a:ea typeface="Tahoma" panose="020B0604030504040204" pitchFamily="34" charset="0"/>
                <a:cs typeface="Tahoma" panose="020B0604030504040204" pitchFamily="34" charset="0"/>
              </a:rPr>
              <a:t>(С) Цицерон </a:t>
            </a:r>
            <a:endParaRPr lang="ru-RU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3FF1311-DD92-45BA-B10F-C1A324C27B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9625" y="2222500"/>
            <a:ext cx="5186363" cy="3638550"/>
          </a:xfrm>
        </p:spPr>
        <p:txBody>
          <a:bodyPr rtlCol="0"/>
          <a:lstStyle/>
          <a:p>
            <a:pPr rtl="0"/>
            <a:r>
              <a:rPr lang="ru-RU" dirty="0" err="1" smtClean="0"/>
              <a:t>Палеоліт</a:t>
            </a:r>
            <a:r>
              <a:rPr lang="ru-RU" dirty="0" smtClean="0"/>
              <a:t> ( </a:t>
            </a:r>
            <a:r>
              <a:rPr lang="ru-RU" dirty="0" err="1" smtClean="0"/>
              <a:t>давня</a:t>
            </a:r>
            <a:r>
              <a:rPr lang="ru-RU" dirty="0" smtClean="0"/>
              <a:t> </a:t>
            </a:r>
            <a:r>
              <a:rPr lang="ru-RU" dirty="0" err="1" smtClean="0"/>
              <a:t>кам’яна</a:t>
            </a:r>
            <a:r>
              <a:rPr lang="ru-RU" dirty="0" smtClean="0"/>
              <a:t> </a:t>
            </a:r>
            <a:r>
              <a:rPr lang="ru-RU" dirty="0" err="1" smtClean="0"/>
              <a:t>доба</a:t>
            </a:r>
            <a:r>
              <a:rPr lang="ru-RU" dirty="0" smtClean="0"/>
              <a:t> )</a:t>
            </a:r>
            <a:endParaRPr lang="ru-RU" dirty="0"/>
          </a:p>
          <a:p>
            <a:r>
              <a:rPr lang="ru-RU" dirty="0" err="1" smtClean="0"/>
              <a:t>Мезоліт</a:t>
            </a:r>
            <a:r>
              <a:rPr lang="ru-RU" dirty="0" smtClean="0"/>
              <a:t> ( </a:t>
            </a:r>
            <a:r>
              <a:rPr lang="ru-RU" dirty="0" err="1" smtClean="0"/>
              <a:t>середня</a:t>
            </a:r>
            <a:r>
              <a:rPr lang="ru-RU" dirty="0" smtClean="0"/>
              <a:t> </a:t>
            </a:r>
            <a:r>
              <a:rPr lang="ru-RU" dirty="0" err="1"/>
              <a:t>кам’яна</a:t>
            </a:r>
            <a:r>
              <a:rPr lang="ru-RU" dirty="0"/>
              <a:t> </a:t>
            </a:r>
            <a:r>
              <a:rPr lang="ru-RU" dirty="0" err="1"/>
              <a:t>доба</a:t>
            </a:r>
            <a:r>
              <a:rPr lang="ru-RU" dirty="0"/>
              <a:t> )</a:t>
            </a:r>
          </a:p>
          <a:p>
            <a:r>
              <a:rPr lang="ru-RU" dirty="0" err="1" smtClean="0"/>
              <a:t>Неоліт</a:t>
            </a:r>
            <a:r>
              <a:rPr lang="ru-RU" dirty="0" smtClean="0"/>
              <a:t> ( </a:t>
            </a:r>
            <a:r>
              <a:rPr lang="ru-RU" dirty="0" err="1" smtClean="0"/>
              <a:t>новокам’яний</a:t>
            </a:r>
            <a:r>
              <a:rPr lang="ru-RU" dirty="0" smtClean="0"/>
              <a:t> </a:t>
            </a:r>
            <a:r>
              <a:rPr lang="ru-RU" dirty="0" err="1" smtClean="0"/>
              <a:t>вік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err="1" smtClean="0"/>
              <a:t>Енеоліт</a:t>
            </a:r>
            <a:r>
              <a:rPr lang="ru-RU" dirty="0" smtClean="0"/>
              <a:t>  </a:t>
            </a:r>
            <a:r>
              <a:rPr lang="ru-RU" dirty="0"/>
              <a:t>( </a:t>
            </a:r>
            <a:r>
              <a:rPr lang="ru-RU" dirty="0" err="1" smtClean="0"/>
              <a:t>мідно</a:t>
            </a:r>
            <a:r>
              <a:rPr lang="ru-RU" dirty="0" smtClean="0"/>
              <a:t> – </a:t>
            </a:r>
            <a:r>
              <a:rPr lang="ru-RU" dirty="0" err="1" smtClean="0"/>
              <a:t>кам’яний</a:t>
            </a:r>
            <a:r>
              <a:rPr lang="ru-RU" dirty="0" smtClean="0"/>
              <a:t> </a:t>
            </a:r>
            <a:r>
              <a:rPr lang="ru-RU" dirty="0" err="1" smtClean="0"/>
              <a:t>вік</a:t>
            </a:r>
            <a:r>
              <a:rPr lang="ru-RU" dirty="0" smtClean="0"/>
              <a:t>)</a:t>
            </a:r>
            <a:endParaRPr lang="ru-RU" dirty="0"/>
          </a:p>
          <a:p>
            <a:pPr rtl="0"/>
            <a:r>
              <a:rPr lang="ru-RU" dirty="0" err="1" smtClean="0"/>
              <a:t>Бронзовий</a:t>
            </a:r>
            <a:r>
              <a:rPr lang="ru-RU" dirty="0" smtClean="0"/>
              <a:t> </a:t>
            </a:r>
            <a:r>
              <a:rPr lang="ru-RU" dirty="0" err="1" smtClean="0"/>
              <a:t>вік</a:t>
            </a:r>
            <a:r>
              <a:rPr lang="ru-RU" dirty="0" smtClean="0"/>
              <a:t> </a:t>
            </a:r>
          </a:p>
          <a:p>
            <a:pPr rtl="0"/>
            <a:r>
              <a:rPr lang="ru-RU" dirty="0" err="1" smtClean="0"/>
              <a:t>Залізний</a:t>
            </a:r>
            <a:r>
              <a:rPr lang="ru-RU" dirty="0" smtClean="0"/>
              <a:t> </a:t>
            </a:r>
            <a:r>
              <a:rPr lang="ru-RU" dirty="0" err="1" smtClean="0"/>
              <a:t>вік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11756"/>
            <a:ext cx="7535103" cy="1441314"/>
          </a:xfrm>
        </p:spPr>
        <p:txBody>
          <a:bodyPr rtlCol="0"/>
          <a:lstStyle/>
          <a:p>
            <a:pPr rtl="0"/>
            <a:r>
              <a:rPr lang="ru-RU" dirty="0" err="1" smtClean="0"/>
              <a:t>Стародавня</a:t>
            </a:r>
            <a:r>
              <a:rPr lang="ru-RU" dirty="0" smtClean="0"/>
              <a:t> </a:t>
            </a:r>
            <a:r>
              <a:rPr lang="ru-RU" dirty="0" err="1" smtClean="0"/>
              <a:t>історія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CEAEB45-73DA-4942-9673-8B5F64D726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5" name="Надпись 4">
            <a:extLst>
              <a:ext uri="{FF2B5EF4-FFF2-40B4-BE49-F238E27FC236}">
                <a16:creationId xmlns="" xmlns:a16="http://schemas.microsoft.com/office/drawing/2014/main" id="{36C149F5-9C9E-44C4-8804-58C9DD6E0E55}"/>
              </a:ext>
            </a:extLst>
          </p:cNvPr>
          <p:cNvSpPr txBox="1"/>
          <p:nvPr/>
        </p:nvSpPr>
        <p:spPr>
          <a:xfrm>
            <a:off x="8250620" y="280318"/>
            <a:ext cx="3728792" cy="830997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err="1"/>
              <a:t>Історія</a:t>
            </a:r>
            <a:r>
              <a:rPr lang="ru-RU" sz="1600" dirty="0"/>
              <a:t> про те, як на </a:t>
            </a:r>
            <a:r>
              <a:rPr lang="ru-RU" sz="1600" dirty="0" err="1"/>
              <a:t>українських</a:t>
            </a:r>
            <a:r>
              <a:rPr lang="ru-RU" sz="1600" dirty="0"/>
              <a:t> землях </a:t>
            </a:r>
            <a:r>
              <a:rPr lang="ru-RU" sz="1600" dirty="0" err="1"/>
              <a:t>з'явилися</a:t>
            </a:r>
            <a:r>
              <a:rPr lang="ru-RU" sz="1600" dirty="0"/>
              <a:t> люди і </a:t>
            </a:r>
            <a:r>
              <a:rPr lang="ru-RU" sz="1600" dirty="0" err="1"/>
              <a:t>вирішили</a:t>
            </a:r>
            <a:r>
              <a:rPr lang="ru-RU" sz="1600" dirty="0"/>
              <a:t> тут </a:t>
            </a:r>
            <a:r>
              <a:rPr lang="ru-RU" sz="1600" dirty="0" err="1"/>
              <a:t>лишитися</a:t>
            </a:r>
            <a:endParaRPr lang="ru-RU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14" y="2222286"/>
            <a:ext cx="5194583" cy="36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16498D-2480-4101-BEA1-C2190270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59883"/>
            <a:ext cx="5553071" cy="1370756"/>
          </a:xfrm>
        </p:spPr>
        <p:txBody>
          <a:bodyPr rtlCol="0"/>
          <a:lstStyle/>
          <a:p>
            <a:r>
              <a:rPr lang="ru-RU" sz="3200" dirty="0" err="1" smtClean="0"/>
              <a:t>Палеоліт</a:t>
            </a:r>
            <a:r>
              <a:rPr lang="ru-RU" sz="3200" dirty="0" smtClean="0"/>
              <a:t> </a:t>
            </a:r>
            <a:r>
              <a:rPr lang="ru-RU" sz="3200" dirty="0"/>
              <a:t>1,5 млн </a:t>
            </a:r>
            <a:r>
              <a:rPr lang="ru-RU" sz="3200" dirty="0" err="1"/>
              <a:t>років</a:t>
            </a:r>
            <a:r>
              <a:rPr lang="ru-RU" sz="3200" dirty="0"/>
              <a:t> тому – 10 тис. р. тому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CF0C0B-47F1-464B-88EF-B19896634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fontAlgn="ctr">
              <a:buNone/>
            </a:pPr>
            <a:r>
              <a:rPr lang="uk-UA" sz="1600" dirty="0"/>
              <a:t>У межах палеоліту людина виокремилася з тваринного світу, пройшла еволюційний шлях від австралопітека до неоантропа. У ході цієї еволюції виникли найпростіші трудові навички, матеріальним свідоцтвом яких є знаряддя праці з каменю й кістки. Людина навчилася використовувати, а потім і добувати вогонь, виготовляти одяг, влаштовувати штучні житла.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456363" y="2268283"/>
            <a:ext cx="5449887" cy="1689608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55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63FF28-EDA9-498B-BF3A-243D718D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267" y="231007"/>
            <a:ext cx="5816689" cy="1396984"/>
          </a:xfrm>
        </p:spPr>
        <p:txBody>
          <a:bodyPr rtlCol="0"/>
          <a:lstStyle/>
          <a:p>
            <a:pPr rtl="0"/>
            <a:r>
              <a:rPr lang="ru-RU" sz="3600" dirty="0" err="1" smtClean="0"/>
              <a:t>Найдавніші</a:t>
            </a:r>
            <a:r>
              <a:rPr lang="ru-RU" sz="3600" dirty="0" smtClean="0"/>
              <a:t> </a:t>
            </a:r>
            <a:r>
              <a:rPr lang="ru-RU" sz="3600" dirty="0" err="1" smtClean="0"/>
              <a:t>поселення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A720854-4AFC-4B68-944A-8A368C9A8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uk-UA" sz="1800" i="1" dirty="0"/>
              <a:t>Королево</a:t>
            </a:r>
            <a:r>
              <a:rPr lang="uk-UA" sz="1800" dirty="0"/>
              <a:t>, археологічна пам'ятка – найдавніше на території України і одне з небагатьох найдавніших у Євразії багатошарове палеолітичне поселення. Розташоване на лівому березі р. Тиса (притока Дунаю), поблизу смт Королево</a:t>
            </a:r>
            <a:r>
              <a:rPr lang="uk-UA" sz="1800" dirty="0" smtClean="0"/>
              <a:t>.</a:t>
            </a:r>
          </a:p>
          <a:p>
            <a:r>
              <a:rPr lang="ru-RU" sz="1800" i="1" dirty="0" err="1"/>
              <a:t>Киїк-Коба</a:t>
            </a:r>
            <a:r>
              <a:rPr lang="ru-RU" sz="1800" dirty="0"/>
              <a:t> – </a:t>
            </a:r>
            <a:r>
              <a:rPr lang="ru-RU" sz="1800" dirty="0" err="1"/>
              <a:t>археологічна</a:t>
            </a:r>
            <a:r>
              <a:rPr lang="ru-RU" sz="1800" dirty="0"/>
              <a:t> культура </a:t>
            </a:r>
            <a:r>
              <a:rPr lang="ru-RU" sz="1800" dirty="0" err="1"/>
              <a:t>доби</a:t>
            </a:r>
            <a:r>
              <a:rPr lang="ru-RU" sz="1800" dirty="0"/>
              <a:t> </a:t>
            </a:r>
            <a:r>
              <a:rPr lang="ru-RU" sz="1800" dirty="0" err="1"/>
              <a:t>палеоліту</a:t>
            </a:r>
            <a:r>
              <a:rPr lang="ru-RU" sz="1800" dirty="0"/>
              <a:t>. Стоянки </a:t>
            </a:r>
            <a:r>
              <a:rPr lang="ru-RU" sz="1800" dirty="0" err="1"/>
              <a:t>розташовані</a:t>
            </a:r>
            <a:r>
              <a:rPr lang="ru-RU" sz="1800" dirty="0"/>
              <a:t> в </a:t>
            </a:r>
            <a:r>
              <a:rPr lang="ru-RU" sz="1800" dirty="0" err="1"/>
              <a:t>печерах</a:t>
            </a:r>
            <a:r>
              <a:rPr lang="ru-RU" sz="1800" dirty="0"/>
              <a:t> </a:t>
            </a:r>
            <a:r>
              <a:rPr lang="ru-RU" sz="1800" dirty="0" err="1"/>
              <a:t>східної</a:t>
            </a:r>
            <a:r>
              <a:rPr lang="ru-RU" sz="1800" dirty="0"/>
              <a:t> </a:t>
            </a:r>
            <a:r>
              <a:rPr lang="ru-RU" sz="1800" dirty="0" err="1"/>
              <a:t>частини</a:t>
            </a:r>
            <a:r>
              <a:rPr lang="ru-RU" sz="1800" dirty="0"/>
              <a:t> </a:t>
            </a:r>
            <a:r>
              <a:rPr lang="ru-RU" sz="1800" dirty="0" err="1"/>
              <a:t>Кримських</a:t>
            </a:r>
            <a:r>
              <a:rPr lang="ru-RU" sz="1800" dirty="0"/>
              <a:t> </a:t>
            </a:r>
            <a:r>
              <a:rPr lang="ru-RU" sz="1800" dirty="0" err="1"/>
              <a:t>гір</a:t>
            </a:r>
            <a:r>
              <a:rPr lang="ru-RU" sz="1800" dirty="0"/>
              <a:t> (</a:t>
            </a:r>
            <a:r>
              <a:rPr lang="ru-RU" sz="1800" dirty="0" err="1"/>
              <a:t>Киїк-Коба</a:t>
            </a:r>
            <a:r>
              <a:rPr lang="ru-RU" sz="1800" dirty="0"/>
              <a:t>, Пролом I, Буран-Кая III, </a:t>
            </a:r>
            <a:r>
              <a:rPr lang="ru-RU" sz="1800" dirty="0" err="1"/>
              <a:t>Вовчий</a:t>
            </a:r>
            <a:r>
              <a:rPr lang="ru-RU" sz="1800" dirty="0"/>
              <a:t> Грот).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0322649-994F-4A10-ADE4-7A676293A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algn="ctr" rtl="0">
              <a:buNone/>
            </a:pPr>
            <a:r>
              <a:rPr lang="ru-RU" dirty="0"/>
              <a:t>[поместите здесь изображение, которое лучше всего иллюстрирует главную идею пункта № 2]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="" xmlns:a16="http://schemas.microsoft.com/office/drawing/2014/main" id="{8807134F-8694-4BEF-9C25-C041132BAB4A}"/>
              </a:ext>
            </a:extLst>
          </p:cNvPr>
          <p:cNvSpPr txBox="1"/>
          <p:nvPr/>
        </p:nvSpPr>
        <p:spPr>
          <a:xfrm>
            <a:off x="965200" y="5522495"/>
            <a:ext cx="5178225" cy="3385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ea typeface="Tahoma" panose="020B0604030504040204" pitchFamily="34" charset="0"/>
                <a:cs typeface="Tahoma" panose="020B0604030504040204" pitchFamily="34" charset="0"/>
              </a:rPr>
              <a:t>Українські</a:t>
            </a:r>
            <a:r>
              <a:rPr lang="ru-RU" sz="1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ea typeface="Tahoma" panose="020B0604030504040204" pitchFamily="34" charset="0"/>
                <a:cs typeface="Tahoma" panose="020B0604030504040204" pitchFamily="34" charset="0"/>
              </a:rPr>
              <a:t>землі</a:t>
            </a:r>
            <a:r>
              <a:rPr lang="ru-RU" sz="1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ea typeface="Tahoma" panose="020B0604030504040204" pitchFamily="34" charset="0"/>
                <a:cs typeface="Tahoma" panose="020B0604030504040204" pitchFamily="34" charset="0"/>
              </a:rPr>
              <a:t>минулого</a:t>
            </a:r>
            <a:endParaRPr lang="ru-RU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636" y="2222286"/>
            <a:ext cx="5543997" cy="36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63FF28-EDA9-498B-BF3A-243D718D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267" y="231007"/>
            <a:ext cx="5816689" cy="1396984"/>
          </a:xfrm>
        </p:spPr>
        <p:txBody>
          <a:bodyPr rtlCol="0"/>
          <a:lstStyle/>
          <a:p>
            <a:pPr rtl="0"/>
            <a:r>
              <a:rPr lang="ru-RU" sz="3600" dirty="0" err="1" smtClean="0"/>
              <a:t>Найдавніші</a:t>
            </a:r>
            <a:r>
              <a:rPr lang="ru-RU" sz="3600" dirty="0" smtClean="0"/>
              <a:t> </a:t>
            </a:r>
            <a:r>
              <a:rPr lang="ru-RU" sz="3600" dirty="0" err="1" smtClean="0"/>
              <a:t>поселення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A720854-4AFC-4B68-944A-8A368C9A8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uk-UA" sz="1600" i="1" dirty="0" err="1"/>
              <a:t>Мізин</a:t>
            </a:r>
            <a:r>
              <a:rPr lang="uk-UA" sz="1600" i="1" dirty="0"/>
              <a:t> </a:t>
            </a:r>
            <a:r>
              <a:rPr lang="uk-UA" sz="1600" dirty="0"/>
              <a:t>– одна з найвидатніших </a:t>
            </a:r>
            <a:r>
              <a:rPr lang="uk-UA" sz="1600" dirty="0" err="1"/>
              <a:t>пізньопалеолітичних</a:t>
            </a:r>
            <a:r>
              <a:rPr lang="uk-UA" sz="1600" dirty="0"/>
              <a:t> пам'яток Європи. Розташована в с. </a:t>
            </a:r>
            <a:r>
              <a:rPr lang="uk-UA" sz="1600" dirty="0" err="1"/>
              <a:t>Мізин</a:t>
            </a:r>
            <a:r>
              <a:rPr lang="uk-UA" sz="1600" dirty="0"/>
              <a:t> </a:t>
            </a:r>
            <a:r>
              <a:rPr lang="uk-UA" sz="1600" dirty="0" err="1"/>
              <a:t>Коропського</a:t>
            </a:r>
            <a:r>
              <a:rPr lang="uk-UA" sz="1600" dirty="0"/>
              <a:t> р-ну Чернігівської обл., на правому березі Десни.</a:t>
            </a:r>
            <a:br>
              <a:rPr lang="uk-UA" sz="1600" dirty="0"/>
            </a:br>
            <a:r>
              <a:rPr lang="uk-UA" sz="1600" dirty="0"/>
              <a:t/>
            </a:r>
            <a:br>
              <a:rPr lang="uk-UA" sz="1600" dirty="0"/>
            </a:br>
            <a:endParaRPr lang="uk-UA" sz="1600" dirty="0" smtClean="0"/>
          </a:p>
          <a:p>
            <a:r>
              <a:rPr lang="uk-UA" sz="1600" i="1" dirty="0" err="1" smtClean="0"/>
              <a:t>Межиріч</a:t>
            </a:r>
            <a:r>
              <a:rPr lang="uk-UA" sz="1600" dirty="0" smtClean="0"/>
              <a:t> </a:t>
            </a:r>
            <a:r>
              <a:rPr lang="uk-UA" sz="1600" dirty="0"/>
              <a:t>– стоянка розташована в с. </a:t>
            </a:r>
            <a:r>
              <a:rPr lang="uk-UA" sz="1600" dirty="0" err="1"/>
              <a:t>Межиріч</a:t>
            </a:r>
            <a:r>
              <a:rPr lang="uk-UA" sz="1600" dirty="0"/>
              <a:t> Канівського р-ну Черкаської області.</a:t>
            </a:r>
            <a:br>
              <a:rPr lang="uk-UA" sz="1600" dirty="0"/>
            </a:br>
            <a:r>
              <a:rPr lang="uk-UA" sz="1600" dirty="0"/>
              <a:t/>
            </a:r>
            <a:br>
              <a:rPr lang="uk-UA" sz="1600" dirty="0"/>
            </a:br>
            <a:endParaRPr lang="uk-UA" sz="1600" dirty="0" smtClean="0"/>
          </a:p>
          <a:p>
            <a:r>
              <a:rPr lang="uk-UA" sz="1600" i="1" dirty="0" smtClean="0"/>
              <a:t>Кирилівська </a:t>
            </a:r>
            <a:r>
              <a:rPr lang="uk-UA" sz="1600" i="1" dirty="0"/>
              <a:t>стоянка </a:t>
            </a:r>
            <a:r>
              <a:rPr lang="uk-UA" sz="1600" dirty="0"/>
              <a:t>– двошарова пам'ятка пізнього палеоліту на правому березі Дніпра, у межах міста Київ.</a:t>
            </a:r>
            <a:endParaRPr lang="ru-RU" sz="1600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0322649-994F-4A10-ADE4-7A676293A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algn="ctr" rtl="0">
              <a:buNone/>
            </a:pPr>
            <a:r>
              <a:rPr lang="ru-RU" dirty="0"/>
              <a:t>[поместите здесь изображение, которое лучше всего иллюстрирует главную идею пункта № 2]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="" xmlns:a16="http://schemas.microsoft.com/office/drawing/2014/main" id="{8807134F-8694-4BEF-9C25-C041132BAB4A}"/>
              </a:ext>
            </a:extLst>
          </p:cNvPr>
          <p:cNvSpPr txBox="1"/>
          <p:nvPr/>
        </p:nvSpPr>
        <p:spPr>
          <a:xfrm>
            <a:off x="964040" y="5522495"/>
            <a:ext cx="5179386" cy="3385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Українські</a:t>
            </a:r>
            <a:r>
              <a:rPr lang="ru-RU" sz="16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землі</a:t>
            </a:r>
            <a:r>
              <a:rPr lang="ru-RU" sz="16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минулого</a:t>
            </a:r>
            <a:endParaRPr lang="ru-RU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636" y="2222286"/>
            <a:ext cx="5543997" cy="36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16498D-2480-4101-BEA1-C2190270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59883"/>
            <a:ext cx="5553071" cy="1370756"/>
          </a:xfrm>
        </p:spPr>
        <p:txBody>
          <a:bodyPr rtlCol="0"/>
          <a:lstStyle/>
          <a:p>
            <a:r>
              <a:rPr lang="ru-RU" sz="3200" dirty="0" err="1" smtClean="0"/>
              <a:t>Мезоліт</a:t>
            </a:r>
            <a:r>
              <a:rPr lang="ru-RU" sz="3200" dirty="0" smtClean="0"/>
              <a:t> </a:t>
            </a:r>
            <a:r>
              <a:rPr lang="ru-RU" sz="3200" dirty="0"/>
              <a:t>XI - VI тис. до </a:t>
            </a:r>
            <a:r>
              <a:rPr lang="ru-RU" sz="3200" dirty="0" err="1"/>
              <a:t>н.е</a:t>
            </a:r>
            <a:r>
              <a:rPr lang="ru-RU" sz="3200" dirty="0"/>
              <a:t>.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CF0C0B-47F1-464B-88EF-B19896634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fontAlgn="ctr">
              <a:buNone/>
            </a:pPr>
            <a:r>
              <a:rPr lang="uk-UA" sz="1600" dirty="0"/>
              <a:t>Вища фаза розвитку мисливського господарства, у надрах якої зріє його остаточна криза. Основою мезолітичної економіки було неспеціалізоване індивідуальне полювання за допомогою лука та стріл на лісових нестадних копитних. Мезолітичне суспільство характеризується індивідуалізацією способу життя, яка виявилася в частковому господарсько-побутовому </a:t>
            </a:r>
            <a:r>
              <a:rPr lang="uk-UA" sz="1600" dirty="0" err="1"/>
              <a:t>усамостійненні</a:t>
            </a:r>
            <a:r>
              <a:rPr lang="uk-UA" sz="1600" dirty="0"/>
              <a:t> сім'ї від общини.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66" y="2222287"/>
            <a:ext cx="5015103" cy="3252653"/>
          </a:xfrm>
        </p:spPr>
      </p:pic>
    </p:spTree>
    <p:extLst>
      <p:ext uri="{BB962C8B-B14F-4D97-AF65-F5344CB8AC3E}">
        <p14:creationId xmlns:p14="http://schemas.microsoft.com/office/powerpoint/2010/main" val="33570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16498D-2480-4101-BEA1-C2190270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59883"/>
            <a:ext cx="5553071" cy="1370756"/>
          </a:xfrm>
        </p:spPr>
        <p:txBody>
          <a:bodyPr rtlCol="0"/>
          <a:lstStyle/>
          <a:p>
            <a:r>
              <a:rPr lang="ru-RU" sz="3200" dirty="0" err="1" smtClean="0"/>
              <a:t>Неоліт</a:t>
            </a:r>
            <a:r>
              <a:rPr lang="ru-RU" sz="3200" dirty="0" smtClean="0"/>
              <a:t> </a:t>
            </a:r>
            <a:r>
              <a:rPr lang="ru-RU" sz="3200" dirty="0"/>
              <a:t>VII - IV тис. до </a:t>
            </a:r>
            <a:r>
              <a:rPr lang="ru-RU" sz="3200" dirty="0" err="1"/>
              <a:t>н.е</a:t>
            </a:r>
            <a:r>
              <a:rPr lang="ru-RU" sz="3200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CF0C0B-47F1-464B-88EF-B19896634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fontAlgn="ctr">
              <a:buNone/>
            </a:pPr>
            <a:r>
              <a:rPr lang="uk-UA" sz="1600" dirty="0"/>
              <a:t>Визначна прикмета неоліту - поява першого глиняного посуду, який посів значне місце в поліпшенні засобів зберігання та приготування їжі. Неолітичне населення України займалося раннім тваринництвом та розводило коней, корів, </a:t>
            </a:r>
            <a:r>
              <a:rPr lang="uk-UA" sz="1600" dirty="0" err="1"/>
              <a:t>овець</a:t>
            </a:r>
            <a:r>
              <a:rPr lang="uk-UA" sz="1600" dirty="0"/>
              <a:t>, кіз, свиней. Значний розвиток одержало плетіння, на основі якого в деяких груп населення </a:t>
            </a:r>
            <a:r>
              <a:rPr lang="uk-UA" sz="1600" dirty="0" err="1"/>
              <a:t>виникло</a:t>
            </a:r>
            <a:r>
              <a:rPr lang="uk-UA" sz="1600" dirty="0"/>
              <a:t> ткацтво.</a:t>
            </a:r>
            <a:br>
              <a:rPr lang="uk-UA" sz="1600" dirty="0"/>
            </a:br>
            <a:r>
              <a:rPr lang="uk-UA" sz="1600" b="1" dirty="0"/>
              <a:t>Неолітична революція</a:t>
            </a:r>
            <a:r>
              <a:rPr lang="uk-UA" sz="1600" dirty="0"/>
              <a:t> — перехід від </a:t>
            </a:r>
            <a:r>
              <a:rPr lang="uk-UA" sz="1600" dirty="0" err="1"/>
              <a:t>привласнюючого</a:t>
            </a:r>
            <a:r>
              <a:rPr lang="uk-UA" sz="1600" dirty="0"/>
              <a:t> господарства (полювання, збиральництво) до відтворюючого (тваринництво, землеробство).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11" y="2222287"/>
            <a:ext cx="5081322" cy="3810992"/>
          </a:xfrm>
        </p:spPr>
      </p:pic>
    </p:spTree>
    <p:extLst>
      <p:ext uri="{BB962C8B-B14F-4D97-AF65-F5344CB8AC3E}">
        <p14:creationId xmlns:p14="http://schemas.microsoft.com/office/powerpoint/2010/main" val="1350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16498D-2480-4101-BEA1-C2190270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59883"/>
            <a:ext cx="5553071" cy="1370756"/>
          </a:xfrm>
        </p:spPr>
        <p:txBody>
          <a:bodyPr rtlCol="0"/>
          <a:lstStyle/>
          <a:p>
            <a:r>
              <a:rPr lang="ru-RU" sz="3200" dirty="0" err="1"/>
              <a:t>Енеоліт</a:t>
            </a:r>
            <a:r>
              <a:rPr lang="ru-RU" sz="3200" dirty="0"/>
              <a:t> </a:t>
            </a:r>
            <a:r>
              <a:rPr lang="ru-RU" sz="3200" dirty="0" smtClean="0"/>
              <a:t>VI-III </a:t>
            </a:r>
            <a:r>
              <a:rPr lang="ru-RU" sz="3200" dirty="0"/>
              <a:t>тис. до </a:t>
            </a:r>
            <a:r>
              <a:rPr lang="ru-RU" sz="3200" dirty="0" err="1"/>
              <a:t>н.е</a:t>
            </a:r>
            <a:r>
              <a:rPr lang="ru-RU" sz="3200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CF0C0B-47F1-464B-88EF-B19896634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fontAlgn="ctr">
              <a:buNone/>
            </a:pPr>
            <a:r>
              <a:rPr lang="uk-UA" sz="1600" b="1" dirty="0" err="1" smtClean="0"/>
              <a:t>Енеолі́т</a:t>
            </a:r>
            <a:r>
              <a:rPr lang="uk-UA" sz="1600" dirty="0" smtClean="0"/>
              <a:t> </a:t>
            </a:r>
            <a:r>
              <a:rPr lang="uk-UA" sz="1600" dirty="0"/>
              <a:t>перехідного часу від неоліту до бронзової доби, яку застосовують археологи в </a:t>
            </a:r>
            <a:r>
              <a:rPr lang="uk-UA" sz="1600" dirty="0" err="1"/>
              <a:t>звʼязку</a:t>
            </a:r>
            <a:r>
              <a:rPr lang="uk-UA" sz="1600" dirty="0"/>
              <a:t> з появою й поширенням у той час виробів із міді. Є вищим, порівняно з неолітом, етапом розвитку продуктивних сил і виробничих відносин первісного суспільства. Період подальшого удосконалення відтворювальних форм господарства (землеробство, скотарство). Накопичення продукту, зростання суспільних багатств стимулювало міжплемінний обмін.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99" y="2349286"/>
            <a:ext cx="5214228" cy="3060913"/>
          </a:xfrm>
        </p:spPr>
      </p:pic>
    </p:spTree>
    <p:extLst>
      <p:ext uri="{BB962C8B-B14F-4D97-AF65-F5344CB8AC3E}">
        <p14:creationId xmlns:p14="http://schemas.microsoft.com/office/powerpoint/2010/main" val="27334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16498D-2480-4101-BEA1-C2190270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59883"/>
            <a:ext cx="5553071" cy="1370756"/>
          </a:xfrm>
        </p:spPr>
        <p:txBody>
          <a:bodyPr rtlCol="0"/>
          <a:lstStyle/>
          <a:p>
            <a:r>
              <a:rPr lang="ru-RU" sz="2400" dirty="0" err="1"/>
              <a:t>Бронзовий</a:t>
            </a:r>
            <a:r>
              <a:rPr lang="ru-RU" sz="2400" dirty="0"/>
              <a:t> </a:t>
            </a:r>
            <a:r>
              <a:rPr lang="ru-RU" sz="2400" dirty="0" err="1"/>
              <a:t>вік</a:t>
            </a:r>
            <a:r>
              <a:rPr lang="ru-RU" sz="2400" dirty="0"/>
              <a:t> (III тис. - XII ст. до </a:t>
            </a:r>
            <a:r>
              <a:rPr lang="ru-RU" sz="2400" dirty="0" err="1"/>
              <a:t>н.е</a:t>
            </a:r>
            <a:r>
              <a:rPr lang="ru-RU" sz="2400" dirty="0"/>
              <a:t>.)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CF0C0B-47F1-464B-88EF-B19896634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fontAlgn="ctr">
              <a:buNone/>
            </a:pPr>
            <a:r>
              <a:rPr lang="uk-UA" sz="1600" dirty="0"/>
              <a:t>Це період поширення виробів з бронзи (сплаву міді з оловом, миш'яком, рідше – зі свинцем та іншими металами). Бронза плавиться легше, ніж чиста мідь, а вироби з неї твердіші та гостріші. У степових племен посилилася роль кочового скотарства. А досконаліші бронзові знаряддя спричинили поширення орного землеробства, Асортимент культурних рослин значно зріс. Також розвивалося садівництво. Праця стала більш продуктивною, це спричинило посилення майнової нерівності.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82" y="2857287"/>
            <a:ext cx="5687761" cy="2205780"/>
          </a:xfrm>
        </p:spPr>
      </p:pic>
    </p:spTree>
    <p:extLst>
      <p:ext uri="{BB962C8B-B14F-4D97-AF65-F5344CB8AC3E}">
        <p14:creationId xmlns:p14="http://schemas.microsoft.com/office/powerpoint/2010/main" val="11065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154_TF45182065" id="{F7445337-2D91-4CE5-9FD0-77A359430257}" vid="{10D17C8D-F4E5-41B6-A874-2AC04D09EB5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1DE3E1-BE43-4468-8986-14BA0CF36A3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Структура убедительной речи </Template>
  <TotalTime>0</TotalTime>
  <Words>1427</Words>
  <Application>Microsoft Office PowerPoint</Application>
  <PresentationFormat>Широкоэкранный</PresentationFormat>
  <Paragraphs>100</Paragraphs>
  <Slides>17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Tahoma</vt:lpstr>
      <vt:lpstr>Wingdings 2</vt:lpstr>
      <vt:lpstr>Цитаты</vt:lpstr>
      <vt:lpstr>Давнє населення на українських землях</vt:lpstr>
      <vt:lpstr>Стародавня історія України </vt:lpstr>
      <vt:lpstr>Палеоліт 1,5 млн років тому – 10 тис. р. тому</vt:lpstr>
      <vt:lpstr>Найдавніші поселення </vt:lpstr>
      <vt:lpstr>Найдавніші поселення </vt:lpstr>
      <vt:lpstr>Мезоліт XI - VI тис. до н.е. </vt:lpstr>
      <vt:lpstr>Неоліт VII - IV тис. до н.е.</vt:lpstr>
      <vt:lpstr>Енеоліт VI-III тис. до н.е.</vt:lpstr>
      <vt:lpstr>Бронзовий вік (III тис. - XII ст. до н.е.)</vt:lpstr>
      <vt:lpstr>Залізний вік (XII ст. до н.е - IV ст. н.е. )</vt:lpstr>
      <vt:lpstr>Трипільська культура </vt:lpstr>
      <vt:lpstr>Розвиток Трипільської культури </vt:lpstr>
      <vt:lpstr>Трипільська культура </vt:lpstr>
      <vt:lpstr>Кімерійці </vt:lpstr>
      <vt:lpstr>Розвиток  Кімерійців  </vt:lpstr>
      <vt:lpstr>Джерела інформації</vt:lpstr>
      <vt:lpstr>Історія — вчителька життя.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2022-10-13T09:21:41Z</dcterms:created>
  <dcterms:modified xsi:type="dcterms:W3CDTF">2022-10-13T11:55:06Z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