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82" r:id="rId7"/>
    <p:sldId id="259" r:id="rId8"/>
    <p:sldId id="263" r:id="rId9"/>
    <p:sldId id="270" r:id="rId10"/>
    <p:sldId id="28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ubik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58D"/>
    <a:srgbClr val="FF6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86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F%D0%B4%D1%80%D0%BE_Linux" TargetMode="External"/><Relationship Id="rId5" Type="http://schemas.openxmlformats.org/officeDocument/2006/relationships/hyperlink" Target="https://ru.wikipedia.org/wiki/%D0%A2%D0%BE%D1%80%D0%B2%D0%B0%D0%BB%D1%8C%D0%B4%D1%81,_%D0%9B%D0%B8%D0%BD%D1%83%D1%81" TargetMode="External"/><Relationship Id="rId4" Type="http://schemas.openxmlformats.org/officeDocument/2006/relationships/hyperlink" Target="https://ru.wikipedia.org/wiki/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920677" y="1077996"/>
            <a:ext cx="6013523" cy="99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200" b="1" dirty="0">
                <a:solidFill>
                  <a:srgbClr val="F1B828"/>
                </a:solidFill>
                <a:latin typeface="Rubik" panose="020B0604020202020204" charset="-79"/>
                <a:ea typeface="Playfair Display"/>
                <a:cs typeface="Rubik" panose="020B0604020202020204" charset="-79"/>
                <a:sym typeface="Playfair Display"/>
              </a:rPr>
              <a:t>Lesson  0</a:t>
            </a:r>
            <a:r>
              <a:rPr lang="ru-RU" sz="7200" b="1" dirty="0">
                <a:solidFill>
                  <a:srgbClr val="F1B828"/>
                </a:solidFill>
                <a:latin typeface="Rubik" panose="020B0604020202020204" charset="-79"/>
                <a:ea typeface="Playfair Display"/>
                <a:cs typeface="Rubik" panose="020B0604020202020204" charset="-79"/>
                <a:sym typeface="Playfair Display"/>
              </a:rPr>
              <a:t>3</a:t>
            </a:r>
            <a:endParaRPr lang="en-US" sz="7200" b="1" i="0" u="none" strike="noStrike" cap="none" dirty="0">
              <a:solidFill>
                <a:srgbClr val="F1B828"/>
              </a:solidFill>
              <a:latin typeface="Rubik" panose="020B0604020202020204" charset="-79"/>
              <a:ea typeface="Playfair Display"/>
              <a:cs typeface="Rubik" panose="020B0604020202020204" charset="-79"/>
              <a:sym typeface="Playfair Display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AD113AA-AE33-4B3B-B68B-D9E7B6F8B152}"/>
              </a:ext>
            </a:extLst>
          </p:cNvPr>
          <p:cNvGrpSpPr/>
          <p:nvPr/>
        </p:nvGrpSpPr>
        <p:grpSpPr>
          <a:xfrm>
            <a:off x="0" y="473512"/>
            <a:ext cx="12299959" cy="6384488"/>
            <a:chOff x="0" y="473512"/>
            <a:chExt cx="12299959" cy="6384488"/>
          </a:xfrm>
        </p:grpSpPr>
        <p:pic>
          <p:nvPicPr>
            <p:cNvPr id="91" name="Google Shape;91;p1" descr="D:\Beetroot_work\Logo\BA_Logo-0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0394" y="473512"/>
              <a:ext cx="2402230" cy="10832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3E61A98E-7AA4-48B4-B833-4E78C976A76C}"/>
                </a:ext>
              </a:extLst>
            </p:cNvPr>
            <p:cNvGrpSpPr/>
            <p:nvPr/>
          </p:nvGrpSpPr>
          <p:grpSpPr>
            <a:xfrm>
              <a:off x="0" y="1030387"/>
              <a:ext cx="12299959" cy="5827613"/>
              <a:chOff x="0" y="1030387"/>
              <a:chExt cx="12299959" cy="5827613"/>
            </a:xfrm>
          </p:grpSpPr>
          <p:pic>
            <p:nvPicPr>
              <p:cNvPr id="93" name="Google Shape;93;p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3429000"/>
                <a:ext cx="9637390" cy="3429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1" descr="C:\Users\gelya\OneDrive\Рабочий стол\A_web_partnership-02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224290" y="1030387"/>
                <a:ext cx="6075669" cy="53723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4" name="Google Shape;94;p1"/>
          <p:cNvSpPr txBox="1"/>
          <p:nvPr/>
        </p:nvSpPr>
        <p:spPr>
          <a:xfrm>
            <a:off x="920677" y="4797579"/>
            <a:ext cx="3397323" cy="77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Git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12F0C7-4A07-4481-98A2-5501AA262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65" y="3941198"/>
            <a:ext cx="5727560" cy="30069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/>
          <p:nvPr/>
        </p:nvSpPr>
        <p:spPr>
          <a:xfrm>
            <a:off x="6939670" y="5393508"/>
            <a:ext cx="412608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5A558D"/>
                </a:solidFill>
                <a:latin typeface="+mn-lt"/>
                <a:ea typeface="Rubik"/>
                <a:cs typeface="Rubik"/>
                <a:sym typeface="Rubik"/>
              </a:rPr>
              <a:t>beetroot.academy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1219200" y="4998968"/>
            <a:ext cx="4876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 err="1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Дякую</a:t>
            </a:r>
            <a:r>
              <a:rPr lang="en-GB" sz="6000" b="1" i="0" u="none" strike="noStrike" cap="none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!</a:t>
            </a:r>
            <a:endParaRPr sz="6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7325" y="5506799"/>
            <a:ext cx="326426" cy="3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12376" y="4686450"/>
            <a:ext cx="456724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0" i="0" u="none" strike="noStrike" cap="none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Let's get it started </a:t>
            </a:r>
            <a:endParaRPr sz="4000" b="0" i="0" u="none" strike="noStrike" cap="none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i="0" u="none" strike="noStrike" cap="none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Пункты</a:t>
            </a:r>
            <a:endParaRPr sz="4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rgbClr val="595959"/>
                </a:solidFill>
                <a:latin typeface="+mn-lt"/>
                <a:cs typeface="Rubik"/>
                <a:sym typeface="Rubik"/>
              </a:rPr>
              <a:t>Что такое </a:t>
            </a:r>
            <a:r>
              <a:rPr lang="en-US" sz="2000" dirty="0">
                <a:solidFill>
                  <a:srgbClr val="595959"/>
                </a:solidFill>
                <a:latin typeface="+mn-lt"/>
                <a:cs typeface="Rubik"/>
                <a:sym typeface="Rubik"/>
              </a:rPr>
              <a:t>GIT </a:t>
            </a:r>
            <a:r>
              <a:rPr lang="ru-RU" sz="2000" dirty="0">
                <a:solidFill>
                  <a:srgbClr val="595959"/>
                </a:solidFill>
                <a:latin typeface="+mn-lt"/>
                <a:cs typeface="Rubik"/>
                <a:sym typeface="Rubik"/>
              </a:rPr>
              <a:t>и Зачем он нужен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Как работает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Git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Что такое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GitHub, GitLab, AWS</a:t>
            </a:r>
            <a:endParaRPr sz="2000" b="0" i="0" u="none" strike="noStrike" cap="none" dirty="0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Установка и настройка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Практика</a:t>
            </a:r>
            <a:endParaRPr sz="2000" b="0" i="0" u="none" strike="noStrike" cap="none" dirty="0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endParaRPr sz="2000" b="0" i="0" u="none" strike="noStrike" cap="none" dirty="0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219521" y="1414616"/>
            <a:ext cx="692700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3200" dirty="0">
                <a:solidFill>
                  <a:srgbClr val="FF0000"/>
                </a:solidFill>
                <a:latin typeface="+mn-lt"/>
                <a:cs typeface="Rubik"/>
                <a:sym typeface="Rubik"/>
              </a:rPr>
              <a:t>Что такое GIT и Зачем он нужен</a:t>
            </a:r>
            <a:endParaRPr lang="ru-RU" sz="3200" b="0" i="0" u="none" strike="noStrike" cap="none" dirty="0">
              <a:solidFill>
                <a:srgbClr val="FF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6E1C393-EABE-4EF5-9E93-CD618D97BFF3}"/>
              </a:ext>
            </a:extLst>
          </p:cNvPr>
          <p:cNvGrpSpPr/>
          <p:nvPr/>
        </p:nvGrpSpPr>
        <p:grpSpPr>
          <a:xfrm>
            <a:off x="-43036" y="116632"/>
            <a:ext cx="12235036" cy="6741368"/>
            <a:chOff x="-43036" y="116632"/>
            <a:chExt cx="12235036" cy="6741368"/>
          </a:xfrm>
        </p:grpSpPr>
        <p:sp>
          <p:nvSpPr>
            <p:cNvPr id="128" name="Google Shape;128;p5"/>
            <p:cNvSpPr/>
            <p:nvPr/>
          </p:nvSpPr>
          <p:spPr>
            <a:xfrm>
              <a:off x="-43036" y="2583513"/>
              <a:ext cx="12235036" cy="4274487"/>
            </a:xfrm>
            <a:prstGeom prst="rect">
              <a:avLst/>
            </a:prstGeom>
            <a:solidFill>
              <a:srgbClr val="F2F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5" descr="C:\Users\gelya\OneDrive\Рабочий стол\A_web_courses_Header_ill-0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3356" y="116632"/>
              <a:ext cx="4150891" cy="3426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Google Shape;129;p5">
            <a:extLst>
              <a:ext uri="{FF2B5EF4-FFF2-40B4-BE49-F238E27FC236}">
                <a16:creationId xmlns:a16="http://schemas.microsoft.com/office/drawing/2014/main" id="{91EE7799-7519-4738-925A-8FEC42D9465C}"/>
              </a:ext>
            </a:extLst>
          </p:cNvPr>
          <p:cNvSpPr/>
          <p:nvPr/>
        </p:nvSpPr>
        <p:spPr>
          <a:xfrm>
            <a:off x="219521" y="3227433"/>
            <a:ext cx="8097376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3200" dirty="0">
                <a:solidFill>
                  <a:srgbClr val="5A558D"/>
                </a:solidFill>
                <a:latin typeface="+mn-lt"/>
                <a:cs typeface="Rubik"/>
                <a:sym typeface="Rubik"/>
                <a:hlinkClick r:id="rId4"/>
              </a:rPr>
              <a:t>GIT</a:t>
            </a:r>
            <a:r>
              <a:rPr lang="ru-RU" sz="3200" dirty="0">
                <a:solidFill>
                  <a:srgbClr val="5A558D"/>
                </a:solidFill>
                <a:latin typeface="+mn-lt"/>
                <a:cs typeface="Rubik"/>
                <a:sym typeface="Rubik"/>
              </a:rPr>
              <a:t> – система контроля версиями.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endParaRPr lang="ru-RU" sz="3200" dirty="0">
              <a:solidFill>
                <a:srgbClr val="5A558D"/>
              </a:solidFill>
              <a:latin typeface="+mn-lt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Проект был создан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Торвальдс, Линус"/>
              </a:rPr>
              <a:t>Линусом Торвальдсом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для управления разработкой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Ядро Linux"/>
              </a:rPr>
              <a:t>ядра </a:t>
            </a:r>
            <a:r>
              <a:rPr lang="ru-RU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Ядро Linux"/>
              </a:rPr>
              <a:t>Linux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первая версия выпущена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2005 года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На сегодняшний день его поддерживает </a:t>
            </a:r>
            <a:r>
              <a:rPr lang="ru-RU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Джунио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Хамано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5321662" y="254169"/>
            <a:ext cx="5739107" cy="115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sz="4000" b="0" i="0" u="none" strike="noStrike" cap="none" dirty="0">
                <a:solidFill>
                  <a:srgbClr val="FF6D54"/>
                </a:solidFill>
                <a:latin typeface="+mn-lt"/>
                <a:ea typeface="Rubik"/>
                <a:cs typeface="Rubik"/>
                <a:sym typeface="Rubik"/>
              </a:rPr>
              <a:t>Как работает </a:t>
            </a:r>
            <a:r>
              <a:rPr lang="en-US" sz="4000" b="0" i="0" u="none" strike="noStrike" cap="none" dirty="0">
                <a:solidFill>
                  <a:srgbClr val="FF6D54"/>
                </a:solidFill>
                <a:latin typeface="+mn-lt"/>
                <a:ea typeface="Rubik"/>
                <a:cs typeface="Rubik"/>
                <a:sym typeface="Rubik"/>
              </a:rPr>
              <a:t>Git</a:t>
            </a:r>
            <a:endParaRPr lang="en-US" sz="4000" b="0" i="0" u="none" strike="noStrike" cap="none" dirty="0">
              <a:solidFill>
                <a:srgbClr val="FF6D54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0F75BA-4AD8-4861-8F06-4435C1D42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345" y="2143453"/>
            <a:ext cx="7620000" cy="4200525"/>
          </a:xfrm>
          <a:prstGeom prst="rect">
            <a:avLst/>
          </a:prstGeom>
        </p:spPr>
      </p:pic>
      <p:sp>
        <p:nvSpPr>
          <p:cNvPr id="10" name="Google Shape;151;p7">
            <a:extLst>
              <a:ext uri="{FF2B5EF4-FFF2-40B4-BE49-F238E27FC236}">
                <a16:creationId xmlns:a16="http://schemas.microsoft.com/office/drawing/2014/main" id="{61561A1A-5889-45B1-8AA9-066920911FFA}"/>
              </a:ext>
            </a:extLst>
          </p:cNvPr>
          <p:cNvSpPr txBox="1"/>
          <p:nvPr/>
        </p:nvSpPr>
        <p:spPr>
          <a:xfrm>
            <a:off x="2230556" y="1626747"/>
            <a:ext cx="1933462" cy="49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dirty="0">
                <a:solidFill>
                  <a:schemeClr val="tx1"/>
                </a:solidFill>
                <a:latin typeface="+mn-lt"/>
                <a:cs typeface="Rubik"/>
                <a:sym typeface="Rubik"/>
              </a:rPr>
              <a:t>Рабочая копия</a:t>
            </a:r>
            <a:endParaRPr lang="en-US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51;p7">
            <a:extLst>
              <a:ext uri="{FF2B5EF4-FFF2-40B4-BE49-F238E27FC236}">
                <a16:creationId xmlns:a16="http://schemas.microsoft.com/office/drawing/2014/main" id="{419D96CF-6FE1-44F4-A4F0-DCCA9E3FC617}"/>
              </a:ext>
            </a:extLst>
          </p:cNvPr>
          <p:cNvSpPr txBox="1"/>
          <p:nvPr/>
        </p:nvSpPr>
        <p:spPr>
          <a:xfrm>
            <a:off x="4899189" y="1638343"/>
            <a:ext cx="2393621" cy="49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dirty="0">
                <a:solidFill>
                  <a:schemeClr val="tx1"/>
                </a:solidFill>
                <a:latin typeface="+mn-lt"/>
                <a:cs typeface="Rubik"/>
                <a:sym typeface="Rubik"/>
              </a:rPr>
              <a:t>Индексируемы файлы</a:t>
            </a:r>
            <a:endParaRPr lang="en-US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1;p7">
            <a:extLst>
              <a:ext uri="{FF2B5EF4-FFF2-40B4-BE49-F238E27FC236}">
                <a16:creationId xmlns:a16="http://schemas.microsoft.com/office/drawing/2014/main" id="{E0FEDFBB-E98C-4E3D-9C94-809D225EF227}"/>
              </a:ext>
            </a:extLst>
          </p:cNvPr>
          <p:cNvSpPr txBox="1"/>
          <p:nvPr/>
        </p:nvSpPr>
        <p:spPr>
          <a:xfrm>
            <a:off x="7728011" y="1626747"/>
            <a:ext cx="1933463" cy="49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ru-RU" dirty="0">
                <a:solidFill>
                  <a:schemeClr val="tx1"/>
                </a:solidFill>
                <a:latin typeface="+mn-lt"/>
                <a:cs typeface="Rubik"/>
                <a:sym typeface="Rubik"/>
              </a:rPr>
              <a:t>Репозиторий</a:t>
            </a:r>
            <a:endParaRPr lang="en-US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9313361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CEB7D0-DB5E-4900-9023-0E0A13E3D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16" y="3746378"/>
            <a:ext cx="7494961" cy="28574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490600-9334-49A9-9410-0FDCAB952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38" y="659254"/>
            <a:ext cx="6560522" cy="26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9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D99073-5EB8-4FD1-BAA6-EBCFA839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3" y="346678"/>
            <a:ext cx="4401164" cy="34675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6DF53E-4AEE-4CF9-AF04-5DBDC3EE8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7199" y="2578608"/>
            <a:ext cx="7119998" cy="40117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24" y="3479872"/>
            <a:ext cx="695472" cy="65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347" y="3520012"/>
            <a:ext cx="641034" cy="57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76072" y="3429000"/>
            <a:ext cx="743995" cy="73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72953" y="3520012"/>
            <a:ext cx="705366" cy="561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8"/>
          <p:cNvCxnSpPr/>
          <p:nvPr/>
        </p:nvCxnSpPr>
        <p:spPr>
          <a:xfrm rot="10800000" flipH="1">
            <a:off x="2239616" y="3807655"/>
            <a:ext cx="1728192" cy="1"/>
          </a:xfrm>
          <a:prstGeom prst="straightConnector1">
            <a:avLst/>
          </a:prstGeom>
          <a:noFill/>
          <a:ln w="9525" cap="flat" cmpd="sng">
            <a:solidFill>
              <a:srgbClr val="EDEEE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8"/>
          <p:cNvCxnSpPr/>
          <p:nvPr/>
        </p:nvCxnSpPr>
        <p:spPr>
          <a:xfrm rot="10800000" flipH="1">
            <a:off x="4975920" y="3800852"/>
            <a:ext cx="1745660" cy="6803"/>
          </a:xfrm>
          <a:prstGeom prst="straightConnector1">
            <a:avLst/>
          </a:prstGeom>
          <a:noFill/>
          <a:ln w="9525" cap="flat" cmpd="sng">
            <a:solidFill>
              <a:srgbClr val="EDEEE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8"/>
          <p:cNvCxnSpPr/>
          <p:nvPr/>
        </p:nvCxnSpPr>
        <p:spPr>
          <a:xfrm>
            <a:off x="7729692" y="3800852"/>
            <a:ext cx="1814321" cy="3696"/>
          </a:xfrm>
          <a:prstGeom prst="straightConnector1">
            <a:avLst/>
          </a:prstGeom>
          <a:noFill/>
          <a:ln w="9525" cap="flat" cmpd="sng">
            <a:solidFill>
              <a:srgbClr val="EDEEE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36;p6">
            <a:extLst>
              <a:ext uri="{FF2B5EF4-FFF2-40B4-BE49-F238E27FC236}">
                <a16:creationId xmlns:a16="http://schemas.microsoft.com/office/drawing/2014/main" id="{A623635F-FDF7-4DD7-AEA3-0DBF9B224F5B}"/>
              </a:ext>
            </a:extLst>
          </p:cNvPr>
          <p:cNvSpPr txBox="1"/>
          <p:nvPr/>
        </p:nvSpPr>
        <p:spPr>
          <a:xfrm>
            <a:off x="1847974" y="1196752"/>
            <a:ext cx="7900225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4000"/>
            </a:pPr>
            <a:r>
              <a:rPr lang="ru-RU" sz="3200" b="1" i="0" u="none" strike="noStrike" cap="none" dirty="0">
                <a:solidFill>
                  <a:srgbClr val="5A558D"/>
                </a:solidFill>
                <a:latin typeface="+mn-lt"/>
                <a:ea typeface="Rubik"/>
                <a:cs typeface="Rubik"/>
                <a:sym typeface="Rubik"/>
              </a:rPr>
              <a:t>Что такое </a:t>
            </a:r>
            <a:r>
              <a:rPr lang="en-US" sz="3200" b="1" i="0" u="none" strike="noStrike" cap="none" dirty="0">
                <a:solidFill>
                  <a:srgbClr val="5A558D"/>
                </a:solidFill>
                <a:latin typeface="+mn-lt"/>
                <a:ea typeface="Rubik"/>
                <a:cs typeface="Rubik"/>
                <a:sym typeface="Rubik"/>
              </a:rPr>
              <a:t>GitHub, GitLab, AWS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C:\Users\gelya\OneDrive\Рабочий стол\A_web_vacancies_joi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0"/>
            <a:ext cx="7820538" cy="481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4216894" y="5285906"/>
            <a:ext cx="34317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Практика</a:t>
            </a:r>
            <a:endParaRPr sz="4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97</Words>
  <Application>Microsoft Office PowerPoint</Application>
  <PresentationFormat>Широкоэкранный</PresentationFormat>
  <Paragraphs>29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Arial</vt:lpstr>
      <vt:lpstr>Rubik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27</cp:revision>
  <dcterms:modified xsi:type="dcterms:W3CDTF">2021-08-30T17:54:15Z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