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81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GrZz3Iyl6iKEpPJePb5MGT4q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54"/>
    <a:srgbClr val="5A5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47" Type="http://schemas.openxmlformats.org/officeDocument/2006/relationships/viewProps" Target="viewProps.xml"/><Relationship Id="rId7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45" Type="http://customschemas.google.com/relationships/presentationmetadata" Target="metadata"/><Relationship Id="rId5" Type="http://schemas.openxmlformats.org/officeDocument/2006/relationships/slide" Target="slides/slide4.xml"/><Relationship Id="rId49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://htmlbook.ru/samcss/psevdoelement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htmlbook.ru/samcss/psevdoklassy" TargetMode="External"/><Relationship Id="rId5" Type="http://schemas.openxmlformats.org/officeDocument/2006/relationships/hyperlink" Target="http://htmlbook.ru/css" TargetMode="External"/><Relationship Id="rId4" Type="http://schemas.openxmlformats.org/officeDocument/2006/relationships/hyperlink" Target="https://idg.net.ua/blog/uchebnik-css/azy-css/kaskadnos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" descr="D:\Beetroot_work\Logo\BA_Logo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0394" y="473512"/>
            <a:ext cx="2402230" cy="108328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920677" y="875906"/>
            <a:ext cx="5784923" cy="97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7200" b="1" dirty="0">
                <a:solidFill>
                  <a:srgbClr val="F1B828"/>
                </a:solidFill>
                <a:latin typeface="+mn-lt"/>
                <a:ea typeface="Playfair Display"/>
                <a:cs typeface="Rubik" panose="020B0604020202020204" charset="-79"/>
                <a:sym typeface="Playfair Display"/>
              </a:rPr>
              <a:t>Lesson  </a:t>
            </a:r>
            <a:r>
              <a:rPr lang="ru-RU" sz="7200" b="1" dirty="0">
                <a:solidFill>
                  <a:srgbClr val="F1B828"/>
                </a:solidFill>
                <a:latin typeface="+mn-lt"/>
                <a:ea typeface="Playfair Display"/>
                <a:cs typeface="Rubik" panose="020B0604020202020204" charset="-79"/>
                <a:sym typeface="Playfair Display"/>
              </a:rPr>
              <a:t>5</a:t>
            </a:r>
            <a:endParaRPr lang="en-US" sz="7200" b="1" i="0" u="none" strike="noStrike" cap="none" dirty="0">
              <a:solidFill>
                <a:srgbClr val="F1B828"/>
              </a:solidFill>
              <a:latin typeface="+mn-lt"/>
              <a:ea typeface="Playfair Display"/>
              <a:cs typeface="Rubik" panose="020B0604020202020204" charset="-79"/>
              <a:sym typeface="Playfair Display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E61A98E-7AA4-48B4-B833-4E78C976A76C}"/>
              </a:ext>
            </a:extLst>
          </p:cNvPr>
          <p:cNvGrpSpPr/>
          <p:nvPr/>
        </p:nvGrpSpPr>
        <p:grpSpPr>
          <a:xfrm>
            <a:off x="0" y="1030387"/>
            <a:ext cx="12192001" cy="5827613"/>
            <a:chOff x="0" y="1030387"/>
            <a:chExt cx="12299959" cy="5827613"/>
          </a:xfrm>
        </p:grpSpPr>
        <p:pic>
          <p:nvPicPr>
            <p:cNvPr id="93" name="Google Shape;93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429000"/>
              <a:ext cx="9637390" cy="342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 descr="C:\Users\gelya\OneDrive\Рабочий стол\A_web_partnership-02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24290" y="1030387"/>
              <a:ext cx="6075669" cy="53723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"/>
          <p:cNvSpPr txBox="1"/>
          <p:nvPr/>
        </p:nvSpPr>
        <p:spPr>
          <a:xfrm>
            <a:off x="908598" y="4200679"/>
            <a:ext cx="5092773" cy="61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800" b="1" i="0" dirty="0">
                <a:effectLst/>
                <a:latin typeface="Arial" panose="020B0604020202020204" pitchFamily="34" charset="0"/>
              </a:rPr>
              <a:t>Разбор 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CSS</a:t>
            </a:r>
            <a:endParaRPr sz="2800" b="1" i="0" u="none" strike="noStrike" cap="none" dirty="0">
              <a:solidFill>
                <a:srgbClr val="595959"/>
              </a:solidFill>
              <a:latin typeface="+mj-lt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812376" y="4686450"/>
            <a:ext cx="456724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0" i="0" u="none" strike="noStrike" cap="none">
                <a:solidFill>
                  <a:srgbClr val="595959"/>
                </a:solidFill>
                <a:latin typeface="+mn-lt"/>
                <a:ea typeface="Rubik"/>
                <a:cs typeface="Rubik"/>
                <a:sym typeface="Rubik"/>
              </a:rPr>
              <a:t>Let's get it started </a:t>
            </a:r>
            <a:endParaRPr sz="4000" b="0" i="0" u="none" strike="noStrike" cap="none">
              <a:solidFill>
                <a:srgbClr val="595959"/>
              </a:solidFill>
              <a:latin typeface="+mn-lt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672" y="1340768"/>
            <a:ext cx="5958657" cy="30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76" y="2982898"/>
            <a:ext cx="10804124" cy="387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1387876" y="2982898"/>
            <a:ext cx="10799460" cy="3875102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20677" y="809320"/>
            <a:ext cx="52848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i="0" u="none" strike="noStrike" cap="none" dirty="0">
                <a:solidFill>
                  <a:srgbClr val="5A558D"/>
                </a:solidFill>
                <a:latin typeface="+mn-lt"/>
                <a:ea typeface="Playfair Display"/>
                <a:cs typeface="Playfair Display"/>
                <a:sym typeface="Playfair Display"/>
              </a:rPr>
              <a:t>Content</a:t>
            </a:r>
            <a:endParaRPr sz="4000" b="1" i="0" u="none" strike="noStrike" cap="none" dirty="0">
              <a:solidFill>
                <a:srgbClr val="5A558D"/>
              </a:solidFill>
              <a:latin typeface="+mn-lt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4737905" y="1997859"/>
            <a:ext cx="6698491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Порядок выполнения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GIT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команд</a:t>
            </a:r>
          </a:p>
          <a:p>
            <a:pPr marL="342900" indent="-342900">
              <a:lnSpc>
                <a:spcPct val="150000"/>
              </a:lnSpc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hlinkClick r:id="rId4"/>
              </a:rPr>
              <a:t>Приоритеты</a:t>
            </a:r>
            <a:r>
              <a:rPr lang="ru-RU" sz="20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, </a:t>
            </a:r>
            <a:r>
              <a:rPr lang="ru-RU" sz="2000" i="0" dirty="0" err="1">
                <a:effectLst/>
                <a:latin typeface="+mn-lt"/>
              </a:rPr>
              <a:t>Каскадность</a:t>
            </a:r>
            <a:r>
              <a:rPr lang="ru-RU" sz="2000" i="0" dirty="0">
                <a:effectLst/>
                <a:latin typeface="+mn-lt"/>
              </a:rPr>
              <a:t> и специфичность </a:t>
            </a:r>
            <a:r>
              <a:rPr lang="en-US" sz="2000" i="0" dirty="0">
                <a:effectLst/>
                <a:latin typeface="+mn-lt"/>
              </a:rPr>
              <a:t>CSS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dirty="0">
                <a:solidFill>
                  <a:srgbClr val="333333"/>
                </a:solidFill>
                <a:effectLst/>
                <a:latin typeface="+mn-lt"/>
                <a:hlinkClick r:id="rId5"/>
              </a:rPr>
              <a:t>Селекторы и их комбинации</a:t>
            </a:r>
            <a:endParaRPr lang="ru-RU" sz="2000" i="0" strike="noStrike" cap="none" dirty="0">
              <a:solidFill>
                <a:schemeClr val="accent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50000"/>
              </a:lnSpc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hlinkClick r:id="rId6"/>
              </a:rPr>
              <a:t>Псевдоклассы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и </a:t>
            </a:r>
            <a:r>
              <a:rPr lang="ru-RU" sz="2000" dirty="0">
                <a:solidFill>
                  <a:srgbClr val="666666"/>
                </a:solidFill>
                <a:effectLst/>
                <a:latin typeface="+mn-lt"/>
                <a:hlinkClick r:id="rId7"/>
              </a:rPr>
              <a:t>Псевдоэлементы</a:t>
            </a:r>
            <a:endParaRPr lang="en-US" sz="20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pPr marL="342900" indent="-342900">
              <a:lnSpc>
                <a:spcPct val="150000"/>
              </a:lnSpc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Переменные в </a:t>
            </a:r>
            <a:r>
              <a:rPr lang="en-US" sz="2000" i="0" dirty="0">
                <a:effectLst/>
                <a:latin typeface="+mn-lt"/>
              </a:rPr>
              <a:t>CSS</a:t>
            </a:r>
            <a:endParaRPr lang="ru-RU" sz="20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pPr marL="342900" indent="-342900">
              <a:lnSpc>
                <a:spcPct val="150000"/>
              </a:lnSpc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Разбор ДЗ</a:t>
            </a:r>
            <a:endParaRPr lang="en-US" sz="20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pPr marL="342900" indent="-342900">
              <a:lnSpc>
                <a:spcPct val="150000"/>
              </a:lnSpc>
              <a:buClr>
                <a:srgbClr val="595959"/>
              </a:buClr>
              <a:buSzPts val="2000"/>
              <a:buFont typeface="Arial"/>
              <a:buAutoNum type="arabicPeriod"/>
            </a:pPr>
            <a:endParaRPr lang="ru-RU" sz="20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5604" y="3938476"/>
            <a:ext cx="2055033" cy="165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l="3908" t="17039" r="9075" b="25631"/>
          <a:stretch/>
        </p:blipFill>
        <p:spPr>
          <a:xfrm>
            <a:off x="1" y="0"/>
            <a:ext cx="12192000" cy="460214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6"/>
          <p:cNvSpPr/>
          <p:nvPr/>
        </p:nvSpPr>
        <p:spPr>
          <a:xfrm>
            <a:off x="6939670" y="5393508"/>
            <a:ext cx="412608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>
                <a:solidFill>
                  <a:srgbClr val="5A558D"/>
                </a:solidFill>
                <a:latin typeface="+mn-lt"/>
                <a:ea typeface="Rubik"/>
                <a:cs typeface="Rubik"/>
                <a:sym typeface="Rubik"/>
              </a:rPr>
              <a:t>beetroot.academy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1219200" y="4998968"/>
            <a:ext cx="48768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 err="1">
                <a:solidFill>
                  <a:srgbClr val="5A558D"/>
                </a:solidFill>
                <a:latin typeface="+mn-lt"/>
                <a:ea typeface="Playfair Display"/>
                <a:cs typeface="Playfair Display"/>
                <a:sym typeface="Playfair Display"/>
              </a:rPr>
              <a:t>Дякую</a:t>
            </a:r>
            <a:r>
              <a:rPr lang="en-GB" sz="6000" b="1" i="0" u="none" strike="noStrike" cap="none" dirty="0">
                <a:solidFill>
                  <a:srgbClr val="5A558D"/>
                </a:solidFill>
                <a:latin typeface="+mn-lt"/>
                <a:ea typeface="Playfair Display"/>
                <a:cs typeface="Playfair Display"/>
                <a:sym typeface="Playfair Display"/>
              </a:rPr>
              <a:t>!</a:t>
            </a:r>
            <a:endParaRPr sz="6000" b="1" i="0" u="none" strike="noStrike" cap="none" dirty="0">
              <a:solidFill>
                <a:srgbClr val="5A558D"/>
              </a:solidFill>
              <a:latin typeface="+mn-lt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31" name="Google Shape;33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7325" y="5506799"/>
            <a:ext cx="326426" cy="32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40</Words>
  <Application>Microsoft Office PowerPoint</Application>
  <PresentationFormat>Широкоэкранный</PresentationFormat>
  <Paragraphs>16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29</cp:revision>
  <dcterms:modified xsi:type="dcterms:W3CDTF">2021-09-03T15:16:37Z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0x010100B25532960B215845A521E40128AEEA1D</vt:lpwstr>
  </property>
</Properties>
</file>