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3C02F7F-61D5-453A-917C-3EB12A705D3F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03F8D97-7D15-4F51-930D-36B06450C4AE}" type="slidenum">
              <a:rPr b="0" lang="en-GB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93E3EC9-E274-46CF-B401-E7B693DEDBAF}" type="slidenum">
              <a:rPr b="0" lang="en-GB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1501828-2D9D-4C94-BA4C-01A1E4FF0182}" type="slidenum">
              <a:rPr b="0" lang="en-GB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2283B4A-B649-40C5-BA9E-83059CFAD643}" type="slidenum">
              <a:rPr b="0" lang="en-GB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C74708E-175A-4CDA-A5CE-CA389D92D0DA}" type="slidenum">
              <a:rPr b="0" lang="en-GB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BC5D63A-5F7D-48A2-87BC-BD7A5E5E4482}" type="slidenum">
              <a:rPr b="0" lang="en-GB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DAC839B-0A5B-4EA1-BA3A-B32D7CAD0BFF}" type="slidenum">
              <a:rPr b="0" lang="en-GB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www.w3.org/TR/html52/" TargetMode="External"/><Relationship Id="rId3" Type="http://schemas.openxmlformats.org/officeDocument/2006/relationships/hyperlink" Target="https://www.w3.org/TR/html52/" TargetMode="External"/><Relationship Id="rId4" Type="http://schemas.openxmlformats.org/officeDocument/2006/relationships/hyperlink" Target="https://www.w3.org/TR/html52/" TargetMode="External"/><Relationship Id="rId5" Type="http://schemas.openxmlformats.org/officeDocument/2006/relationships/hyperlink" Target="https://klondike-studio.ru/wiki/w3c-specification/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s://learn.javascript.ru/dom-nodes" TargetMode="External"/><Relationship Id="rId8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htmlbook.ru/samhtml" TargetMode="Externa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://htmlbook.ru/html/type/block" TargetMode="External"/><Relationship Id="rId3" Type="http://schemas.openxmlformats.org/officeDocument/2006/relationships/hyperlink" Target="http://htmlbook.ru/html/type/inline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192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3685320" y="4667400"/>
            <a:ext cx="494388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4000" spc="-1" strike="noStrike">
                <a:solidFill>
                  <a:srgbClr val="595959"/>
                </a:solidFill>
                <a:latin typeface="Rubik"/>
                <a:ea typeface="Rubik"/>
              </a:rPr>
              <a:t>Let's get it started </a:t>
            </a:r>
            <a:endParaRPr b="0" lang="ru-RU" sz="4000" spc="-1" strike="noStrike">
              <a:latin typeface="Arial"/>
            </a:endParaRPr>
          </a:p>
        </p:txBody>
      </p:sp>
      <p:pic>
        <p:nvPicPr>
          <p:cNvPr id="129" name="Google Shape;104;p2" descr=""/>
          <p:cNvPicPr/>
          <p:nvPr/>
        </p:nvPicPr>
        <p:blipFill>
          <a:blip r:embed="rId1"/>
          <a:stretch/>
        </p:blipFill>
        <p:spPr>
          <a:xfrm>
            <a:off x="3116520" y="1340640"/>
            <a:ext cx="5958360" cy="304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227520" y="129240"/>
            <a:ext cx="11808000" cy="6734880"/>
            <a:chOff x="227520" y="129240"/>
            <a:chExt cx="11808000" cy="6734880"/>
          </a:xfrm>
        </p:grpSpPr>
        <p:sp>
          <p:nvSpPr>
            <p:cNvPr id="131" name="CustomShape 2"/>
            <p:cNvSpPr/>
            <p:nvPr/>
          </p:nvSpPr>
          <p:spPr>
            <a:xfrm>
              <a:off x="227520" y="129240"/>
              <a:ext cx="338400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600" spc="-1" strike="noStrike">
                  <a:solidFill>
                    <a:srgbClr val="91cfb8"/>
                  </a:solidFill>
                  <a:latin typeface="Arial"/>
                  <a:ea typeface="Playfair Display"/>
                </a:rPr>
                <a:t>Lesson #02</a:t>
              </a:r>
              <a:endParaRPr b="1" lang="ru-RU" sz="3600" spc="-1" strike="noStrike">
                <a:latin typeface="Arial"/>
              </a:endParaRPr>
            </a:p>
          </p:txBody>
        </p:sp>
        <p:pic>
          <p:nvPicPr>
            <p:cNvPr id="132" name="Google Shape;91;p1" descr="D:\Beetroot_work\Logo\BA_Logo-01.png"/>
            <p:cNvPicPr/>
            <p:nvPr/>
          </p:nvPicPr>
          <p:blipFill>
            <a:blip r:embed="rId1"/>
            <a:stretch/>
          </p:blipFill>
          <p:spPr>
            <a:xfrm>
              <a:off x="9371520" y="261000"/>
              <a:ext cx="2459520" cy="1082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3" name="Google Shape;93;p1" descr=""/>
            <p:cNvPicPr/>
            <p:nvPr/>
          </p:nvPicPr>
          <p:blipFill>
            <a:blip r:embed="rId2"/>
            <a:stretch/>
          </p:blipFill>
          <p:spPr>
            <a:xfrm>
              <a:off x="265680" y="3435480"/>
              <a:ext cx="9868680" cy="3428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4" name="Google Shape;95;p1" descr="C:\Users\gelya\OneDrive\Рабочий стол\A_web_partnership-02.png"/>
            <p:cNvPicPr/>
            <p:nvPr/>
          </p:nvPicPr>
          <p:blipFill>
            <a:blip r:embed="rId3"/>
            <a:stretch/>
          </p:blipFill>
          <p:spPr>
            <a:xfrm>
              <a:off x="5814000" y="723960"/>
              <a:ext cx="6221520" cy="5371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5" name="CustomShape 3"/>
          <p:cNvSpPr/>
          <p:nvPr/>
        </p:nvSpPr>
        <p:spPr>
          <a:xfrm>
            <a:off x="720000" y="1440000"/>
            <a:ext cx="4464000" cy="67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ffbf00"/>
                </a:solidFill>
                <a:latin typeface="Rubik"/>
                <a:ea typeface="Arial"/>
              </a:rPr>
              <a:t>Что такое</a:t>
            </a:r>
            <a:r>
              <a:rPr b="1" lang="en-US" sz="2800" spc="-1" strike="noStrike">
                <a:solidFill>
                  <a:srgbClr val="ffbf00"/>
                </a:solidFill>
                <a:latin typeface="Rubik"/>
                <a:ea typeface="Arial"/>
              </a:rPr>
              <a:t> Front-End</a:t>
            </a:r>
            <a:endParaRPr b="0" lang="ru-RU" sz="2800" spc="-1" strike="noStrike">
              <a:solidFill>
                <a:srgbClr val="ffbf00"/>
              </a:solid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504000" y="3456000"/>
            <a:ext cx="6296760" cy="29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666666"/>
                </a:solidFill>
                <a:latin typeface="Arial"/>
                <a:ea typeface="Rubik"/>
              </a:rPr>
              <a:t>Lesson plan:</a:t>
            </a:r>
            <a:endParaRPr b="0" lang="ru-RU" sz="2400" spc="-1" strike="noStrike">
              <a:solidFill>
                <a:srgbClr val="666666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000" spc="-1" strike="noStrike">
                <a:solidFill>
                  <a:srgbClr val="666666"/>
                </a:solidFill>
                <a:latin typeface="Rubik"/>
                <a:ea typeface="Rubik"/>
              </a:rPr>
              <a:t>Кто</a:t>
            </a:r>
            <a:r>
              <a:rPr b="0" lang="en-US" sz="2000" spc="-1" strike="noStrike">
                <a:solidFill>
                  <a:srgbClr val="666666"/>
                </a:solidFill>
                <a:latin typeface="Rubik"/>
                <a:ea typeface="Rubik"/>
              </a:rPr>
              <a:t> </a:t>
            </a:r>
            <a:r>
              <a:rPr b="0" lang="ru-RU" sz="2000" spc="-1" strike="noStrike">
                <a:solidFill>
                  <a:srgbClr val="666666"/>
                </a:solidFill>
                <a:latin typeface="Rubik"/>
                <a:ea typeface="Rubik"/>
              </a:rPr>
              <a:t>такой </a:t>
            </a:r>
            <a:r>
              <a:rPr b="0" lang="en-US" sz="2000" spc="-1" strike="noStrike">
                <a:solidFill>
                  <a:srgbClr val="666666"/>
                </a:solidFill>
                <a:latin typeface="Rubik"/>
                <a:ea typeface="Rubik"/>
              </a:rPr>
              <a:t>Front-End, Back-End, Full-stack</a:t>
            </a:r>
            <a:endParaRPr b="0" lang="ru-RU" sz="2000" spc="-1" strike="noStrike">
              <a:solidFill>
                <a:srgbClr val="666666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000" spc="-1" strike="noStrike">
                <a:solidFill>
                  <a:srgbClr val="666666"/>
                </a:solidFill>
                <a:latin typeface="Rubik"/>
                <a:ea typeface="Rubik"/>
              </a:rPr>
              <a:t>Структура </a:t>
            </a:r>
            <a:r>
              <a:rPr b="0" lang="en-US" sz="2000" spc="-1" strike="noStrike">
                <a:solidFill>
                  <a:srgbClr val="666666"/>
                </a:solidFill>
                <a:latin typeface="Rubik"/>
                <a:ea typeface="Rubik"/>
              </a:rPr>
              <a:t>Front-End</a:t>
            </a:r>
            <a:endParaRPr b="0" lang="ru-RU" sz="2000" spc="-1" strike="noStrike">
              <a:solidFill>
                <a:srgbClr val="666666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000" spc="-1" strike="noStrike">
                <a:solidFill>
                  <a:srgbClr val="666666"/>
                </a:solidFill>
                <a:latin typeface="Rubik"/>
                <a:ea typeface="Rubik"/>
              </a:rPr>
              <a:t>Что такое </a:t>
            </a:r>
            <a:r>
              <a:rPr b="0" lang="en-US" sz="2000" spc="-1" strike="noStrike">
                <a:solidFill>
                  <a:srgbClr val="666666"/>
                </a:solidFill>
                <a:latin typeface="Rubik"/>
                <a:ea typeface="Rubik"/>
              </a:rPr>
              <a:t>Dom-</a:t>
            </a:r>
            <a:r>
              <a:rPr b="0" lang="ru-RU" sz="2000" spc="-1" strike="noStrike">
                <a:solidFill>
                  <a:srgbClr val="666666"/>
                </a:solidFill>
                <a:latin typeface="Rubik"/>
                <a:ea typeface="Rubik"/>
              </a:rPr>
              <a:t>дерево и Спецификации</a:t>
            </a:r>
            <a:endParaRPr b="0" lang="ru-RU" sz="2000" spc="-1" strike="noStrike">
              <a:solidFill>
                <a:srgbClr val="666666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000" spc="-1" strike="noStrike">
                <a:solidFill>
                  <a:srgbClr val="666666"/>
                </a:solidFill>
                <a:latin typeface="Rubik"/>
                <a:ea typeface="Rubik"/>
              </a:rPr>
              <a:t>Что такое </a:t>
            </a:r>
            <a:r>
              <a:rPr b="0" lang="en-US" sz="2000" spc="-1" strike="noStrike">
                <a:solidFill>
                  <a:srgbClr val="666666"/>
                </a:solidFill>
                <a:latin typeface="Rubik"/>
                <a:ea typeface="Rubik"/>
              </a:rPr>
              <a:t>HTML</a:t>
            </a:r>
            <a:r>
              <a:rPr b="0" lang="ru-RU" sz="2000" spc="-1" strike="noStrike">
                <a:solidFill>
                  <a:srgbClr val="666666"/>
                </a:solidFill>
                <a:latin typeface="Rubik"/>
                <a:ea typeface="Rubik"/>
              </a:rPr>
              <a:t>5</a:t>
            </a:r>
            <a:endParaRPr b="0" lang="ru-RU" sz="2000" spc="-1" strike="noStrike">
              <a:solidFill>
                <a:srgbClr val="666666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000" spc="-1" strike="noStrike">
                <a:solidFill>
                  <a:srgbClr val="666666"/>
                </a:solidFill>
                <a:latin typeface="Rubik"/>
                <a:ea typeface="Arial"/>
              </a:rPr>
              <a:t>Типы тегов</a:t>
            </a:r>
            <a:endParaRPr b="0" lang="ru-RU" sz="20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4" descr=""/>
          <p:cNvPicPr/>
          <p:nvPr/>
        </p:nvPicPr>
        <p:blipFill>
          <a:blip r:embed="rId1"/>
          <a:stretch/>
        </p:blipFill>
        <p:spPr>
          <a:xfrm>
            <a:off x="3671640" y="0"/>
            <a:ext cx="48488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Рисунок 2" descr=""/>
          <p:cNvPicPr/>
          <p:nvPr/>
        </p:nvPicPr>
        <p:blipFill>
          <a:blip r:embed="rId1"/>
          <a:stretch/>
        </p:blipFill>
        <p:spPr>
          <a:xfrm>
            <a:off x="4819320" y="0"/>
            <a:ext cx="2552760" cy="685764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525960" y="0"/>
            <a:ext cx="272016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ru-RU" sz="1400" spc="-1" strike="noStrike">
                <a:solidFill>
                  <a:srgbClr val="595959"/>
                </a:solidFill>
                <a:latin typeface="Rubik"/>
                <a:ea typeface="Rubik"/>
              </a:rPr>
              <a:t>Структура </a:t>
            </a:r>
            <a:r>
              <a:rPr b="0" lang="en-US" sz="1400" spc="-1" strike="noStrike">
                <a:solidFill>
                  <a:srgbClr val="595959"/>
                </a:solidFill>
                <a:latin typeface="Rubik"/>
                <a:ea typeface="Rubik"/>
              </a:rPr>
              <a:t>Front-End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"/>
          <p:cNvGrpSpPr/>
          <p:nvPr/>
        </p:nvGrpSpPr>
        <p:grpSpPr>
          <a:xfrm>
            <a:off x="0" y="72360"/>
            <a:ext cx="12191760" cy="6785280"/>
            <a:chOff x="0" y="72360"/>
            <a:chExt cx="12191760" cy="6785280"/>
          </a:xfrm>
        </p:grpSpPr>
        <p:sp>
          <p:nvSpPr>
            <p:cNvPr id="141" name="CustomShape 2"/>
            <p:cNvSpPr/>
            <p:nvPr/>
          </p:nvSpPr>
          <p:spPr>
            <a:xfrm>
              <a:off x="0" y="2555640"/>
              <a:ext cx="12191760" cy="4302000"/>
            </a:xfrm>
            <a:prstGeom prst="rect">
              <a:avLst/>
            </a:prstGeom>
            <a:solidFill>
              <a:srgbClr val="f2f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2" name="Google Shape;131;p5" descr="C:\Users\gelya\OneDrive\Рабочий стол\A_web_courses_Header_ill-01.png"/>
            <p:cNvPicPr/>
            <p:nvPr/>
          </p:nvPicPr>
          <p:blipFill>
            <a:blip r:embed="rId1"/>
            <a:stretch/>
          </p:blipFill>
          <p:spPr>
            <a:xfrm>
              <a:off x="6774120" y="72360"/>
              <a:ext cx="4136040" cy="344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3" name="CustomShape 3"/>
          <p:cNvSpPr/>
          <p:nvPr/>
        </p:nvSpPr>
        <p:spPr>
          <a:xfrm>
            <a:off x="695520" y="1276200"/>
            <a:ext cx="680688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ff6d54"/>
                </a:solidFill>
                <a:latin typeface="Rubik"/>
                <a:ea typeface="Rubik"/>
              </a:rPr>
              <a:t>Что такое </a:t>
            </a:r>
            <a:r>
              <a:rPr b="0" lang="en-US" sz="2000" spc="-1" strike="noStrike">
                <a:solidFill>
                  <a:srgbClr val="ff6d54"/>
                </a:solidFill>
                <a:latin typeface="Rubik"/>
                <a:ea typeface="Rubik"/>
              </a:rPr>
              <a:t>Dom-</a:t>
            </a:r>
            <a:r>
              <a:rPr b="0" lang="ru-RU" sz="2000" spc="-1" strike="noStrike">
                <a:solidFill>
                  <a:srgbClr val="ff6d54"/>
                </a:solidFill>
                <a:latin typeface="Rubik"/>
                <a:ea typeface="Rubik"/>
              </a:rPr>
              <a:t>дерево и Спецификации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366480" y="5021640"/>
            <a:ext cx="54428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99afa"/>
                </a:solidFill>
                <a:latin typeface="Rubik"/>
                <a:ea typeface="Rubik"/>
                <a:hlinkClick r:id="rId2"/>
              </a:rPr>
              <a:t>W3C </a:t>
            </a:r>
            <a:r>
              <a:rPr b="0" lang="ru-RU" sz="1400" spc="-1" strike="noStrike">
                <a:solidFill>
                  <a:srgbClr val="399afa"/>
                </a:solidFill>
                <a:latin typeface="Rubik"/>
                <a:ea typeface="Rubik"/>
                <a:hlinkClick r:id="rId3"/>
              </a:rPr>
              <a:t>спецификация</a:t>
            </a:r>
            <a:r>
              <a:rPr b="0" lang="en-US" sz="1400" spc="-1" strike="noStrike">
                <a:solidFill>
                  <a:srgbClr val="399afa"/>
                </a:solidFill>
                <a:latin typeface="Rubik"/>
                <a:ea typeface="Rubik"/>
                <a:hlinkClick r:id="rId4"/>
              </a:rPr>
              <a:t> </a:t>
            </a:r>
            <a:r>
              <a:rPr b="0" lang="en-US" sz="1400" spc="-1" strike="noStrike">
                <a:solidFill>
                  <a:srgbClr val="595959"/>
                </a:solidFill>
                <a:latin typeface="Rubik"/>
                <a:ea typeface="Rubik"/>
              </a:rPr>
              <a:t>- </a:t>
            </a:r>
            <a:r>
              <a:rPr b="0" lang="en-US" sz="1400" spc="-1" strike="noStrike">
                <a:solidFill>
                  <a:srgbClr val="595959"/>
                </a:solidFill>
                <a:latin typeface="Rubik"/>
                <a:ea typeface="Arial"/>
              </a:rPr>
              <a:t>World Wide Web </a:t>
            </a:r>
            <a:r>
              <a:rPr b="0" lang="en-US" sz="1400" spc="-1" strike="noStrike" u="sng">
                <a:solidFill>
                  <a:srgbClr val="595959"/>
                </a:solidFill>
                <a:uFillTx/>
                <a:latin typeface="Rubik"/>
                <a:ea typeface="Arial"/>
              </a:rPr>
              <a:t>Consortium</a:t>
            </a:r>
            <a:r>
              <a:rPr b="0" lang="en-US" sz="1400" spc="-1" strike="noStrike">
                <a:solidFill>
                  <a:srgbClr val="595959"/>
                </a:solidFill>
                <a:latin typeface="Rubik"/>
                <a:ea typeface="Arial"/>
              </a:rPr>
              <a:t> (</a:t>
            </a:r>
            <a:r>
              <a:rPr b="0" lang="en-US" sz="1400" spc="-1" strike="noStrike" u="sng">
                <a:solidFill>
                  <a:srgbClr val="399afa"/>
                </a:solidFill>
                <a:uFillTx/>
                <a:latin typeface="Rubik"/>
                <a:ea typeface="Arial"/>
                <a:hlinkClick r:id="rId5"/>
              </a:rPr>
              <a:t>info</a:t>
            </a:r>
            <a:r>
              <a:rPr b="0" lang="en-US" sz="1400" spc="-1" strike="noStrike">
                <a:solidFill>
                  <a:srgbClr val="595959"/>
                </a:solidFill>
                <a:latin typeface="Rubik"/>
                <a:ea typeface="Arial"/>
              </a:rPr>
              <a:t>)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45" name="Рисунок 2" descr=""/>
          <p:cNvPicPr/>
          <p:nvPr/>
        </p:nvPicPr>
        <p:blipFill>
          <a:blip r:embed="rId6"/>
          <a:stretch/>
        </p:blipFill>
        <p:spPr>
          <a:xfrm>
            <a:off x="6393960" y="3106440"/>
            <a:ext cx="5298840" cy="3488760"/>
          </a:xfrm>
          <a:prstGeom prst="rect">
            <a:avLst/>
          </a:prstGeom>
          <a:ln>
            <a:noFill/>
          </a:ln>
        </p:spPr>
      </p:pic>
      <p:sp>
        <p:nvSpPr>
          <p:cNvPr id="146" name="CustomShape 5"/>
          <p:cNvSpPr/>
          <p:nvPr/>
        </p:nvSpPr>
        <p:spPr>
          <a:xfrm>
            <a:off x="366480" y="3121920"/>
            <a:ext cx="601560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400" spc="-1" strike="noStrike" u="sng">
                <a:solidFill>
                  <a:srgbClr val="0563c1"/>
                </a:solidFill>
                <a:uFillTx/>
                <a:latin typeface="Rubik"/>
                <a:ea typeface="Arial"/>
                <a:hlinkClick r:id="rId7"/>
              </a:rPr>
              <a:t>DOM</a:t>
            </a:r>
            <a:r>
              <a:rPr b="0" lang="ru-RU" sz="1400" spc="-1" strike="noStrike">
                <a:solidFill>
                  <a:srgbClr val="333333"/>
                </a:solidFill>
                <a:latin typeface="Rubik"/>
                <a:ea typeface="Arial"/>
              </a:rPr>
              <a:t> –</a:t>
            </a:r>
            <a:r>
              <a:rPr b="0" lang="en-US" sz="1400" spc="-1" strike="noStrike">
                <a:solidFill>
                  <a:srgbClr val="333333"/>
                </a:solidFill>
                <a:latin typeface="Rubik"/>
                <a:ea typeface="Arial"/>
              </a:rPr>
              <a:t> </a:t>
            </a:r>
            <a:r>
              <a:rPr b="0" i="1" lang="ru-RU" sz="1400" spc="-1" strike="noStrike">
                <a:solidFill>
                  <a:srgbClr val="202122"/>
                </a:solidFill>
                <a:latin typeface="Rubik"/>
                <a:ea typeface="Arial"/>
              </a:rPr>
              <a:t>Document Object Model</a:t>
            </a:r>
            <a:r>
              <a:rPr b="0" lang="ru-RU" sz="1400" spc="-1" strike="noStrike">
                <a:solidFill>
                  <a:srgbClr val="202122"/>
                </a:solidFill>
                <a:latin typeface="Rubik"/>
                <a:ea typeface="Arial"/>
              </a:rPr>
              <a:t>  «объектная модель документа»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202122"/>
                </a:solidFill>
                <a:latin typeface="Rubik"/>
                <a:ea typeface="Arial"/>
              </a:rPr>
              <a:t>—</a:t>
            </a:r>
            <a:r>
              <a:rPr b="0" lang="ru-RU" sz="1400" spc="-1" strike="noStrike">
                <a:solidFill>
                  <a:srgbClr val="333333"/>
                </a:solidFill>
                <a:latin typeface="Rubik"/>
                <a:ea typeface="Arial"/>
              </a:rPr>
              <a:t> </a:t>
            </a:r>
            <a:r>
              <a:rPr b="1" lang="ru-RU" sz="1400" spc="-1" strike="noStrike">
                <a:solidFill>
                  <a:srgbClr val="333333"/>
                </a:solidFill>
                <a:latin typeface="Rubik"/>
                <a:ea typeface="Arial"/>
              </a:rPr>
              <a:t>Это представление HTML-документа в виде дерева тегов.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-RU" sz="1100" spc="-1" strike="noStrike">
                <a:solidFill>
                  <a:srgbClr val="202122"/>
                </a:solidFill>
                <a:latin typeface="Rubik"/>
                <a:ea typeface="Arial"/>
              </a:rPr>
              <a:t>— </a:t>
            </a:r>
            <a:r>
              <a:rPr b="0" lang="ru-RU" sz="1100" spc="-1" strike="noStrike">
                <a:solidFill>
                  <a:srgbClr val="212529"/>
                </a:solidFill>
                <a:latin typeface="Rubik"/>
                <a:ea typeface="Arial"/>
              </a:rPr>
              <a:t>Это объектная модель документа которую браузер создаёт в памяти компьютера на основании HTML-кода.</a:t>
            </a:r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60200" y="904320"/>
            <a:ext cx="5437080" cy="8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20000"/>
              </a:lnSpc>
            </a:pPr>
            <a:r>
              <a:rPr b="1" lang="ru-RU" sz="12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HTML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ru-RU" sz="1200" spc="-1" strike="noStrike">
                <a:solidFill>
                  <a:srgbClr val="333333"/>
                </a:solidFill>
                <a:latin typeface="Rubik"/>
                <a:ea typeface="Arial"/>
              </a:rPr>
              <a:t>–</a:t>
            </a:r>
            <a:r>
              <a:rPr b="0" lang="en-US" sz="1200" spc="-1" strike="noStrike">
                <a:solidFill>
                  <a:srgbClr val="333333"/>
                </a:solidFill>
                <a:latin typeface="Rubik"/>
                <a:ea typeface="Arial"/>
              </a:rPr>
              <a:t> </a:t>
            </a:r>
            <a:r>
              <a:rPr b="1" i="1" lang="ru-RU" sz="1200" spc="-1" strike="noStrike">
                <a:solidFill>
                  <a:srgbClr val="000000"/>
                </a:solidFill>
                <a:latin typeface="Arial"/>
                <a:ea typeface="Arial"/>
              </a:rPr>
              <a:t>HyperText Markup Language</a:t>
            </a:r>
            <a:r>
              <a:rPr b="0" lang="ru-RU" sz="1200" spc="-1" strike="noStrike">
                <a:solidFill>
                  <a:srgbClr val="202122"/>
                </a:solidFill>
                <a:latin typeface="Rubik"/>
                <a:ea typeface="Arial"/>
              </a:rPr>
              <a:t> </a:t>
            </a:r>
            <a:r>
              <a:rPr b="1" lang="ru-RU" sz="1200" spc="-1" strike="noStrike">
                <a:solidFill>
                  <a:srgbClr val="202122"/>
                </a:solidFill>
                <a:latin typeface="Rubik"/>
                <a:ea typeface="Arial"/>
              </a:rPr>
              <a:t>«</a:t>
            </a:r>
            <a:r>
              <a:rPr b="1" lang="ru-RU" sz="1200" spc="-1" strike="noStrike">
                <a:solidFill>
                  <a:srgbClr val="000000"/>
                </a:solidFill>
                <a:latin typeface="Arial"/>
                <a:ea typeface="Arial"/>
              </a:rPr>
              <a:t>язык разметки гипертекста</a:t>
            </a:r>
            <a:r>
              <a:rPr b="1" lang="ru-RU" sz="1200" spc="-1" strike="noStrike">
                <a:solidFill>
                  <a:srgbClr val="202122"/>
                </a:solidFill>
                <a:latin typeface="Rubik"/>
                <a:ea typeface="Arial"/>
              </a:rPr>
              <a:t>»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Arial"/>
              </a:rPr>
              <a:t>—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Arial"/>
              </a:rPr>
              <a:t>это система верстки, которая определяет, как и какие элементы должны располагаться на веб-странице.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47640" y="187200"/>
            <a:ext cx="364644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50000"/>
              </a:lnSpc>
            </a:pPr>
            <a:r>
              <a:rPr b="0" lang="ru-RU" sz="2400" spc="-1" strike="noStrike">
                <a:solidFill>
                  <a:srgbClr val="ff6d54"/>
                </a:solidFill>
                <a:latin typeface="Rubik"/>
                <a:ea typeface="Rubik"/>
              </a:rPr>
              <a:t>Что такое </a:t>
            </a:r>
            <a:r>
              <a:rPr b="0" lang="en-US" sz="2400" spc="-1" strike="noStrike">
                <a:solidFill>
                  <a:srgbClr val="ff6d54"/>
                </a:solidFill>
                <a:latin typeface="Rubik"/>
                <a:ea typeface="Rubik"/>
              </a:rPr>
              <a:t>HTML5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9" name="Рисунок 8" descr=""/>
          <p:cNvPicPr/>
          <p:nvPr/>
        </p:nvPicPr>
        <p:blipFill>
          <a:blip r:embed="rId2"/>
          <a:stretch/>
        </p:blipFill>
        <p:spPr>
          <a:xfrm>
            <a:off x="160200" y="2062800"/>
            <a:ext cx="7108920" cy="4596480"/>
          </a:xfrm>
          <a:prstGeom prst="rect">
            <a:avLst/>
          </a:prstGeom>
          <a:ln>
            <a:noFill/>
          </a:ln>
        </p:spPr>
      </p:pic>
      <p:pic>
        <p:nvPicPr>
          <p:cNvPr id="150" name="Рисунок 9" descr=""/>
          <p:cNvPicPr/>
          <p:nvPr/>
        </p:nvPicPr>
        <p:blipFill>
          <a:blip r:embed="rId3"/>
          <a:stretch/>
        </p:blipFill>
        <p:spPr>
          <a:xfrm>
            <a:off x="7479000" y="601920"/>
            <a:ext cx="4552560" cy="605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22;p4" descr=""/>
          <p:cNvPicPr/>
          <p:nvPr/>
        </p:nvPicPr>
        <p:blipFill>
          <a:blip r:embed="rId1"/>
          <a:stretch/>
        </p:blipFill>
        <p:spPr>
          <a:xfrm>
            <a:off x="945360" y="1940760"/>
            <a:ext cx="4104000" cy="325044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6362640" y="1139760"/>
            <a:ext cx="364644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50000"/>
              </a:lnSpc>
            </a:pPr>
            <a:r>
              <a:rPr b="0" lang="ru-RU" sz="3200" spc="-1" strike="noStrike">
                <a:solidFill>
                  <a:srgbClr val="ff6d54"/>
                </a:solidFill>
                <a:latin typeface="Rubik"/>
                <a:ea typeface="Rubik"/>
              </a:rPr>
              <a:t>Типы тегов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547600" y="2244240"/>
            <a:ext cx="527652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15000"/>
              </a:lnSpc>
            </a:pPr>
            <a:r>
              <a:rPr b="1" lang="ru-RU" sz="1800" spc="-1" strike="noStrike" u="sng">
                <a:solidFill>
                  <a:srgbClr val="0563c1"/>
                </a:solidFill>
                <a:uFillTx/>
                <a:latin typeface="Georgia"/>
                <a:ea typeface="Arial"/>
                <a:hlinkClick r:id="rId2"/>
              </a:rPr>
              <a:t>Блочные</a:t>
            </a:r>
            <a:r>
              <a:rPr b="1" lang="ru-RU" sz="1800" spc="-1" strike="noStrike">
                <a:solidFill>
                  <a:srgbClr val="666666"/>
                </a:solidFill>
                <a:latin typeface="Georgia"/>
                <a:ea typeface="Arial"/>
              </a:rPr>
              <a:t> </a:t>
            </a:r>
            <a:r>
              <a:rPr b="0" lang="ru-RU" sz="1800" spc="-1" strike="noStrike">
                <a:solidFill>
                  <a:srgbClr val="333333"/>
                </a:solidFill>
                <a:latin typeface="Rubik"/>
                <a:ea typeface="Rubik"/>
              </a:rPr>
              <a:t> / </a:t>
            </a:r>
            <a:r>
              <a:rPr b="1" lang="ru-RU" sz="1800" spc="-1" strike="noStrike" u="sng">
                <a:solidFill>
                  <a:srgbClr val="0563c1"/>
                </a:solidFill>
                <a:uFillTx/>
                <a:latin typeface="Georgia"/>
                <a:ea typeface="Arial"/>
                <a:hlinkClick r:id="rId3"/>
              </a:rPr>
              <a:t>Строчные</a:t>
            </a:r>
            <a:r>
              <a:rPr b="1" lang="ru-RU" sz="1800" spc="-1" strike="noStrike">
                <a:solidFill>
                  <a:srgbClr val="666666"/>
                </a:solidFill>
                <a:latin typeface="Georgia"/>
                <a:ea typeface="Arial"/>
              </a:rPr>
              <a:t>  элементы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br/>
            <a:r>
              <a:rPr b="0" lang="ru-RU" sz="1100" spc="-1" strike="noStrike">
                <a:solidFill>
                  <a:srgbClr val="333333"/>
                </a:solidFill>
                <a:latin typeface="Rubik"/>
                <a:ea typeface="Rubik"/>
              </a:rPr>
              <a:t>Поведение тегов на примере в браузере</a:t>
            </a:r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328;p26" descr=""/>
          <p:cNvPicPr/>
          <p:nvPr/>
        </p:nvPicPr>
        <p:blipFill>
          <a:blip r:embed="rId1"/>
          <a:srcRect l="3908" t="17038" r="9075" b="25632"/>
          <a:stretch/>
        </p:blipFill>
        <p:spPr>
          <a:xfrm>
            <a:off x="0" y="0"/>
            <a:ext cx="12191400" cy="460152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6939720" y="5393520"/>
            <a:ext cx="41252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5a558d"/>
                </a:solidFill>
                <a:latin typeface="Arial"/>
                <a:ea typeface="Rubik"/>
              </a:rPr>
              <a:t>beetroot.academy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219320" y="4998960"/>
            <a:ext cx="487620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6000" spc="-1" strike="noStrike">
                <a:solidFill>
                  <a:srgbClr val="5a558d"/>
                </a:solidFill>
                <a:latin typeface="Arial"/>
                <a:ea typeface="Playfair Display"/>
              </a:rPr>
              <a:t>Дякую!</a:t>
            </a:r>
            <a:endParaRPr b="0" lang="ru-RU" sz="6000" spc="-1" strike="noStrike">
              <a:latin typeface="Arial"/>
            </a:endParaRPr>
          </a:p>
        </p:txBody>
      </p:sp>
      <p:pic>
        <p:nvPicPr>
          <p:cNvPr id="157" name="Google Shape;331;p26_0" descr=""/>
          <p:cNvPicPr/>
          <p:nvPr/>
        </p:nvPicPr>
        <p:blipFill>
          <a:blip r:embed="rId2"/>
          <a:stretch/>
        </p:blipFill>
        <p:spPr>
          <a:xfrm>
            <a:off x="7157160" y="5506920"/>
            <a:ext cx="325800" cy="32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Application>LibreOffice/6.4.7.2$Linux_X86_64 LibreOffice_project/40$Build-2</Application>
  <Words>138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description/>
  <dc:language>ru-RU</dc:language>
  <cp:lastModifiedBy/>
  <dcterms:modified xsi:type="dcterms:W3CDTF">2021-09-25T19:27:45Z</dcterms:modified>
  <cp:revision>35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0x010100B25532960B215845A521E40128AEEA1D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