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oolean_satisfiability_proble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ulerian-path-and-circuit/" TargetMode="External"/><Relationship Id="rId2" Type="http://schemas.openxmlformats.org/officeDocument/2006/relationships/hyperlink" Target="https://www.geeksforgeeks.org/greedy-algorithms-set-6-dijkstras-shortest-path-algorith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greedy-algorithms-set-2-kruskals-minimum-spanning-tree-m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Vertex_co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NP – Complete and NP – Hard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What is Reduction?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5259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/>
              <a:t>Let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 and L</a:t>
            </a:r>
            <a:r>
              <a:rPr lang="en-US" baseline="-25000" dirty="0" smtClean="0"/>
              <a:t>2</a:t>
            </a:r>
            <a:r>
              <a:rPr lang="en-US" dirty="0" smtClean="0"/>
              <a:t> be two decision problems. Suppose algorithm A</a:t>
            </a:r>
            <a:r>
              <a:rPr lang="en-US" baseline="-25000" dirty="0" smtClean="0"/>
              <a:t>2</a:t>
            </a:r>
            <a:r>
              <a:rPr lang="en-US" dirty="0" smtClean="0"/>
              <a:t> solves L</a:t>
            </a:r>
            <a:r>
              <a:rPr lang="en-US" baseline="-25000" dirty="0" smtClean="0"/>
              <a:t>2</a:t>
            </a:r>
            <a:r>
              <a:rPr lang="en-US" dirty="0" smtClean="0"/>
              <a:t>. 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That </a:t>
            </a:r>
            <a:r>
              <a:rPr lang="en-US" dirty="0" smtClean="0"/>
              <a:t>is, if y is an input for L</a:t>
            </a:r>
            <a:r>
              <a:rPr lang="en-US" baseline="-25000" dirty="0" smtClean="0"/>
              <a:t>2</a:t>
            </a:r>
            <a:r>
              <a:rPr lang="en-US" dirty="0" smtClean="0"/>
              <a:t> then algorithm A</a:t>
            </a:r>
            <a:r>
              <a:rPr lang="en-US" baseline="-25000" dirty="0" smtClean="0"/>
              <a:t>2</a:t>
            </a:r>
            <a:r>
              <a:rPr lang="en-US" dirty="0" smtClean="0"/>
              <a:t> will answer Yes or No depending upon whether y belongs to L</a:t>
            </a:r>
            <a:r>
              <a:rPr lang="en-US" baseline="-25000" dirty="0" smtClean="0"/>
              <a:t>2</a:t>
            </a:r>
            <a:r>
              <a:rPr lang="en-US" dirty="0" smtClean="0"/>
              <a:t> or not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idea is to find a transformation from L</a:t>
            </a:r>
            <a:r>
              <a:rPr lang="en-US" baseline="-25000" dirty="0" smtClean="0"/>
              <a:t>1</a:t>
            </a:r>
            <a:r>
              <a:rPr lang="en-US" dirty="0" smtClean="0"/>
              <a:t> to L</a:t>
            </a:r>
            <a:r>
              <a:rPr lang="en-US" baseline="-25000" dirty="0" smtClean="0"/>
              <a:t>2</a:t>
            </a:r>
            <a:r>
              <a:rPr lang="en-US" dirty="0" smtClean="0"/>
              <a:t> so that the algorithm A</a:t>
            </a:r>
            <a:r>
              <a:rPr lang="en-US" baseline="-25000" dirty="0" smtClean="0"/>
              <a:t>2</a:t>
            </a:r>
            <a:r>
              <a:rPr lang="en-US" dirty="0" smtClean="0"/>
              <a:t> can be part of an algorithm A</a:t>
            </a:r>
            <a:r>
              <a:rPr lang="en-US" baseline="-25000" dirty="0" smtClean="0"/>
              <a:t>1</a:t>
            </a:r>
            <a:r>
              <a:rPr lang="en-US" dirty="0" smtClean="0"/>
              <a:t> to solve L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C:\Users\rajini\Pictures\NP-Completenes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0"/>
            <a:ext cx="69342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Learning reduction in general is very important. For example, if we have library functions to solve certain problem and if we can reduce a new problem to one of the solved problems, we save a lot of time. </a:t>
            </a:r>
            <a:endParaRPr lang="en-US" dirty="0" smtClean="0"/>
          </a:p>
          <a:p>
            <a:pPr algn="just"/>
            <a:r>
              <a:rPr lang="en-US" dirty="0" smtClean="0"/>
              <a:t>Consider </a:t>
            </a:r>
            <a:r>
              <a:rPr lang="en-US" dirty="0" smtClean="0"/>
              <a:t>the example of a problem where we have to find minimum product path in a given directed graph where product of path is multiplication of weights of edges along the path.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 smtClean="0"/>
              <a:t>we have code for </a:t>
            </a:r>
            <a:r>
              <a:rPr lang="en-US" dirty="0" err="1" smtClean="0"/>
              <a:t>Dijkstra’s</a:t>
            </a:r>
            <a:r>
              <a:rPr lang="en-US" dirty="0" smtClean="0"/>
              <a:t> algorithm to find shortest path, we can take log of all weights and use </a:t>
            </a:r>
            <a:r>
              <a:rPr lang="en-US" dirty="0" err="1" smtClean="0"/>
              <a:t>Dijkstra’s</a:t>
            </a:r>
            <a:r>
              <a:rPr lang="en-US" dirty="0" smtClean="0"/>
              <a:t> algorithm to find the minimum product path rather than writing a fresh code for this new 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Classification of </a:t>
            </a:r>
            <a:r>
              <a:rPr lang="en-US" b="1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smtClean="0"/>
              <a:t>subject of </a:t>
            </a:r>
            <a:r>
              <a:rPr lang="en-US" i="1" dirty="0" smtClean="0"/>
              <a:t>computational complexity theory</a:t>
            </a:r>
            <a:r>
              <a:rPr lang="en-US" dirty="0" smtClean="0"/>
              <a:t> is dedicated to classifying problems by how hard they are.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 smtClean="0"/>
              <a:t>are many different classifications; some of the most common and useful are the following. (One technical point: these are all really defined in terms of yes-or-no problems -- does a certain structure exist rather than how do I find the structure</a:t>
            </a:r>
            <a:r>
              <a:rPr lang="en-US" dirty="0" smtClean="0"/>
              <a:t>.)</a:t>
            </a:r>
          </a:p>
          <a:p>
            <a:pPr algn="just"/>
            <a:r>
              <a:rPr lang="en-US" b="1" dirty="0" smtClean="0"/>
              <a:t>P</a:t>
            </a:r>
            <a:r>
              <a:rPr lang="en-US" dirty="0" smtClean="0"/>
              <a:t>. Problems that can be solved in polynomial time. ("P" stands for polynomial.) These problems have formed the main material of this course.</a:t>
            </a:r>
          </a:p>
          <a:p>
            <a:pPr algn="just"/>
            <a:r>
              <a:rPr lang="en-US" b="1" dirty="0" smtClean="0"/>
              <a:t>NP</a:t>
            </a:r>
            <a:r>
              <a:rPr lang="en-US" dirty="0" smtClean="0"/>
              <a:t>. This stands for "nondeterministic polynomial time" where nondeterministic is just a fancy way of talking about guessing a solution. A problem is in NP if you can quickly (in polynomial time) test whether a solution is correct (without worrying about how hard it might be to find the solution). Problems in NP are still relatively easy: if only we could guess the right solution, we could then quickly test it.</a:t>
            </a:r>
          </a:p>
          <a:p>
            <a:pPr algn="just"/>
            <a:r>
              <a:rPr lang="en-US" i="1" dirty="0" smtClean="0"/>
              <a:t>NP does not stand for "non-polynomial"</a:t>
            </a:r>
            <a:r>
              <a:rPr lang="en-US" dirty="0" smtClean="0"/>
              <a:t>. There are many complexity classes that are much harder than NP.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prove that a given problem is NP complete?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From </a:t>
            </a:r>
            <a:r>
              <a:rPr lang="en-US" dirty="0" smtClean="0"/>
              <a:t>the definition of NP-complete, it appears impossible to prove that a problem L is NP-Complete.  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 smtClean="0"/>
              <a:t>definition, it requires us to that show every problem in NP is polynomial time reducible to L.   </a:t>
            </a:r>
            <a:endParaRPr lang="en-US" dirty="0" smtClean="0"/>
          </a:p>
          <a:p>
            <a:pPr algn="just"/>
            <a:r>
              <a:rPr lang="en-US" dirty="0" smtClean="0"/>
              <a:t>Fortunately</a:t>
            </a:r>
            <a:r>
              <a:rPr lang="en-US" dirty="0" smtClean="0"/>
              <a:t>, there is an alternate way to prove it.  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idea is to take a known NP-Complete problem and reduce it to L.  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 smtClean="0"/>
              <a:t>polynomial time reduction is possible, we can prove that L is NP-Complete by transitivity of reduction (If a NP-Complete problem is reducible to L in polynomial time, then all problems are reducible to L in polynomial time).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was the first problem proved as NP-Complete?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dirty="0" smtClean="0"/>
              <a:t>There </a:t>
            </a:r>
            <a:r>
              <a:rPr lang="en-US" dirty="0" smtClean="0"/>
              <a:t>must be some first NP-Complete problem proved by definition of NP-Complete problems.  </a:t>
            </a:r>
            <a:endParaRPr lang="en-US" dirty="0" smtClean="0"/>
          </a:p>
          <a:p>
            <a:pPr algn="just" fontAlgn="base"/>
            <a:r>
              <a:rPr lang="en-US" dirty="0" smtClean="0">
                <a:hlinkClick r:id="rId2"/>
              </a:rPr>
              <a:t>SAT </a:t>
            </a:r>
            <a:r>
              <a:rPr lang="en-US" dirty="0" smtClean="0">
                <a:hlinkClick r:id="rId2"/>
              </a:rPr>
              <a:t>(Boolean </a:t>
            </a:r>
            <a:r>
              <a:rPr lang="en-US" dirty="0" err="1" smtClean="0">
                <a:hlinkClick r:id="rId2"/>
              </a:rPr>
              <a:t>satisfiability</a:t>
            </a:r>
            <a:r>
              <a:rPr lang="en-US" dirty="0" smtClean="0">
                <a:hlinkClick r:id="rId2"/>
              </a:rPr>
              <a:t> problem) </a:t>
            </a:r>
            <a:r>
              <a:rPr lang="en-US" dirty="0" smtClean="0"/>
              <a:t>is the first NP-Complete problem proved by Cook (See CLRS book for proof).</a:t>
            </a:r>
          </a:p>
          <a:p>
            <a:pPr algn="just" fontAlgn="base"/>
            <a:r>
              <a:rPr lang="en-US" dirty="0" smtClean="0"/>
              <a:t>It is always useful to know about NP-Completeness even for engineers. </a:t>
            </a:r>
            <a:endParaRPr lang="en-US" dirty="0" smtClean="0"/>
          </a:p>
          <a:p>
            <a:pPr algn="just" fontAlgn="base"/>
            <a:r>
              <a:rPr lang="en-US" dirty="0" smtClean="0"/>
              <a:t>Suppose </a:t>
            </a:r>
            <a:r>
              <a:rPr lang="en-US" dirty="0" smtClean="0"/>
              <a:t>you are asked to write an efficient algorithm to solve an extremely important problem for your company.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 smtClean="0"/>
              <a:t>After a lot of thinking, you can only come up exponential time approach which is impractical. </a:t>
            </a:r>
            <a:endParaRPr lang="en-US" dirty="0" smtClean="0"/>
          </a:p>
          <a:p>
            <a:pPr algn="just" fontAlgn="base"/>
            <a:r>
              <a:rPr lang="en-US" dirty="0" smtClean="0"/>
              <a:t>If </a:t>
            </a:r>
            <a:r>
              <a:rPr lang="en-US" dirty="0" smtClean="0"/>
              <a:t>you don’t know about NP-Completeness, you can only say that I could not come with an efficient algorithm. </a:t>
            </a:r>
            <a:endParaRPr lang="en-US" dirty="0" smtClean="0"/>
          </a:p>
          <a:p>
            <a:pPr algn="just" fontAlgn="base"/>
            <a:r>
              <a:rPr lang="en-US" dirty="0" smtClean="0"/>
              <a:t>If </a:t>
            </a:r>
            <a:r>
              <a:rPr lang="en-US" dirty="0" smtClean="0"/>
              <a:t>you know about NP-Completeness and prove that the problem as NP-complete, you can proudly say that the polynomial time solution is unlikely to exist. </a:t>
            </a:r>
            <a:endParaRPr lang="en-US" dirty="0" smtClean="0"/>
          </a:p>
          <a:p>
            <a:pPr algn="just" fontAlgn="base"/>
            <a:r>
              <a:rPr lang="en-US" dirty="0" smtClean="0"/>
              <a:t>If </a:t>
            </a:r>
            <a:r>
              <a:rPr lang="en-US" dirty="0" smtClean="0"/>
              <a:t>there is a polynomial time solution possible, then that solution solves a big problem of computer science many scientists have been trying for years.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Cook's </a:t>
            </a:r>
            <a:r>
              <a:rPr lang="en-US" b="1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 smtClean="0"/>
              <a:t>are now ready to formally define NP-completeness. We say that a problem A in NP is NP-complete when, for every other problem B in NP, B &lt; 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seems like a very strong definition.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 smtClean="0"/>
              <a:t>all, the notion of reduction we've defined above seems to imply that if B &lt; A, then the two problems are very closely related; for instance Hamiltonian cycle and longest path are both about finding very similar structures in graphs. </a:t>
            </a:r>
            <a:endParaRPr lang="en-US" dirty="0" smtClean="0"/>
          </a:p>
          <a:p>
            <a:pPr algn="just"/>
            <a:r>
              <a:rPr lang="en-US" dirty="0" smtClean="0"/>
              <a:t>Why </a:t>
            </a:r>
            <a:r>
              <a:rPr lang="en-US" dirty="0" smtClean="0"/>
              <a:t>should there be a problem that closely related to all the different problems in NP?</a:t>
            </a:r>
          </a:p>
          <a:p>
            <a:pPr algn="just"/>
            <a:r>
              <a:rPr lang="en-US" dirty="0" smtClean="0"/>
              <a:t>Theorem: an NP-complete problem exists.</a:t>
            </a:r>
          </a:p>
          <a:p>
            <a:pPr algn="just"/>
            <a:r>
              <a:rPr lang="en-US" dirty="0" smtClean="0"/>
              <a:t>We prove this by example. </a:t>
            </a:r>
            <a:endParaRPr lang="en-US" dirty="0" smtClean="0"/>
          </a:p>
          <a:p>
            <a:pPr algn="just"/>
            <a:r>
              <a:rPr lang="en-US" dirty="0" smtClean="0"/>
              <a:t>One </a:t>
            </a:r>
            <a:r>
              <a:rPr lang="en-US" dirty="0" smtClean="0"/>
              <a:t>NP-complete problem can be found by modifying the halting problem (which without modification is </a:t>
            </a:r>
            <a:r>
              <a:rPr lang="en-US" dirty="0" err="1" smtClean="0"/>
              <a:t>undecidable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 smtClean="0"/>
              <a:t>Bounded halting</a:t>
            </a:r>
            <a:r>
              <a:rPr lang="en-US" dirty="0" smtClean="0"/>
              <a:t>. This problem takes as input a program X and a number K. The problem is to find data which, when given as input to X, causes it to stop in at most K steps.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To finish the proof that this is NP-complete, we need to show that it's harder than anything else in NP. Suppose we have a problem A in NP.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means that we can write a program PA that tests solutions to A, and halts within polynomial time p(n) with a yes or no answer depending on whether the given solution is really a solution to the given problem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We can then easily form a modified program PA' to enter an infinite loop whenever it would halt with a no answer.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 smtClean="0"/>
              <a:t>we could solve bounded halting, we could solve A by passing PA' and p(n) as arguments to a subroutine for bounded halting. So A &lt; bounded halting.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 smtClean="0"/>
              <a:t>this argument works for every problem in NP, so bounded halting is NP-complete.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NP-Completeness | Set 1 (Introduction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Efficient </a:t>
            </a:r>
            <a:r>
              <a:rPr lang="en-US" dirty="0" smtClean="0"/>
              <a:t>algorithms </a:t>
            </a:r>
            <a:r>
              <a:rPr lang="en-US" dirty="0" smtClean="0"/>
              <a:t>were wrote to </a:t>
            </a:r>
            <a:r>
              <a:rPr lang="en-US" dirty="0" smtClean="0"/>
              <a:t>solve complex problems, like </a:t>
            </a:r>
            <a:r>
              <a:rPr lang="en-US" dirty="0" smtClean="0">
                <a:hlinkClick r:id="rId2"/>
              </a:rPr>
              <a:t>shortest path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Euler graph</a:t>
            </a:r>
            <a:r>
              <a:rPr lang="en-US" dirty="0" smtClean="0"/>
              <a:t>, </a:t>
            </a:r>
            <a:r>
              <a:rPr lang="en-US" dirty="0" smtClean="0">
                <a:hlinkClick r:id="rId4"/>
              </a:rPr>
              <a:t>minimum spanning tree</a:t>
            </a:r>
            <a:r>
              <a:rPr lang="en-US" dirty="0" smtClean="0"/>
              <a:t>, etc. </a:t>
            </a:r>
            <a:endParaRPr lang="en-US" dirty="0" smtClean="0"/>
          </a:p>
          <a:p>
            <a:pPr algn="just" fontAlgn="base"/>
            <a:r>
              <a:rPr lang="en-US" dirty="0" smtClean="0"/>
              <a:t>Those </a:t>
            </a:r>
            <a:r>
              <a:rPr lang="en-US" dirty="0" smtClean="0"/>
              <a:t>were all success stories of algorithm designers. </a:t>
            </a:r>
            <a:endParaRPr lang="en-US" dirty="0" smtClean="0"/>
          </a:p>
          <a:p>
            <a:pPr algn="just" fontAlgn="base"/>
            <a:r>
              <a:rPr lang="en-US" dirty="0" smtClean="0"/>
              <a:t>Failure </a:t>
            </a:r>
            <a:r>
              <a:rPr lang="en-US" dirty="0" smtClean="0"/>
              <a:t>stories of computer science </a:t>
            </a:r>
            <a:r>
              <a:rPr lang="en-US" dirty="0" smtClean="0"/>
              <a:t>will be  </a:t>
            </a:r>
            <a:r>
              <a:rPr lang="en-US" dirty="0" smtClean="0"/>
              <a:t>discussed.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Can all computational problems be solved by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 smtClean="0"/>
              <a:t>are computational problems that can not be solved by algorithms even with unlimited time.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example Turing Halting problem (Given a program and an input, whether the program will eventually halt when run with that input, or will run forever). </a:t>
            </a:r>
            <a:endParaRPr lang="en-US" dirty="0" smtClean="0"/>
          </a:p>
          <a:p>
            <a:pPr algn="just"/>
            <a:r>
              <a:rPr lang="en-US" dirty="0" smtClean="0"/>
              <a:t>Alan </a:t>
            </a:r>
            <a:r>
              <a:rPr lang="en-US" dirty="0" smtClean="0"/>
              <a:t>Turing proved that general algorithm to solve the halting problem for all possible program-input pairs cannot exist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A key part of the proof is, Turing machine was used as a mathematical definition of a computer and </a:t>
            </a:r>
            <a:r>
              <a:rPr lang="en-US" dirty="0" smtClean="0"/>
              <a:t>program.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Status of NP Complete problems is another failure story, NP complete problems are problems whose status is unknown. </a:t>
            </a:r>
            <a:endParaRPr lang="en-US" dirty="0" smtClean="0"/>
          </a:p>
          <a:p>
            <a:pPr algn="just"/>
            <a:r>
              <a:rPr lang="en-US" dirty="0" smtClean="0"/>
              <a:t>No </a:t>
            </a:r>
            <a:r>
              <a:rPr lang="en-US" dirty="0" smtClean="0"/>
              <a:t>polynomial time algorithm has yet been discovered for any NP complete problem, nor has anybody yet been able to prove that no polynomial-time algorithm exist for any of them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The interesting part is, </a:t>
            </a:r>
            <a:r>
              <a:rPr lang="en-US" dirty="0" smtClean="0">
                <a:solidFill>
                  <a:srgbClr val="FF0000"/>
                </a:solidFill>
              </a:rPr>
              <a:t>if any one of the NP complete problems can be solved in polynomial time, then all of them can be solved.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are NP, P, NP-complete and NP-Hard 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en-US" dirty="0" smtClean="0"/>
              <a:t>P</a:t>
            </a:r>
            <a:r>
              <a:rPr lang="en-US" dirty="0" smtClean="0"/>
              <a:t> is set of problems that can be solved by a deterministic Turing machine in </a:t>
            </a:r>
            <a:r>
              <a:rPr lang="en-US" b="1" dirty="0" smtClean="0"/>
              <a:t>P</a:t>
            </a:r>
            <a:r>
              <a:rPr lang="en-US" dirty="0" smtClean="0"/>
              <a:t>olynomial time.</a:t>
            </a:r>
          </a:p>
          <a:p>
            <a:pPr algn="just" fontAlgn="base"/>
            <a:r>
              <a:rPr lang="en-US" dirty="0" smtClean="0"/>
              <a:t>NP is set of decision problems that can be solved by a </a:t>
            </a:r>
            <a:r>
              <a:rPr lang="en-US" b="1" dirty="0" smtClean="0"/>
              <a:t>N</a:t>
            </a:r>
            <a:r>
              <a:rPr lang="en-US" dirty="0" smtClean="0"/>
              <a:t>on-deterministic Turing Machine in </a:t>
            </a:r>
            <a:r>
              <a:rPr lang="en-US" b="1" dirty="0" smtClean="0"/>
              <a:t>P</a:t>
            </a:r>
            <a:r>
              <a:rPr lang="en-US" dirty="0" smtClean="0"/>
              <a:t>olynomial time. P is subset of NP (any problem that can be solved by deterministic machine in polynomial time can also be solved by non-deterministic machine in polynomial time</a:t>
            </a:r>
            <a:r>
              <a:rPr lang="en-US" dirty="0" smtClean="0"/>
              <a:t>).</a:t>
            </a:r>
          </a:p>
          <a:p>
            <a:pPr algn="just" fontAlgn="base"/>
            <a:r>
              <a:rPr lang="en-US" dirty="0" smtClean="0"/>
              <a:t>NP </a:t>
            </a:r>
            <a:r>
              <a:rPr lang="en-US" dirty="0" smtClean="0"/>
              <a:t>is set of decision problems which can be solved by a polynomial time via a “Lucky Algorithm”, a magical algorithm that always makes a right guess among the given set of </a:t>
            </a:r>
            <a:r>
              <a:rPr lang="en-US" dirty="0" smtClean="0"/>
              <a:t>choices.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US" dirty="0" smtClean="0"/>
              <a:t>NP-complete problems are the hardest problems in NP set.  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decision problem L is NP-complete if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1)</a:t>
            </a:r>
            <a:r>
              <a:rPr lang="en-US" dirty="0" smtClean="0"/>
              <a:t> L is in NP (Any given solution for NP-complete problems can be verified quickly, but there is no efficient known solution).</a:t>
            </a:r>
            <a:br>
              <a:rPr lang="en-US" dirty="0" smtClean="0"/>
            </a:br>
            <a:r>
              <a:rPr lang="en-US" b="1" dirty="0" smtClean="0"/>
              <a:t>2) </a:t>
            </a:r>
            <a:r>
              <a:rPr lang="en-US" dirty="0" smtClean="0"/>
              <a:t>Every problem in NP is reducible to L in polynomial time (Reduction is defined below).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dirty="0" smtClean="0"/>
              <a:t>A problem is NP-Hard if it follows property 2 mentioned above, doesn’t need to follow property 1. Therefore, NP-Complete set is also a subset of NP-Hard set.</a:t>
            </a:r>
          </a:p>
          <a:p>
            <a:endParaRPr lang="en-US" dirty="0"/>
          </a:p>
        </p:txBody>
      </p:sp>
      <p:sp>
        <p:nvSpPr>
          <p:cNvPr id="1026" name="AutoShape 2" descr="https://cdncontribute.geeksforgeeks.org/wp-content/uploads/NP-Completeness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https://cdncontribute.geeksforgeeks.org/wp-content/uploads/NP-Completeness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AutoShape 6" descr="https://cdncontribute.geeksforgeeks.org/wp-content/uploads/NP-Completeness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AutoShape 8" descr="https://cdncontribute.geeksforgeeks.org/wp-content/uploads/NP-Completeness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4" name="AutoShape 10" descr="https://cdncontribute.geeksforgeeks.org/wp-content/uploads/NP-Completeness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AutoShape 12" descr="https://cdncontribute.geeksforgeeks.org/wp-content/uploads/NP-Completeness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7" name="Picture 13" descr="C:\Users\rajini\Pictures\NP-Completeness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0010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</a:t>
            </a:r>
            <a:r>
              <a:rPr lang="en-US" b="1" dirty="0" err="1" smtClean="0"/>
              <a:t>vs</a:t>
            </a:r>
            <a:r>
              <a:rPr lang="en-US" b="1" dirty="0" smtClean="0"/>
              <a:t> Optimization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NP-completeness </a:t>
            </a:r>
            <a:r>
              <a:rPr lang="en-US" dirty="0" smtClean="0"/>
              <a:t>applies to the realm of decision problems.  It was set up this way because it’s easier to compare the difficulty of decision problems than that of optimization problems.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smtClean="0"/>
              <a:t>reality, though, being able to solve a decision problem in polynomial time will often permit us to solve the corresponding optimization problem in polynomial time (using a polynomial number of calls to the decision problem). </a:t>
            </a:r>
            <a:endParaRPr lang="en-US" dirty="0" smtClean="0"/>
          </a:p>
          <a:p>
            <a:pPr algn="just"/>
            <a:r>
              <a:rPr lang="en-US" dirty="0" smtClean="0"/>
              <a:t>So</a:t>
            </a:r>
            <a:r>
              <a:rPr lang="en-US" dirty="0" smtClean="0"/>
              <a:t>, discussing the difficulty of decision problems is often really equivalent to discussing the difficulty of optimization problems.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example, consider the </a:t>
            </a:r>
            <a:r>
              <a:rPr lang="en-US" dirty="0" smtClean="0">
                <a:hlinkClick r:id="rId2"/>
              </a:rPr>
              <a:t>vertex cover problem</a:t>
            </a:r>
            <a:r>
              <a:rPr lang="en-US" dirty="0" smtClean="0"/>
              <a:t> (Given a graph, find out the minimum sized vertex set that covers all edges).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is an optimization problem. </a:t>
            </a:r>
            <a:endParaRPr lang="en-US" dirty="0" smtClean="0"/>
          </a:p>
          <a:p>
            <a:pPr algn="just"/>
            <a:r>
              <a:rPr lang="en-US" dirty="0" smtClean="0"/>
              <a:t>Corresponding </a:t>
            </a:r>
            <a:r>
              <a:rPr lang="en-US" dirty="0" smtClean="0"/>
              <a:t>decision problem is, given undirected graph G and k, is there a vertex cover of size 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739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NP – Complete and NP – Hard Problems</vt:lpstr>
      <vt:lpstr>NP-Completeness | Set 1 (Introduction)</vt:lpstr>
      <vt:lpstr>Can all computational problems be solved by a computer?</vt:lpstr>
      <vt:lpstr>Slide 4</vt:lpstr>
      <vt:lpstr>What are NP, P, NP-complete and NP-Hard problems?</vt:lpstr>
      <vt:lpstr>Slide 6</vt:lpstr>
      <vt:lpstr>Slide 7</vt:lpstr>
      <vt:lpstr>Decision vs Optimization Problems</vt:lpstr>
      <vt:lpstr>Slide 9</vt:lpstr>
      <vt:lpstr>What is Reduction?</vt:lpstr>
      <vt:lpstr>Slide 11</vt:lpstr>
      <vt:lpstr>Classification of problems</vt:lpstr>
      <vt:lpstr>How to prove that a given problem is NP complete?</vt:lpstr>
      <vt:lpstr>What was the first problem proved as NP-Complete?</vt:lpstr>
      <vt:lpstr>Slide 15</vt:lpstr>
      <vt:lpstr>Cook's Theorem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– Complete and NP – Hard Problems</dc:title>
  <dc:creator>rajini</dc:creator>
  <cp:lastModifiedBy>rajini</cp:lastModifiedBy>
  <cp:revision>9</cp:revision>
  <dcterms:created xsi:type="dcterms:W3CDTF">2006-08-16T00:00:00Z</dcterms:created>
  <dcterms:modified xsi:type="dcterms:W3CDTF">2018-03-22T17:24:01Z</dcterms:modified>
</cp:coreProperties>
</file>