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50"/>
  </p:notesMasterIdLst>
  <p:handoutMasterIdLst>
    <p:handoutMasterId r:id="rId51"/>
  </p:handoutMasterIdLst>
  <p:sldIdLst>
    <p:sldId id="296" r:id="rId2"/>
    <p:sldId id="301" r:id="rId3"/>
    <p:sldId id="422" r:id="rId4"/>
    <p:sldId id="436" r:id="rId5"/>
    <p:sldId id="423" r:id="rId6"/>
    <p:sldId id="424" r:id="rId7"/>
    <p:sldId id="425" r:id="rId8"/>
    <p:sldId id="426" r:id="rId9"/>
    <p:sldId id="427" r:id="rId10"/>
    <p:sldId id="428" r:id="rId11"/>
    <p:sldId id="430" r:id="rId12"/>
    <p:sldId id="431" r:id="rId13"/>
    <p:sldId id="437" r:id="rId14"/>
    <p:sldId id="438" r:id="rId15"/>
    <p:sldId id="439" r:id="rId16"/>
    <p:sldId id="440" r:id="rId17"/>
    <p:sldId id="442" r:id="rId18"/>
    <p:sldId id="443" r:id="rId19"/>
    <p:sldId id="444" r:id="rId20"/>
    <p:sldId id="446" r:id="rId21"/>
    <p:sldId id="449" r:id="rId22"/>
    <p:sldId id="447" r:id="rId23"/>
    <p:sldId id="448" r:id="rId24"/>
    <p:sldId id="471" r:id="rId25"/>
    <p:sldId id="472" r:id="rId26"/>
    <p:sldId id="482" r:id="rId27"/>
    <p:sldId id="452" r:id="rId28"/>
    <p:sldId id="453" r:id="rId29"/>
    <p:sldId id="477" r:id="rId30"/>
    <p:sldId id="474" r:id="rId31"/>
    <p:sldId id="476" r:id="rId32"/>
    <p:sldId id="484" r:id="rId33"/>
    <p:sldId id="478" r:id="rId34"/>
    <p:sldId id="479" r:id="rId35"/>
    <p:sldId id="483" r:id="rId36"/>
    <p:sldId id="466" r:id="rId37"/>
    <p:sldId id="498" r:id="rId38"/>
    <p:sldId id="494" r:id="rId39"/>
    <p:sldId id="480" r:id="rId40"/>
    <p:sldId id="481" r:id="rId41"/>
    <p:sldId id="493" r:id="rId42"/>
    <p:sldId id="467" r:id="rId43"/>
    <p:sldId id="506" r:id="rId44"/>
    <p:sldId id="468" r:id="rId45"/>
    <p:sldId id="505" r:id="rId46"/>
    <p:sldId id="507" r:id="rId47"/>
    <p:sldId id="469" r:id="rId48"/>
    <p:sldId id="470" r:id="rId49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3">
          <p15:clr>
            <a:srgbClr val="A4A3A4"/>
          </p15:clr>
        </p15:guide>
        <p15:guide id="2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222" y="-95"/>
      </p:cViewPr>
      <p:guideLst>
        <p:guide orient="horz" pos="2203"/>
        <p:guide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fld id="{8DE3F6DB-0D62-4AE5-8126-71920CE8A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3F6DB-0D62-4AE5-8126-71920CE8A9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3F6DB-0D62-4AE5-8126-71920CE8A9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1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3F6DB-0D62-4AE5-8126-71920CE8A9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CFA4C-385A-42B8-B35D-AAEACE687CD7}" type="slidenum">
              <a:rPr lang="en-US"/>
              <a:pPr/>
              <a:t>38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671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snistforum.com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AE0F5-97A4-40B7-B7AF-7892F675C7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34A59-24F7-4499-A6FC-1499E7901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1A950-AD38-47D7-8BDC-21E18030A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DADEBE-C361-4142-AC0E-5F3B2242D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snistforum.com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03EDD-146C-4AD0-A7AA-63C991E4ED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433C0-6CF6-4AED-B5E4-9B3BB96F1B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5B4AF-4961-4B6A-A422-52394C9515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40B1F-6271-439C-97DC-81F5A1B03C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C221B-6588-4F0B-8FF4-53CE887D1E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1E01D-0DFF-44B5-A385-1DE74F2E42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11704-1837-47D9-8CEC-AF3F5F335E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A9337-72A2-4352-9277-9876DBA03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smtClean="0"/>
              <a:t>snistforum.com</a:t>
            </a:r>
            <a:endParaRPr lang="en-US"/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235293C-8DE0-496C-A53C-05E40B3BF5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13" Type="http://schemas.openxmlformats.org/officeDocument/2006/relationships/image" Target="../media/image17.png"/><Relationship Id="rId18" Type="http://schemas.openxmlformats.org/officeDocument/2006/relationships/image" Target="../media/image22.gif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gif"/><Relationship Id="rId12" Type="http://schemas.openxmlformats.org/officeDocument/2006/relationships/image" Target="../media/image16.gif"/><Relationship Id="rId17" Type="http://schemas.openxmlformats.org/officeDocument/2006/relationships/image" Target="../media/image21.gif"/><Relationship Id="rId2" Type="http://schemas.openxmlformats.org/officeDocument/2006/relationships/image" Target="../media/image6.gif"/><Relationship Id="rId16" Type="http://schemas.openxmlformats.org/officeDocument/2006/relationships/image" Target="../media/image20.gif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gif"/><Relationship Id="rId4" Type="http://schemas.openxmlformats.org/officeDocument/2006/relationships/image" Target="../media/image8.gif"/><Relationship Id="rId9" Type="http://schemas.openxmlformats.org/officeDocument/2006/relationships/image" Target="../media/image13.gif"/><Relationship Id="rId14" Type="http://schemas.openxmlformats.org/officeDocument/2006/relationships/image" Target="../media/image18.gif"/><Relationship Id="rId2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新細明體" pitchFamily="18" charset="-120"/>
              </a:rPr>
              <a:t>Example:</a:t>
            </a:r>
            <a:br>
              <a:rPr lang="en-US" altLang="zh-TW" sz="3600">
                <a:ea typeface="新細明體" pitchFamily="18" charset="-120"/>
              </a:rPr>
            </a:br>
            <a:r>
              <a:rPr lang="en-US" altLang="zh-TW" sz="3600">
                <a:ea typeface="新細明體" pitchFamily="18" charset="-120"/>
              </a:rPr>
              <a:t>Shortest Paths on a Multi-stage Graph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019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Find a </a:t>
            </a:r>
            <a:r>
              <a:rPr lang="en-US" altLang="zh-TW" sz="2400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shortest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path from </a:t>
            </a:r>
            <a:r>
              <a:rPr lang="en-US" altLang="zh-TW" sz="2400">
                <a:solidFill>
                  <a:srgbClr val="0033CC"/>
                </a:solidFill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sz="2400" baseline="-25000">
                <a:solidFill>
                  <a:srgbClr val="0033CC"/>
                </a:solidFill>
                <a:ea typeface="Arial Unicode MS" pitchFamily="34" charset="-120"/>
                <a:cs typeface="Arial Unicode MS" pitchFamily="34" charset="-120"/>
              </a:rPr>
              <a:t>0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to </a:t>
            </a:r>
            <a:r>
              <a:rPr lang="en-US" altLang="zh-TW" sz="2400">
                <a:solidFill>
                  <a:srgbClr val="0033CC"/>
                </a:solidFill>
                <a:ea typeface="新細明體" pitchFamily="18" charset="-120"/>
              </a:rPr>
              <a:t>v</a:t>
            </a:r>
            <a:r>
              <a:rPr lang="en-US" altLang="zh-TW" sz="2400" baseline="-25000">
                <a:solidFill>
                  <a:srgbClr val="0033CC"/>
                </a:solidFill>
                <a:ea typeface="新細明體" pitchFamily="18" charset="-120"/>
              </a:rPr>
              <a:t>3</a:t>
            </a:r>
            <a:endParaRPr lang="en-US" altLang="zh-TW" sz="2400"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827088" y="3357563"/>
            <a:ext cx="2881312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00400"/>
            <a:ext cx="7391400" cy="3249613"/>
          </a:xfrm>
          <a:prstGeom prst="rect">
            <a:avLst/>
          </a:prstGeom>
          <a:noFill/>
        </p:spPr>
      </p:pic>
      <p:sp>
        <p:nvSpPr>
          <p:cNvPr id="79878" name="Line 6"/>
          <p:cNvSpPr>
            <a:spLocks noChangeShapeType="1"/>
          </p:cNvSpPr>
          <p:nvPr/>
        </p:nvSpPr>
        <p:spPr bwMode="auto">
          <a:xfrm flipV="1">
            <a:off x="1619250" y="4797425"/>
            <a:ext cx="1944688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V="1">
            <a:off x="3708400" y="4160838"/>
            <a:ext cx="1943100" cy="647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5795963" y="4149725"/>
            <a:ext cx="2016125" cy="10080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3348038" y="1873250"/>
            <a:ext cx="511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>
                <a:latin typeface="Monotype Corsiva" pitchFamily="66" charset="0"/>
                <a:ea typeface="新細明體" pitchFamily="18" charset="-120"/>
              </a:rPr>
              <a:t>Is the greedy solution </a:t>
            </a:r>
            <a:r>
              <a:rPr kumimoji="1" lang="en-US" altLang="zh-TW" sz="3600">
                <a:solidFill>
                  <a:srgbClr val="0033CC"/>
                </a:solidFill>
                <a:latin typeface="Monotype Corsiva" pitchFamily="66" charset="0"/>
                <a:ea typeface="新細明體" pitchFamily="18" charset="-120"/>
              </a:rPr>
              <a:t>optimal</a:t>
            </a:r>
            <a:r>
              <a:rPr kumimoji="1" lang="en-US" altLang="zh-TW" sz="3600">
                <a:latin typeface="Monotype Corsiva" pitchFamily="66" charset="0"/>
                <a:ea typeface="新細明體" pitchFamily="18" charset="-120"/>
              </a:rPr>
              <a:t>?</a:t>
            </a:r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V="1">
            <a:off x="1619250" y="4149725"/>
            <a:ext cx="1944688" cy="100806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3708400" y="4149725"/>
            <a:ext cx="1943100" cy="100806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>
            <a:off x="5795963" y="5157788"/>
            <a:ext cx="194468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9885" name="AutoShape 13"/>
          <p:cNvSpPr>
            <a:spLocks noChangeArrowheads="1"/>
          </p:cNvSpPr>
          <p:nvPr/>
        </p:nvSpPr>
        <p:spPr bwMode="auto">
          <a:xfrm>
            <a:off x="323850" y="3860800"/>
            <a:ext cx="2519363" cy="504825"/>
          </a:xfrm>
          <a:prstGeom prst="cloudCallout">
            <a:avLst>
              <a:gd name="adj1" fmla="val 59769"/>
              <a:gd name="adj2" fmla="val 51574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The optimal path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8393113" y="1720850"/>
            <a:ext cx="7159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6600">
                <a:solidFill>
                  <a:srgbClr val="CC3300"/>
                </a:solidFill>
                <a:ea typeface="新細明體" pitchFamily="18" charset="-120"/>
                <a:sym typeface="Wingdings" pitchFamily="2" charset="2"/>
              </a:rPr>
              <a:t>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 rot="-257727">
            <a:off x="971550" y="2306638"/>
            <a:ext cx="7305675" cy="588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>
                <a:solidFill>
                  <a:schemeClr val="hlink"/>
                </a:solidFill>
                <a:latin typeface="Monotype Corsiva" pitchFamily="66" charset="0"/>
                <a:ea typeface="新細明體" pitchFamily="18" charset="-120"/>
              </a:rPr>
              <a:t>What algorithm can be used to find the optimum?</a:t>
            </a:r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762000" y="32766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990600" y="3276600"/>
            <a:ext cx="28194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762000" y="3733800"/>
            <a:ext cx="228600" cy="1524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Fractional Knapsack Problem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8425"/>
            <a:ext cx="7772400" cy="2746375"/>
          </a:xfrm>
        </p:spPr>
        <p:txBody>
          <a:bodyPr/>
          <a:lstStyle/>
          <a:p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Given: A set </a:t>
            </a:r>
            <a:r>
              <a:rPr lang="en-US" altLang="zh-TW" sz="2400" i="1">
                <a:solidFill>
                  <a:srgbClr val="0033CC"/>
                </a:solidFill>
                <a:ea typeface="新細明體" pitchFamily="18" charset="-120"/>
              </a:rPr>
              <a:t>S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of </a:t>
            </a:r>
            <a:r>
              <a:rPr lang="en-US" altLang="zh-TW" sz="2400" i="1">
                <a:solidFill>
                  <a:srgbClr val="0033CC"/>
                </a:solidFill>
                <a:ea typeface="新細明體" pitchFamily="18" charset="-120"/>
              </a:rPr>
              <a:t>n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items, with each item </a:t>
            </a:r>
            <a:r>
              <a:rPr lang="en-US" altLang="zh-TW" sz="2400" i="1">
                <a:ea typeface="新細明體" pitchFamily="18" charset="-120"/>
              </a:rPr>
              <a:t>i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having</a:t>
            </a:r>
          </a:p>
          <a:p>
            <a:pPr lvl="1"/>
            <a:r>
              <a:rPr lang="en-US" altLang="zh-TW" sz="2400" i="1">
                <a:solidFill>
                  <a:srgbClr val="0033CC"/>
                </a:solidFill>
                <a:ea typeface="新細明體" pitchFamily="18" charset="-120"/>
              </a:rPr>
              <a:t>p</a:t>
            </a:r>
            <a:r>
              <a:rPr lang="en-US" altLang="zh-TW" sz="2400" i="1" baseline="-25000">
                <a:solidFill>
                  <a:srgbClr val="0033CC"/>
                </a:solidFill>
                <a:ea typeface="新細明體" pitchFamily="18" charset="-120"/>
              </a:rPr>
              <a:t>i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- a positive profit</a:t>
            </a:r>
          </a:p>
          <a:p>
            <a:pPr lvl="1"/>
            <a:r>
              <a:rPr lang="en-US" altLang="zh-TW" sz="2400" i="1">
                <a:solidFill>
                  <a:srgbClr val="0033CC"/>
                </a:solidFill>
                <a:ea typeface="新細明體" pitchFamily="18" charset="-120"/>
              </a:rPr>
              <a:t>w</a:t>
            </a:r>
            <a:r>
              <a:rPr lang="en-US" altLang="zh-TW" sz="2400" i="1" baseline="-25000">
                <a:solidFill>
                  <a:srgbClr val="0033CC"/>
                </a:solidFill>
                <a:ea typeface="新細明體" pitchFamily="18" charset="-120"/>
              </a:rPr>
              <a:t>i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- a positive weight</a:t>
            </a:r>
          </a:p>
          <a:p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Goal: Choose items, </a:t>
            </a:r>
            <a:r>
              <a:rPr lang="en-US" altLang="zh-TW" sz="2400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allowing fractional amounts(x</a:t>
            </a:r>
            <a:r>
              <a:rPr lang="en-US" altLang="zh-TW" sz="2400" baseline="-25000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i</a:t>
            </a:r>
            <a:r>
              <a:rPr lang="en-US" altLang="zh-TW" sz="2400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)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, to </a:t>
            </a:r>
            <a:r>
              <a:rPr lang="en-US" altLang="zh-TW" sz="2400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maximize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</a:t>
            </a:r>
            <a:r>
              <a:rPr lang="en-US" altLang="zh-TW" sz="2400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total profit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but with weight at most </a:t>
            </a:r>
            <a:r>
              <a:rPr lang="en-US" altLang="zh-TW" sz="2400" i="1">
                <a:solidFill>
                  <a:srgbClr val="0033CC"/>
                </a:solidFill>
                <a:ea typeface="新細明體" pitchFamily="18" charset="-120"/>
              </a:rPr>
              <a:t>m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.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295400" y="4098925"/>
            <a:ext cx="5791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maximize  </a:t>
            </a: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∑  p</a:t>
            </a:r>
            <a:r>
              <a:rPr lang="en-US" sz="2400" baseline="-2500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x </a:t>
            </a:r>
            <a:r>
              <a:rPr lang="en-US" sz="2400" baseline="-25000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  <a:p>
            <a:r>
              <a:rPr lang="en-US" sz="2400">
                <a:latin typeface="Times New Roman" pitchFamily="18" charset="0"/>
              </a:rPr>
              <a:t>	1 ≤ i ≤ n</a:t>
            </a:r>
          </a:p>
          <a:p>
            <a:r>
              <a:rPr lang="en-US" sz="2400">
                <a:latin typeface="Times New Roman" pitchFamily="18" charset="0"/>
              </a:rPr>
              <a:t>subjected to </a:t>
            </a: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∑ w</a:t>
            </a:r>
            <a:r>
              <a:rPr lang="en-US" sz="2400" baseline="-2500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 ≤ m</a:t>
            </a:r>
          </a:p>
          <a:p>
            <a:r>
              <a:rPr lang="en-US" sz="2400">
                <a:latin typeface="Times New Roman" pitchFamily="18" charset="0"/>
              </a:rPr>
              <a:t>	1 ≤ i ≤ n</a:t>
            </a:r>
          </a:p>
          <a:p>
            <a:r>
              <a:rPr lang="en-US" sz="2400">
                <a:latin typeface="Times New Roman" pitchFamily="18" charset="0"/>
              </a:rPr>
              <a:t>	 and 0 ≤ xi ≤ 1, 	1 ≤ i ≤ 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Fractional Knapsack Problem</a:t>
            </a:r>
            <a:endParaRPr lang="en-US" altLang="zh-TW" sz="3600">
              <a:ea typeface="新細明體" pitchFamily="18" charset="-120"/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350963" y="3716338"/>
            <a:ext cx="6286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w</a:t>
            </a:r>
            <a:r>
              <a:rPr lang="en-US" altLang="zh-TW" sz="2400" i="1" baseline="-25000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400">
                <a:latin typeface="Tahoma" pitchFamily="34" charset="0"/>
                <a:ea typeface="新細明體" pitchFamily="18" charset="-120"/>
              </a:rPr>
              <a:t>: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390650" y="4097338"/>
            <a:ext cx="5778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i="1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2400" i="1" baseline="-25000">
                <a:solidFill>
                  <a:srgbClr val="0033CC"/>
                </a:solidFill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400">
                <a:latin typeface="Tahoma" pitchFamily="34" charset="0"/>
                <a:ea typeface="新細明體" pitchFamily="18" charset="-120"/>
              </a:rPr>
              <a:t>:</a:t>
            </a:r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2068513" y="2446338"/>
            <a:ext cx="3195637" cy="1268412"/>
            <a:chOff x="1303" y="1864"/>
            <a:chExt cx="2013" cy="799"/>
          </a:xfrm>
        </p:grpSpPr>
        <p:pic>
          <p:nvPicPr>
            <p:cNvPr id="83976" name="Picture 8" descr="HH01008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03" y="2104"/>
              <a:ext cx="312" cy="559"/>
            </a:xfrm>
            <a:prstGeom prst="rect">
              <a:avLst/>
            </a:prstGeom>
            <a:noFill/>
          </p:spPr>
        </p:pic>
        <p:pic>
          <p:nvPicPr>
            <p:cNvPr id="83977" name="Picture 9" descr="HH01008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4" y="1864"/>
              <a:ext cx="446" cy="799"/>
            </a:xfrm>
            <a:prstGeom prst="rect">
              <a:avLst/>
            </a:prstGeom>
            <a:noFill/>
          </p:spPr>
        </p:pic>
        <p:pic>
          <p:nvPicPr>
            <p:cNvPr id="83978" name="Picture 10" descr="HH01008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0" y="2296"/>
              <a:ext cx="205" cy="367"/>
            </a:xfrm>
            <a:prstGeom prst="rect">
              <a:avLst/>
            </a:prstGeom>
            <a:noFill/>
          </p:spPr>
        </p:pic>
        <p:pic>
          <p:nvPicPr>
            <p:cNvPr id="83979" name="Picture 11" descr="HH01008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10" y="1991"/>
              <a:ext cx="375" cy="672"/>
            </a:xfrm>
            <a:prstGeom prst="rect">
              <a:avLst/>
            </a:prstGeom>
            <a:noFill/>
          </p:spPr>
        </p:pic>
        <p:pic>
          <p:nvPicPr>
            <p:cNvPr id="83980" name="Picture 12" descr="HH01008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34" y="2327"/>
              <a:ext cx="178" cy="319"/>
            </a:xfrm>
            <a:prstGeom prst="rect">
              <a:avLst/>
            </a:prstGeom>
            <a:noFill/>
          </p:spPr>
        </p:pic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1365" y="2423"/>
              <a:ext cx="18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400" b="1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83982" name="Text Box 14"/>
            <p:cNvSpPr txBox="1">
              <a:spLocks noChangeArrowheads="1"/>
            </p:cNvSpPr>
            <p:nvPr/>
          </p:nvSpPr>
          <p:spPr bwMode="auto">
            <a:xfrm>
              <a:off x="1833" y="2423"/>
              <a:ext cx="18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400" b="1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2268" y="2423"/>
              <a:ext cx="18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400" b="1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83984" name="Text Box 16"/>
            <p:cNvSpPr txBox="1">
              <a:spLocks noChangeArrowheads="1"/>
            </p:cNvSpPr>
            <p:nvPr/>
          </p:nvSpPr>
          <p:spPr bwMode="auto">
            <a:xfrm>
              <a:off x="2704" y="2423"/>
              <a:ext cx="18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400" b="1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3129" y="2423"/>
              <a:ext cx="18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1400" b="1">
                  <a:solidFill>
                    <a:srgbClr val="000000"/>
                  </a:solidFill>
                  <a:latin typeface="Tahoma" pitchFamily="34" charset="0"/>
                  <a:ea typeface="新細明體" pitchFamily="18" charset="-120"/>
                </a:rPr>
                <a:t>5</a:t>
              </a:r>
            </a:p>
          </p:txBody>
        </p:sp>
      </p:grp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2003425" y="379095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4 ml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2746375" y="379095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8 ml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3436938" y="379095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2 ml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4129088" y="379095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6 ml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4803775" y="379095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1 ml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036763" y="4171950"/>
            <a:ext cx="5603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$12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2778125" y="4171950"/>
            <a:ext cx="5603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$32</a:t>
            </a:r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3470275" y="4171950"/>
            <a:ext cx="5603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$40</a:t>
            </a:r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4162425" y="4171950"/>
            <a:ext cx="5603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$30</a:t>
            </a: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4835525" y="4171950"/>
            <a:ext cx="5603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$50</a:t>
            </a:r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827088" y="3132138"/>
            <a:ext cx="113506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Items: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2160588" y="4840288"/>
            <a:ext cx="3095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3</a:t>
            </a:r>
          </a:p>
        </p:txBody>
      </p:sp>
      <p:grpSp>
        <p:nvGrpSpPr>
          <p:cNvPr id="83998" name="Group 30"/>
          <p:cNvGrpSpPr>
            <a:grpSpLocks/>
          </p:cNvGrpSpPr>
          <p:nvPr/>
        </p:nvGrpSpPr>
        <p:grpSpPr bwMode="auto">
          <a:xfrm>
            <a:off x="854075" y="4776788"/>
            <a:ext cx="1196975" cy="668337"/>
            <a:chOff x="538" y="3332"/>
            <a:chExt cx="754" cy="421"/>
          </a:xfrm>
        </p:grpSpPr>
        <p:sp>
          <p:nvSpPr>
            <p:cNvPr id="83999" name="Text Box 31"/>
            <p:cNvSpPr txBox="1">
              <a:spLocks noChangeArrowheads="1"/>
            </p:cNvSpPr>
            <p:nvPr/>
          </p:nvSpPr>
          <p:spPr bwMode="auto">
            <a:xfrm>
              <a:off x="585" y="3332"/>
              <a:ext cx="65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2400">
                  <a:latin typeface="Comic Sans MS" pitchFamily="66" charset="0"/>
                  <a:ea typeface="新細明體" pitchFamily="18" charset="-120"/>
                </a:rPr>
                <a:t>Value:</a:t>
              </a:r>
            </a:p>
          </p:txBody>
        </p:sp>
        <p:sp>
          <p:nvSpPr>
            <p:cNvPr id="84000" name="Text Box 32"/>
            <p:cNvSpPr txBox="1">
              <a:spLocks noChangeArrowheads="1"/>
            </p:cNvSpPr>
            <p:nvPr/>
          </p:nvSpPr>
          <p:spPr bwMode="auto">
            <a:xfrm>
              <a:off x="538" y="3522"/>
              <a:ext cx="75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latin typeface="Tahoma" pitchFamily="34" charset="0"/>
                  <a:ea typeface="新細明體" pitchFamily="18" charset="-120"/>
                </a:rPr>
                <a:t>($ per </a:t>
              </a:r>
              <a:r>
                <a:rPr lang="en-US" altLang="zh-TW">
                  <a:latin typeface="Comic Sans MS" pitchFamily="66" charset="0"/>
                  <a:ea typeface="新細明體" pitchFamily="18" charset="-120"/>
                </a:rPr>
                <a:t>ml</a:t>
              </a:r>
              <a:r>
                <a:rPr lang="en-US" altLang="zh-TW">
                  <a:latin typeface="Tahoma" pitchFamily="34" charset="0"/>
                  <a:ea typeface="新細明體" pitchFamily="18" charset="-120"/>
                </a:rPr>
                <a:t>)</a:t>
              </a:r>
            </a:p>
          </p:txBody>
        </p:sp>
      </p:grp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2903538" y="4840288"/>
            <a:ext cx="3095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4</a:t>
            </a:r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3532188" y="4840288"/>
            <a:ext cx="4349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20</a:t>
            </a:r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4287838" y="4840288"/>
            <a:ext cx="30956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5</a:t>
            </a:r>
          </a:p>
        </p:txBody>
      </p:sp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4899025" y="4840288"/>
            <a:ext cx="4349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Tahoma" pitchFamily="34" charset="0"/>
                <a:ea typeface="新細明體" pitchFamily="18" charset="-120"/>
              </a:rPr>
              <a:t>50</a:t>
            </a:r>
          </a:p>
        </p:txBody>
      </p:sp>
      <p:grpSp>
        <p:nvGrpSpPr>
          <p:cNvPr id="84005" name="Group 37"/>
          <p:cNvGrpSpPr>
            <a:grpSpLocks/>
          </p:cNvGrpSpPr>
          <p:nvPr/>
        </p:nvGrpSpPr>
        <p:grpSpPr bwMode="auto">
          <a:xfrm>
            <a:off x="6003925" y="2281238"/>
            <a:ext cx="1247775" cy="2722562"/>
            <a:chOff x="4180" y="2068"/>
            <a:chExt cx="786" cy="1715"/>
          </a:xfrm>
        </p:grpSpPr>
        <p:sp>
          <p:nvSpPr>
            <p:cNvPr id="84006" name="Freeform 38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/>
              <a:ahLst/>
              <a:cxnLst>
                <a:cxn ang="0">
                  <a:pos x="578" y="231"/>
                </a:cxn>
                <a:cxn ang="0">
                  <a:pos x="584" y="147"/>
                </a:cxn>
                <a:cxn ang="0">
                  <a:pos x="594" y="103"/>
                </a:cxn>
                <a:cxn ang="0">
                  <a:pos x="590" y="75"/>
                </a:cxn>
                <a:cxn ang="0">
                  <a:pos x="571" y="52"/>
                </a:cxn>
                <a:cxn ang="0">
                  <a:pos x="540" y="33"/>
                </a:cxn>
                <a:cxn ang="0">
                  <a:pos x="498" y="18"/>
                </a:cxn>
                <a:cxn ang="0">
                  <a:pos x="446" y="8"/>
                </a:cxn>
                <a:cxn ang="0">
                  <a:pos x="391" y="2"/>
                </a:cxn>
                <a:cxn ang="0">
                  <a:pos x="329" y="0"/>
                </a:cxn>
                <a:cxn ang="0">
                  <a:pos x="265" y="2"/>
                </a:cxn>
                <a:cxn ang="0">
                  <a:pos x="203" y="5"/>
                </a:cxn>
                <a:cxn ang="0">
                  <a:pos x="148" y="11"/>
                </a:cxn>
                <a:cxn ang="0">
                  <a:pos x="96" y="21"/>
                </a:cxn>
                <a:cxn ang="0">
                  <a:pos x="54" y="34"/>
                </a:cxn>
                <a:cxn ang="0">
                  <a:pos x="23" y="53"/>
                </a:cxn>
                <a:cxn ang="0">
                  <a:pos x="4" y="75"/>
                </a:cxn>
                <a:cxn ang="0">
                  <a:pos x="0" y="103"/>
                </a:cxn>
                <a:cxn ang="0">
                  <a:pos x="10" y="147"/>
                </a:cxn>
                <a:cxn ang="0">
                  <a:pos x="16" y="231"/>
                </a:cxn>
                <a:cxn ang="0">
                  <a:pos x="22" y="279"/>
                </a:cxn>
                <a:cxn ang="0">
                  <a:pos x="39" y="288"/>
                </a:cxn>
                <a:cxn ang="0">
                  <a:pos x="95" y="303"/>
                </a:cxn>
                <a:cxn ang="0">
                  <a:pos x="172" y="313"/>
                </a:cxn>
                <a:cxn ang="0">
                  <a:pos x="244" y="319"/>
                </a:cxn>
                <a:cxn ang="0">
                  <a:pos x="310" y="320"/>
                </a:cxn>
                <a:cxn ang="0">
                  <a:pos x="367" y="317"/>
                </a:cxn>
                <a:cxn ang="0">
                  <a:pos x="416" y="311"/>
                </a:cxn>
                <a:cxn ang="0">
                  <a:pos x="457" y="306"/>
                </a:cxn>
                <a:cxn ang="0">
                  <a:pos x="489" y="298"/>
                </a:cxn>
                <a:cxn ang="0">
                  <a:pos x="511" y="292"/>
                </a:cxn>
                <a:cxn ang="0">
                  <a:pos x="530" y="288"/>
                </a:cxn>
                <a:cxn ang="0">
                  <a:pos x="550" y="284"/>
                </a:cxn>
                <a:cxn ang="0">
                  <a:pos x="569" y="276"/>
                </a:cxn>
              </a:cxnLst>
              <a:rect l="0" t="0" r="r" b="b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007" name="Freeform 39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/>
              <a:ahLst/>
              <a:cxnLst>
                <a:cxn ang="0">
                  <a:pos x="665" y="4"/>
                </a:cxn>
                <a:cxn ang="0">
                  <a:pos x="646" y="12"/>
                </a:cxn>
                <a:cxn ang="0">
                  <a:pos x="626" y="16"/>
                </a:cxn>
                <a:cxn ang="0">
                  <a:pos x="607" y="20"/>
                </a:cxn>
                <a:cxn ang="0">
                  <a:pos x="585" y="26"/>
                </a:cxn>
                <a:cxn ang="0">
                  <a:pos x="553" y="34"/>
                </a:cxn>
                <a:cxn ang="0">
                  <a:pos x="512" y="39"/>
                </a:cxn>
                <a:cxn ang="0">
                  <a:pos x="463" y="45"/>
                </a:cxn>
                <a:cxn ang="0">
                  <a:pos x="406" y="48"/>
                </a:cxn>
                <a:cxn ang="0">
                  <a:pos x="340" y="47"/>
                </a:cxn>
                <a:cxn ang="0">
                  <a:pos x="268" y="41"/>
                </a:cxn>
                <a:cxn ang="0">
                  <a:pos x="191" y="31"/>
                </a:cxn>
                <a:cxn ang="0">
                  <a:pos x="135" y="16"/>
                </a:cxn>
                <a:cxn ang="0">
                  <a:pos x="118" y="7"/>
                </a:cxn>
                <a:cxn ang="0">
                  <a:pos x="82" y="13"/>
                </a:cxn>
                <a:cxn ang="0">
                  <a:pos x="41" y="44"/>
                </a:cxn>
                <a:cxn ang="0">
                  <a:pos x="17" y="78"/>
                </a:cxn>
                <a:cxn ang="0">
                  <a:pos x="5" y="107"/>
                </a:cxn>
                <a:cxn ang="0">
                  <a:pos x="2" y="295"/>
                </a:cxn>
                <a:cxn ang="0">
                  <a:pos x="0" y="796"/>
                </a:cxn>
                <a:cxn ang="0">
                  <a:pos x="6" y="980"/>
                </a:cxn>
                <a:cxn ang="0">
                  <a:pos x="22" y="1012"/>
                </a:cxn>
                <a:cxn ang="0">
                  <a:pos x="52" y="1044"/>
                </a:cxn>
                <a:cxn ang="0">
                  <a:pos x="94" y="1074"/>
                </a:cxn>
                <a:cxn ang="0">
                  <a:pos x="147" y="1100"/>
                </a:cxn>
                <a:cxn ang="0">
                  <a:pos x="208" y="1122"/>
                </a:cxn>
                <a:cxn ang="0">
                  <a:pos x="277" y="1138"/>
                </a:cxn>
                <a:cxn ang="0">
                  <a:pos x="353" y="1146"/>
                </a:cxn>
                <a:cxn ang="0">
                  <a:pos x="433" y="1146"/>
                </a:cxn>
                <a:cxn ang="0">
                  <a:pos x="507" y="1138"/>
                </a:cxn>
                <a:cxn ang="0">
                  <a:pos x="576" y="1122"/>
                </a:cxn>
                <a:cxn ang="0">
                  <a:pos x="638" y="1100"/>
                </a:cxn>
                <a:cxn ang="0">
                  <a:pos x="690" y="1074"/>
                </a:cxn>
                <a:cxn ang="0">
                  <a:pos x="733" y="1044"/>
                </a:cxn>
                <a:cxn ang="0">
                  <a:pos x="764" y="1012"/>
                </a:cxn>
                <a:cxn ang="0">
                  <a:pos x="780" y="980"/>
                </a:cxn>
                <a:cxn ang="0">
                  <a:pos x="786" y="796"/>
                </a:cxn>
                <a:cxn ang="0">
                  <a:pos x="784" y="295"/>
                </a:cxn>
                <a:cxn ang="0">
                  <a:pos x="781" y="107"/>
                </a:cxn>
                <a:cxn ang="0">
                  <a:pos x="769" y="78"/>
                </a:cxn>
                <a:cxn ang="0">
                  <a:pos x="745" y="44"/>
                </a:cxn>
                <a:cxn ang="0">
                  <a:pos x="702" y="13"/>
                </a:cxn>
              </a:cxnLst>
              <a:rect l="0" t="0" r="r" b="b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008" name="Freeform 40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/>
              <a:ahLst/>
              <a:cxnLst>
                <a:cxn ang="0">
                  <a:pos x="447" y="149"/>
                </a:cxn>
                <a:cxn ang="0">
                  <a:pos x="370" y="159"/>
                </a:cxn>
                <a:cxn ang="0">
                  <a:pos x="274" y="164"/>
                </a:cxn>
                <a:cxn ang="0">
                  <a:pos x="168" y="161"/>
                </a:cxn>
                <a:cxn ang="0">
                  <a:pos x="66" y="145"/>
                </a:cxn>
                <a:cxn ang="0">
                  <a:pos x="7" y="104"/>
                </a:cxn>
                <a:cxn ang="0">
                  <a:pos x="0" y="0"/>
                </a:cxn>
                <a:cxn ang="0">
                  <a:pos x="48" y="10"/>
                </a:cxn>
                <a:cxn ang="0">
                  <a:pos x="115" y="23"/>
                </a:cxn>
                <a:cxn ang="0">
                  <a:pos x="203" y="32"/>
                </a:cxn>
                <a:cxn ang="0">
                  <a:pos x="307" y="32"/>
                </a:cxn>
                <a:cxn ang="0">
                  <a:pos x="427" y="16"/>
                </a:cxn>
                <a:cxn ang="0">
                  <a:pos x="445" y="16"/>
                </a:cxn>
                <a:cxn ang="0">
                  <a:pos x="388" y="29"/>
                </a:cxn>
                <a:cxn ang="0">
                  <a:pos x="312" y="39"/>
                </a:cxn>
                <a:cxn ang="0">
                  <a:pos x="221" y="48"/>
                </a:cxn>
                <a:cxn ang="0">
                  <a:pos x="123" y="49"/>
                </a:cxn>
                <a:cxn ang="0">
                  <a:pos x="74" y="51"/>
                </a:cxn>
                <a:cxn ang="0">
                  <a:pos x="143" y="61"/>
                </a:cxn>
                <a:cxn ang="0">
                  <a:pos x="225" y="67"/>
                </a:cxn>
                <a:cxn ang="0">
                  <a:pos x="313" y="66"/>
                </a:cxn>
                <a:cxn ang="0">
                  <a:pos x="398" y="58"/>
                </a:cxn>
                <a:cxn ang="0">
                  <a:pos x="474" y="45"/>
                </a:cxn>
                <a:cxn ang="0">
                  <a:pos x="429" y="61"/>
                </a:cxn>
                <a:cxn ang="0">
                  <a:pos x="353" y="76"/>
                </a:cxn>
                <a:cxn ang="0">
                  <a:pos x="262" y="86"/>
                </a:cxn>
                <a:cxn ang="0">
                  <a:pos x="170" y="89"/>
                </a:cxn>
                <a:cxn ang="0">
                  <a:pos x="89" y="85"/>
                </a:cxn>
                <a:cxn ang="0">
                  <a:pos x="108" y="92"/>
                </a:cxn>
                <a:cxn ang="0">
                  <a:pos x="175" y="104"/>
                </a:cxn>
                <a:cxn ang="0">
                  <a:pos x="253" y="108"/>
                </a:cxn>
                <a:cxn ang="0">
                  <a:pos x="334" y="108"/>
                </a:cxn>
                <a:cxn ang="0">
                  <a:pos x="417" y="101"/>
                </a:cxn>
                <a:cxn ang="0">
                  <a:pos x="458" y="96"/>
                </a:cxn>
                <a:cxn ang="0">
                  <a:pos x="410" y="110"/>
                </a:cxn>
                <a:cxn ang="0">
                  <a:pos x="345" y="121"/>
                </a:cxn>
                <a:cxn ang="0">
                  <a:pos x="271" y="130"/>
                </a:cxn>
                <a:cxn ang="0">
                  <a:pos x="183" y="130"/>
                </a:cxn>
                <a:cxn ang="0">
                  <a:pos x="86" y="118"/>
                </a:cxn>
                <a:cxn ang="0">
                  <a:pos x="126" y="127"/>
                </a:cxn>
                <a:cxn ang="0">
                  <a:pos x="187" y="137"/>
                </a:cxn>
                <a:cxn ang="0">
                  <a:pos x="265" y="146"/>
                </a:cxn>
                <a:cxn ang="0">
                  <a:pos x="354" y="148"/>
                </a:cxn>
                <a:cxn ang="0">
                  <a:pos x="449" y="143"/>
                </a:cxn>
              </a:cxnLst>
              <a:rect l="0" t="0" r="r" b="b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009" name="Freeform 41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5" y="42"/>
                </a:cxn>
                <a:cxn ang="0">
                  <a:pos x="19" y="32"/>
                </a:cxn>
                <a:cxn ang="0">
                  <a:pos x="43" y="23"/>
                </a:cxn>
                <a:cxn ang="0">
                  <a:pos x="74" y="16"/>
                </a:cxn>
                <a:cxn ang="0">
                  <a:pos x="110" y="10"/>
                </a:cxn>
                <a:cxn ang="0">
                  <a:pos x="153" y="6"/>
                </a:cxn>
                <a:cxn ang="0">
                  <a:pos x="197" y="1"/>
                </a:cxn>
                <a:cxn ang="0">
                  <a:pos x="242" y="0"/>
                </a:cxn>
                <a:cxn ang="0">
                  <a:pos x="289" y="0"/>
                </a:cxn>
                <a:cxn ang="0">
                  <a:pos x="333" y="1"/>
                </a:cxn>
                <a:cxn ang="0">
                  <a:pos x="374" y="4"/>
                </a:cxn>
                <a:cxn ang="0">
                  <a:pos x="412" y="9"/>
                </a:cxn>
                <a:cxn ang="0">
                  <a:pos x="443" y="16"/>
                </a:cxn>
                <a:cxn ang="0">
                  <a:pos x="466" y="25"/>
                </a:cxn>
                <a:cxn ang="0">
                  <a:pos x="482" y="35"/>
                </a:cxn>
                <a:cxn ang="0">
                  <a:pos x="487" y="48"/>
                </a:cxn>
                <a:cxn ang="0">
                  <a:pos x="481" y="61"/>
                </a:cxn>
                <a:cxn ang="0">
                  <a:pos x="465" y="72"/>
                </a:cxn>
                <a:cxn ang="0">
                  <a:pos x="441" y="82"/>
                </a:cxn>
                <a:cxn ang="0">
                  <a:pos x="410" y="89"/>
                </a:cxn>
                <a:cxn ang="0">
                  <a:pos x="374" y="95"/>
                </a:cxn>
                <a:cxn ang="0">
                  <a:pos x="334" y="98"/>
                </a:cxn>
                <a:cxn ang="0">
                  <a:pos x="290" y="101"/>
                </a:cxn>
                <a:cxn ang="0">
                  <a:pos x="246" y="101"/>
                </a:cxn>
                <a:cxn ang="0">
                  <a:pos x="201" y="101"/>
                </a:cxn>
                <a:cxn ang="0">
                  <a:pos x="157" y="98"/>
                </a:cxn>
                <a:cxn ang="0">
                  <a:pos x="116" y="94"/>
                </a:cxn>
                <a:cxn ang="0">
                  <a:pos x="79" y="88"/>
                </a:cxn>
                <a:cxn ang="0">
                  <a:pos x="49" y="82"/>
                </a:cxn>
                <a:cxn ang="0">
                  <a:pos x="24" y="73"/>
                </a:cxn>
                <a:cxn ang="0">
                  <a:pos x="8" y="63"/>
                </a:cxn>
                <a:cxn ang="0">
                  <a:pos x="0" y="53"/>
                </a:cxn>
              </a:cxnLst>
              <a:rect l="0" t="0" r="r" b="b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010" name="Freeform 42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/>
              <a:ahLst/>
              <a:cxnLst>
                <a:cxn ang="0">
                  <a:pos x="35" y="994"/>
                </a:cxn>
                <a:cxn ang="0">
                  <a:pos x="302" y="1069"/>
                </a:cxn>
                <a:cxn ang="0">
                  <a:pos x="567" y="1031"/>
                </a:cxn>
                <a:cxn ang="0">
                  <a:pos x="377" y="1015"/>
                </a:cxn>
                <a:cxn ang="0">
                  <a:pos x="513" y="1003"/>
                </a:cxn>
                <a:cxn ang="0">
                  <a:pos x="626" y="965"/>
                </a:cxn>
                <a:cxn ang="0">
                  <a:pos x="579" y="971"/>
                </a:cxn>
                <a:cxn ang="0">
                  <a:pos x="451" y="962"/>
                </a:cxn>
                <a:cxn ang="0">
                  <a:pos x="453" y="943"/>
                </a:cxn>
                <a:cxn ang="0">
                  <a:pos x="610" y="909"/>
                </a:cxn>
                <a:cxn ang="0">
                  <a:pos x="692" y="854"/>
                </a:cxn>
                <a:cxn ang="0">
                  <a:pos x="561" y="893"/>
                </a:cxn>
                <a:cxn ang="0">
                  <a:pos x="446" y="889"/>
                </a:cxn>
                <a:cxn ang="0">
                  <a:pos x="528" y="877"/>
                </a:cxn>
                <a:cxn ang="0">
                  <a:pos x="645" y="832"/>
                </a:cxn>
                <a:cxn ang="0">
                  <a:pos x="596" y="820"/>
                </a:cxn>
                <a:cxn ang="0">
                  <a:pos x="533" y="795"/>
                </a:cxn>
                <a:cxn ang="0">
                  <a:pos x="664" y="747"/>
                </a:cxn>
                <a:cxn ang="0">
                  <a:pos x="470" y="748"/>
                </a:cxn>
                <a:cxn ang="0">
                  <a:pos x="675" y="695"/>
                </a:cxn>
                <a:cxn ang="0">
                  <a:pos x="539" y="695"/>
                </a:cxn>
                <a:cxn ang="0">
                  <a:pos x="637" y="656"/>
                </a:cxn>
                <a:cxn ang="0">
                  <a:pos x="573" y="638"/>
                </a:cxn>
                <a:cxn ang="0">
                  <a:pos x="595" y="609"/>
                </a:cxn>
                <a:cxn ang="0">
                  <a:pos x="633" y="568"/>
                </a:cxn>
                <a:cxn ang="0">
                  <a:pos x="519" y="562"/>
                </a:cxn>
                <a:cxn ang="0">
                  <a:pos x="686" y="503"/>
                </a:cxn>
                <a:cxn ang="0">
                  <a:pos x="508" y="509"/>
                </a:cxn>
                <a:cxn ang="0">
                  <a:pos x="659" y="468"/>
                </a:cxn>
                <a:cxn ang="0">
                  <a:pos x="554" y="462"/>
                </a:cxn>
                <a:cxn ang="0">
                  <a:pos x="596" y="433"/>
                </a:cxn>
                <a:cxn ang="0">
                  <a:pos x="608" y="402"/>
                </a:cxn>
                <a:cxn ang="0">
                  <a:pos x="539" y="389"/>
                </a:cxn>
                <a:cxn ang="0">
                  <a:pos x="646" y="346"/>
                </a:cxn>
                <a:cxn ang="0">
                  <a:pos x="473" y="331"/>
                </a:cxn>
                <a:cxn ang="0">
                  <a:pos x="658" y="302"/>
                </a:cxn>
                <a:cxn ang="0">
                  <a:pos x="595" y="299"/>
                </a:cxn>
                <a:cxn ang="0">
                  <a:pos x="482" y="290"/>
                </a:cxn>
                <a:cxn ang="0">
                  <a:pos x="513" y="279"/>
                </a:cxn>
                <a:cxn ang="0">
                  <a:pos x="637" y="251"/>
                </a:cxn>
                <a:cxn ang="0">
                  <a:pos x="673" y="230"/>
                </a:cxn>
                <a:cxn ang="0">
                  <a:pos x="563" y="245"/>
                </a:cxn>
                <a:cxn ang="0">
                  <a:pos x="448" y="242"/>
                </a:cxn>
                <a:cxn ang="0">
                  <a:pos x="478" y="233"/>
                </a:cxn>
                <a:cxn ang="0">
                  <a:pos x="617" y="210"/>
                </a:cxn>
                <a:cxn ang="0">
                  <a:pos x="680" y="183"/>
                </a:cxn>
                <a:cxn ang="0">
                  <a:pos x="533" y="195"/>
                </a:cxn>
                <a:cxn ang="0">
                  <a:pos x="388" y="185"/>
                </a:cxn>
                <a:cxn ang="0">
                  <a:pos x="498" y="180"/>
                </a:cxn>
                <a:cxn ang="0">
                  <a:pos x="662" y="160"/>
                </a:cxn>
                <a:cxn ang="0">
                  <a:pos x="602" y="152"/>
                </a:cxn>
                <a:cxn ang="0">
                  <a:pos x="333" y="148"/>
                </a:cxn>
                <a:cxn ang="0">
                  <a:pos x="311" y="126"/>
                </a:cxn>
                <a:cxn ang="0">
                  <a:pos x="582" y="110"/>
                </a:cxn>
                <a:cxn ang="0">
                  <a:pos x="684" y="69"/>
                </a:cxn>
                <a:cxn ang="0">
                  <a:pos x="591" y="1"/>
                </a:cxn>
                <a:cxn ang="0">
                  <a:pos x="457" y="20"/>
                </a:cxn>
                <a:cxn ang="0">
                  <a:pos x="237" y="19"/>
                </a:cxn>
                <a:cxn ang="0">
                  <a:pos x="53" y="31"/>
                </a:cxn>
                <a:cxn ang="0">
                  <a:pos x="6" y="177"/>
                </a:cxn>
              </a:cxnLst>
              <a:rect l="0" t="0" r="r" b="b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011" name="Freeform 43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60" y="1"/>
                </a:cxn>
                <a:cxn ang="0">
                  <a:pos x="49" y="5"/>
                </a:cxn>
                <a:cxn ang="0">
                  <a:pos x="38" y="13"/>
                </a:cxn>
                <a:cxn ang="0">
                  <a:pos x="28" y="22"/>
                </a:cxn>
                <a:cxn ang="0">
                  <a:pos x="19" y="35"/>
                </a:cxn>
                <a:cxn ang="0">
                  <a:pos x="13" y="54"/>
                </a:cxn>
                <a:cxn ang="0">
                  <a:pos x="9" y="76"/>
                </a:cxn>
                <a:cxn ang="0">
                  <a:pos x="8" y="104"/>
                </a:cxn>
                <a:cxn ang="0">
                  <a:pos x="6" y="262"/>
                </a:cxn>
                <a:cxn ang="0">
                  <a:pos x="5" y="529"/>
                </a:cxn>
                <a:cxn ang="0">
                  <a:pos x="2" y="782"/>
                </a:cxn>
                <a:cxn ang="0">
                  <a:pos x="0" y="893"/>
                </a:cxn>
                <a:cxn ang="0">
                  <a:pos x="34" y="908"/>
                </a:cxn>
                <a:cxn ang="0">
                  <a:pos x="35" y="786"/>
                </a:cxn>
                <a:cxn ang="0">
                  <a:pos x="38" y="516"/>
                </a:cxn>
                <a:cxn ang="0">
                  <a:pos x="41" y="240"/>
                </a:cxn>
                <a:cxn ang="0">
                  <a:pos x="46" y="101"/>
                </a:cxn>
                <a:cxn ang="0">
                  <a:pos x="47" y="73"/>
                </a:cxn>
                <a:cxn ang="0">
                  <a:pos x="50" y="45"/>
                </a:cxn>
                <a:cxn ang="0">
                  <a:pos x="57" y="19"/>
                </a:cxn>
                <a:cxn ang="0">
                  <a:pos x="72" y="0"/>
                </a:cxn>
              </a:cxnLst>
              <a:rect l="0" t="0" r="r" b="b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012" name="Text Box 44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>
                  <a:latin typeface="Tahoma" pitchFamily="34" charset="0"/>
                  <a:ea typeface="新細明體" pitchFamily="18" charset="-120"/>
                </a:rPr>
                <a:t>10 ml</a:t>
              </a:r>
            </a:p>
          </p:txBody>
        </p:sp>
      </p:grpSp>
      <p:sp>
        <p:nvSpPr>
          <p:cNvPr id="84013" name="Line 45"/>
          <p:cNvSpPr>
            <a:spLocks noChangeShapeType="1"/>
          </p:cNvSpPr>
          <p:nvPr/>
        </p:nvSpPr>
        <p:spPr bwMode="auto">
          <a:xfrm>
            <a:off x="5651500" y="1981200"/>
            <a:ext cx="0" cy="3671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7391400" y="2960688"/>
            <a:ext cx="1524000" cy="1676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Solution:</a:t>
            </a:r>
          </a:p>
          <a:p>
            <a:pPr eaLnBrk="1" hangingPunct="1">
              <a:buFontTx/>
              <a:buChar char="•"/>
            </a:pPr>
            <a:r>
              <a:rPr lang="en-US" altLang="zh-TW" sz="2000">
                <a:latin typeface="Comic Sans MS" pitchFamily="66" charset="0"/>
                <a:ea typeface="新細明體" pitchFamily="18" charset="-120"/>
              </a:rPr>
              <a:t> 1 ml of i</a:t>
            </a:r>
            <a:r>
              <a:rPr lang="en-US" altLang="zh-TW" sz="2000" baseline="-25000">
                <a:latin typeface="Comic Sans MS" pitchFamily="66" charset="0"/>
                <a:ea typeface="新細明體" pitchFamily="18" charset="-120"/>
              </a:rPr>
              <a:t>5</a:t>
            </a:r>
          </a:p>
          <a:p>
            <a:pPr eaLnBrk="1" hangingPunct="1">
              <a:buFontTx/>
              <a:buChar char="•"/>
            </a:pPr>
            <a:r>
              <a:rPr lang="en-US" altLang="zh-TW" sz="2000">
                <a:latin typeface="Comic Sans MS" pitchFamily="66" charset="0"/>
                <a:ea typeface="新細明體" pitchFamily="18" charset="-120"/>
              </a:rPr>
              <a:t> 2 ml of i</a:t>
            </a:r>
            <a:r>
              <a:rPr lang="en-US" altLang="zh-TW" sz="2000" baseline="-25000">
                <a:latin typeface="Comic Sans MS" pitchFamily="66" charset="0"/>
                <a:ea typeface="新細明體" pitchFamily="18" charset="-120"/>
              </a:rPr>
              <a:t>3</a:t>
            </a:r>
          </a:p>
          <a:p>
            <a:pPr eaLnBrk="1" hangingPunct="1">
              <a:buFontTx/>
              <a:buChar char="•"/>
            </a:pPr>
            <a:r>
              <a:rPr lang="en-US" altLang="zh-TW" sz="2000">
                <a:latin typeface="Comic Sans MS" pitchFamily="66" charset="0"/>
                <a:ea typeface="新細明體" pitchFamily="18" charset="-120"/>
              </a:rPr>
              <a:t> 6 ml of i</a:t>
            </a:r>
            <a:r>
              <a:rPr lang="en-US" altLang="zh-TW" sz="2000" baseline="-25000">
                <a:latin typeface="Comic Sans MS" pitchFamily="66" charset="0"/>
                <a:ea typeface="新細明體" pitchFamily="18" charset="-120"/>
              </a:rPr>
              <a:t>4</a:t>
            </a:r>
          </a:p>
          <a:p>
            <a:pPr eaLnBrk="1" hangingPunct="1">
              <a:buFontTx/>
              <a:buChar char="•"/>
            </a:pPr>
            <a:r>
              <a:rPr lang="en-US" altLang="zh-TW" sz="2000">
                <a:latin typeface="Comic Sans MS" pitchFamily="66" charset="0"/>
                <a:ea typeface="新細明體" pitchFamily="18" charset="-120"/>
              </a:rPr>
              <a:t> 1 ml of i</a:t>
            </a:r>
            <a:r>
              <a:rPr lang="en-US" altLang="zh-TW" sz="2000" baseline="-25000">
                <a:latin typeface="Comic Sans MS" pitchFamily="66" charset="0"/>
                <a:ea typeface="新細明體" pitchFamily="18" charset="-120"/>
              </a:rPr>
              <a:t>2</a:t>
            </a:r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7340600" y="2286000"/>
            <a:ext cx="16954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“knapsack”</a:t>
            </a:r>
          </a:p>
        </p:txBody>
      </p:sp>
      <p:sp>
        <p:nvSpPr>
          <p:cNvPr id="84016" name="Rectangle 48"/>
          <p:cNvSpPr>
            <a:spLocks noChangeArrowheads="1"/>
          </p:cNvSpPr>
          <p:nvPr/>
        </p:nvSpPr>
        <p:spPr bwMode="auto">
          <a:xfrm>
            <a:off x="1219200" y="1143000"/>
            <a:ext cx="7162800" cy="6858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2800">
                <a:solidFill>
                  <a:schemeClr val="bg1"/>
                </a:solidFill>
                <a:latin typeface="Times New Roman" pitchFamily="18" charset="0"/>
              </a:rPr>
              <a:t>Greedy decision property:-</a:t>
            </a:r>
          </a:p>
          <a:p>
            <a:r>
              <a:rPr lang="en-US" sz="2400">
                <a:latin typeface="Times New Roman" pitchFamily="18" charset="0"/>
              </a:rPr>
              <a:t>Select items in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decreasing</a:t>
            </a:r>
            <a:r>
              <a:rPr lang="en-US" sz="2400">
                <a:latin typeface="Times New Roman" pitchFamily="18" charset="0"/>
              </a:rPr>
              <a:t> order of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profit/weight.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84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84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84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84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84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84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500"/>
                                        <p:tgtEl>
                                          <p:spTgt spid="84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/>
      <p:bldP spid="83974" grpId="0"/>
      <p:bldP spid="83986" grpId="0"/>
      <p:bldP spid="83987" grpId="0"/>
      <p:bldP spid="83988" grpId="0"/>
      <p:bldP spid="83989" grpId="0"/>
      <p:bldP spid="83990" grpId="0"/>
      <p:bldP spid="83991" grpId="0"/>
      <p:bldP spid="83992" grpId="0"/>
      <p:bldP spid="83993" grpId="0"/>
      <p:bldP spid="83994" grpId="0"/>
      <p:bldP spid="83995" grpId="0"/>
      <p:bldP spid="83996" grpId="0"/>
      <p:bldP spid="83997" grpId="0"/>
      <p:bldP spid="84001" grpId="0"/>
      <p:bldP spid="84002" grpId="0"/>
      <p:bldP spid="84003" grpId="0"/>
      <p:bldP spid="84004" grpId="0"/>
      <p:bldP spid="84013" grpId="0" animBg="1"/>
      <p:bldP spid="84014" grpId="0" uiExpand="1" build="p"/>
      <p:bldP spid="84015" grpId="0"/>
      <p:bldP spid="840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41148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Solution vector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,x</a:t>
            </a:r>
            <a:r>
              <a:rPr lang="en-US" baseline="-25000"/>
              <a:t>4</a:t>
            </a:r>
            <a:r>
              <a:rPr lang="en-US"/>
              <a:t>,x</a:t>
            </a:r>
            <a:r>
              <a:rPr lang="en-US" baseline="-25000"/>
              <a:t>5</a:t>
            </a:r>
            <a:r>
              <a:rPr lang="en-US"/>
              <a:t>)= (0,1/8,1,1,1)</a:t>
            </a:r>
          </a:p>
          <a:p>
            <a:r>
              <a:rPr lang="en-US">
                <a:solidFill>
                  <a:schemeClr val="bg1"/>
                </a:solidFill>
              </a:rPr>
              <a:t>Profit</a:t>
            </a:r>
            <a:r>
              <a:rPr lang="en-US"/>
              <a:t> =</a:t>
            </a:r>
            <a:r>
              <a:rPr lang="en-US" sz="2400"/>
              <a:t>12*0 + 32*1/8 + 40*1 + 30*1 + 50*1</a:t>
            </a:r>
          </a:p>
          <a:p>
            <a:pPr>
              <a:buFontTx/>
              <a:buNone/>
            </a:pPr>
            <a:r>
              <a:rPr lang="en-US"/>
              <a:t>              = 0+4+40+30+50</a:t>
            </a:r>
          </a:p>
          <a:p>
            <a:pPr>
              <a:buFontTx/>
              <a:buNone/>
            </a:pPr>
            <a:r>
              <a:rPr lang="en-US"/>
              <a:t>              =124.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10600" cy="632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Greedy algorithm for the fractional Knapsack problem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Algorithm GreedyKnapsack(m,n)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//P[1:n]  and w[1:n] contain the profits and weights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// respectively of the n objects ordered such that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//p[i]/w[i]&gt;=p[i+1]/w[i+1].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//m is the knapsack size and x[1:n] is the solution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// Vector.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for i=1 to n do  x[i]=0;   // Initialize x.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U=m;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for i=1 to n do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if ( w[i]&gt;U ) then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if x[i]=1;  U=U-w[i];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if ( i &lt;=n) then x[i]= U/w[i];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04800" y="5562600"/>
            <a:ext cx="7467600" cy="76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 you do not consider the time to sort the items, then the time taken by the </a:t>
            </a:r>
          </a:p>
          <a:p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above algorithm is </a:t>
            </a: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O(n).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1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0/1 Knapsack Problem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/>
              <a:t>An item is either included or not included into the knapsack.</a:t>
            </a:r>
          </a:p>
          <a:p>
            <a:pPr>
              <a:buFontTx/>
              <a:buNone/>
            </a:pPr>
            <a:r>
              <a:rPr lang="en-US"/>
              <a:t>    Formally the problem can be stated as</a:t>
            </a:r>
          </a:p>
          <a:p>
            <a:endParaRPr 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676400" y="3200400"/>
            <a:ext cx="54864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>
                <a:latin typeface="Times New Roman" pitchFamily="18" charset="0"/>
              </a:rPr>
              <a:t>maximize  </a:t>
            </a:r>
            <a:r>
              <a:rPr lang="en-US" sz="3200">
                <a:solidFill>
                  <a:schemeClr val="bg1"/>
                </a:solidFill>
                <a:latin typeface="Times New Roman" pitchFamily="18" charset="0"/>
              </a:rPr>
              <a:t>∑  p</a:t>
            </a:r>
            <a:r>
              <a:rPr lang="en-US" sz="3200" baseline="-2500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sz="320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sz="3200" baseline="-25000">
                <a:solidFill>
                  <a:schemeClr val="bg1"/>
                </a:solidFill>
                <a:latin typeface="Times New Roman" pitchFamily="18" charset="0"/>
              </a:rPr>
              <a:t>i</a:t>
            </a:r>
          </a:p>
          <a:p>
            <a:r>
              <a:rPr lang="en-US" sz="3200">
                <a:latin typeface="Times New Roman" pitchFamily="18" charset="0"/>
              </a:rPr>
              <a:t>	1 ≤ i ≤ n</a:t>
            </a:r>
          </a:p>
          <a:p>
            <a:r>
              <a:rPr lang="en-US" sz="3200">
                <a:latin typeface="Times New Roman" pitchFamily="18" charset="0"/>
              </a:rPr>
              <a:t>subjected to </a:t>
            </a:r>
            <a:r>
              <a:rPr lang="en-US" sz="3200">
                <a:solidFill>
                  <a:schemeClr val="bg1"/>
                </a:solidFill>
                <a:latin typeface="Times New Roman" pitchFamily="18" charset="0"/>
              </a:rPr>
              <a:t>∑ w</a:t>
            </a:r>
            <a:r>
              <a:rPr lang="en-US" sz="3200" baseline="-2500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sz="320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sz="3200" baseline="-2500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sz="3200">
                <a:solidFill>
                  <a:schemeClr val="bg1"/>
                </a:solidFill>
                <a:latin typeface="Times New Roman" pitchFamily="18" charset="0"/>
              </a:rPr>
              <a:t> ≤ m</a:t>
            </a:r>
          </a:p>
          <a:p>
            <a:r>
              <a:rPr lang="en-US" sz="3200">
                <a:latin typeface="Times New Roman" pitchFamily="18" charset="0"/>
              </a:rPr>
              <a:t>	1 ≤ i ≤ n</a:t>
            </a:r>
          </a:p>
          <a:p>
            <a:r>
              <a:rPr lang="en-US" sz="3200">
                <a:latin typeface="Times New Roman" pitchFamily="18" charset="0"/>
              </a:rPr>
              <a:t>	 and x</a:t>
            </a:r>
            <a:r>
              <a:rPr lang="en-US" sz="3200" baseline="-25000">
                <a:latin typeface="Times New Roman" pitchFamily="18" charset="0"/>
              </a:rPr>
              <a:t>i</a:t>
            </a:r>
            <a:r>
              <a:rPr lang="en-US" sz="3200">
                <a:latin typeface="Times New Roman" pitchFamily="18" charset="0"/>
              </a:rPr>
              <a:t>=0 or 1, 	1 ≤ i ≤ 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hiker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381000"/>
            <a:ext cx="628650" cy="628650"/>
          </a:xfrm>
          <a:prstGeom prst="rect">
            <a:avLst/>
          </a:prstGeom>
          <a:noFill/>
        </p:spPr>
      </p:pic>
      <p:pic>
        <p:nvPicPr>
          <p:cNvPr id="93187" name="Picture 3" descr="BOOK0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5029200"/>
            <a:ext cx="250825" cy="320675"/>
          </a:xfrm>
          <a:prstGeom prst="rect">
            <a:avLst/>
          </a:prstGeom>
          <a:noFill/>
        </p:spPr>
      </p:pic>
      <p:pic>
        <p:nvPicPr>
          <p:cNvPr id="93188" name="Picture 4" descr="CAMERA24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4724400"/>
            <a:ext cx="457200" cy="571500"/>
          </a:xfrm>
          <a:prstGeom prst="rect">
            <a:avLst/>
          </a:prstGeom>
          <a:noFill/>
        </p:spPr>
      </p:pic>
      <p:pic>
        <p:nvPicPr>
          <p:cNvPr id="93189" name="Picture 5" descr="CELL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4708525"/>
            <a:ext cx="533400" cy="533400"/>
          </a:xfrm>
          <a:prstGeom prst="rect">
            <a:avLst/>
          </a:prstGeom>
          <a:noFill/>
        </p:spPr>
      </p:pic>
      <p:grpSp>
        <p:nvGrpSpPr>
          <p:cNvPr id="93190" name="Group 6"/>
          <p:cNvGrpSpPr>
            <a:grpSpLocks/>
          </p:cNvGrpSpPr>
          <p:nvPr/>
        </p:nvGrpSpPr>
        <p:grpSpPr bwMode="auto">
          <a:xfrm>
            <a:off x="1219200" y="4038600"/>
            <a:ext cx="685800" cy="1096963"/>
            <a:chOff x="791" y="1570"/>
            <a:chExt cx="1167" cy="2001"/>
          </a:xfrm>
        </p:grpSpPr>
        <p:sp>
          <p:nvSpPr>
            <p:cNvPr id="93191" name="Freeform 7"/>
            <p:cNvSpPr>
              <a:spLocks/>
            </p:cNvSpPr>
            <p:nvPr/>
          </p:nvSpPr>
          <p:spPr bwMode="auto">
            <a:xfrm>
              <a:off x="791" y="1570"/>
              <a:ext cx="1167" cy="2001"/>
            </a:xfrm>
            <a:custGeom>
              <a:avLst/>
              <a:gdLst/>
              <a:ahLst/>
              <a:cxnLst>
                <a:cxn ang="0">
                  <a:pos x="722" y="0"/>
                </a:cxn>
                <a:cxn ang="0">
                  <a:pos x="643" y="158"/>
                </a:cxn>
                <a:cxn ang="0">
                  <a:pos x="553" y="226"/>
                </a:cxn>
                <a:cxn ang="0">
                  <a:pos x="451" y="294"/>
                </a:cxn>
                <a:cxn ang="0">
                  <a:pos x="259" y="440"/>
                </a:cxn>
                <a:cxn ang="0">
                  <a:pos x="79" y="824"/>
                </a:cxn>
                <a:cxn ang="0">
                  <a:pos x="56" y="937"/>
                </a:cxn>
                <a:cxn ang="0">
                  <a:pos x="45" y="971"/>
                </a:cxn>
                <a:cxn ang="0">
                  <a:pos x="11" y="1163"/>
                </a:cxn>
                <a:cxn ang="0">
                  <a:pos x="0" y="1208"/>
                </a:cxn>
                <a:cxn ang="0">
                  <a:pos x="113" y="1683"/>
                </a:cxn>
                <a:cxn ang="0">
                  <a:pos x="474" y="1931"/>
                </a:cxn>
                <a:cxn ang="0">
                  <a:pos x="801" y="1942"/>
                </a:cxn>
                <a:cxn ang="0">
                  <a:pos x="1106" y="1683"/>
                </a:cxn>
                <a:cxn ang="0">
                  <a:pos x="1140" y="1592"/>
                </a:cxn>
                <a:cxn ang="0">
                  <a:pos x="1163" y="1502"/>
                </a:cxn>
                <a:cxn ang="0">
                  <a:pos x="1152" y="1174"/>
                </a:cxn>
                <a:cxn ang="0">
                  <a:pos x="1106" y="1084"/>
                </a:cxn>
                <a:cxn ang="0">
                  <a:pos x="1016" y="903"/>
                </a:cxn>
                <a:cxn ang="0">
                  <a:pos x="937" y="689"/>
                </a:cxn>
                <a:cxn ang="0">
                  <a:pos x="869" y="565"/>
                </a:cxn>
                <a:cxn ang="0">
                  <a:pos x="801" y="327"/>
                </a:cxn>
                <a:cxn ang="0">
                  <a:pos x="813" y="192"/>
                </a:cxn>
                <a:cxn ang="0">
                  <a:pos x="937" y="79"/>
                </a:cxn>
                <a:cxn ang="0">
                  <a:pos x="813" y="56"/>
                </a:cxn>
                <a:cxn ang="0">
                  <a:pos x="745" y="34"/>
                </a:cxn>
                <a:cxn ang="0">
                  <a:pos x="722" y="0"/>
                </a:cxn>
              </a:cxnLst>
              <a:rect l="0" t="0" r="r" b="b"/>
              <a:pathLst>
                <a:path w="1167" h="2001">
                  <a:moveTo>
                    <a:pt x="722" y="0"/>
                  </a:moveTo>
                  <a:cubicBezTo>
                    <a:pt x="707" y="61"/>
                    <a:pt x="689" y="112"/>
                    <a:pt x="643" y="158"/>
                  </a:cubicBezTo>
                  <a:cubicBezTo>
                    <a:pt x="616" y="185"/>
                    <a:pt x="581" y="201"/>
                    <a:pt x="553" y="226"/>
                  </a:cubicBezTo>
                  <a:cubicBezTo>
                    <a:pt x="517" y="258"/>
                    <a:pt x="497" y="278"/>
                    <a:pt x="451" y="294"/>
                  </a:cubicBezTo>
                  <a:cubicBezTo>
                    <a:pt x="385" y="342"/>
                    <a:pt x="314" y="376"/>
                    <a:pt x="259" y="440"/>
                  </a:cubicBezTo>
                  <a:cubicBezTo>
                    <a:pt x="170" y="544"/>
                    <a:pt x="114" y="693"/>
                    <a:pt x="79" y="824"/>
                  </a:cubicBezTo>
                  <a:cubicBezTo>
                    <a:pt x="69" y="861"/>
                    <a:pt x="68" y="900"/>
                    <a:pt x="56" y="937"/>
                  </a:cubicBezTo>
                  <a:cubicBezTo>
                    <a:pt x="52" y="948"/>
                    <a:pt x="49" y="960"/>
                    <a:pt x="45" y="971"/>
                  </a:cubicBezTo>
                  <a:cubicBezTo>
                    <a:pt x="29" y="1104"/>
                    <a:pt x="41" y="1040"/>
                    <a:pt x="11" y="1163"/>
                  </a:cubicBezTo>
                  <a:cubicBezTo>
                    <a:pt x="7" y="1178"/>
                    <a:pt x="0" y="1208"/>
                    <a:pt x="0" y="1208"/>
                  </a:cubicBezTo>
                  <a:cubicBezTo>
                    <a:pt x="9" y="1383"/>
                    <a:pt x="13" y="1536"/>
                    <a:pt x="113" y="1683"/>
                  </a:cubicBezTo>
                  <a:cubicBezTo>
                    <a:pt x="155" y="1812"/>
                    <a:pt x="348" y="1907"/>
                    <a:pt x="474" y="1931"/>
                  </a:cubicBezTo>
                  <a:cubicBezTo>
                    <a:pt x="578" y="2001"/>
                    <a:pt x="662" y="1955"/>
                    <a:pt x="801" y="1942"/>
                  </a:cubicBezTo>
                  <a:cubicBezTo>
                    <a:pt x="927" y="1901"/>
                    <a:pt x="1057" y="1813"/>
                    <a:pt x="1106" y="1683"/>
                  </a:cubicBezTo>
                  <a:cubicBezTo>
                    <a:pt x="1117" y="1653"/>
                    <a:pt x="1130" y="1623"/>
                    <a:pt x="1140" y="1592"/>
                  </a:cubicBezTo>
                  <a:cubicBezTo>
                    <a:pt x="1150" y="1563"/>
                    <a:pt x="1163" y="1502"/>
                    <a:pt x="1163" y="1502"/>
                  </a:cubicBezTo>
                  <a:cubicBezTo>
                    <a:pt x="1159" y="1393"/>
                    <a:pt x="1167" y="1282"/>
                    <a:pt x="1152" y="1174"/>
                  </a:cubicBezTo>
                  <a:cubicBezTo>
                    <a:pt x="1147" y="1141"/>
                    <a:pt x="1121" y="1114"/>
                    <a:pt x="1106" y="1084"/>
                  </a:cubicBezTo>
                  <a:cubicBezTo>
                    <a:pt x="1075" y="1024"/>
                    <a:pt x="1047" y="963"/>
                    <a:pt x="1016" y="903"/>
                  </a:cubicBezTo>
                  <a:cubicBezTo>
                    <a:pt x="982" y="836"/>
                    <a:pt x="967" y="758"/>
                    <a:pt x="937" y="689"/>
                  </a:cubicBezTo>
                  <a:cubicBezTo>
                    <a:pt x="918" y="645"/>
                    <a:pt x="887" y="609"/>
                    <a:pt x="869" y="565"/>
                  </a:cubicBezTo>
                  <a:cubicBezTo>
                    <a:pt x="839" y="489"/>
                    <a:pt x="822" y="406"/>
                    <a:pt x="801" y="327"/>
                  </a:cubicBezTo>
                  <a:cubicBezTo>
                    <a:pt x="805" y="282"/>
                    <a:pt x="804" y="236"/>
                    <a:pt x="813" y="192"/>
                  </a:cubicBezTo>
                  <a:cubicBezTo>
                    <a:pt x="823" y="144"/>
                    <a:pt x="902" y="114"/>
                    <a:pt x="937" y="79"/>
                  </a:cubicBezTo>
                  <a:cubicBezTo>
                    <a:pt x="896" y="71"/>
                    <a:pt x="854" y="66"/>
                    <a:pt x="813" y="56"/>
                  </a:cubicBezTo>
                  <a:cubicBezTo>
                    <a:pt x="790" y="50"/>
                    <a:pt x="745" y="34"/>
                    <a:pt x="745" y="34"/>
                  </a:cubicBezTo>
                  <a:cubicBezTo>
                    <a:pt x="737" y="23"/>
                    <a:pt x="722" y="0"/>
                    <a:pt x="72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sy="50000" rotWithShape="0">
                <a:srgbClr val="808080"/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93192" name="Picture 8" descr="TOPARROW"/>
            <p:cNvPicPr>
              <a:picLocks noChangeAspect="1" noChangeArrowheads="1" noCrop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248" y="2688"/>
              <a:ext cx="216" cy="324"/>
            </a:xfrm>
            <a:prstGeom prst="rect">
              <a:avLst/>
            </a:prstGeom>
            <a:noFill/>
          </p:spPr>
        </p:pic>
      </p:grpSp>
      <p:pic>
        <p:nvPicPr>
          <p:cNvPr id="93193" name="Picture 9" descr="BEARANIM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4287838"/>
            <a:ext cx="685800" cy="398462"/>
          </a:xfrm>
          <a:prstGeom prst="rect">
            <a:avLst/>
          </a:prstGeom>
          <a:noFill/>
        </p:spPr>
      </p:pic>
      <p:grpSp>
        <p:nvGrpSpPr>
          <p:cNvPr id="93194" name="Group 10"/>
          <p:cNvGrpSpPr>
            <a:grpSpLocks/>
          </p:cNvGrpSpPr>
          <p:nvPr/>
        </p:nvGrpSpPr>
        <p:grpSpPr bwMode="auto">
          <a:xfrm>
            <a:off x="6248400" y="2743200"/>
            <a:ext cx="1901825" cy="2552700"/>
            <a:chOff x="3936" y="1728"/>
            <a:chExt cx="1198" cy="1608"/>
          </a:xfrm>
        </p:grpSpPr>
        <p:pic>
          <p:nvPicPr>
            <p:cNvPr id="93195" name="Picture 11" descr="APPLE"/>
            <p:cNvPicPr>
              <a:picLocks noChangeAspect="1" noChangeArrowheads="1" noCrop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36" y="3120"/>
              <a:ext cx="216" cy="216"/>
            </a:xfrm>
            <a:prstGeom prst="rect">
              <a:avLst/>
            </a:prstGeom>
            <a:noFill/>
          </p:spPr>
        </p:pic>
        <p:pic>
          <p:nvPicPr>
            <p:cNvPr id="93196" name="Picture 12" descr="CAN1"/>
            <p:cNvPicPr>
              <a:picLocks noChangeAspect="1" noChangeArrowheads="1" noCrop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320" y="3024"/>
              <a:ext cx="250" cy="250"/>
            </a:xfrm>
            <a:prstGeom prst="rect">
              <a:avLst/>
            </a:prstGeom>
            <a:noFill/>
          </p:spPr>
        </p:pic>
        <p:pic>
          <p:nvPicPr>
            <p:cNvPr id="93197" name="Picture 13" descr="ENVELOP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848" y="3072"/>
              <a:ext cx="216" cy="166"/>
            </a:xfrm>
            <a:prstGeom prst="rect">
              <a:avLst/>
            </a:prstGeom>
            <a:noFill/>
          </p:spPr>
        </p:pic>
        <p:pic>
          <p:nvPicPr>
            <p:cNvPr id="93198" name="Picture 14" descr="DOCBAG3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984" y="2832"/>
              <a:ext cx="202" cy="166"/>
            </a:xfrm>
            <a:prstGeom prst="rect">
              <a:avLst/>
            </a:prstGeom>
            <a:noFill/>
          </p:spPr>
        </p:pic>
        <p:pic>
          <p:nvPicPr>
            <p:cNvPr id="93199" name="Picture 15" descr="WHACKY"/>
            <p:cNvPicPr>
              <a:picLocks noChangeAspect="1" noChangeArrowheads="1" noCrop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320" y="2736"/>
              <a:ext cx="330" cy="213"/>
            </a:xfrm>
            <a:prstGeom prst="rect">
              <a:avLst/>
            </a:prstGeom>
            <a:noFill/>
          </p:spPr>
        </p:pic>
        <p:pic>
          <p:nvPicPr>
            <p:cNvPr id="93200" name="Picture 16" descr="NEWSPAP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800" y="2736"/>
              <a:ext cx="245" cy="202"/>
            </a:xfrm>
            <a:prstGeom prst="rect">
              <a:avLst/>
            </a:prstGeom>
            <a:noFill/>
          </p:spPr>
        </p:pic>
        <p:pic>
          <p:nvPicPr>
            <p:cNvPr id="93201" name="Picture 17" descr="UNUS_GLO"/>
            <p:cNvPicPr>
              <a:picLocks noChangeAspect="1" noChangeArrowheads="1" noCrop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936" y="2352"/>
              <a:ext cx="319" cy="319"/>
            </a:xfrm>
            <a:prstGeom prst="rect">
              <a:avLst/>
            </a:prstGeom>
            <a:noFill/>
          </p:spPr>
        </p:pic>
        <p:pic>
          <p:nvPicPr>
            <p:cNvPr id="93202" name="Picture 18" descr="BASKBALL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368" y="2496"/>
              <a:ext cx="130" cy="133"/>
            </a:xfrm>
            <a:prstGeom prst="rect">
              <a:avLst/>
            </a:prstGeom>
            <a:noFill/>
          </p:spPr>
        </p:pic>
        <p:pic>
          <p:nvPicPr>
            <p:cNvPr id="93203" name="Picture 19" descr="BBQ"/>
            <p:cNvPicPr>
              <a:picLocks noChangeAspect="1" noChangeArrowheads="1" noCrop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704" y="2400"/>
              <a:ext cx="230" cy="230"/>
            </a:xfrm>
            <a:prstGeom prst="rect">
              <a:avLst/>
            </a:prstGeom>
            <a:noFill/>
          </p:spPr>
        </p:pic>
        <p:pic>
          <p:nvPicPr>
            <p:cNvPr id="93204" name="Picture 20" descr="KETTLE6"/>
            <p:cNvPicPr>
              <a:picLocks noChangeAspect="1" noChangeArrowheads="1" noCrop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3936" y="2064"/>
              <a:ext cx="317" cy="187"/>
            </a:xfrm>
            <a:prstGeom prst="rect">
              <a:avLst/>
            </a:prstGeom>
            <a:noFill/>
          </p:spPr>
        </p:pic>
        <p:pic>
          <p:nvPicPr>
            <p:cNvPr id="93205" name="Picture 21" descr="TOASTER2"/>
            <p:cNvPicPr>
              <a:picLocks noChangeAspect="1" noChangeArrowheads="1" noCrop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368" y="2064"/>
              <a:ext cx="352" cy="295"/>
            </a:xfrm>
            <a:prstGeom prst="rect">
              <a:avLst/>
            </a:prstGeom>
            <a:noFill/>
          </p:spPr>
        </p:pic>
        <p:pic>
          <p:nvPicPr>
            <p:cNvPr id="93206" name="Picture 22" descr="COMPASS"/>
            <p:cNvPicPr>
              <a:picLocks noChangeAspect="1" noChangeArrowheads="1" noCrop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848" y="2112"/>
              <a:ext cx="264" cy="264"/>
            </a:xfrm>
            <a:prstGeom prst="rect">
              <a:avLst/>
            </a:prstGeom>
            <a:noFill/>
          </p:spPr>
        </p:pic>
        <p:pic>
          <p:nvPicPr>
            <p:cNvPr id="93207" name="Picture 23" descr="SEARCH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984" y="1776"/>
              <a:ext cx="163" cy="210"/>
            </a:xfrm>
            <a:prstGeom prst="rect">
              <a:avLst/>
            </a:prstGeom>
            <a:noFill/>
          </p:spPr>
        </p:pic>
        <p:pic>
          <p:nvPicPr>
            <p:cNvPr id="93208" name="Picture 24" descr="LAPTOP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4320" y="1728"/>
              <a:ext cx="230" cy="230"/>
            </a:xfrm>
            <a:prstGeom prst="rect">
              <a:avLst/>
            </a:prstGeom>
            <a:noFill/>
          </p:spPr>
        </p:pic>
        <p:pic>
          <p:nvPicPr>
            <p:cNvPr id="93209" name="Picture 25" descr="VIDCAM01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4896" y="1776"/>
              <a:ext cx="238" cy="173"/>
            </a:xfrm>
            <a:prstGeom prst="rect">
              <a:avLst/>
            </a:prstGeom>
            <a:noFill/>
          </p:spPr>
        </p:pic>
      </p:grp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1447800" y="1371600"/>
            <a:ext cx="38877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000">
                <a:latin typeface="Comic Sans MS" pitchFamily="66" charset="0"/>
                <a:ea typeface="新細明體" pitchFamily="18" charset="-120"/>
              </a:rPr>
              <a:t>Which items should be chosen to </a:t>
            </a:r>
            <a:r>
              <a:rPr kumimoji="1" lang="en-US" altLang="zh-TW" sz="2000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maximize</a:t>
            </a:r>
            <a:r>
              <a:rPr kumimoji="1" lang="en-US" altLang="zh-TW" sz="2000">
                <a:latin typeface="Comic Sans MS" pitchFamily="66" charset="0"/>
                <a:ea typeface="新細明體" pitchFamily="18" charset="-120"/>
              </a:rPr>
              <a:t> the amount of </a:t>
            </a:r>
            <a:r>
              <a:rPr kumimoji="1" lang="en-US" altLang="zh-TW" sz="2000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money</a:t>
            </a:r>
            <a:r>
              <a:rPr kumimoji="1" lang="en-US" altLang="zh-TW" sz="2000">
                <a:latin typeface="Comic Sans MS" pitchFamily="66" charset="0"/>
                <a:ea typeface="新細明體" pitchFamily="18" charset="-120"/>
              </a:rPr>
              <a:t> while still keeping the overall </a:t>
            </a:r>
            <a:r>
              <a:rPr kumimoji="1" lang="en-US" altLang="zh-TW" sz="2000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weight under m kg</a:t>
            </a:r>
            <a:r>
              <a:rPr kumimoji="1" lang="en-US" altLang="zh-TW" sz="2000">
                <a:latin typeface="Comic Sans MS" pitchFamily="66" charset="0"/>
                <a:ea typeface="新細明體" pitchFamily="18" charset="-120"/>
              </a:rPr>
              <a:t> ?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 rot="-255513">
            <a:off x="3484563" y="5400675"/>
            <a:ext cx="5348287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400">
                <a:solidFill>
                  <a:schemeClr val="bg1"/>
                </a:solidFill>
                <a:latin typeface="Monotype Corsiva" pitchFamily="66" charset="0"/>
                <a:ea typeface="新細明體" pitchFamily="18" charset="-120"/>
              </a:rPr>
              <a:t>Is the fractional knapsack algorithm applicable?</a:t>
            </a:r>
          </a:p>
        </p:txBody>
      </p:sp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1295400" y="5257800"/>
            <a:ext cx="5334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0" grpId="0"/>
      <p:bldP spid="932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r>
              <a:rPr lang="en-US" sz="2400"/>
              <a:t>The greedy method works for </a:t>
            </a:r>
            <a:r>
              <a:rPr lang="en-US" sz="2400">
                <a:solidFill>
                  <a:schemeClr val="hlink"/>
                </a:solidFill>
              </a:rPr>
              <a:t>fractional</a:t>
            </a:r>
            <a:r>
              <a:rPr lang="en-US" sz="2400"/>
              <a:t> knapsack problem, but it does not for </a:t>
            </a:r>
            <a:r>
              <a:rPr lang="en-US" sz="2400">
                <a:solidFill>
                  <a:schemeClr val="hlink"/>
                </a:solidFill>
              </a:rPr>
              <a:t>0/1</a:t>
            </a:r>
            <a:r>
              <a:rPr lang="en-US" sz="2400"/>
              <a:t> knapsack problem.</a:t>
            </a:r>
          </a:p>
          <a:p>
            <a:r>
              <a:rPr lang="en-US"/>
              <a:t>Ex:-</a:t>
            </a:r>
          </a:p>
          <a:p>
            <a:endParaRPr lang="en-US"/>
          </a:p>
        </p:txBody>
      </p:sp>
      <p:sp>
        <p:nvSpPr>
          <p:cNvPr id="95235" name="AutoShape 3"/>
          <p:cNvSpPr>
            <a:spLocks noChangeArrowheads="1"/>
          </p:cNvSpPr>
          <p:nvPr/>
        </p:nvSpPr>
        <p:spPr bwMode="auto">
          <a:xfrm>
            <a:off x="838200" y="4038600"/>
            <a:ext cx="304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1676400" y="3657600"/>
            <a:ext cx="3048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2514600" y="3276600"/>
            <a:ext cx="3048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3352800" y="1981200"/>
            <a:ext cx="381000" cy="2667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971800" y="49530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     Knapsack</a:t>
            </a:r>
          </a:p>
          <a:p>
            <a:r>
              <a:rPr lang="en-US" sz="1600"/>
              <a:t>Capacity 50 gms  </a:t>
            </a:r>
          </a:p>
        </p:txBody>
      </p:sp>
      <p:sp>
        <p:nvSpPr>
          <p:cNvPr id="95240" name="AutoShape 8"/>
          <p:cNvSpPr>
            <a:spLocks noChangeArrowheads="1"/>
          </p:cNvSpPr>
          <p:nvPr/>
        </p:nvSpPr>
        <p:spPr bwMode="auto">
          <a:xfrm>
            <a:off x="4648200" y="1905000"/>
            <a:ext cx="381000" cy="2667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46482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46482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5243" name="AutoShape 11"/>
          <p:cNvSpPr>
            <a:spLocks noChangeArrowheads="1"/>
          </p:cNvSpPr>
          <p:nvPr/>
        </p:nvSpPr>
        <p:spPr bwMode="auto">
          <a:xfrm>
            <a:off x="4648200" y="3962400"/>
            <a:ext cx="381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95244" name="AutoShape 12"/>
          <p:cNvSpPr>
            <a:spLocks noChangeArrowheads="1"/>
          </p:cNvSpPr>
          <p:nvPr/>
        </p:nvSpPr>
        <p:spPr bwMode="auto">
          <a:xfrm>
            <a:off x="4648200" y="2895600"/>
            <a:ext cx="3810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762000" y="48768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$60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24000" y="48768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$100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2362200" y="48768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$</a:t>
            </a:r>
            <a:r>
              <a:rPr lang="en-US" sz="1400"/>
              <a:t>120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762000" y="34290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item1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1600200" y="31242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item2</a:t>
            </a: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2362200" y="27432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item3</a:t>
            </a: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4953000" y="4876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=$160</a:t>
            </a:r>
          </a:p>
        </p:txBody>
      </p:sp>
      <p:sp>
        <p:nvSpPr>
          <p:cNvPr id="95252" name="AutoShape 20"/>
          <p:cNvSpPr>
            <a:spLocks noChangeArrowheads="1"/>
          </p:cNvSpPr>
          <p:nvPr/>
        </p:nvSpPr>
        <p:spPr bwMode="auto">
          <a:xfrm>
            <a:off x="5791200" y="1905000"/>
            <a:ext cx="381000" cy="2667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53" name="AutoShape 21"/>
          <p:cNvSpPr>
            <a:spLocks noChangeArrowheads="1"/>
          </p:cNvSpPr>
          <p:nvPr/>
        </p:nvSpPr>
        <p:spPr bwMode="auto">
          <a:xfrm>
            <a:off x="5791200" y="1905000"/>
            <a:ext cx="381000" cy="152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95254" name="AutoShape 22"/>
          <p:cNvSpPr>
            <a:spLocks noChangeArrowheads="1"/>
          </p:cNvSpPr>
          <p:nvPr/>
        </p:nvSpPr>
        <p:spPr bwMode="auto">
          <a:xfrm>
            <a:off x="5791200" y="3429000"/>
            <a:ext cx="381000" cy="1219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6324600" y="4876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=$220</a:t>
            </a:r>
          </a:p>
        </p:txBody>
      </p:sp>
      <p:sp>
        <p:nvSpPr>
          <p:cNvPr id="95256" name="AutoShape 24"/>
          <p:cNvSpPr>
            <a:spLocks noChangeArrowheads="1"/>
          </p:cNvSpPr>
          <p:nvPr/>
        </p:nvSpPr>
        <p:spPr bwMode="auto">
          <a:xfrm>
            <a:off x="7543800" y="1905000"/>
            <a:ext cx="381000" cy="2667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75438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75438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5259" name="AutoShape 27"/>
          <p:cNvSpPr>
            <a:spLocks noChangeArrowheads="1"/>
          </p:cNvSpPr>
          <p:nvPr/>
        </p:nvSpPr>
        <p:spPr bwMode="auto">
          <a:xfrm>
            <a:off x="7543800" y="3962400"/>
            <a:ext cx="381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7543800" y="2971800"/>
            <a:ext cx="3810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>
            <a:off x="7543800" y="1905000"/>
            <a:ext cx="3810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20</a:t>
            </a:r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>
            <a:off x="7620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7620000" y="25146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30</a:t>
            </a:r>
          </a:p>
        </p:txBody>
      </p:sp>
      <p:sp>
        <p:nvSpPr>
          <p:cNvPr id="95264" name="Line 32"/>
          <p:cNvSpPr>
            <a:spLocks noChangeShapeType="1"/>
          </p:cNvSpPr>
          <p:nvPr/>
        </p:nvSpPr>
        <p:spPr bwMode="auto">
          <a:xfrm>
            <a:off x="7620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5105400" y="34290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$100</a:t>
            </a:r>
          </a:p>
        </p:txBody>
      </p:sp>
      <p:sp>
        <p:nvSpPr>
          <p:cNvPr id="95266" name="Rectangle 34"/>
          <p:cNvSpPr>
            <a:spLocks noChangeArrowheads="1"/>
          </p:cNvSpPr>
          <p:nvPr/>
        </p:nvSpPr>
        <p:spPr bwMode="auto">
          <a:xfrm>
            <a:off x="5105400" y="41148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$60</a:t>
            </a:r>
          </a:p>
        </p:txBody>
      </p:sp>
      <p:sp>
        <p:nvSpPr>
          <p:cNvPr id="95267" name="Rectangle 35"/>
          <p:cNvSpPr>
            <a:spLocks noChangeArrowheads="1"/>
          </p:cNvSpPr>
          <p:nvPr/>
        </p:nvSpPr>
        <p:spPr bwMode="auto">
          <a:xfrm>
            <a:off x="6400800" y="39624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$100</a:t>
            </a:r>
          </a:p>
        </p:txBody>
      </p: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6400800" y="26670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$</a:t>
            </a:r>
            <a:r>
              <a:rPr lang="en-US" sz="1400"/>
              <a:t>120</a:t>
            </a: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8001000" y="41148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$60</a:t>
            </a:r>
          </a:p>
        </p:txBody>
      </p:sp>
      <p:sp>
        <p:nvSpPr>
          <p:cNvPr id="95270" name="Rectangle 38"/>
          <p:cNvSpPr>
            <a:spLocks noChangeArrowheads="1"/>
          </p:cNvSpPr>
          <p:nvPr/>
        </p:nvSpPr>
        <p:spPr bwMode="auto">
          <a:xfrm>
            <a:off x="8001000" y="33528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$100</a:t>
            </a:r>
          </a:p>
        </p:txBody>
      </p:sp>
      <p:sp>
        <p:nvSpPr>
          <p:cNvPr id="95271" name="Rectangle 39"/>
          <p:cNvSpPr>
            <a:spLocks noChangeArrowheads="1"/>
          </p:cNvSpPr>
          <p:nvPr/>
        </p:nvSpPr>
        <p:spPr bwMode="auto">
          <a:xfrm>
            <a:off x="8001000" y="23622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$80</a:t>
            </a: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7696200" y="4800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=$240</a:t>
            </a:r>
          </a:p>
        </p:txBody>
      </p:sp>
      <p:sp>
        <p:nvSpPr>
          <p:cNvPr id="95273" name="Rectangle 41"/>
          <p:cNvSpPr>
            <a:spLocks noChangeArrowheads="1"/>
          </p:cNvSpPr>
          <p:nvPr/>
        </p:nvSpPr>
        <p:spPr bwMode="auto">
          <a:xfrm>
            <a:off x="1524000" y="54864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(a)</a:t>
            </a:r>
          </a:p>
        </p:txBody>
      </p:sp>
      <p:sp>
        <p:nvSpPr>
          <p:cNvPr id="95274" name="Rectangle 42"/>
          <p:cNvSpPr>
            <a:spLocks noChangeArrowheads="1"/>
          </p:cNvSpPr>
          <p:nvPr/>
        </p:nvSpPr>
        <p:spPr bwMode="auto">
          <a:xfrm>
            <a:off x="5410200" y="54864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(b)</a:t>
            </a:r>
          </a:p>
        </p:txBody>
      </p:sp>
      <p:sp>
        <p:nvSpPr>
          <p:cNvPr id="95275" name="Rectangle 43"/>
          <p:cNvSpPr>
            <a:spLocks noChangeArrowheads="1"/>
          </p:cNvSpPr>
          <p:nvPr/>
        </p:nvSpPr>
        <p:spPr bwMode="auto">
          <a:xfrm>
            <a:off x="7772400" y="54864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(c)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There are 3 items, the knapsack can hold </a:t>
            </a:r>
            <a:r>
              <a:rPr lang="en-US" sz="2800">
                <a:solidFill>
                  <a:schemeClr val="hlink"/>
                </a:solidFill>
              </a:rPr>
              <a:t>50</a:t>
            </a:r>
            <a:r>
              <a:rPr lang="en-US" sz="2800"/>
              <a:t> gms.</a:t>
            </a:r>
          </a:p>
          <a:p>
            <a:pPr>
              <a:lnSpc>
                <a:spcPct val="90000"/>
              </a:lnSpc>
            </a:pPr>
            <a:r>
              <a:rPr lang="en-US" sz="2800"/>
              <a:t>The value per gram of item 1 is 6, which is greater than the value per gram of either item2 or item3.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i="1">
                <a:solidFill>
                  <a:schemeClr val="hlink"/>
                </a:solidFill>
              </a:rPr>
              <a:t>greedy approach</a:t>
            </a:r>
            <a:r>
              <a:rPr lang="en-US" sz="2800"/>
              <a:t> ( Decreasing order of profit’s/weight’s), does not give an optimal solution. </a:t>
            </a:r>
          </a:p>
          <a:p>
            <a:pPr>
              <a:lnSpc>
                <a:spcPct val="90000"/>
              </a:lnSpc>
            </a:pPr>
            <a:r>
              <a:rPr lang="en-US" sz="2800"/>
              <a:t>As we can see from the above fig., the </a:t>
            </a:r>
            <a:r>
              <a:rPr lang="en-US" sz="2800" i="1">
                <a:solidFill>
                  <a:schemeClr val="hlink"/>
                </a:solidFill>
              </a:rPr>
              <a:t>optimal solution</a:t>
            </a:r>
            <a:r>
              <a:rPr lang="en-US" sz="2800"/>
              <a:t> takes item2 and item3. </a:t>
            </a:r>
          </a:p>
          <a:p>
            <a:pPr>
              <a:lnSpc>
                <a:spcPct val="90000"/>
              </a:lnSpc>
            </a:pPr>
            <a:r>
              <a:rPr lang="en-US" sz="2800"/>
              <a:t>For the </a:t>
            </a:r>
            <a:r>
              <a:rPr lang="en-US" sz="2800" i="1">
                <a:solidFill>
                  <a:schemeClr val="hlink"/>
                </a:solidFill>
              </a:rPr>
              <a:t>fractional</a:t>
            </a:r>
            <a:r>
              <a:rPr lang="en-US" sz="2800">
                <a:solidFill>
                  <a:schemeClr val="hlink"/>
                </a:solidFill>
              </a:rPr>
              <a:t> </a:t>
            </a:r>
            <a:r>
              <a:rPr lang="en-US" sz="2800"/>
              <a:t>problem, the </a:t>
            </a:r>
            <a:r>
              <a:rPr lang="en-US" sz="2800" i="1">
                <a:solidFill>
                  <a:schemeClr val="hlink"/>
                </a:solidFill>
              </a:rPr>
              <a:t>greedy approach </a:t>
            </a:r>
            <a:r>
              <a:rPr lang="en-US" sz="2800"/>
              <a:t>(Decreasing order of profit’s/weight’s) gives an </a:t>
            </a:r>
            <a:r>
              <a:rPr lang="en-US" sz="2800" i="1">
                <a:solidFill>
                  <a:schemeClr val="hlink"/>
                </a:solidFill>
              </a:rPr>
              <a:t>optimal solution</a:t>
            </a:r>
            <a:r>
              <a:rPr lang="en-US" sz="2800"/>
              <a:t> as shown in fig 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zh-TW" i="1">
                <a:solidFill>
                  <a:schemeClr val="hlink"/>
                </a:solidFill>
                <a:ea typeface="新細明體" pitchFamily="18" charset="-120"/>
              </a:rPr>
              <a:t>Spanning Tree</a:t>
            </a:r>
            <a:r>
              <a:rPr lang="en-US" altLang="zh-TW" i="1">
                <a:solidFill>
                  <a:schemeClr val="hlink"/>
                </a:solidFill>
                <a:latin typeface="Comic Sans MS" pitchFamily="66" charset="0"/>
                <a:ea typeface="新細明體" pitchFamily="18" charset="-120"/>
              </a:rPr>
              <a:t/>
            </a:r>
            <a:br>
              <a:rPr lang="en-US" altLang="zh-TW" i="1">
                <a:solidFill>
                  <a:schemeClr val="hlink"/>
                </a:solidFill>
                <a:latin typeface="Comic Sans MS" pitchFamily="66" charset="0"/>
                <a:ea typeface="新細明體" pitchFamily="18" charset="-120"/>
              </a:rPr>
            </a:br>
            <a:r>
              <a:rPr lang="en-US" altLang="zh-TW" sz="3600">
                <a:ea typeface="新細明體" pitchFamily="18" charset="-120"/>
              </a:rPr>
              <a:t/>
            </a:r>
            <a:br>
              <a:rPr lang="en-US" altLang="zh-TW" sz="3600">
                <a:ea typeface="新細明體" pitchFamily="18" charset="-120"/>
              </a:rPr>
            </a:br>
            <a:endParaRPr lang="en-US" sz="3600">
              <a:ea typeface="新細明體" pitchFamily="18" charset="-12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2400" cy="4114800"/>
          </a:xfrm>
          <a:noFill/>
          <a:ln/>
        </p:spPr>
        <p:txBody>
          <a:bodyPr lIns="91440" tIns="45720" rIns="91440" bIns="45720"/>
          <a:lstStyle/>
          <a:p>
            <a:pPr>
              <a:lnSpc>
                <a:spcPct val="120000"/>
              </a:lnSpc>
            </a:pPr>
            <a:r>
              <a:rPr lang="en-US" altLang="zh-TW">
                <a:latin typeface="Comic Sans MS" pitchFamily="66" charset="0"/>
                <a:ea typeface="新細明體" pitchFamily="18" charset="-120"/>
              </a:rPr>
              <a:t>A </a:t>
            </a:r>
            <a:r>
              <a:rPr lang="en-US" altLang="zh-TW" i="1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tree</a:t>
            </a:r>
            <a:r>
              <a:rPr lang="en-US" altLang="zh-TW">
                <a:latin typeface="Comic Sans MS" pitchFamily="66" charset="0"/>
                <a:ea typeface="新細明體" pitchFamily="18" charset="-120"/>
              </a:rPr>
              <a:t> is a connected undirected graph that contains </a:t>
            </a:r>
            <a:r>
              <a:rPr lang="en-US" altLang="zh-TW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no</a:t>
            </a:r>
            <a:r>
              <a:rPr lang="en-US" altLang="zh-TW">
                <a:latin typeface="Comic Sans MS" pitchFamily="66" charset="0"/>
                <a:ea typeface="新細明體" pitchFamily="18" charset="-120"/>
              </a:rPr>
              <a:t> </a:t>
            </a:r>
            <a:r>
              <a:rPr lang="en-US" altLang="zh-TW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cycles.</a:t>
            </a:r>
          </a:p>
          <a:p>
            <a:pPr>
              <a:lnSpc>
                <a:spcPct val="120000"/>
              </a:lnSpc>
            </a:pPr>
            <a:endParaRPr lang="en-US" altLang="zh-TW">
              <a:latin typeface="Comic Sans MS" pitchFamily="66" charset="0"/>
              <a:ea typeface="新細明體" pitchFamily="18" charset="-120"/>
            </a:endParaRPr>
          </a:p>
          <a:p>
            <a:pPr>
              <a:lnSpc>
                <a:spcPct val="120000"/>
              </a:lnSpc>
            </a:pPr>
            <a:r>
              <a:rPr lang="en-US" altLang="zh-TW">
                <a:latin typeface="Comic Sans MS" pitchFamily="66" charset="0"/>
                <a:ea typeface="新細明體" pitchFamily="18" charset="-120"/>
              </a:rPr>
              <a:t>A </a:t>
            </a:r>
            <a:r>
              <a:rPr lang="en-US" altLang="zh-TW" i="1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spanning tree</a:t>
            </a:r>
            <a:r>
              <a:rPr lang="en-US" altLang="zh-TW">
                <a:latin typeface="Comic Sans MS" pitchFamily="66" charset="0"/>
                <a:ea typeface="新細明體" pitchFamily="18" charset="-120"/>
              </a:rPr>
              <a:t> of a graph </a:t>
            </a:r>
            <a:r>
              <a:rPr lang="en-US" altLang="zh-TW" i="1">
                <a:solidFill>
                  <a:srgbClr val="0033CC"/>
                </a:solidFill>
                <a:ea typeface="新細明體" pitchFamily="18" charset="-120"/>
              </a:rPr>
              <a:t>G</a:t>
            </a:r>
            <a:r>
              <a:rPr lang="en-US" altLang="zh-TW">
                <a:latin typeface="Comic Sans MS" pitchFamily="66" charset="0"/>
                <a:ea typeface="新細明體" pitchFamily="18" charset="-120"/>
              </a:rPr>
              <a:t> is a </a:t>
            </a:r>
            <a:r>
              <a:rPr lang="en-US" altLang="zh-TW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subgraph</a:t>
            </a:r>
            <a:r>
              <a:rPr lang="en-US" altLang="zh-TW">
                <a:latin typeface="Comic Sans MS" pitchFamily="66" charset="0"/>
                <a:ea typeface="新細明體" pitchFamily="18" charset="-120"/>
              </a:rPr>
              <a:t> of </a:t>
            </a:r>
            <a:r>
              <a:rPr lang="en-US" altLang="zh-TW" i="1">
                <a:solidFill>
                  <a:srgbClr val="0033CC"/>
                </a:solidFill>
                <a:ea typeface="新細明體" pitchFamily="18" charset="-120"/>
              </a:rPr>
              <a:t>G</a:t>
            </a:r>
            <a:r>
              <a:rPr lang="en-US" altLang="zh-TW">
                <a:latin typeface="Comic Sans MS" pitchFamily="66" charset="0"/>
                <a:ea typeface="新細明體" pitchFamily="18" charset="-120"/>
              </a:rPr>
              <a:t> that is a </a:t>
            </a:r>
            <a:r>
              <a:rPr lang="en-US" altLang="zh-TW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tree</a:t>
            </a:r>
            <a:r>
              <a:rPr lang="en-US" altLang="zh-TW">
                <a:latin typeface="Comic Sans MS" pitchFamily="66" charset="0"/>
                <a:ea typeface="新細明體" pitchFamily="18" charset="-120"/>
              </a:rPr>
              <a:t> and </a:t>
            </a:r>
            <a:r>
              <a:rPr lang="en-US" altLang="zh-TW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contains </a:t>
            </a:r>
            <a:r>
              <a:rPr lang="en-US" altLang="zh-TW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all</a:t>
            </a:r>
            <a:r>
              <a:rPr lang="en-US" altLang="zh-TW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 the vertices</a:t>
            </a:r>
            <a:r>
              <a:rPr lang="en-US" altLang="zh-TW">
                <a:latin typeface="Comic Sans MS" pitchFamily="66" charset="0"/>
                <a:ea typeface="新細明體" pitchFamily="18" charset="-120"/>
              </a:rPr>
              <a:t> of </a:t>
            </a:r>
            <a:r>
              <a:rPr lang="en-US" altLang="zh-TW" i="1">
                <a:solidFill>
                  <a:srgbClr val="0033CC"/>
                </a:solidFill>
                <a:ea typeface="新細明體" pitchFamily="18" charset="-120"/>
              </a:rPr>
              <a:t>G.</a:t>
            </a:r>
          </a:p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Greedy Method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/>
              <a:t>Greedy algorithm obtains an </a:t>
            </a:r>
            <a:r>
              <a:rPr lang="en-US">
                <a:solidFill>
                  <a:schemeClr val="hlink"/>
                </a:solidFill>
              </a:rPr>
              <a:t>optimal</a:t>
            </a:r>
            <a:r>
              <a:rPr lang="en-US"/>
              <a:t> solution by making a </a:t>
            </a:r>
            <a:r>
              <a:rPr lang="en-US">
                <a:solidFill>
                  <a:schemeClr val="hlink"/>
                </a:solidFill>
              </a:rPr>
              <a:t>sequence</a:t>
            </a:r>
            <a:r>
              <a:rPr lang="en-US"/>
              <a:t> of decisions.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/>
              <a:t>Decisions are made </a:t>
            </a:r>
            <a:r>
              <a:rPr lang="en-US">
                <a:solidFill>
                  <a:schemeClr val="hlink"/>
                </a:solidFill>
              </a:rPr>
              <a:t>one by one</a:t>
            </a:r>
            <a:r>
              <a:rPr lang="en-US"/>
              <a:t> in some order.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/>
              <a:t>Each decision is made using a </a:t>
            </a:r>
            <a:r>
              <a:rPr lang="en-US">
                <a:solidFill>
                  <a:schemeClr val="hlink"/>
                </a:solidFill>
              </a:rPr>
              <a:t>greedy-choice property</a:t>
            </a:r>
            <a:r>
              <a:rPr lang="en-US"/>
              <a:t> or greedy criterion.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/>
              <a:t>A decision, once made, is (usually) </a:t>
            </a:r>
            <a:r>
              <a:rPr lang="en-US">
                <a:solidFill>
                  <a:schemeClr val="hlink"/>
                </a:solidFill>
              </a:rPr>
              <a:t>not changed</a:t>
            </a:r>
            <a:r>
              <a:rPr lang="en-US"/>
              <a:t> later.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>
                <a:solidFill>
                  <a:schemeClr val="hlink"/>
                </a:solidFill>
                <a:ea typeface="新細明體" pitchFamily="18" charset="-120"/>
              </a:rPr>
              <a:t>Properties of a Spanning Tree</a:t>
            </a:r>
            <a:endParaRPr lang="en-US" sz="4800">
              <a:solidFill>
                <a:schemeClr val="hlink"/>
              </a:solidFill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3352800"/>
          </a:xfrm>
        </p:spPr>
        <p:txBody>
          <a:bodyPr/>
          <a:lstStyle/>
          <a:p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The spanning tree of a </a:t>
            </a:r>
            <a:r>
              <a:rPr lang="en-US" altLang="zh-TW" sz="2800" i="1">
                <a:solidFill>
                  <a:schemeClr val="bg1"/>
                </a:solidFill>
                <a:ea typeface="新細明體" pitchFamily="18" charset="-120"/>
              </a:rPr>
              <a:t>n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-vertex</a:t>
            </a:r>
            <a:r>
              <a:rPr lang="en-US" altLang="zh-TW" sz="2800">
                <a:solidFill>
                  <a:schemeClr val="bg1"/>
                </a:solidFill>
                <a:latin typeface="Comic Sans MS" pitchFamily="66" charset="0"/>
                <a:ea typeface="新細明體" pitchFamily="18" charset="-120"/>
              </a:rPr>
              <a:t> </a:t>
            </a: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undirected graph has exactly </a:t>
            </a:r>
            <a:r>
              <a:rPr lang="en-US" altLang="zh-TW" sz="2800" i="1">
                <a:solidFill>
                  <a:schemeClr val="bg1"/>
                </a:solidFill>
                <a:ea typeface="新細明體" pitchFamily="18" charset="-120"/>
              </a:rPr>
              <a:t>n 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– 1</a:t>
            </a:r>
            <a:r>
              <a:rPr lang="en-US" altLang="zh-TW" sz="2800">
                <a:solidFill>
                  <a:schemeClr val="bg1"/>
                </a:solidFill>
                <a:latin typeface="Comic Sans MS" pitchFamily="66" charset="0"/>
                <a:ea typeface="新細明體" pitchFamily="18" charset="-120"/>
              </a:rPr>
              <a:t> edges.</a:t>
            </a:r>
          </a:p>
          <a:p>
            <a:endParaRPr lang="en-US" altLang="zh-TW" sz="2800">
              <a:solidFill>
                <a:schemeClr val="bg1"/>
              </a:solidFill>
              <a:latin typeface="Comic Sans MS" pitchFamily="66" charset="0"/>
              <a:ea typeface="新細明體" pitchFamily="18" charset="-120"/>
            </a:endParaRPr>
          </a:p>
          <a:p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It </a:t>
            </a:r>
            <a:r>
              <a:rPr lang="en-US" altLang="zh-TW" sz="2800">
                <a:solidFill>
                  <a:schemeClr val="bg1"/>
                </a:solidFill>
                <a:latin typeface="Comic Sans MS" pitchFamily="66" charset="0"/>
                <a:ea typeface="新細明體" pitchFamily="18" charset="-120"/>
              </a:rPr>
              <a:t>connects</a:t>
            </a: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 all the vertices in the graph.</a:t>
            </a:r>
          </a:p>
          <a:p>
            <a:endParaRPr lang="en-US" altLang="zh-TW" sz="2800">
              <a:latin typeface="Comic Sans MS" pitchFamily="66" charset="0"/>
              <a:ea typeface="新細明體" pitchFamily="18" charset="-120"/>
            </a:endParaRPr>
          </a:p>
          <a:p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A spanning tree has </a:t>
            </a:r>
            <a:r>
              <a:rPr lang="en-US" altLang="zh-TW" sz="2800" i="1">
                <a:solidFill>
                  <a:schemeClr val="bg1"/>
                </a:solidFill>
                <a:latin typeface="Comic Sans MS" pitchFamily="66" charset="0"/>
                <a:ea typeface="新細明體" pitchFamily="18" charset="-120"/>
              </a:rPr>
              <a:t>no cycles.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81000" y="2513013"/>
            <a:ext cx="288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000000"/>
                </a:solidFill>
                <a:latin typeface="Comic Sans MS" pitchFamily="66" charset="0"/>
                <a:ea typeface="新細明體" pitchFamily="18" charset="-120"/>
              </a:rPr>
              <a:t>Undirected Graph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4038600" y="5105400"/>
            <a:ext cx="35512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000000"/>
                </a:solidFill>
                <a:latin typeface="Comic Sans MS" pitchFamily="66" charset="0"/>
                <a:ea typeface="新細明體" pitchFamily="18" charset="-120"/>
              </a:rPr>
              <a:t>Some Spanning Trees</a:t>
            </a:r>
          </a:p>
        </p:txBody>
      </p:sp>
      <p:sp>
        <p:nvSpPr>
          <p:cNvPr id="154669" name="AutoShape 45"/>
          <p:cNvSpPr>
            <a:spLocks noChangeArrowheads="1"/>
          </p:cNvSpPr>
          <p:nvPr/>
        </p:nvSpPr>
        <p:spPr bwMode="auto">
          <a:xfrm>
            <a:off x="2735263" y="1169988"/>
            <a:ext cx="503237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670" name="Rectangle 46"/>
          <p:cNvSpPr>
            <a:spLocks noChangeArrowheads="1"/>
          </p:cNvSpPr>
          <p:nvPr/>
        </p:nvSpPr>
        <p:spPr bwMode="auto">
          <a:xfrm>
            <a:off x="457200" y="228600"/>
            <a:ext cx="4572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Ex:- </a:t>
            </a:r>
          </a:p>
        </p:txBody>
      </p:sp>
      <p:sp>
        <p:nvSpPr>
          <p:cNvPr id="154710" name="Oval 86"/>
          <p:cNvSpPr>
            <a:spLocks noChangeArrowheads="1"/>
          </p:cNvSpPr>
          <p:nvPr/>
        </p:nvSpPr>
        <p:spPr bwMode="auto">
          <a:xfrm>
            <a:off x="762000" y="8382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4711" name="Oval 87"/>
          <p:cNvSpPr>
            <a:spLocks noChangeArrowheads="1"/>
          </p:cNvSpPr>
          <p:nvPr/>
        </p:nvSpPr>
        <p:spPr bwMode="auto">
          <a:xfrm>
            <a:off x="762000" y="16764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54712" name="Oval 88"/>
          <p:cNvSpPr>
            <a:spLocks noChangeArrowheads="1"/>
          </p:cNvSpPr>
          <p:nvPr/>
        </p:nvSpPr>
        <p:spPr bwMode="auto">
          <a:xfrm>
            <a:off x="1905000" y="16764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  </a:t>
            </a:r>
          </a:p>
        </p:txBody>
      </p:sp>
      <p:sp>
        <p:nvSpPr>
          <p:cNvPr id="154713" name="Oval 89"/>
          <p:cNvSpPr>
            <a:spLocks noChangeArrowheads="1"/>
          </p:cNvSpPr>
          <p:nvPr/>
        </p:nvSpPr>
        <p:spPr bwMode="auto">
          <a:xfrm>
            <a:off x="1905000" y="8382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4714" name="Line 90"/>
          <p:cNvSpPr>
            <a:spLocks noChangeShapeType="1"/>
          </p:cNvSpPr>
          <p:nvPr/>
        </p:nvSpPr>
        <p:spPr bwMode="auto">
          <a:xfrm>
            <a:off x="9906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15" name="Line 91"/>
          <p:cNvSpPr>
            <a:spLocks noChangeShapeType="1"/>
          </p:cNvSpPr>
          <p:nvPr/>
        </p:nvSpPr>
        <p:spPr bwMode="auto">
          <a:xfrm>
            <a:off x="12192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16" name="Line 92"/>
          <p:cNvSpPr>
            <a:spLocks noChangeShapeType="1"/>
          </p:cNvSpPr>
          <p:nvPr/>
        </p:nvSpPr>
        <p:spPr bwMode="auto">
          <a:xfrm>
            <a:off x="12192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17" name="Line 93"/>
          <p:cNvSpPr>
            <a:spLocks noChangeShapeType="1"/>
          </p:cNvSpPr>
          <p:nvPr/>
        </p:nvSpPr>
        <p:spPr bwMode="auto">
          <a:xfrm>
            <a:off x="21336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18" name="Line 94"/>
          <p:cNvSpPr>
            <a:spLocks noChangeShapeType="1"/>
          </p:cNvSpPr>
          <p:nvPr/>
        </p:nvSpPr>
        <p:spPr bwMode="auto">
          <a:xfrm flipV="1">
            <a:off x="1143000" y="12192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19" name="Line 95"/>
          <p:cNvSpPr>
            <a:spLocks noChangeShapeType="1"/>
          </p:cNvSpPr>
          <p:nvPr/>
        </p:nvSpPr>
        <p:spPr bwMode="auto">
          <a:xfrm>
            <a:off x="1143000" y="12192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20" name="Oval 96"/>
          <p:cNvSpPr>
            <a:spLocks noChangeArrowheads="1"/>
          </p:cNvSpPr>
          <p:nvPr/>
        </p:nvSpPr>
        <p:spPr bwMode="auto">
          <a:xfrm>
            <a:off x="3886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4721" name="Oval 97"/>
          <p:cNvSpPr>
            <a:spLocks noChangeArrowheads="1"/>
          </p:cNvSpPr>
          <p:nvPr/>
        </p:nvSpPr>
        <p:spPr bwMode="auto">
          <a:xfrm>
            <a:off x="3886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54722" name="Oval 98"/>
          <p:cNvSpPr>
            <a:spLocks noChangeArrowheads="1"/>
          </p:cNvSpPr>
          <p:nvPr/>
        </p:nvSpPr>
        <p:spPr bwMode="auto">
          <a:xfrm>
            <a:off x="5029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  </a:t>
            </a:r>
          </a:p>
        </p:txBody>
      </p:sp>
      <p:sp>
        <p:nvSpPr>
          <p:cNvPr id="154723" name="Oval 99"/>
          <p:cNvSpPr>
            <a:spLocks noChangeArrowheads="1"/>
          </p:cNvSpPr>
          <p:nvPr/>
        </p:nvSpPr>
        <p:spPr bwMode="auto">
          <a:xfrm>
            <a:off x="5029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4724" name="Line 100"/>
          <p:cNvSpPr>
            <a:spLocks noChangeShapeType="1"/>
          </p:cNvSpPr>
          <p:nvPr/>
        </p:nvSpPr>
        <p:spPr bwMode="auto">
          <a:xfrm>
            <a:off x="41148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25" name="Line 101"/>
          <p:cNvSpPr>
            <a:spLocks noChangeShapeType="1"/>
          </p:cNvSpPr>
          <p:nvPr/>
        </p:nvSpPr>
        <p:spPr bwMode="auto">
          <a:xfrm>
            <a:off x="4343400" y="182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27" name="Line 103"/>
          <p:cNvSpPr>
            <a:spLocks noChangeShapeType="1"/>
          </p:cNvSpPr>
          <p:nvPr/>
        </p:nvSpPr>
        <p:spPr bwMode="auto">
          <a:xfrm>
            <a:off x="52578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50" name="Oval 126"/>
          <p:cNvSpPr>
            <a:spLocks noChangeArrowheads="1"/>
          </p:cNvSpPr>
          <p:nvPr/>
        </p:nvSpPr>
        <p:spPr bwMode="auto">
          <a:xfrm>
            <a:off x="6172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4751" name="Oval 127"/>
          <p:cNvSpPr>
            <a:spLocks noChangeArrowheads="1"/>
          </p:cNvSpPr>
          <p:nvPr/>
        </p:nvSpPr>
        <p:spPr bwMode="auto">
          <a:xfrm>
            <a:off x="6172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54752" name="Oval 128"/>
          <p:cNvSpPr>
            <a:spLocks noChangeArrowheads="1"/>
          </p:cNvSpPr>
          <p:nvPr/>
        </p:nvSpPr>
        <p:spPr bwMode="auto">
          <a:xfrm>
            <a:off x="7315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  </a:t>
            </a:r>
          </a:p>
        </p:txBody>
      </p:sp>
      <p:sp>
        <p:nvSpPr>
          <p:cNvPr id="154753" name="Oval 129"/>
          <p:cNvSpPr>
            <a:spLocks noChangeArrowheads="1"/>
          </p:cNvSpPr>
          <p:nvPr/>
        </p:nvSpPr>
        <p:spPr bwMode="auto">
          <a:xfrm>
            <a:off x="7315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4755" name="Line 131"/>
          <p:cNvSpPr>
            <a:spLocks noChangeShapeType="1"/>
          </p:cNvSpPr>
          <p:nvPr/>
        </p:nvSpPr>
        <p:spPr bwMode="auto">
          <a:xfrm>
            <a:off x="6629400" y="99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56" name="Line 132"/>
          <p:cNvSpPr>
            <a:spLocks noChangeShapeType="1"/>
          </p:cNvSpPr>
          <p:nvPr/>
        </p:nvSpPr>
        <p:spPr bwMode="auto">
          <a:xfrm>
            <a:off x="6629400" y="182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57" name="Line 133"/>
          <p:cNvSpPr>
            <a:spLocks noChangeShapeType="1"/>
          </p:cNvSpPr>
          <p:nvPr/>
        </p:nvSpPr>
        <p:spPr bwMode="auto">
          <a:xfrm>
            <a:off x="64008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61" name="Oval 137"/>
          <p:cNvSpPr>
            <a:spLocks noChangeArrowheads="1"/>
          </p:cNvSpPr>
          <p:nvPr/>
        </p:nvSpPr>
        <p:spPr bwMode="auto">
          <a:xfrm>
            <a:off x="3810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4762" name="Oval 138"/>
          <p:cNvSpPr>
            <a:spLocks noChangeArrowheads="1"/>
          </p:cNvSpPr>
          <p:nvPr/>
        </p:nvSpPr>
        <p:spPr bwMode="auto">
          <a:xfrm>
            <a:off x="3810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54763" name="Oval 139"/>
          <p:cNvSpPr>
            <a:spLocks noChangeArrowheads="1"/>
          </p:cNvSpPr>
          <p:nvPr/>
        </p:nvSpPr>
        <p:spPr bwMode="auto">
          <a:xfrm>
            <a:off x="4953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  </a:t>
            </a:r>
          </a:p>
        </p:txBody>
      </p:sp>
      <p:sp>
        <p:nvSpPr>
          <p:cNvPr id="154764" name="Oval 140"/>
          <p:cNvSpPr>
            <a:spLocks noChangeArrowheads="1"/>
          </p:cNvSpPr>
          <p:nvPr/>
        </p:nvSpPr>
        <p:spPr bwMode="auto">
          <a:xfrm>
            <a:off x="4953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4765" name="Line 141"/>
          <p:cNvSpPr>
            <a:spLocks noChangeShapeType="1"/>
          </p:cNvSpPr>
          <p:nvPr/>
        </p:nvSpPr>
        <p:spPr bwMode="auto">
          <a:xfrm>
            <a:off x="4038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67" name="Line 143"/>
          <p:cNvSpPr>
            <a:spLocks noChangeShapeType="1"/>
          </p:cNvSpPr>
          <p:nvPr/>
        </p:nvSpPr>
        <p:spPr bwMode="auto">
          <a:xfrm>
            <a:off x="5181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68" name="Oval 144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4769" name="Oval 145"/>
          <p:cNvSpPr>
            <a:spLocks noChangeArrowheads="1"/>
          </p:cNvSpPr>
          <p:nvPr/>
        </p:nvSpPr>
        <p:spPr bwMode="auto">
          <a:xfrm>
            <a:off x="609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54770" name="Oval 146"/>
          <p:cNvSpPr>
            <a:spLocks noChangeArrowheads="1"/>
          </p:cNvSpPr>
          <p:nvPr/>
        </p:nvSpPr>
        <p:spPr bwMode="auto">
          <a:xfrm>
            <a:off x="7239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  </a:t>
            </a:r>
          </a:p>
        </p:txBody>
      </p:sp>
      <p:sp>
        <p:nvSpPr>
          <p:cNvPr id="154771" name="Oval 147"/>
          <p:cNvSpPr>
            <a:spLocks noChangeArrowheads="1"/>
          </p:cNvSpPr>
          <p:nvPr/>
        </p:nvSpPr>
        <p:spPr bwMode="auto">
          <a:xfrm>
            <a:off x="7239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4772" name="Line 148"/>
          <p:cNvSpPr>
            <a:spLocks noChangeShapeType="1"/>
          </p:cNvSpPr>
          <p:nvPr/>
        </p:nvSpPr>
        <p:spPr bwMode="auto">
          <a:xfrm>
            <a:off x="65532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73" name="Line 149"/>
          <p:cNvSpPr>
            <a:spLocks noChangeShapeType="1"/>
          </p:cNvSpPr>
          <p:nvPr/>
        </p:nvSpPr>
        <p:spPr bwMode="auto">
          <a:xfrm>
            <a:off x="65532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74" name="Line 150"/>
          <p:cNvSpPr>
            <a:spLocks noChangeShapeType="1"/>
          </p:cNvSpPr>
          <p:nvPr/>
        </p:nvSpPr>
        <p:spPr bwMode="auto">
          <a:xfrm>
            <a:off x="7467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775" name="Line 151"/>
          <p:cNvSpPr>
            <a:spLocks noChangeShapeType="1"/>
          </p:cNvSpPr>
          <p:nvPr/>
        </p:nvSpPr>
        <p:spPr bwMode="auto">
          <a:xfrm>
            <a:off x="42672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4806" name="Rectangle 182"/>
          <p:cNvSpPr>
            <a:spLocks noChangeArrowheads="1"/>
          </p:cNvSpPr>
          <p:nvPr/>
        </p:nvSpPr>
        <p:spPr bwMode="auto">
          <a:xfrm>
            <a:off x="1447800" y="762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154807" name="Rectangle 183"/>
          <p:cNvSpPr>
            <a:spLocks noChangeArrowheads="1"/>
          </p:cNvSpPr>
          <p:nvPr/>
        </p:nvSpPr>
        <p:spPr bwMode="auto">
          <a:xfrm>
            <a:off x="2209800" y="1371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54808" name="Rectangle 184"/>
          <p:cNvSpPr>
            <a:spLocks noChangeArrowheads="1"/>
          </p:cNvSpPr>
          <p:nvPr/>
        </p:nvSpPr>
        <p:spPr bwMode="auto">
          <a:xfrm>
            <a:off x="1447800" y="19812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154809" name="Rectangle 185"/>
          <p:cNvSpPr>
            <a:spLocks noChangeArrowheads="1"/>
          </p:cNvSpPr>
          <p:nvPr/>
        </p:nvSpPr>
        <p:spPr bwMode="auto">
          <a:xfrm>
            <a:off x="609600" y="1371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154810" name="Rectangle 186"/>
          <p:cNvSpPr>
            <a:spLocks noChangeArrowheads="1"/>
          </p:cNvSpPr>
          <p:nvPr/>
        </p:nvSpPr>
        <p:spPr bwMode="auto">
          <a:xfrm>
            <a:off x="1600200" y="1219200"/>
            <a:ext cx="228600" cy="76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154811" name="Rectangle 187"/>
          <p:cNvSpPr>
            <a:spLocks noChangeArrowheads="1"/>
          </p:cNvSpPr>
          <p:nvPr/>
        </p:nvSpPr>
        <p:spPr bwMode="auto">
          <a:xfrm>
            <a:off x="1752600" y="1524000"/>
            <a:ext cx="228600" cy="76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154813" name="Rectangle 189"/>
          <p:cNvSpPr>
            <a:spLocks noChangeArrowheads="1"/>
          </p:cNvSpPr>
          <p:nvPr/>
        </p:nvSpPr>
        <p:spPr bwMode="auto">
          <a:xfrm>
            <a:off x="5334000" y="12192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54814" name="Rectangle 190"/>
          <p:cNvSpPr>
            <a:spLocks noChangeArrowheads="1"/>
          </p:cNvSpPr>
          <p:nvPr/>
        </p:nvSpPr>
        <p:spPr bwMode="auto">
          <a:xfrm>
            <a:off x="4572000" y="1905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154815" name="Rectangle 191"/>
          <p:cNvSpPr>
            <a:spLocks noChangeArrowheads="1"/>
          </p:cNvSpPr>
          <p:nvPr/>
        </p:nvSpPr>
        <p:spPr bwMode="auto">
          <a:xfrm>
            <a:off x="3733800" y="1295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154816" name="Rectangle 192"/>
          <p:cNvSpPr>
            <a:spLocks noChangeArrowheads="1"/>
          </p:cNvSpPr>
          <p:nvPr/>
        </p:nvSpPr>
        <p:spPr bwMode="auto">
          <a:xfrm>
            <a:off x="6858000" y="685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154818" name="Rectangle 194"/>
          <p:cNvSpPr>
            <a:spLocks noChangeArrowheads="1"/>
          </p:cNvSpPr>
          <p:nvPr/>
        </p:nvSpPr>
        <p:spPr bwMode="auto">
          <a:xfrm>
            <a:off x="6858000" y="1905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154819" name="Rectangle 195"/>
          <p:cNvSpPr>
            <a:spLocks noChangeArrowheads="1"/>
          </p:cNvSpPr>
          <p:nvPr/>
        </p:nvSpPr>
        <p:spPr bwMode="auto">
          <a:xfrm>
            <a:off x="6019800" y="1371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154820" name="Rectangle 196"/>
          <p:cNvSpPr>
            <a:spLocks noChangeArrowheads="1"/>
          </p:cNvSpPr>
          <p:nvPr/>
        </p:nvSpPr>
        <p:spPr bwMode="auto">
          <a:xfrm>
            <a:off x="4495800" y="23622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154821" name="Rectangle 197"/>
          <p:cNvSpPr>
            <a:spLocks noChangeArrowheads="1"/>
          </p:cNvSpPr>
          <p:nvPr/>
        </p:nvSpPr>
        <p:spPr bwMode="auto">
          <a:xfrm>
            <a:off x="5257800" y="2971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54823" name="Rectangle 199"/>
          <p:cNvSpPr>
            <a:spLocks noChangeArrowheads="1"/>
          </p:cNvSpPr>
          <p:nvPr/>
        </p:nvSpPr>
        <p:spPr bwMode="auto">
          <a:xfrm>
            <a:off x="3657600" y="3048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154824" name="Rectangle 200"/>
          <p:cNvSpPr>
            <a:spLocks noChangeArrowheads="1"/>
          </p:cNvSpPr>
          <p:nvPr/>
        </p:nvSpPr>
        <p:spPr bwMode="auto">
          <a:xfrm>
            <a:off x="6781800" y="2286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154825" name="Rectangle 201"/>
          <p:cNvSpPr>
            <a:spLocks noChangeArrowheads="1"/>
          </p:cNvSpPr>
          <p:nvPr/>
        </p:nvSpPr>
        <p:spPr bwMode="auto">
          <a:xfrm>
            <a:off x="7543800" y="2895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54826" name="Rectangle 202"/>
          <p:cNvSpPr>
            <a:spLocks noChangeArrowheads="1"/>
          </p:cNvSpPr>
          <p:nvPr/>
        </p:nvSpPr>
        <p:spPr bwMode="auto">
          <a:xfrm>
            <a:off x="6781800" y="3581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154851" name="Rectangle 227"/>
          <p:cNvSpPr>
            <a:spLocks noChangeArrowheads="1"/>
          </p:cNvSpPr>
          <p:nvPr/>
        </p:nvSpPr>
        <p:spPr bwMode="auto">
          <a:xfrm>
            <a:off x="3581400" y="4038600"/>
            <a:ext cx="12192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480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>
                <a:solidFill>
                  <a:schemeClr val="hlink"/>
                </a:solidFill>
                <a:ea typeface="新細明體" pitchFamily="18" charset="-120"/>
              </a:rPr>
              <a:t>Minimum Cost  Spanning Tree / Minimum Spanning Tree (MST)</a:t>
            </a:r>
            <a:endParaRPr lang="en-US" sz="3200">
              <a:solidFill>
                <a:schemeClr val="hlink"/>
              </a:solidFill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21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A </a:t>
            </a:r>
            <a:r>
              <a:rPr lang="en-US" altLang="zh-TW" sz="2400" i="1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minimum</a:t>
            </a:r>
            <a:r>
              <a:rPr lang="en-US" altLang="zh-TW" sz="2400" i="1">
                <a:latin typeface="Comic Sans MS" pitchFamily="66" charset="0"/>
                <a:ea typeface="新細明體" pitchFamily="18" charset="-120"/>
              </a:rPr>
              <a:t> </a:t>
            </a:r>
            <a:r>
              <a:rPr lang="en-US" altLang="zh-TW" sz="2400" i="1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spanning tree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is the one among all the spanning trees with the </a:t>
            </a:r>
            <a:r>
              <a:rPr lang="en-US" altLang="zh-TW" sz="2400" i="1">
                <a:solidFill>
                  <a:srgbClr val="FF0000"/>
                </a:solidFill>
                <a:latin typeface="Comic Sans MS" pitchFamily="66" charset="0"/>
                <a:ea typeface="新細明體" pitchFamily="18" charset="-120"/>
              </a:rPr>
              <a:t>smallest total cost.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altLang="zh-TW" sz="2400" i="1">
              <a:solidFill>
                <a:srgbClr val="0033CC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152580" name="Oval 4"/>
          <p:cNvSpPr>
            <a:spLocks noChangeArrowheads="1"/>
          </p:cNvSpPr>
          <p:nvPr/>
        </p:nvSpPr>
        <p:spPr bwMode="auto">
          <a:xfrm>
            <a:off x="11430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1143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52582" name="Oval 6"/>
          <p:cNvSpPr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  </a:t>
            </a:r>
          </a:p>
        </p:txBody>
      </p:sp>
      <p:sp>
        <p:nvSpPr>
          <p:cNvPr id="152583" name="Oval 7"/>
          <p:cNvSpPr>
            <a:spLocks noChangeArrowheads="1"/>
          </p:cNvSpPr>
          <p:nvPr/>
        </p:nvSpPr>
        <p:spPr bwMode="auto">
          <a:xfrm>
            <a:off x="22860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13716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>
            <a:off x="16002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16002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25146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 flipV="1">
            <a:off x="1524000" y="4191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1524000" y="4191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1828800" y="3733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2590800" y="4343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1828800" y="4953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990600" y="4343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1981200" y="4191000"/>
            <a:ext cx="228600" cy="76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2133600" y="4495800"/>
            <a:ext cx="228600" cy="76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152596" name="Oval 20"/>
          <p:cNvSpPr>
            <a:spLocks noChangeArrowheads="1"/>
          </p:cNvSpPr>
          <p:nvPr/>
        </p:nvSpPr>
        <p:spPr bwMode="auto">
          <a:xfrm>
            <a:off x="51816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2597" name="Oval 21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52598" name="Oval 22"/>
          <p:cNvSpPr>
            <a:spLocks noChangeArrowheads="1"/>
          </p:cNvSpPr>
          <p:nvPr/>
        </p:nvSpPr>
        <p:spPr bwMode="auto">
          <a:xfrm>
            <a:off x="63246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  </a:t>
            </a:r>
          </a:p>
        </p:txBody>
      </p:sp>
      <p:sp>
        <p:nvSpPr>
          <p:cNvPr id="152599" name="Oval 23"/>
          <p:cNvSpPr>
            <a:spLocks noChangeArrowheads="1"/>
          </p:cNvSpPr>
          <p:nvPr/>
        </p:nvSpPr>
        <p:spPr bwMode="auto">
          <a:xfrm>
            <a:off x="63246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>
            <a:off x="56388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2601" name="Line 25"/>
          <p:cNvSpPr>
            <a:spLocks noChangeShapeType="1"/>
          </p:cNvSpPr>
          <p:nvPr/>
        </p:nvSpPr>
        <p:spPr bwMode="auto">
          <a:xfrm>
            <a:off x="56388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2602" name="Line 26"/>
          <p:cNvSpPr>
            <a:spLocks noChangeShapeType="1"/>
          </p:cNvSpPr>
          <p:nvPr/>
        </p:nvSpPr>
        <p:spPr bwMode="auto">
          <a:xfrm>
            <a:off x="65532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52603" name="Rectangle 27"/>
          <p:cNvSpPr>
            <a:spLocks noChangeArrowheads="1"/>
          </p:cNvSpPr>
          <p:nvPr/>
        </p:nvSpPr>
        <p:spPr bwMode="auto">
          <a:xfrm>
            <a:off x="5867400" y="3657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52605" name="Rectangle 29"/>
          <p:cNvSpPr>
            <a:spLocks noChangeArrowheads="1"/>
          </p:cNvSpPr>
          <p:nvPr/>
        </p:nvSpPr>
        <p:spPr bwMode="auto">
          <a:xfrm>
            <a:off x="5867400" y="4953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152606" name="Text Box 30"/>
          <p:cNvSpPr txBox="1">
            <a:spLocks noChangeArrowheads="1"/>
          </p:cNvSpPr>
          <p:nvPr/>
        </p:nvSpPr>
        <p:spPr bwMode="auto">
          <a:xfrm>
            <a:off x="849313" y="5410200"/>
            <a:ext cx="288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000000"/>
                </a:solidFill>
                <a:latin typeface="Comic Sans MS" pitchFamily="66" charset="0"/>
                <a:ea typeface="新細明體" pitchFamily="18" charset="-120"/>
              </a:rPr>
              <a:t>Undirected Graph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4678363" y="5410200"/>
            <a:ext cx="3551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000000"/>
                </a:solidFill>
                <a:latin typeface="Comic Sans MS" pitchFamily="66" charset="0"/>
                <a:ea typeface="新細明體" pitchFamily="18" charset="-120"/>
              </a:rPr>
              <a:t>Minimum Spanning Tree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6" grpId="0"/>
      <p:bldP spid="1526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hlink"/>
                </a:solidFill>
                <a:ea typeface="新細明體" pitchFamily="18" charset="-120"/>
              </a:rPr>
              <a:t>Applications of MSTs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latin typeface="Comic Sans MS" pitchFamily="66" charset="0"/>
                <a:ea typeface="新細明體" pitchFamily="18" charset="-120"/>
              </a:rPr>
              <a:t>Computer Networks</a:t>
            </a:r>
          </a:p>
          <a:p>
            <a:pPr lvl="1"/>
            <a:r>
              <a:rPr lang="en-US" altLang="zh-TW">
                <a:latin typeface="Comic Sans MS" pitchFamily="66" charset="0"/>
                <a:ea typeface="新細明體" pitchFamily="18" charset="-120"/>
              </a:rPr>
              <a:t>To </a:t>
            </a:r>
            <a:r>
              <a:rPr lang="en-US" altLang="zh-TW">
                <a:solidFill>
                  <a:schemeClr val="bg1"/>
                </a:solidFill>
                <a:latin typeface="Comic Sans MS" pitchFamily="66" charset="0"/>
                <a:ea typeface="新細明體" pitchFamily="18" charset="-120"/>
              </a:rPr>
              <a:t>find</a:t>
            </a:r>
            <a:r>
              <a:rPr lang="en-US" altLang="zh-TW">
                <a:latin typeface="Comic Sans MS" pitchFamily="66" charset="0"/>
                <a:ea typeface="新細明體" pitchFamily="18" charset="-120"/>
              </a:rPr>
              <a:t> how to connect a set of computers using the </a:t>
            </a:r>
            <a:r>
              <a:rPr lang="en-US" altLang="zh-TW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minimum amount of wire.</a:t>
            </a:r>
          </a:p>
          <a:p>
            <a:pPr lvl="1">
              <a:buFontTx/>
              <a:buNone/>
            </a:pPr>
            <a:endParaRPr lang="en-US" altLang="zh-TW"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>
                <a:solidFill>
                  <a:schemeClr val="hlink"/>
                </a:solidFill>
                <a:ea typeface="新細明體" pitchFamily="18" charset="-120"/>
              </a:rPr>
              <a:t>MST-Prim’s Algorithm</a:t>
            </a:r>
          </a:p>
        </p:txBody>
      </p:sp>
      <p:sp>
        <p:nvSpPr>
          <p:cNvPr id="177219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  <a:noFill/>
          <a:ln/>
        </p:spPr>
        <p:txBody>
          <a:bodyPr/>
          <a:lstStyle/>
          <a:p>
            <a:r>
              <a:rPr lang="en-US"/>
              <a:t>Start with minimum cost edge.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Select next minimum cost edge (</a:t>
            </a:r>
            <a:r>
              <a:rPr lang="en-US">
                <a:solidFill>
                  <a:schemeClr val="hlink"/>
                </a:solidFill>
              </a:rPr>
              <a:t>i,j</a:t>
            </a:r>
            <a:r>
              <a:rPr lang="en-US">
                <a:solidFill>
                  <a:schemeClr val="bg2"/>
                </a:solidFill>
              </a:rPr>
              <a:t>) such that </a:t>
            </a:r>
            <a:r>
              <a:rPr lang="en-US" i="1">
                <a:solidFill>
                  <a:schemeClr val="hlink"/>
                </a:solidFill>
              </a:rPr>
              <a:t>i</a:t>
            </a:r>
            <a:r>
              <a:rPr lang="en-US">
                <a:solidFill>
                  <a:schemeClr val="bg2"/>
                </a:solidFill>
              </a:rPr>
              <a:t> is a vertex already included in the tree, </a:t>
            </a:r>
            <a:r>
              <a:rPr lang="en-US" i="1">
                <a:solidFill>
                  <a:schemeClr val="hlink"/>
                </a:solidFill>
              </a:rPr>
              <a:t>j</a:t>
            </a:r>
            <a:r>
              <a:rPr lang="en-US">
                <a:solidFill>
                  <a:schemeClr val="bg2"/>
                </a:solidFill>
              </a:rPr>
              <a:t> is a vertex not yet included.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chemeClr val="bg2"/>
                </a:solidFill>
              </a:rPr>
              <a:t>Continue this process until the tree has </a:t>
            </a:r>
            <a:r>
              <a:rPr lang="en-US">
                <a:solidFill>
                  <a:schemeClr val="hlink"/>
                </a:solidFill>
              </a:rPr>
              <a:t>n - 1 </a:t>
            </a:r>
            <a:r>
              <a:rPr lang="en-US">
                <a:solidFill>
                  <a:schemeClr val="bg2"/>
                </a:solidFill>
              </a:rPr>
              <a:t>edges.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algn="l"/>
            <a:r>
              <a:rPr lang="en-US" altLang="zh-TW">
                <a:solidFill>
                  <a:schemeClr val="hlink"/>
                </a:solidFill>
                <a:ea typeface="新細明體" pitchFamily="18" charset="-120"/>
              </a:rPr>
              <a:t>Prim’s Algorithm</a:t>
            </a:r>
          </a:p>
        </p:txBody>
      </p:sp>
      <p:sp>
        <p:nvSpPr>
          <p:cNvPr id="178179" name="Oval 3"/>
          <p:cNvSpPr>
            <a:spLocks noChangeArrowheads="1"/>
          </p:cNvSpPr>
          <p:nvPr/>
        </p:nvSpPr>
        <p:spPr bwMode="auto">
          <a:xfrm>
            <a:off x="304800" y="2109788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8180" name="Oval 4"/>
          <p:cNvSpPr>
            <a:spLocks noChangeArrowheads="1"/>
          </p:cNvSpPr>
          <p:nvPr/>
        </p:nvSpPr>
        <p:spPr bwMode="auto">
          <a:xfrm>
            <a:off x="1023938" y="13906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8181" name="Oval 5"/>
          <p:cNvSpPr>
            <a:spLocks noChangeArrowheads="1"/>
          </p:cNvSpPr>
          <p:nvPr/>
        </p:nvSpPr>
        <p:spPr bwMode="auto">
          <a:xfrm>
            <a:off x="1025525" y="2830513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8</a:t>
            </a:r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1744663" y="2109788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i</a:t>
            </a:r>
          </a:p>
        </p:txBody>
      </p:sp>
      <p:sp>
        <p:nvSpPr>
          <p:cNvPr id="178183" name="Oval 7"/>
          <p:cNvSpPr>
            <a:spLocks noChangeArrowheads="1"/>
          </p:cNvSpPr>
          <p:nvPr/>
        </p:nvSpPr>
        <p:spPr bwMode="auto">
          <a:xfrm>
            <a:off x="2465388" y="13906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8184" name="Oval 8"/>
          <p:cNvSpPr>
            <a:spLocks noChangeArrowheads="1"/>
          </p:cNvSpPr>
          <p:nvPr/>
        </p:nvSpPr>
        <p:spPr bwMode="auto">
          <a:xfrm>
            <a:off x="2465388" y="2830513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4625975" y="2109788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78186" name="Oval 10"/>
          <p:cNvSpPr>
            <a:spLocks noChangeArrowheads="1"/>
          </p:cNvSpPr>
          <p:nvPr/>
        </p:nvSpPr>
        <p:spPr bwMode="auto">
          <a:xfrm>
            <a:off x="3905250" y="139065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78187" name="Oval 11"/>
          <p:cNvSpPr>
            <a:spLocks noChangeArrowheads="1"/>
          </p:cNvSpPr>
          <p:nvPr/>
        </p:nvSpPr>
        <p:spPr bwMode="auto">
          <a:xfrm>
            <a:off x="3905250" y="2830513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cxnSp>
        <p:nvCxnSpPr>
          <p:cNvPr id="178188" name="AutoShape 12"/>
          <p:cNvCxnSpPr>
            <a:cxnSpLocks noChangeShapeType="1"/>
            <a:stCxn id="178179" idx="7"/>
            <a:endCxn id="178180" idx="3"/>
          </p:cNvCxnSpPr>
          <p:nvPr/>
        </p:nvCxnSpPr>
        <p:spPr bwMode="auto">
          <a:xfrm flipV="1">
            <a:off x="549275" y="1635125"/>
            <a:ext cx="51752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89" name="AutoShape 13"/>
          <p:cNvCxnSpPr>
            <a:cxnSpLocks noChangeShapeType="1"/>
            <a:stCxn id="178179" idx="5"/>
            <a:endCxn id="178181" idx="1"/>
          </p:cNvCxnSpPr>
          <p:nvPr/>
        </p:nvCxnSpPr>
        <p:spPr bwMode="auto">
          <a:xfrm>
            <a:off x="549275" y="2354263"/>
            <a:ext cx="519113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90" name="AutoShape 14"/>
          <p:cNvCxnSpPr>
            <a:cxnSpLocks noChangeShapeType="1"/>
            <a:stCxn id="178181" idx="0"/>
            <a:endCxn id="178180" idx="4"/>
          </p:cNvCxnSpPr>
          <p:nvPr/>
        </p:nvCxnSpPr>
        <p:spPr bwMode="auto">
          <a:xfrm flipH="1" flipV="1">
            <a:off x="1168400" y="1677988"/>
            <a:ext cx="1588" cy="1152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91" name="AutoShape 15"/>
          <p:cNvCxnSpPr>
            <a:cxnSpLocks noChangeShapeType="1"/>
            <a:stCxn id="178181" idx="7"/>
            <a:endCxn id="178182" idx="3"/>
          </p:cNvCxnSpPr>
          <p:nvPr/>
        </p:nvCxnSpPr>
        <p:spPr bwMode="auto">
          <a:xfrm flipV="1">
            <a:off x="1270000" y="2354263"/>
            <a:ext cx="5175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92" name="AutoShape 16"/>
          <p:cNvCxnSpPr>
            <a:cxnSpLocks noChangeShapeType="1"/>
            <a:stCxn id="178182" idx="7"/>
            <a:endCxn id="178183" idx="3"/>
          </p:cNvCxnSpPr>
          <p:nvPr/>
        </p:nvCxnSpPr>
        <p:spPr bwMode="auto">
          <a:xfrm flipV="1">
            <a:off x="1989138" y="1635125"/>
            <a:ext cx="519112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93" name="AutoShape 17"/>
          <p:cNvCxnSpPr>
            <a:cxnSpLocks noChangeShapeType="1"/>
            <a:stCxn id="178182" idx="5"/>
            <a:endCxn id="178184" idx="1"/>
          </p:cNvCxnSpPr>
          <p:nvPr/>
        </p:nvCxnSpPr>
        <p:spPr bwMode="auto">
          <a:xfrm>
            <a:off x="1989138" y="2354263"/>
            <a:ext cx="519112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94" name="AutoShape 18"/>
          <p:cNvCxnSpPr>
            <a:cxnSpLocks noChangeShapeType="1"/>
            <a:stCxn id="178183" idx="6"/>
            <a:endCxn id="178186" idx="2"/>
          </p:cNvCxnSpPr>
          <p:nvPr/>
        </p:nvCxnSpPr>
        <p:spPr bwMode="auto">
          <a:xfrm>
            <a:off x="2752725" y="1535113"/>
            <a:ext cx="1152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95" name="AutoShape 19"/>
          <p:cNvCxnSpPr>
            <a:cxnSpLocks noChangeShapeType="1"/>
            <a:stCxn id="178184" idx="6"/>
            <a:endCxn id="178187" idx="2"/>
          </p:cNvCxnSpPr>
          <p:nvPr/>
        </p:nvCxnSpPr>
        <p:spPr bwMode="auto">
          <a:xfrm>
            <a:off x="2752725" y="2974975"/>
            <a:ext cx="1152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96" name="AutoShape 20"/>
          <p:cNvCxnSpPr>
            <a:cxnSpLocks noChangeShapeType="1"/>
            <a:stCxn id="178187" idx="0"/>
            <a:endCxn id="178186" idx="4"/>
          </p:cNvCxnSpPr>
          <p:nvPr/>
        </p:nvCxnSpPr>
        <p:spPr bwMode="auto">
          <a:xfrm flipV="1">
            <a:off x="4049713" y="1677988"/>
            <a:ext cx="0" cy="1152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97" name="AutoShape 21"/>
          <p:cNvCxnSpPr>
            <a:cxnSpLocks noChangeShapeType="1"/>
            <a:stCxn id="178183" idx="5"/>
            <a:endCxn id="178187" idx="1"/>
          </p:cNvCxnSpPr>
          <p:nvPr/>
        </p:nvCxnSpPr>
        <p:spPr bwMode="auto">
          <a:xfrm>
            <a:off x="2709863" y="1635125"/>
            <a:ext cx="1238250" cy="1238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98" name="AutoShape 22"/>
          <p:cNvCxnSpPr>
            <a:cxnSpLocks noChangeShapeType="1"/>
            <a:stCxn id="178180" idx="6"/>
            <a:endCxn id="178183" idx="2"/>
          </p:cNvCxnSpPr>
          <p:nvPr/>
        </p:nvCxnSpPr>
        <p:spPr bwMode="auto">
          <a:xfrm>
            <a:off x="1311275" y="1535113"/>
            <a:ext cx="1154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199" name="AutoShape 23"/>
          <p:cNvCxnSpPr>
            <a:cxnSpLocks noChangeShapeType="1"/>
            <a:stCxn id="178186" idx="5"/>
            <a:endCxn id="178185" idx="1"/>
          </p:cNvCxnSpPr>
          <p:nvPr/>
        </p:nvCxnSpPr>
        <p:spPr bwMode="auto">
          <a:xfrm>
            <a:off x="4149725" y="1635125"/>
            <a:ext cx="51911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200" name="AutoShape 24"/>
          <p:cNvCxnSpPr>
            <a:cxnSpLocks noChangeShapeType="1"/>
            <a:stCxn id="178187" idx="7"/>
            <a:endCxn id="178185" idx="3"/>
          </p:cNvCxnSpPr>
          <p:nvPr/>
        </p:nvCxnSpPr>
        <p:spPr bwMode="auto">
          <a:xfrm flipV="1">
            <a:off x="4149725" y="2354263"/>
            <a:ext cx="519113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8201" name="AutoShape 25"/>
          <p:cNvCxnSpPr>
            <a:cxnSpLocks noChangeShapeType="1"/>
            <a:stCxn id="178181" idx="6"/>
            <a:endCxn id="178184" idx="2"/>
          </p:cNvCxnSpPr>
          <p:nvPr/>
        </p:nvCxnSpPr>
        <p:spPr bwMode="auto">
          <a:xfrm>
            <a:off x="1312863" y="2974975"/>
            <a:ext cx="1152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557213" y="1655763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1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1744663" y="12954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8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3221038" y="12954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7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4373563" y="165576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9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4337050" y="258445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10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3983038" y="215265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14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3005138" y="2159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4</a:t>
            </a:r>
          </a:p>
        </p:txBody>
      </p: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2182813" y="186531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2</a:t>
            </a:r>
          </a:p>
        </p:txBody>
      </p: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3076575" y="295116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2</a:t>
            </a:r>
          </a:p>
        </p:txBody>
      </p:sp>
      <p:sp>
        <p:nvSpPr>
          <p:cNvPr id="178211" name="Text Box 35"/>
          <p:cNvSpPr txBox="1">
            <a:spLocks noChangeArrowheads="1"/>
          </p:cNvSpPr>
          <p:nvPr/>
        </p:nvSpPr>
        <p:spPr bwMode="auto">
          <a:xfrm>
            <a:off x="1709738" y="295116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4</a:t>
            </a:r>
          </a:p>
        </p:txBody>
      </p:sp>
      <p:sp>
        <p:nvSpPr>
          <p:cNvPr id="178212" name="Text Box 36"/>
          <p:cNvSpPr txBox="1">
            <a:spLocks noChangeArrowheads="1"/>
          </p:cNvSpPr>
          <p:nvPr/>
        </p:nvSpPr>
        <p:spPr bwMode="auto">
          <a:xfrm>
            <a:off x="1349375" y="23749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7</a:t>
            </a:r>
          </a:p>
        </p:txBody>
      </p:sp>
      <p:sp>
        <p:nvSpPr>
          <p:cNvPr id="178213" name="Text Box 37"/>
          <p:cNvSpPr txBox="1">
            <a:spLocks noChangeArrowheads="1"/>
          </p:cNvSpPr>
          <p:nvPr/>
        </p:nvSpPr>
        <p:spPr bwMode="auto">
          <a:xfrm>
            <a:off x="881063" y="2159000"/>
            <a:ext cx="342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11</a:t>
            </a:r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557213" y="258445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8</a:t>
            </a:r>
          </a:p>
        </p:txBody>
      </p:sp>
      <p:sp>
        <p:nvSpPr>
          <p:cNvPr id="178238" name="Oval 62"/>
          <p:cNvSpPr>
            <a:spLocks noChangeArrowheads="1"/>
          </p:cNvSpPr>
          <p:nvPr/>
        </p:nvSpPr>
        <p:spPr bwMode="auto">
          <a:xfrm>
            <a:off x="457200" y="4478338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8239" name="Oval 63"/>
          <p:cNvSpPr>
            <a:spLocks noChangeArrowheads="1"/>
          </p:cNvSpPr>
          <p:nvPr/>
        </p:nvSpPr>
        <p:spPr bwMode="auto">
          <a:xfrm>
            <a:off x="304800" y="2057400"/>
            <a:ext cx="304800" cy="3635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78240" name="Oval 64"/>
          <p:cNvSpPr>
            <a:spLocks noChangeArrowheads="1"/>
          </p:cNvSpPr>
          <p:nvPr/>
        </p:nvSpPr>
        <p:spPr bwMode="auto">
          <a:xfrm>
            <a:off x="544513" y="1654175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8241" name="Oval 65"/>
          <p:cNvSpPr>
            <a:spLocks noChangeArrowheads="1"/>
          </p:cNvSpPr>
          <p:nvPr/>
        </p:nvSpPr>
        <p:spPr bwMode="auto">
          <a:xfrm>
            <a:off x="1201738" y="3757613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78242" name="Oval 66"/>
          <p:cNvSpPr>
            <a:spLocks noChangeArrowheads="1"/>
          </p:cNvSpPr>
          <p:nvPr/>
        </p:nvSpPr>
        <p:spPr bwMode="auto">
          <a:xfrm>
            <a:off x="1025525" y="1389063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cxnSp>
        <p:nvCxnSpPr>
          <p:cNvPr id="178243" name="AutoShape 67"/>
          <p:cNvCxnSpPr>
            <a:cxnSpLocks noChangeShapeType="1"/>
          </p:cNvCxnSpPr>
          <p:nvPr/>
        </p:nvCxnSpPr>
        <p:spPr bwMode="auto">
          <a:xfrm flipV="1">
            <a:off x="682625" y="3962400"/>
            <a:ext cx="519113" cy="519113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78244" name="Oval 68"/>
          <p:cNvSpPr>
            <a:spLocks noChangeArrowheads="1"/>
          </p:cNvSpPr>
          <p:nvPr/>
        </p:nvSpPr>
        <p:spPr bwMode="auto">
          <a:xfrm>
            <a:off x="1744663" y="129540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8245" name="AutoShape 69"/>
          <p:cNvCxnSpPr>
            <a:cxnSpLocks noChangeShapeType="1"/>
          </p:cNvCxnSpPr>
          <p:nvPr/>
        </p:nvCxnSpPr>
        <p:spPr bwMode="auto">
          <a:xfrm>
            <a:off x="1497013" y="38862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78246" name="Oval 70"/>
          <p:cNvSpPr>
            <a:spLocks noChangeArrowheads="1"/>
          </p:cNvSpPr>
          <p:nvPr/>
        </p:nvSpPr>
        <p:spPr bwMode="auto">
          <a:xfrm>
            <a:off x="2620963" y="3757613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8247" name="Oval 71"/>
          <p:cNvSpPr>
            <a:spLocks noChangeArrowheads="1"/>
          </p:cNvSpPr>
          <p:nvPr/>
        </p:nvSpPr>
        <p:spPr bwMode="auto">
          <a:xfrm>
            <a:off x="2465388" y="1389063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78248" name="Oval 72"/>
          <p:cNvSpPr>
            <a:spLocks noChangeArrowheads="1"/>
          </p:cNvSpPr>
          <p:nvPr/>
        </p:nvSpPr>
        <p:spPr bwMode="auto">
          <a:xfrm>
            <a:off x="2178050" y="1871663"/>
            <a:ext cx="287338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8249" name="Oval 73"/>
          <p:cNvSpPr>
            <a:spLocks noChangeArrowheads="1"/>
          </p:cNvSpPr>
          <p:nvPr/>
        </p:nvSpPr>
        <p:spPr bwMode="auto">
          <a:xfrm>
            <a:off x="1744663" y="2116138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9</a:t>
            </a:r>
          </a:p>
        </p:txBody>
      </p:sp>
      <p:sp>
        <p:nvSpPr>
          <p:cNvPr id="178250" name="Oval 74"/>
          <p:cNvSpPr>
            <a:spLocks noChangeArrowheads="1"/>
          </p:cNvSpPr>
          <p:nvPr/>
        </p:nvSpPr>
        <p:spPr bwMode="auto">
          <a:xfrm>
            <a:off x="1901825" y="4437063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9</a:t>
            </a:r>
          </a:p>
        </p:txBody>
      </p:sp>
      <p:cxnSp>
        <p:nvCxnSpPr>
          <p:cNvPr id="178251" name="AutoShape 75"/>
          <p:cNvCxnSpPr>
            <a:cxnSpLocks noChangeShapeType="1"/>
          </p:cNvCxnSpPr>
          <p:nvPr/>
        </p:nvCxnSpPr>
        <p:spPr bwMode="auto">
          <a:xfrm flipV="1">
            <a:off x="2132013" y="3962400"/>
            <a:ext cx="517525" cy="52070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78252" name="Rectangle 76"/>
          <p:cNvSpPr>
            <a:spLocks noChangeArrowheads="1"/>
          </p:cNvSpPr>
          <p:nvPr/>
        </p:nvSpPr>
        <p:spPr bwMode="auto">
          <a:xfrm>
            <a:off x="2176463" y="23749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16</a:t>
            </a:r>
          </a:p>
        </p:txBody>
      </p:sp>
      <p:sp>
        <p:nvSpPr>
          <p:cNvPr id="178253" name="Oval 77"/>
          <p:cNvSpPr>
            <a:spLocks noChangeArrowheads="1"/>
          </p:cNvSpPr>
          <p:nvPr/>
        </p:nvSpPr>
        <p:spPr bwMode="auto">
          <a:xfrm>
            <a:off x="3013075" y="21590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8254" name="Oval 78"/>
          <p:cNvSpPr>
            <a:spLocks noChangeArrowheads="1"/>
          </p:cNvSpPr>
          <p:nvPr/>
        </p:nvSpPr>
        <p:spPr bwMode="auto">
          <a:xfrm>
            <a:off x="3905250" y="2819400"/>
            <a:ext cx="287338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78255" name="Oval 79"/>
          <p:cNvSpPr>
            <a:spLocks noChangeArrowheads="1"/>
          </p:cNvSpPr>
          <p:nvPr/>
        </p:nvSpPr>
        <p:spPr bwMode="auto">
          <a:xfrm>
            <a:off x="4062413" y="5199063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cxnSp>
        <p:nvCxnSpPr>
          <p:cNvPr id="178256" name="AutoShape 80"/>
          <p:cNvCxnSpPr>
            <a:cxnSpLocks noChangeShapeType="1"/>
          </p:cNvCxnSpPr>
          <p:nvPr/>
        </p:nvCxnSpPr>
        <p:spPr bwMode="auto">
          <a:xfrm>
            <a:off x="2865438" y="4017963"/>
            <a:ext cx="1239837" cy="1239837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78257" name="Oval 81"/>
          <p:cNvSpPr>
            <a:spLocks noChangeArrowheads="1"/>
          </p:cNvSpPr>
          <p:nvPr/>
        </p:nvSpPr>
        <p:spPr bwMode="auto">
          <a:xfrm>
            <a:off x="3074988" y="2951163"/>
            <a:ext cx="287337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8258" name="Oval 82"/>
          <p:cNvSpPr>
            <a:spLocks noChangeArrowheads="1"/>
          </p:cNvSpPr>
          <p:nvPr/>
        </p:nvSpPr>
        <p:spPr bwMode="auto">
          <a:xfrm>
            <a:off x="2465388" y="2819400"/>
            <a:ext cx="287337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178259" name="Oval 83"/>
          <p:cNvSpPr>
            <a:spLocks noChangeArrowheads="1"/>
          </p:cNvSpPr>
          <p:nvPr/>
        </p:nvSpPr>
        <p:spPr bwMode="auto">
          <a:xfrm>
            <a:off x="2620963" y="5199063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cxnSp>
        <p:nvCxnSpPr>
          <p:cNvPr id="178260" name="AutoShape 84"/>
          <p:cNvCxnSpPr>
            <a:cxnSpLocks noChangeShapeType="1"/>
          </p:cNvCxnSpPr>
          <p:nvPr/>
        </p:nvCxnSpPr>
        <p:spPr bwMode="auto">
          <a:xfrm>
            <a:off x="2908300" y="5334000"/>
            <a:ext cx="1154113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78261" name="Oval 85"/>
          <p:cNvSpPr>
            <a:spLocks noChangeArrowheads="1"/>
          </p:cNvSpPr>
          <p:nvPr/>
        </p:nvSpPr>
        <p:spPr bwMode="auto">
          <a:xfrm>
            <a:off x="1684338" y="29400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8262" name="Oval 86"/>
          <p:cNvSpPr>
            <a:spLocks noChangeArrowheads="1"/>
          </p:cNvSpPr>
          <p:nvPr/>
        </p:nvSpPr>
        <p:spPr bwMode="auto">
          <a:xfrm>
            <a:off x="1025525" y="2819400"/>
            <a:ext cx="287338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8</a:t>
            </a:r>
          </a:p>
        </p:txBody>
      </p:sp>
      <p:sp>
        <p:nvSpPr>
          <p:cNvPr id="178263" name="Oval 87"/>
          <p:cNvSpPr>
            <a:spLocks noChangeArrowheads="1"/>
          </p:cNvSpPr>
          <p:nvPr/>
        </p:nvSpPr>
        <p:spPr bwMode="auto">
          <a:xfrm>
            <a:off x="1181100" y="5199063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8</a:t>
            </a:r>
          </a:p>
        </p:txBody>
      </p:sp>
      <p:cxnSp>
        <p:nvCxnSpPr>
          <p:cNvPr id="178264" name="AutoShape 88"/>
          <p:cNvCxnSpPr>
            <a:cxnSpLocks noChangeShapeType="1"/>
          </p:cNvCxnSpPr>
          <p:nvPr/>
        </p:nvCxnSpPr>
        <p:spPr bwMode="auto">
          <a:xfrm>
            <a:off x="1468438" y="53340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78265" name="Oval 89"/>
          <p:cNvSpPr>
            <a:spLocks noChangeArrowheads="1"/>
          </p:cNvSpPr>
          <p:nvPr/>
        </p:nvSpPr>
        <p:spPr bwMode="auto">
          <a:xfrm>
            <a:off x="3206750" y="12954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8266" name="Oval 90"/>
          <p:cNvSpPr>
            <a:spLocks noChangeArrowheads="1"/>
          </p:cNvSpPr>
          <p:nvPr/>
        </p:nvSpPr>
        <p:spPr bwMode="auto">
          <a:xfrm>
            <a:off x="3905250" y="1389063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78267" name="Oval 91"/>
          <p:cNvSpPr>
            <a:spLocks noChangeArrowheads="1"/>
          </p:cNvSpPr>
          <p:nvPr/>
        </p:nvSpPr>
        <p:spPr bwMode="auto">
          <a:xfrm>
            <a:off x="4062413" y="3757613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cxnSp>
        <p:nvCxnSpPr>
          <p:cNvPr id="178268" name="AutoShape 92"/>
          <p:cNvCxnSpPr>
            <a:cxnSpLocks noChangeShapeType="1"/>
          </p:cNvCxnSpPr>
          <p:nvPr/>
        </p:nvCxnSpPr>
        <p:spPr bwMode="auto">
          <a:xfrm>
            <a:off x="2908300" y="3886200"/>
            <a:ext cx="1154113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78269" name="Oval 93"/>
          <p:cNvSpPr>
            <a:spLocks noChangeArrowheads="1"/>
          </p:cNvSpPr>
          <p:nvPr/>
        </p:nvSpPr>
        <p:spPr bwMode="auto">
          <a:xfrm>
            <a:off x="4360863" y="1654175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8270" name="Oval 94"/>
          <p:cNvSpPr>
            <a:spLocks noChangeArrowheads="1"/>
          </p:cNvSpPr>
          <p:nvPr/>
        </p:nvSpPr>
        <p:spPr bwMode="auto">
          <a:xfrm>
            <a:off x="4781550" y="4479925"/>
            <a:ext cx="287338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cxnSp>
        <p:nvCxnSpPr>
          <p:cNvPr id="178271" name="AutoShape 95"/>
          <p:cNvCxnSpPr>
            <a:cxnSpLocks noChangeShapeType="1"/>
          </p:cNvCxnSpPr>
          <p:nvPr/>
        </p:nvCxnSpPr>
        <p:spPr bwMode="auto">
          <a:xfrm>
            <a:off x="4306888" y="3975100"/>
            <a:ext cx="517525" cy="52070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78272" name="Oval 96"/>
          <p:cNvSpPr>
            <a:spLocks noChangeArrowheads="1"/>
          </p:cNvSpPr>
          <p:nvPr/>
        </p:nvSpPr>
        <p:spPr bwMode="auto">
          <a:xfrm>
            <a:off x="4625975" y="2133600"/>
            <a:ext cx="287338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78273" name="Rectangle 97"/>
          <p:cNvSpPr>
            <a:spLocks noChangeArrowheads="1"/>
          </p:cNvSpPr>
          <p:nvPr/>
        </p:nvSpPr>
        <p:spPr bwMode="auto">
          <a:xfrm>
            <a:off x="6553200" y="1066800"/>
            <a:ext cx="13716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b="1"/>
              <a:t>t </a:t>
            </a:r>
            <a:r>
              <a:rPr lang="en-US" sz="2400"/>
              <a:t>[</a:t>
            </a:r>
            <a:r>
              <a:rPr lang="en-US"/>
              <a:t>1:n-1,1:2</a:t>
            </a:r>
            <a:r>
              <a:rPr lang="en-US" sz="2400"/>
              <a:t>]</a:t>
            </a:r>
          </a:p>
          <a:p>
            <a:pPr algn="ctr"/>
            <a:endParaRPr lang="en-US"/>
          </a:p>
        </p:txBody>
      </p:sp>
      <p:grpSp>
        <p:nvGrpSpPr>
          <p:cNvPr id="178282" name="Group 106"/>
          <p:cNvGrpSpPr>
            <a:grpSpLocks/>
          </p:cNvGrpSpPr>
          <p:nvPr/>
        </p:nvGrpSpPr>
        <p:grpSpPr bwMode="auto">
          <a:xfrm>
            <a:off x="6553200" y="1752600"/>
            <a:ext cx="1371600" cy="457200"/>
            <a:chOff x="4272" y="1056"/>
            <a:chExt cx="864" cy="288"/>
          </a:xfrm>
        </p:grpSpPr>
        <p:sp>
          <p:nvSpPr>
            <p:cNvPr id="178274" name="Rectangle 98"/>
            <p:cNvSpPr>
              <a:spLocks noChangeArrowheads="1"/>
            </p:cNvSpPr>
            <p:nvPr/>
          </p:nvSpPr>
          <p:spPr bwMode="auto">
            <a:xfrm>
              <a:off x="4272" y="1056"/>
              <a:ext cx="864" cy="28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/>
                <a:t> 1         2</a:t>
              </a:r>
            </a:p>
          </p:txBody>
        </p:sp>
        <p:sp>
          <p:nvSpPr>
            <p:cNvPr id="178275" name="Line 99"/>
            <p:cNvSpPr>
              <a:spLocks noChangeShapeType="1"/>
            </p:cNvSpPr>
            <p:nvPr/>
          </p:nvSpPr>
          <p:spPr bwMode="auto">
            <a:xfrm>
              <a:off x="4704" y="10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endParaRPr lang="en-IN"/>
            </a:p>
          </p:txBody>
        </p:sp>
      </p:grpSp>
      <p:sp>
        <p:nvSpPr>
          <p:cNvPr id="178276" name="Rectangle 100"/>
          <p:cNvSpPr>
            <a:spLocks noChangeArrowheads="1"/>
          </p:cNvSpPr>
          <p:nvPr/>
        </p:nvSpPr>
        <p:spPr bwMode="auto">
          <a:xfrm>
            <a:off x="6553200" y="2209800"/>
            <a:ext cx="13716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 2         3</a:t>
            </a:r>
          </a:p>
        </p:txBody>
      </p:sp>
      <p:sp>
        <p:nvSpPr>
          <p:cNvPr id="178277" name="Line 101"/>
          <p:cNvSpPr>
            <a:spLocks noChangeShapeType="1"/>
          </p:cNvSpPr>
          <p:nvPr/>
        </p:nvSpPr>
        <p:spPr bwMode="auto">
          <a:xfrm>
            <a:off x="7239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8278" name="Rectangle 102"/>
          <p:cNvSpPr>
            <a:spLocks noChangeArrowheads="1"/>
          </p:cNvSpPr>
          <p:nvPr/>
        </p:nvSpPr>
        <p:spPr bwMode="auto">
          <a:xfrm>
            <a:off x="6553200" y="2667000"/>
            <a:ext cx="13716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 3           9</a:t>
            </a:r>
          </a:p>
        </p:txBody>
      </p:sp>
      <p:sp>
        <p:nvSpPr>
          <p:cNvPr id="178279" name="Line 103"/>
          <p:cNvSpPr>
            <a:spLocks noChangeShapeType="1"/>
          </p:cNvSpPr>
          <p:nvPr/>
        </p:nvSpPr>
        <p:spPr bwMode="auto">
          <a:xfrm>
            <a:off x="7239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8280" name="Rectangle 104"/>
          <p:cNvSpPr>
            <a:spLocks noChangeArrowheads="1"/>
          </p:cNvSpPr>
          <p:nvPr/>
        </p:nvSpPr>
        <p:spPr bwMode="auto">
          <a:xfrm>
            <a:off x="6553200" y="3124200"/>
            <a:ext cx="13716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 3           6</a:t>
            </a:r>
          </a:p>
        </p:txBody>
      </p:sp>
      <p:sp>
        <p:nvSpPr>
          <p:cNvPr id="178281" name="Line 105"/>
          <p:cNvSpPr>
            <a:spLocks noChangeShapeType="1"/>
          </p:cNvSpPr>
          <p:nvPr/>
        </p:nvSpPr>
        <p:spPr bwMode="auto">
          <a:xfrm>
            <a:off x="7239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8283" name="Rectangle 107"/>
          <p:cNvSpPr>
            <a:spLocks noChangeArrowheads="1"/>
          </p:cNvSpPr>
          <p:nvPr/>
        </p:nvSpPr>
        <p:spPr bwMode="auto">
          <a:xfrm>
            <a:off x="6553200" y="3581400"/>
            <a:ext cx="13716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 6          7</a:t>
            </a:r>
          </a:p>
        </p:txBody>
      </p:sp>
      <p:sp>
        <p:nvSpPr>
          <p:cNvPr id="178284" name="Line 108"/>
          <p:cNvSpPr>
            <a:spLocks noChangeShapeType="1"/>
          </p:cNvSpPr>
          <p:nvPr/>
        </p:nvSpPr>
        <p:spPr bwMode="auto">
          <a:xfrm>
            <a:off x="72390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8285" name="Rectangle 109"/>
          <p:cNvSpPr>
            <a:spLocks noChangeArrowheads="1"/>
          </p:cNvSpPr>
          <p:nvPr/>
        </p:nvSpPr>
        <p:spPr bwMode="auto">
          <a:xfrm>
            <a:off x="6553200" y="4038600"/>
            <a:ext cx="13716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 7          8</a:t>
            </a:r>
          </a:p>
        </p:txBody>
      </p:sp>
      <p:sp>
        <p:nvSpPr>
          <p:cNvPr id="178286" name="Line 110"/>
          <p:cNvSpPr>
            <a:spLocks noChangeShapeType="1"/>
          </p:cNvSpPr>
          <p:nvPr/>
        </p:nvSpPr>
        <p:spPr bwMode="auto">
          <a:xfrm>
            <a:off x="7239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8287" name="Rectangle 111"/>
          <p:cNvSpPr>
            <a:spLocks noChangeArrowheads="1"/>
          </p:cNvSpPr>
          <p:nvPr/>
        </p:nvSpPr>
        <p:spPr bwMode="auto">
          <a:xfrm>
            <a:off x="6553200" y="4495800"/>
            <a:ext cx="13716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 3          4</a:t>
            </a:r>
          </a:p>
        </p:txBody>
      </p:sp>
      <p:sp>
        <p:nvSpPr>
          <p:cNvPr id="178288" name="Line 112"/>
          <p:cNvSpPr>
            <a:spLocks noChangeShapeType="1"/>
          </p:cNvSpPr>
          <p:nvPr/>
        </p:nvSpPr>
        <p:spPr bwMode="auto">
          <a:xfrm>
            <a:off x="7239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8289" name="Rectangle 113"/>
          <p:cNvSpPr>
            <a:spLocks noChangeArrowheads="1"/>
          </p:cNvSpPr>
          <p:nvPr/>
        </p:nvSpPr>
        <p:spPr bwMode="auto">
          <a:xfrm>
            <a:off x="6553200" y="4953000"/>
            <a:ext cx="13716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 4         5</a:t>
            </a:r>
          </a:p>
        </p:txBody>
      </p:sp>
      <p:sp>
        <p:nvSpPr>
          <p:cNvPr id="178290" name="Line 114"/>
          <p:cNvSpPr>
            <a:spLocks noChangeShapeType="1"/>
          </p:cNvSpPr>
          <p:nvPr/>
        </p:nvSpPr>
        <p:spPr bwMode="auto">
          <a:xfrm>
            <a:off x="72390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8291" name="Rectangle 115"/>
          <p:cNvSpPr>
            <a:spLocks noChangeArrowheads="1"/>
          </p:cNvSpPr>
          <p:nvPr/>
        </p:nvSpPr>
        <p:spPr bwMode="auto">
          <a:xfrm>
            <a:off x="6096000" y="1828800"/>
            <a:ext cx="3048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78292" name="Rectangle 116"/>
          <p:cNvSpPr>
            <a:spLocks noChangeArrowheads="1"/>
          </p:cNvSpPr>
          <p:nvPr/>
        </p:nvSpPr>
        <p:spPr bwMode="auto">
          <a:xfrm>
            <a:off x="6096000" y="2286000"/>
            <a:ext cx="3048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78293" name="Rectangle 117"/>
          <p:cNvSpPr>
            <a:spLocks noChangeArrowheads="1"/>
          </p:cNvSpPr>
          <p:nvPr/>
        </p:nvSpPr>
        <p:spPr bwMode="auto">
          <a:xfrm>
            <a:off x="6096000" y="5029200"/>
            <a:ext cx="3048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78294" name="Rectangle 118"/>
          <p:cNvSpPr>
            <a:spLocks noChangeArrowheads="1"/>
          </p:cNvSpPr>
          <p:nvPr/>
        </p:nvSpPr>
        <p:spPr bwMode="auto">
          <a:xfrm>
            <a:off x="6096000" y="3200400"/>
            <a:ext cx="304800" cy="990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.</a:t>
            </a:r>
          </a:p>
          <a:p>
            <a:pPr algn="ctr"/>
            <a:r>
              <a:rPr lang="en-US" b="1"/>
              <a:t>.</a:t>
            </a:r>
          </a:p>
          <a:p>
            <a:pPr algn="ctr"/>
            <a:r>
              <a:rPr lang="en-US" b="1"/>
              <a:t>.</a:t>
            </a:r>
          </a:p>
        </p:txBody>
      </p:sp>
      <p:sp>
        <p:nvSpPr>
          <p:cNvPr id="178295" name="Rectangle 119"/>
          <p:cNvSpPr>
            <a:spLocks noChangeArrowheads="1"/>
          </p:cNvSpPr>
          <p:nvPr/>
        </p:nvSpPr>
        <p:spPr bwMode="auto">
          <a:xfrm>
            <a:off x="6705600" y="1447800"/>
            <a:ext cx="3048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78296" name="Rectangle 120"/>
          <p:cNvSpPr>
            <a:spLocks noChangeArrowheads="1"/>
          </p:cNvSpPr>
          <p:nvPr/>
        </p:nvSpPr>
        <p:spPr bwMode="auto">
          <a:xfrm>
            <a:off x="7391400" y="1447800"/>
            <a:ext cx="3048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00" name="Footer Placeholder 9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" fill="hold"/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500" fill="hold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500" fill="hold"/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500" fill="hold"/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8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8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8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8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8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8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500" fill="hold"/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500" fill="hold"/>
                                        <p:tgtEl>
                                          <p:spTgt spid="178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5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500" fill="hold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8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8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8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8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8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8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7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8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500" fill="hold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500" fill="hold"/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178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500" fill="hold"/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500" fill="hold"/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500" fill="hold"/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500" fill="hold"/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78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78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8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8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8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8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8" presetClass="emph" presetSubtype="0" repeatCount="3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4" dur="500" fill="hold"/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8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6" dur="500" fill="hold"/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8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500" fill="hold"/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0" dur="500" fill="hold"/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2" dur="500" fill="hold"/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8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4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6" dur="500" fill="hold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7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8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78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8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78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7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8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0" dur="500" fill="hold"/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2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8" presetClass="emph" presetSubtype="0" repeatCount="3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4" dur="500" fill="hold"/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78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78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21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78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78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78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78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17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8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" dur="500" fill="hold"/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" dur="500" fill="hold"/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78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78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500"/>
                            </p:stCondLst>
                            <p:childTnLst>
                              <p:par>
                                <p:cTn id="249" presetID="23" presetClass="entr" presetSubtype="3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78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78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78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78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7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2" grpId="0"/>
      <p:bldP spid="178203" grpId="0"/>
      <p:bldP spid="178204" grpId="0"/>
      <p:bldP spid="178204" grpId="1"/>
      <p:bldP spid="178204" grpId="2"/>
      <p:bldP spid="178204" grpId="3"/>
      <p:bldP spid="178204" grpId="4"/>
      <p:bldP spid="178205" grpId="0"/>
      <p:bldP spid="178206" grpId="0"/>
      <p:bldP spid="178206" grpId="1"/>
      <p:bldP spid="178206" grpId="2"/>
      <p:bldP spid="178206" grpId="3"/>
      <p:bldP spid="178207" grpId="0"/>
      <p:bldP spid="178207" grpId="1"/>
      <p:bldP spid="178207" grpId="2"/>
      <p:bldP spid="178207" grpId="3"/>
      <p:bldP spid="178208" grpId="0"/>
      <p:bldP spid="178208" grpId="1"/>
      <p:bldP spid="178209" grpId="0"/>
      <p:bldP spid="178210" grpId="0"/>
      <p:bldP spid="178211" grpId="0"/>
      <p:bldP spid="178212" grpId="0"/>
      <p:bldP spid="178212" grpId="1"/>
      <p:bldP spid="178212" grpId="2"/>
      <p:bldP spid="178213" grpId="0"/>
      <p:bldP spid="178213" grpId="1"/>
      <p:bldP spid="178213" grpId="2"/>
      <p:bldP spid="178213" grpId="3"/>
      <p:bldP spid="178213" grpId="4"/>
      <p:bldP spid="178214" grpId="0"/>
      <p:bldP spid="178214" grpId="1"/>
      <p:bldP spid="178214" grpId="2"/>
      <p:bldP spid="178214" grpId="3"/>
      <p:bldP spid="178214" grpId="4"/>
      <p:bldP spid="178214" grpId="5"/>
      <p:bldP spid="178238" grpId="0" animBg="1"/>
      <p:bldP spid="178239" grpId="0" animBg="1"/>
      <p:bldP spid="178240" grpId="0" animBg="1"/>
      <p:bldP spid="178241" grpId="0" animBg="1"/>
      <p:bldP spid="178242" grpId="0" animBg="1"/>
      <p:bldP spid="178244" grpId="0" animBg="1"/>
      <p:bldP spid="178246" grpId="0" animBg="1"/>
      <p:bldP spid="178247" grpId="0" animBg="1"/>
      <p:bldP spid="178248" grpId="0" animBg="1"/>
      <p:bldP spid="178249" grpId="0" animBg="1"/>
      <p:bldP spid="178250" grpId="0" animBg="1"/>
      <p:bldP spid="178252" grpId="0"/>
      <p:bldP spid="178252" grpId="1"/>
      <p:bldP spid="178253" grpId="0" animBg="1"/>
      <p:bldP spid="178254" grpId="0" animBg="1"/>
      <p:bldP spid="178255" grpId="0" animBg="1"/>
      <p:bldP spid="178257" grpId="0" animBg="1"/>
      <p:bldP spid="178258" grpId="0" animBg="1"/>
      <p:bldP spid="178259" grpId="0" animBg="1"/>
      <p:bldP spid="178261" grpId="0" animBg="1"/>
      <p:bldP spid="178262" grpId="0" animBg="1"/>
      <p:bldP spid="178263" grpId="0" animBg="1"/>
      <p:bldP spid="178265" grpId="0" animBg="1"/>
      <p:bldP spid="178266" grpId="0" animBg="1"/>
      <p:bldP spid="178267" grpId="0" animBg="1"/>
      <p:bldP spid="178269" grpId="0" animBg="1"/>
      <p:bldP spid="178270" grpId="0" animBg="1"/>
      <p:bldP spid="1782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744538" y="15938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1463675" y="874713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cxnSp>
        <p:nvCxnSpPr>
          <p:cNvPr id="191501" name="AutoShape 13"/>
          <p:cNvCxnSpPr>
            <a:cxnSpLocks noChangeShapeType="1"/>
            <a:stCxn id="191492" idx="7"/>
            <a:endCxn id="191493" idx="3"/>
          </p:cNvCxnSpPr>
          <p:nvPr/>
        </p:nvCxnSpPr>
        <p:spPr bwMode="auto">
          <a:xfrm flipV="1">
            <a:off x="989013" y="1119188"/>
            <a:ext cx="51752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1528" name="Oval 40"/>
          <p:cNvSpPr>
            <a:spLocks noChangeArrowheads="1"/>
          </p:cNvSpPr>
          <p:nvPr/>
        </p:nvSpPr>
        <p:spPr bwMode="auto">
          <a:xfrm>
            <a:off x="744538" y="1541463"/>
            <a:ext cx="304800" cy="3635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91530" name="Oval 42"/>
          <p:cNvSpPr>
            <a:spLocks noChangeArrowheads="1"/>
          </p:cNvSpPr>
          <p:nvPr/>
        </p:nvSpPr>
        <p:spPr bwMode="auto">
          <a:xfrm>
            <a:off x="1465263" y="873125"/>
            <a:ext cx="287337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91534" name="Oval 46"/>
          <p:cNvSpPr>
            <a:spLocks noChangeArrowheads="1"/>
          </p:cNvSpPr>
          <p:nvPr/>
        </p:nvSpPr>
        <p:spPr bwMode="auto">
          <a:xfrm>
            <a:off x="3370263" y="4818063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9</a:t>
            </a:r>
          </a:p>
        </p:txBody>
      </p:sp>
      <p:sp>
        <p:nvSpPr>
          <p:cNvPr id="191537" name="Oval 49"/>
          <p:cNvSpPr>
            <a:spLocks noChangeArrowheads="1"/>
          </p:cNvSpPr>
          <p:nvPr/>
        </p:nvSpPr>
        <p:spPr bwMode="auto">
          <a:xfrm>
            <a:off x="3352800" y="3217863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91539" name="Oval 51"/>
          <p:cNvSpPr>
            <a:spLocks noChangeArrowheads="1"/>
          </p:cNvSpPr>
          <p:nvPr/>
        </p:nvSpPr>
        <p:spPr bwMode="auto">
          <a:xfrm>
            <a:off x="3352800" y="3733800"/>
            <a:ext cx="287338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191541" name="Oval 53"/>
          <p:cNvSpPr>
            <a:spLocks noChangeArrowheads="1"/>
          </p:cNvSpPr>
          <p:nvPr/>
        </p:nvSpPr>
        <p:spPr bwMode="auto">
          <a:xfrm>
            <a:off x="3370263" y="4284663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8</a:t>
            </a:r>
          </a:p>
        </p:txBody>
      </p:sp>
      <p:sp>
        <p:nvSpPr>
          <p:cNvPr id="191543" name="Oval 55"/>
          <p:cNvSpPr>
            <a:spLocks noChangeArrowheads="1"/>
          </p:cNvSpPr>
          <p:nvPr/>
        </p:nvSpPr>
        <p:spPr bwMode="auto">
          <a:xfrm>
            <a:off x="3370263" y="2151063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91545" name="Oval 57"/>
          <p:cNvSpPr>
            <a:spLocks noChangeArrowheads="1"/>
          </p:cNvSpPr>
          <p:nvPr/>
        </p:nvSpPr>
        <p:spPr bwMode="auto">
          <a:xfrm>
            <a:off x="3370263" y="2684463"/>
            <a:ext cx="287337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91547" name="Oval 59"/>
          <p:cNvSpPr>
            <a:spLocks noChangeArrowheads="1"/>
          </p:cNvSpPr>
          <p:nvPr/>
        </p:nvSpPr>
        <p:spPr bwMode="auto">
          <a:xfrm>
            <a:off x="3370263" y="1676400"/>
            <a:ext cx="287337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91548" name="Rectangle 60"/>
          <p:cNvSpPr>
            <a:spLocks noChangeArrowheads="1"/>
          </p:cNvSpPr>
          <p:nvPr/>
        </p:nvSpPr>
        <p:spPr bwMode="auto">
          <a:xfrm>
            <a:off x="533400" y="457200"/>
            <a:ext cx="3810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91549" name="Rectangle 61"/>
          <p:cNvSpPr>
            <a:spLocks noChangeArrowheads="1"/>
          </p:cNvSpPr>
          <p:nvPr/>
        </p:nvSpPr>
        <p:spPr bwMode="auto">
          <a:xfrm>
            <a:off x="304800" y="1371600"/>
            <a:ext cx="3048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91550" name="Rectangle 62"/>
          <p:cNvSpPr>
            <a:spLocks noChangeArrowheads="1"/>
          </p:cNvSpPr>
          <p:nvPr/>
        </p:nvSpPr>
        <p:spPr bwMode="auto">
          <a:xfrm>
            <a:off x="1066800" y="762000"/>
            <a:ext cx="3048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i="1"/>
              <a:t>l</a:t>
            </a:r>
          </a:p>
        </p:txBody>
      </p:sp>
      <p:sp>
        <p:nvSpPr>
          <p:cNvPr id="191551" name="Rectangle 63"/>
          <p:cNvSpPr>
            <a:spLocks noChangeArrowheads="1"/>
          </p:cNvSpPr>
          <p:nvPr/>
        </p:nvSpPr>
        <p:spPr bwMode="auto">
          <a:xfrm>
            <a:off x="4267200" y="1676400"/>
            <a:ext cx="914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near[3]=2</a:t>
            </a:r>
          </a:p>
        </p:txBody>
      </p:sp>
      <p:sp>
        <p:nvSpPr>
          <p:cNvPr id="191552" name="Rectangle 64"/>
          <p:cNvSpPr>
            <a:spLocks noChangeArrowheads="1"/>
          </p:cNvSpPr>
          <p:nvPr/>
        </p:nvSpPr>
        <p:spPr bwMode="auto">
          <a:xfrm>
            <a:off x="4267200" y="2133600"/>
            <a:ext cx="914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near[4]=1</a:t>
            </a:r>
          </a:p>
        </p:txBody>
      </p:sp>
      <p:sp>
        <p:nvSpPr>
          <p:cNvPr id="191553" name="Rectangle 65"/>
          <p:cNvSpPr>
            <a:spLocks noChangeArrowheads="1"/>
          </p:cNvSpPr>
          <p:nvPr/>
        </p:nvSpPr>
        <p:spPr bwMode="auto">
          <a:xfrm>
            <a:off x="4343400" y="2667000"/>
            <a:ext cx="914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near[5]=1</a:t>
            </a:r>
          </a:p>
        </p:txBody>
      </p:sp>
      <p:sp>
        <p:nvSpPr>
          <p:cNvPr id="191554" name="Rectangle 66"/>
          <p:cNvSpPr>
            <a:spLocks noChangeArrowheads="1"/>
          </p:cNvSpPr>
          <p:nvPr/>
        </p:nvSpPr>
        <p:spPr bwMode="auto">
          <a:xfrm>
            <a:off x="4343400" y="3124200"/>
            <a:ext cx="914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near[6]=1</a:t>
            </a:r>
          </a:p>
        </p:txBody>
      </p:sp>
      <p:sp>
        <p:nvSpPr>
          <p:cNvPr id="191555" name="Rectangle 67"/>
          <p:cNvSpPr>
            <a:spLocks noChangeArrowheads="1"/>
          </p:cNvSpPr>
          <p:nvPr/>
        </p:nvSpPr>
        <p:spPr bwMode="auto">
          <a:xfrm>
            <a:off x="4343400" y="3733800"/>
            <a:ext cx="914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near[7]=1</a:t>
            </a:r>
          </a:p>
        </p:txBody>
      </p:sp>
      <p:sp>
        <p:nvSpPr>
          <p:cNvPr id="191556" name="Rectangle 68"/>
          <p:cNvSpPr>
            <a:spLocks noChangeArrowheads="1"/>
          </p:cNvSpPr>
          <p:nvPr/>
        </p:nvSpPr>
        <p:spPr bwMode="auto">
          <a:xfrm>
            <a:off x="4343400" y="4191000"/>
            <a:ext cx="914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near[8]=1 </a:t>
            </a:r>
          </a:p>
        </p:txBody>
      </p:sp>
      <p:sp>
        <p:nvSpPr>
          <p:cNvPr id="191557" name="Rectangle 69"/>
          <p:cNvSpPr>
            <a:spLocks noChangeArrowheads="1"/>
          </p:cNvSpPr>
          <p:nvPr/>
        </p:nvSpPr>
        <p:spPr bwMode="auto">
          <a:xfrm>
            <a:off x="4343400" y="4724400"/>
            <a:ext cx="914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near[9]=1</a:t>
            </a:r>
          </a:p>
        </p:txBody>
      </p:sp>
      <p:sp>
        <p:nvSpPr>
          <p:cNvPr id="191559" name="Oval 71"/>
          <p:cNvSpPr>
            <a:spLocks noChangeArrowheads="1"/>
          </p:cNvSpPr>
          <p:nvPr/>
        </p:nvSpPr>
        <p:spPr bwMode="auto">
          <a:xfrm>
            <a:off x="457200" y="2989263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91560" name="Oval 72"/>
          <p:cNvSpPr>
            <a:spLocks noChangeArrowheads="1"/>
          </p:cNvSpPr>
          <p:nvPr/>
        </p:nvSpPr>
        <p:spPr bwMode="auto">
          <a:xfrm>
            <a:off x="457200" y="2532063"/>
            <a:ext cx="287338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91561" name="Rectangle 73"/>
          <p:cNvSpPr>
            <a:spLocks noChangeArrowheads="1"/>
          </p:cNvSpPr>
          <p:nvPr/>
        </p:nvSpPr>
        <p:spPr bwMode="auto">
          <a:xfrm>
            <a:off x="1354138" y="2532063"/>
            <a:ext cx="914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near[1]=0</a:t>
            </a:r>
          </a:p>
        </p:txBody>
      </p:sp>
      <p:sp>
        <p:nvSpPr>
          <p:cNvPr id="191562" name="Rectangle 74"/>
          <p:cNvSpPr>
            <a:spLocks noChangeArrowheads="1"/>
          </p:cNvSpPr>
          <p:nvPr/>
        </p:nvSpPr>
        <p:spPr bwMode="auto">
          <a:xfrm>
            <a:off x="1354138" y="2989263"/>
            <a:ext cx="914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near[</a:t>
            </a:r>
            <a:r>
              <a:rPr lang="en-US" i="1"/>
              <a:t>2</a:t>
            </a:r>
            <a:r>
              <a:rPr lang="en-US"/>
              <a:t>]=0</a:t>
            </a:r>
          </a:p>
        </p:txBody>
      </p:sp>
      <p:sp>
        <p:nvSpPr>
          <p:cNvPr id="191563" name="Rectangle 75"/>
          <p:cNvSpPr>
            <a:spLocks noChangeArrowheads="1"/>
          </p:cNvSpPr>
          <p:nvPr/>
        </p:nvSpPr>
        <p:spPr bwMode="auto">
          <a:xfrm>
            <a:off x="2514600" y="304800"/>
            <a:ext cx="59436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b="1" i="1"/>
              <a:t>1. near[j] is a vertex in the tree such that cost [j,near[j]] is</a:t>
            </a:r>
          </a:p>
          <a:p>
            <a:r>
              <a:rPr lang="en-US" b="1" i="1"/>
              <a:t>   minimum  among all choices for near[j]</a:t>
            </a:r>
          </a:p>
        </p:txBody>
      </p:sp>
      <p:sp>
        <p:nvSpPr>
          <p:cNvPr id="191564" name="Rectangle 76"/>
          <p:cNvSpPr>
            <a:spLocks noChangeArrowheads="1"/>
          </p:cNvSpPr>
          <p:nvPr/>
        </p:nvSpPr>
        <p:spPr bwMode="auto">
          <a:xfrm>
            <a:off x="1524000" y="5486400"/>
            <a:ext cx="59436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b="1" i="1"/>
              <a:t>2. Select next min cost edge.</a:t>
            </a:r>
          </a:p>
        </p:txBody>
      </p:sp>
      <p:sp>
        <p:nvSpPr>
          <p:cNvPr id="191565" name="Rectangle 77"/>
          <p:cNvSpPr>
            <a:spLocks noChangeArrowheads="1"/>
          </p:cNvSpPr>
          <p:nvPr/>
        </p:nvSpPr>
        <p:spPr bwMode="auto">
          <a:xfrm>
            <a:off x="5715000" y="1143000"/>
            <a:ext cx="1752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cost[ j, near[j] ]</a:t>
            </a:r>
          </a:p>
        </p:txBody>
      </p:sp>
      <p:sp>
        <p:nvSpPr>
          <p:cNvPr id="191566" name="Rectangle 78"/>
          <p:cNvSpPr>
            <a:spLocks noChangeArrowheads="1"/>
          </p:cNvSpPr>
          <p:nvPr/>
        </p:nvSpPr>
        <p:spPr bwMode="auto">
          <a:xfrm>
            <a:off x="4648200" y="990600"/>
            <a:ext cx="3048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j</a:t>
            </a:r>
          </a:p>
        </p:txBody>
      </p:sp>
      <p:sp>
        <p:nvSpPr>
          <p:cNvPr id="191567" name="Line 79"/>
          <p:cNvSpPr>
            <a:spLocks noChangeShapeType="1"/>
          </p:cNvSpPr>
          <p:nvPr/>
        </p:nvSpPr>
        <p:spPr bwMode="auto">
          <a:xfrm>
            <a:off x="4800600" y="137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1568" name="Rectangle 80"/>
          <p:cNvSpPr>
            <a:spLocks noChangeArrowheads="1"/>
          </p:cNvSpPr>
          <p:nvPr/>
        </p:nvSpPr>
        <p:spPr bwMode="auto">
          <a:xfrm>
            <a:off x="5791200" y="1676400"/>
            <a:ext cx="1752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cost[ 3,2 ]=8</a:t>
            </a:r>
          </a:p>
        </p:txBody>
      </p:sp>
      <p:grpSp>
        <p:nvGrpSpPr>
          <p:cNvPr id="191575" name="Group 87"/>
          <p:cNvGrpSpPr>
            <a:grpSpLocks/>
          </p:cNvGrpSpPr>
          <p:nvPr/>
        </p:nvGrpSpPr>
        <p:grpSpPr bwMode="auto">
          <a:xfrm>
            <a:off x="5791200" y="2133600"/>
            <a:ext cx="1905000" cy="2819400"/>
            <a:chOff x="3648" y="1344"/>
            <a:chExt cx="1200" cy="1776"/>
          </a:xfrm>
        </p:grpSpPr>
        <p:sp>
          <p:nvSpPr>
            <p:cNvPr id="191569" name="Rectangle 81"/>
            <p:cNvSpPr>
              <a:spLocks noChangeArrowheads="1"/>
            </p:cNvSpPr>
            <p:nvPr/>
          </p:nvSpPr>
          <p:spPr bwMode="auto">
            <a:xfrm>
              <a:off x="3696" y="1344"/>
              <a:ext cx="1104" cy="1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/>
                <a:t>cost[ 4,1 ]= ∞</a:t>
              </a:r>
            </a:p>
          </p:txBody>
        </p:sp>
        <p:sp>
          <p:nvSpPr>
            <p:cNvPr id="191570" name="Rectangle 82"/>
            <p:cNvSpPr>
              <a:spLocks noChangeArrowheads="1"/>
            </p:cNvSpPr>
            <p:nvPr/>
          </p:nvSpPr>
          <p:spPr bwMode="auto">
            <a:xfrm>
              <a:off x="3744" y="2640"/>
              <a:ext cx="1104" cy="1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/>
                <a:t>cost[ 8,1 ]=8</a:t>
              </a:r>
            </a:p>
          </p:txBody>
        </p:sp>
        <p:sp>
          <p:nvSpPr>
            <p:cNvPr id="191571" name="Rectangle 83"/>
            <p:cNvSpPr>
              <a:spLocks noChangeArrowheads="1"/>
            </p:cNvSpPr>
            <p:nvPr/>
          </p:nvSpPr>
          <p:spPr bwMode="auto">
            <a:xfrm>
              <a:off x="3648" y="1632"/>
              <a:ext cx="1104" cy="1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/>
                <a:t> cost[ 5,1 ]= ∞</a:t>
              </a:r>
            </a:p>
          </p:txBody>
        </p:sp>
        <p:sp>
          <p:nvSpPr>
            <p:cNvPr id="191572" name="Rectangle 84"/>
            <p:cNvSpPr>
              <a:spLocks noChangeArrowheads="1"/>
            </p:cNvSpPr>
            <p:nvPr/>
          </p:nvSpPr>
          <p:spPr bwMode="auto">
            <a:xfrm>
              <a:off x="3696" y="1920"/>
              <a:ext cx="1104" cy="1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/>
                <a:t>cost[ 6,1 ]= ∞</a:t>
              </a:r>
            </a:p>
          </p:txBody>
        </p:sp>
        <p:sp>
          <p:nvSpPr>
            <p:cNvPr id="191573" name="Rectangle 85"/>
            <p:cNvSpPr>
              <a:spLocks noChangeArrowheads="1"/>
            </p:cNvSpPr>
            <p:nvPr/>
          </p:nvSpPr>
          <p:spPr bwMode="auto">
            <a:xfrm>
              <a:off x="3696" y="2352"/>
              <a:ext cx="1104" cy="1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/>
                <a:t>cost[ 7,1 ]= ∞</a:t>
              </a:r>
            </a:p>
          </p:txBody>
        </p:sp>
        <p:sp>
          <p:nvSpPr>
            <p:cNvPr id="191574" name="Rectangle 86"/>
            <p:cNvSpPr>
              <a:spLocks noChangeArrowheads="1"/>
            </p:cNvSpPr>
            <p:nvPr/>
          </p:nvSpPr>
          <p:spPr bwMode="auto">
            <a:xfrm>
              <a:off x="3696" y="2976"/>
              <a:ext cx="1104" cy="1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/>
                <a:t>cost[ 9,1 ]= ∞</a:t>
              </a:r>
            </a:p>
          </p:txBody>
        </p:sp>
      </p:grpSp>
      <p:grpSp>
        <p:nvGrpSpPr>
          <p:cNvPr id="191578" name="Group 90"/>
          <p:cNvGrpSpPr>
            <a:grpSpLocks/>
          </p:cNvGrpSpPr>
          <p:nvPr/>
        </p:nvGrpSpPr>
        <p:grpSpPr bwMode="auto">
          <a:xfrm>
            <a:off x="1752600" y="855663"/>
            <a:ext cx="1125538" cy="287337"/>
            <a:chOff x="1200" y="539"/>
            <a:chExt cx="709" cy="181"/>
          </a:xfrm>
        </p:grpSpPr>
        <p:sp>
          <p:nvSpPr>
            <p:cNvPr id="191576" name="Oval 88"/>
            <p:cNvSpPr>
              <a:spLocks noChangeArrowheads="1"/>
            </p:cNvSpPr>
            <p:nvPr/>
          </p:nvSpPr>
          <p:spPr bwMode="auto">
            <a:xfrm>
              <a:off x="1728" y="539"/>
              <a:ext cx="181" cy="18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91577" name="Line 89"/>
            <p:cNvSpPr>
              <a:spLocks noChangeShapeType="1"/>
            </p:cNvSpPr>
            <p:nvPr/>
          </p:nvSpPr>
          <p:spPr bwMode="auto">
            <a:xfrm>
              <a:off x="1200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endParaRPr lang="en-IN"/>
            </a:p>
          </p:txBody>
        </p:sp>
      </p:grpSp>
      <p:grpSp>
        <p:nvGrpSpPr>
          <p:cNvPr id="191581" name="Group 93"/>
          <p:cNvGrpSpPr>
            <a:grpSpLocks/>
          </p:cNvGrpSpPr>
          <p:nvPr/>
        </p:nvGrpSpPr>
        <p:grpSpPr bwMode="auto">
          <a:xfrm>
            <a:off x="457200" y="3522663"/>
            <a:ext cx="1811338" cy="287337"/>
            <a:chOff x="288" y="2219"/>
            <a:chExt cx="1141" cy="181"/>
          </a:xfrm>
        </p:grpSpPr>
        <p:sp>
          <p:nvSpPr>
            <p:cNvPr id="191579" name="Oval 91"/>
            <p:cNvSpPr>
              <a:spLocks noChangeArrowheads="1"/>
            </p:cNvSpPr>
            <p:nvPr/>
          </p:nvSpPr>
          <p:spPr bwMode="auto">
            <a:xfrm>
              <a:off x="288" y="2219"/>
              <a:ext cx="181" cy="181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91580" name="Rectangle 92"/>
            <p:cNvSpPr>
              <a:spLocks noChangeArrowheads="1"/>
            </p:cNvSpPr>
            <p:nvPr/>
          </p:nvSpPr>
          <p:spPr bwMode="auto">
            <a:xfrm>
              <a:off x="853" y="2219"/>
              <a:ext cx="576" cy="1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/>
                <a:t>near[</a:t>
              </a:r>
              <a:r>
                <a:rPr lang="en-US" i="1"/>
                <a:t>3</a:t>
              </a:r>
              <a:r>
                <a:rPr lang="en-US"/>
                <a:t>]=0</a:t>
              </a:r>
            </a:p>
          </p:txBody>
        </p:sp>
      </p:grp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610600" cy="6477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2"/>
                </a:solidFill>
              </a:rPr>
              <a:t>Prim’s Algorithm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800">
              <a:solidFill>
                <a:schemeClr val="hlink"/>
              </a:solidFill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hlink"/>
                </a:solidFill>
              </a:rPr>
              <a:t>1	Algorithm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/>
              <a:t>Prim(E, cost, n, t)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2	// E is the set of edges in G.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3"/>
            </a:pPr>
            <a:r>
              <a:rPr lang="en-US" sz="1600"/>
              <a:t>//cost[1:n,1:n] is the cost matrix such that cost[i,j] is either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4          // positive real number  or </a:t>
            </a:r>
            <a:r>
              <a:rPr lang="en-US" sz="1600">
                <a:cs typeface="Times New Roman" pitchFamily="18" charset="0"/>
              </a:rPr>
              <a:t>∞ if no edge (i,j) exists.  cost[i,j]=0, if i=j.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5	// A minimum spanning tree is computed and stored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6	// as a set of edges in the array t[1:n-1,1:2]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7	</a:t>
            </a:r>
            <a:r>
              <a:rPr lang="en-US" sz="1800"/>
              <a:t>{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/>
              <a:t>8	      Let (k,</a:t>
            </a:r>
            <a:r>
              <a:rPr lang="en-US" sz="1800" i="1"/>
              <a:t>l</a:t>
            </a:r>
            <a:r>
              <a:rPr lang="en-US" sz="1800"/>
              <a:t>) be an edge of minimum cost in E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/>
              <a:t>   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9</a:t>
            </a:r>
            <a:r>
              <a:rPr lang="en-US" sz="1800"/>
              <a:t>		</a:t>
            </a:r>
            <a:r>
              <a:rPr lang="en-US" sz="1600"/>
              <a:t>mincost=cost[k,</a:t>
            </a:r>
            <a:r>
              <a:rPr lang="en-US" sz="1600" i="1"/>
              <a:t>l</a:t>
            </a:r>
            <a:r>
              <a:rPr lang="en-US" sz="1600"/>
              <a:t>];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/>
              <a:t>10            t[1,1]=k; t[1,2]=</a:t>
            </a:r>
            <a:r>
              <a:rPr lang="en-US" sz="1800" i="1"/>
              <a:t>l</a:t>
            </a:r>
            <a:r>
              <a:rPr lang="en-US" sz="1800"/>
              <a:t>;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11"/>
            </a:pPr>
            <a:r>
              <a:rPr lang="en-US" sz="1800"/>
              <a:t>      near[k]=near[</a:t>
            </a:r>
            <a:r>
              <a:rPr lang="en-US" sz="1800" i="1"/>
              <a:t>l</a:t>
            </a:r>
            <a:r>
              <a:rPr lang="en-US" sz="1800"/>
              <a:t>]=0;</a:t>
            </a:r>
          </a:p>
          <a:p>
            <a:pPr marL="609600" indent="-609600">
              <a:lnSpc>
                <a:spcPct val="80000"/>
              </a:lnSpc>
              <a:buFontTx/>
              <a:buAutoNum type="arabicPlain" startAt="11"/>
            </a:pPr>
            <a:endParaRPr lang="en-US" sz="18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hlink"/>
                </a:solidFill>
              </a:rPr>
              <a:t>12                 for </a:t>
            </a:r>
            <a:r>
              <a:rPr lang="en-US" sz="1800"/>
              <a:t>i=1 </a:t>
            </a:r>
            <a:r>
              <a:rPr lang="en-US" sz="1800">
                <a:solidFill>
                  <a:schemeClr val="hlink"/>
                </a:solidFill>
              </a:rPr>
              <a:t>to</a:t>
            </a:r>
            <a:r>
              <a:rPr lang="en-US" sz="1800"/>
              <a:t> n </a:t>
            </a:r>
            <a:r>
              <a:rPr lang="en-US" sz="1800">
                <a:solidFill>
                  <a:schemeClr val="hlink"/>
                </a:solidFill>
              </a:rPr>
              <a:t>do</a:t>
            </a:r>
            <a:r>
              <a:rPr lang="en-US" sz="1800"/>
              <a:t>	// initialize  near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/>
              <a:t>13                     if( near[i] </a:t>
            </a:r>
            <a:r>
              <a:rPr lang="en-US" sz="1800">
                <a:cs typeface="Times New Roman" pitchFamily="18" charset="0"/>
              </a:rPr>
              <a:t>≠0 ) then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14</a:t>
            </a:r>
            <a:r>
              <a:rPr lang="en-US" sz="1800"/>
              <a:t>			</a:t>
            </a:r>
            <a:r>
              <a:rPr lang="en-US" sz="1800">
                <a:solidFill>
                  <a:schemeClr val="hlink"/>
                </a:solidFill>
              </a:rPr>
              <a:t>if</a:t>
            </a:r>
            <a:r>
              <a:rPr lang="en-US" sz="1800"/>
              <a:t>(  cost[i,k]&lt; cost[i, </a:t>
            </a:r>
            <a:r>
              <a:rPr lang="en-US" sz="1800" i="1"/>
              <a:t>l</a:t>
            </a:r>
            <a:r>
              <a:rPr lang="en-US" sz="1800"/>
              <a:t>]  </a:t>
            </a:r>
            <a:r>
              <a:rPr lang="en-US" sz="1800">
                <a:solidFill>
                  <a:schemeClr val="hlink"/>
                </a:solidFill>
              </a:rPr>
              <a:t>then</a:t>
            </a:r>
            <a:r>
              <a:rPr lang="en-US" sz="1800"/>
              <a:t> near[i]=</a:t>
            </a:r>
            <a:r>
              <a:rPr lang="en-US" sz="1800" i="1"/>
              <a:t>k;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hlink"/>
                </a:solidFill>
              </a:rPr>
              <a:t>       			else </a:t>
            </a:r>
            <a:r>
              <a:rPr lang="en-US" sz="1800"/>
              <a:t> near[i]= </a:t>
            </a:r>
            <a:r>
              <a:rPr lang="en-US" sz="1800" i="1"/>
              <a:t>l</a:t>
            </a:r>
            <a:r>
              <a:rPr lang="en-US" sz="1800"/>
              <a:t>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8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/>
              <a:t>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/>
              <a:t>			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8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10600" cy="6324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14  	</a:t>
            </a:r>
            <a:r>
              <a:rPr lang="en-US" sz="2000">
                <a:solidFill>
                  <a:schemeClr val="hlink"/>
                </a:solidFill>
              </a:rPr>
              <a:t>for</a:t>
            </a:r>
            <a:r>
              <a:rPr lang="en-US" sz="2000"/>
              <a:t> i=2 </a:t>
            </a:r>
            <a:r>
              <a:rPr lang="en-US" sz="2000">
                <a:solidFill>
                  <a:schemeClr val="hlink"/>
                </a:solidFill>
              </a:rPr>
              <a:t>to</a:t>
            </a:r>
            <a:r>
              <a:rPr lang="en-US" sz="2000"/>
              <a:t> n-1 </a:t>
            </a:r>
            <a:r>
              <a:rPr lang="en-US" sz="2000">
                <a:solidFill>
                  <a:schemeClr val="hlink"/>
                </a:solidFill>
              </a:rPr>
              <a:t>do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15	        {</a:t>
            </a:r>
          </a:p>
          <a:p>
            <a:pPr marL="609600" indent="-609600">
              <a:lnSpc>
                <a:spcPct val="90000"/>
              </a:lnSpc>
              <a:buFontTx/>
              <a:buAutoNum type="arabicPlain" startAt="16"/>
            </a:pPr>
            <a:r>
              <a:rPr lang="en-US" sz="2000" i="1"/>
              <a:t>               // Find n-1 additional edges for 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i="1"/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17			Let j be an index such that near[j]</a:t>
            </a:r>
            <a:r>
              <a:rPr lang="en-US" sz="2000">
                <a:cs typeface="Times New Roman" pitchFamily="18" charset="0"/>
              </a:rPr>
              <a:t>≠0 and</a:t>
            </a:r>
          </a:p>
          <a:p>
            <a:pPr marL="609600" indent="-609600">
              <a:lnSpc>
                <a:spcPct val="90000"/>
              </a:lnSpc>
              <a:buFontTx/>
              <a:buAutoNum type="arabicPlain" startAt="18"/>
            </a:pPr>
            <a:r>
              <a:rPr lang="en-US" sz="2000">
                <a:cs typeface="Times New Roman" pitchFamily="18" charset="0"/>
              </a:rPr>
              <a:t>                   cost[j,near[j]] is minimum;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19			t[i,1]=j; t[i,2]=near[j];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20			mincost=mincost+cost[j,near[j]];</a:t>
            </a:r>
          </a:p>
          <a:p>
            <a:pPr marL="609600" indent="-609600">
              <a:lnSpc>
                <a:spcPct val="90000"/>
              </a:lnSpc>
              <a:buFontTx/>
              <a:buAutoNum type="arabicPlain" startAt="21"/>
            </a:pPr>
            <a:r>
              <a:rPr lang="en-US" sz="2000">
                <a:cs typeface="Times New Roman" pitchFamily="18" charset="0"/>
              </a:rPr>
              <a:t>                   near[j]=0;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22			</a:t>
            </a:r>
            <a:r>
              <a:rPr lang="en-US" sz="2000">
                <a:solidFill>
                  <a:schemeClr val="hlink"/>
                </a:solidFill>
                <a:cs typeface="Times New Roman" pitchFamily="18" charset="0"/>
              </a:rPr>
              <a:t>for</a:t>
            </a:r>
            <a:r>
              <a:rPr lang="en-US" sz="2000">
                <a:cs typeface="Times New Roman" pitchFamily="18" charset="0"/>
              </a:rPr>
              <a:t> k=1 </a:t>
            </a:r>
            <a:r>
              <a:rPr lang="en-US" sz="2000">
                <a:solidFill>
                  <a:schemeClr val="hlink"/>
                </a:solidFill>
                <a:cs typeface="Times New Roman" pitchFamily="18" charset="0"/>
              </a:rPr>
              <a:t>to</a:t>
            </a:r>
            <a:r>
              <a:rPr lang="en-US" sz="2000">
                <a:cs typeface="Times New Roman" pitchFamily="18" charset="0"/>
              </a:rPr>
              <a:t> n </a:t>
            </a:r>
            <a:r>
              <a:rPr lang="en-US" sz="2000">
                <a:solidFill>
                  <a:schemeClr val="hlink"/>
                </a:solidFill>
                <a:cs typeface="Times New Roman" pitchFamily="18" charset="0"/>
              </a:rPr>
              <a:t>do </a:t>
            </a:r>
            <a:r>
              <a:rPr lang="en-US" sz="2000">
                <a:cs typeface="Times New Roman" pitchFamily="18" charset="0"/>
              </a:rPr>
              <a:t> // update near[]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23			</a:t>
            </a:r>
            <a:r>
              <a:rPr lang="en-US" sz="2000">
                <a:solidFill>
                  <a:schemeClr val="hlink"/>
                </a:solidFill>
                <a:cs typeface="Times New Roman" pitchFamily="18" charset="0"/>
              </a:rPr>
              <a:t>if</a:t>
            </a:r>
            <a:r>
              <a:rPr lang="en-US" sz="2000">
                <a:cs typeface="Times New Roman" pitchFamily="18" charset="0"/>
              </a:rPr>
              <a:t>( ( near[k] ≠0 ) and (cost[k,near[k]&gt;cost[k,j]))  </a:t>
            </a:r>
            <a:r>
              <a:rPr lang="en-US" sz="2000">
                <a:solidFill>
                  <a:schemeClr val="hlink"/>
                </a:solidFill>
                <a:cs typeface="Times New Roman" pitchFamily="18" charset="0"/>
              </a:rPr>
              <a:t>then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24				near[k]=j;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25		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26 </a:t>
            </a:r>
            <a:r>
              <a:rPr lang="en-US" sz="2000">
                <a:solidFill>
                  <a:schemeClr val="hlink"/>
                </a:solidFill>
                <a:cs typeface="Times New Roman" pitchFamily="18" charset="0"/>
              </a:rPr>
              <a:t> return</a:t>
            </a:r>
            <a:r>
              <a:rPr lang="en-US" sz="2000">
                <a:cs typeface="Times New Roman" pitchFamily="18" charset="0"/>
              </a:rPr>
              <a:t> mincost;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>
                <a:cs typeface="Times New Roman" pitchFamily="18" charset="0"/>
              </a:rPr>
              <a:t>27 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Time complexity of Prims algorithm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r>
              <a:rPr lang="en-US" sz="2800"/>
              <a:t>Line </a:t>
            </a:r>
            <a:r>
              <a:rPr lang="en-US" sz="2800">
                <a:solidFill>
                  <a:schemeClr val="hlink"/>
                </a:solidFill>
              </a:rPr>
              <a:t>8</a:t>
            </a:r>
            <a:r>
              <a:rPr lang="en-US" sz="2800"/>
              <a:t> takes </a:t>
            </a:r>
            <a:r>
              <a:rPr lang="en-US" sz="2800" i="1">
                <a:solidFill>
                  <a:schemeClr val="hlink"/>
                </a:solidFill>
              </a:rPr>
              <a:t>o</a:t>
            </a:r>
            <a:r>
              <a:rPr lang="en-US" sz="2800">
                <a:solidFill>
                  <a:schemeClr val="hlink"/>
                </a:solidFill>
              </a:rPr>
              <a:t>(E).</a:t>
            </a:r>
          </a:p>
          <a:p>
            <a:r>
              <a:rPr lang="en-US" sz="2800"/>
              <a:t>The for loop of line </a:t>
            </a:r>
            <a:r>
              <a:rPr lang="en-US" sz="2800">
                <a:solidFill>
                  <a:schemeClr val="hlink"/>
                </a:solidFill>
              </a:rPr>
              <a:t>12</a:t>
            </a:r>
            <a:r>
              <a:rPr lang="en-US" sz="2800"/>
              <a:t> takes </a:t>
            </a:r>
            <a:r>
              <a:rPr lang="en-US" sz="2800" i="1">
                <a:solidFill>
                  <a:schemeClr val="hlink"/>
                </a:solidFill>
              </a:rPr>
              <a:t>o</a:t>
            </a:r>
            <a:r>
              <a:rPr lang="en-US" sz="2800">
                <a:solidFill>
                  <a:schemeClr val="hlink"/>
                </a:solidFill>
              </a:rPr>
              <a:t>(n).</a:t>
            </a:r>
          </a:p>
          <a:p>
            <a:r>
              <a:rPr lang="en-US" sz="2800">
                <a:solidFill>
                  <a:schemeClr val="hlink"/>
                </a:solidFill>
              </a:rPr>
              <a:t>17</a:t>
            </a:r>
            <a:r>
              <a:rPr lang="en-US" sz="2800"/>
              <a:t> and </a:t>
            </a:r>
            <a:r>
              <a:rPr lang="en-US" sz="2800">
                <a:solidFill>
                  <a:schemeClr val="hlink"/>
                </a:solidFill>
              </a:rPr>
              <a:t>18</a:t>
            </a:r>
            <a:r>
              <a:rPr lang="en-US" sz="2800"/>
              <a:t> and the for loop of line </a:t>
            </a:r>
            <a:r>
              <a:rPr lang="en-US" sz="2800">
                <a:solidFill>
                  <a:schemeClr val="hlink"/>
                </a:solidFill>
              </a:rPr>
              <a:t>22</a:t>
            </a:r>
            <a:r>
              <a:rPr lang="en-US" sz="2800"/>
              <a:t> require </a:t>
            </a:r>
            <a:r>
              <a:rPr lang="en-US" sz="2800" i="1">
                <a:solidFill>
                  <a:schemeClr val="hlink"/>
                </a:solidFill>
              </a:rPr>
              <a:t>o</a:t>
            </a:r>
            <a:r>
              <a:rPr lang="en-US" sz="2800">
                <a:solidFill>
                  <a:schemeClr val="hlink"/>
                </a:solidFill>
              </a:rPr>
              <a:t>(n)</a:t>
            </a:r>
            <a:r>
              <a:rPr lang="en-US" sz="2800"/>
              <a:t> time.</a:t>
            </a:r>
          </a:p>
          <a:p>
            <a:r>
              <a:rPr lang="en-US" sz="2800"/>
              <a:t>Each iteration of the for loop of line </a:t>
            </a:r>
            <a:r>
              <a:rPr lang="en-US" sz="2800">
                <a:solidFill>
                  <a:schemeClr val="hlink"/>
                </a:solidFill>
              </a:rPr>
              <a:t>14</a:t>
            </a:r>
            <a:r>
              <a:rPr lang="en-US" sz="2800"/>
              <a:t> takes </a:t>
            </a:r>
            <a:r>
              <a:rPr lang="en-US" sz="2800" i="1">
                <a:solidFill>
                  <a:schemeClr val="hlink"/>
                </a:solidFill>
              </a:rPr>
              <a:t>o</a:t>
            </a:r>
            <a:r>
              <a:rPr lang="en-US" sz="2800">
                <a:solidFill>
                  <a:schemeClr val="hlink"/>
                </a:solidFill>
              </a:rPr>
              <a:t>(n)</a:t>
            </a:r>
            <a:r>
              <a:rPr lang="en-US" sz="2800"/>
              <a:t> time.</a:t>
            </a:r>
          </a:p>
          <a:p>
            <a:r>
              <a:rPr lang="en-US" sz="2800"/>
              <a:t>Therefore, the total time for the  for loop of line </a:t>
            </a:r>
            <a:r>
              <a:rPr lang="en-US" sz="2800">
                <a:solidFill>
                  <a:schemeClr val="hlink"/>
                </a:solidFill>
              </a:rPr>
              <a:t>14</a:t>
            </a:r>
            <a:r>
              <a:rPr lang="en-US" sz="2800"/>
              <a:t> is </a:t>
            </a:r>
            <a:r>
              <a:rPr lang="en-US" sz="2800" i="1">
                <a:solidFill>
                  <a:schemeClr val="hlink"/>
                </a:solidFill>
              </a:rPr>
              <a:t>o</a:t>
            </a:r>
            <a:r>
              <a:rPr lang="en-US" sz="2800">
                <a:solidFill>
                  <a:schemeClr val="hlink"/>
                </a:solidFill>
              </a:rPr>
              <a:t>(n</a:t>
            </a:r>
            <a:r>
              <a:rPr lang="en-US" sz="2800" baseline="30000">
                <a:solidFill>
                  <a:schemeClr val="hlink"/>
                </a:solidFill>
              </a:rPr>
              <a:t>2</a:t>
            </a:r>
            <a:r>
              <a:rPr lang="en-US" sz="2800">
                <a:solidFill>
                  <a:schemeClr val="hlink"/>
                </a:solidFill>
              </a:rPr>
              <a:t>).</a:t>
            </a:r>
          </a:p>
          <a:p>
            <a:r>
              <a:rPr lang="en-US" sz="2800"/>
              <a:t>Hence, time complexity of Prim is </a:t>
            </a:r>
            <a:r>
              <a:rPr lang="en-US" sz="2800" i="1">
                <a:solidFill>
                  <a:schemeClr val="hlink"/>
                </a:solidFill>
              </a:rPr>
              <a:t>o</a:t>
            </a:r>
            <a:r>
              <a:rPr lang="en-US" sz="2800">
                <a:solidFill>
                  <a:schemeClr val="hlink"/>
                </a:solidFill>
              </a:rPr>
              <a:t>(n</a:t>
            </a:r>
            <a:r>
              <a:rPr lang="en-US" sz="2800" baseline="30000">
                <a:solidFill>
                  <a:schemeClr val="hlink"/>
                </a:solidFill>
              </a:rPr>
              <a:t>2</a:t>
            </a:r>
            <a:r>
              <a:rPr lang="en-US" sz="2800">
                <a:solidFill>
                  <a:schemeClr val="hlink"/>
                </a:solidFill>
              </a:rPr>
              <a:t>).</a:t>
            </a:r>
          </a:p>
          <a:p>
            <a:endParaRPr lang="en-US" sz="2800"/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5562600"/>
          </a:xfrm>
        </p:spPr>
        <p:txBody>
          <a:bodyPr/>
          <a:lstStyle/>
          <a:p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A greedy algorithm always </a:t>
            </a:r>
            <a:r>
              <a:rPr lang="en-US" altLang="zh-TW" sz="2800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makes the decision</a:t>
            </a: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 that </a:t>
            </a:r>
            <a:r>
              <a:rPr lang="en-US" altLang="zh-TW" sz="2800" i="1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looks</a:t>
            </a: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 </a:t>
            </a:r>
            <a:r>
              <a:rPr lang="en-US" altLang="zh-TW" sz="2800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best</a:t>
            </a: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 at the moment.</a:t>
            </a:r>
          </a:p>
          <a:p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It does not</a:t>
            </a:r>
            <a:r>
              <a:rPr lang="en-US" altLang="en-US" sz="2800">
                <a:latin typeface="Comic Sans MS" pitchFamily="66" charset="0"/>
              </a:rPr>
              <a:t> always produce an</a:t>
            </a: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 </a:t>
            </a:r>
            <a:r>
              <a:rPr lang="en-US" altLang="zh-TW" sz="2800">
                <a:solidFill>
                  <a:schemeClr val="hlink"/>
                </a:solidFill>
                <a:latin typeface="Comic Sans MS" pitchFamily="66" charset="0"/>
                <a:ea typeface="新細明體" pitchFamily="18" charset="-120"/>
              </a:rPr>
              <a:t>optimal </a:t>
            </a: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solution.</a:t>
            </a:r>
          </a:p>
          <a:p>
            <a:r>
              <a:rPr lang="en-US" sz="2800"/>
              <a:t>It works best when applied to problems with the </a:t>
            </a:r>
            <a:r>
              <a:rPr lang="en-US" sz="2800" b="1">
                <a:solidFill>
                  <a:schemeClr val="tx2"/>
                </a:solidFill>
              </a:rPr>
              <a:t>greedy-decision</a:t>
            </a:r>
            <a:r>
              <a:rPr lang="en-US" sz="2800"/>
              <a:t> property.</a:t>
            </a:r>
          </a:p>
          <a:p>
            <a:r>
              <a:rPr lang="en-US"/>
              <a:t>A </a:t>
            </a:r>
            <a:r>
              <a:rPr lang="en-US">
                <a:solidFill>
                  <a:schemeClr val="bg1"/>
                </a:solidFill>
              </a:rPr>
              <a:t>feasible solution</a:t>
            </a:r>
            <a:r>
              <a:rPr lang="en-US"/>
              <a:t> is a solution that satisfies the constraints.</a:t>
            </a:r>
          </a:p>
          <a:p>
            <a:r>
              <a:rPr lang="en-US"/>
              <a:t>An </a:t>
            </a:r>
            <a:r>
              <a:rPr lang="en-US">
                <a:solidFill>
                  <a:schemeClr val="bg1"/>
                </a:solidFill>
              </a:rPr>
              <a:t>optimal solution</a:t>
            </a:r>
            <a:r>
              <a:rPr lang="en-US"/>
              <a:t> is a feasible solution that optimizes the </a:t>
            </a:r>
            <a:r>
              <a:rPr lang="en-US">
                <a:solidFill>
                  <a:schemeClr val="hlink"/>
                </a:solidFill>
              </a:rPr>
              <a:t>objective</a:t>
            </a:r>
            <a:r>
              <a:rPr lang="en-US"/>
              <a:t> function.</a:t>
            </a:r>
          </a:p>
          <a:p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Kruskal’s Method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/>
              <a:t>Start with a forest that has no edges.</a:t>
            </a:r>
          </a:p>
          <a:p>
            <a:r>
              <a:rPr lang="en-US" altLang="zh-TW">
                <a:ea typeface="新細明體" pitchFamily="18" charset="-120"/>
              </a:rPr>
              <a:t>Add the next minimum cost edge to the forest if it will not cause a cycle.</a:t>
            </a:r>
          </a:p>
          <a:p>
            <a:r>
              <a:rPr lang="en-US">
                <a:solidFill>
                  <a:schemeClr val="bg2"/>
                </a:solidFill>
              </a:rPr>
              <a:t>Continue this process until the tree has </a:t>
            </a:r>
            <a:r>
              <a:rPr lang="en-US">
                <a:solidFill>
                  <a:schemeClr val="hlink"/>
                </a:solidFill>
              </a:rPr>
              <a:t>n - 1 </a:t>
            </a:r>
            <a:r>
              <a:rPr lang="en-US">
                <a:solidFill>
                  <a:schemeClr val="bg2"/>
                </a:solidFill>
              </a:rPr>
              <a:t>edges.</a:t>
            </a:r>
            <a:endParaRPr lang="en-US" altLang="zh-TW">
              <a:ea typeface="新細明體" pitchFamily="18" charset="-120"/>
            </a:endParaRPr>
          </a:p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1241425" y="2247900"/>
            <a:ext cx="474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>
                <a:solidFill>
                  <a:srgbClr val="CC3300"/>
                </a:solidFill>
                <a:ea typeface="新細明體" pitchFamily="18" charset="-120"/>
                <a:sym typeface="Wingdings" pitchFamily="2" charset="2"/>
              </a:rPr>
              <a:t>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>
                <a:ea typeface="新細明體" pitchFamily="18" charset="-120"/>
              </a:rPr>
              <a:t>Kruskal’s Algorithm</a:t>
            </a:r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304800" y="1473200"/>
            <a:ext cx="4608513" cy="1727200"/>
            <a:chOff x="612" y="2251"/>
            <a:chExt cx="2903" cy="1088"/>
          </a:xfrm>
        </p:grpSpPr>
        <p:sp>
          <p:nvSpPr>
            <p:cNvPr id="182277" name="Oval 5"/>
            <p:cNvSpPr>
              <a:spLocks noChangeArrowheads="1"/>
            </p:cNvSpPr>
            <p:nvPr/>
          </p:nvSpPr>
          <p:spPr bwMode="auto">
            <a:xfrm>
              <a:off x="612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182278" name="Oval 6"/>
            <p:cNvSpPr>
              <a:spLocks noChangeArrowheads="1"/>
            </p:cNvSpPr>
            <p:nvPr/>
          </p:nvSpPr>
          <p:spPr bwMode="auto">
            <a:xfrm>
              <a:off x="1065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82279" name="Oval 7"/>
            <p:cNvSpPr>
              <a:spLocks noChangeArrowheads="1"/>
            </p:cNvSpPr>
            <p:nvPr/>
          </p:nvSpPr>
          <p:spPr bwMode="auto">
            <a:xfrm>
              <a:off x="1066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8</a:t>
              </a:r>
            </a:p>
          </p:txBody>
        </p:sp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1519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9</a:t>
              </a:r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1973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1973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7</a:t>
              </a:r>
            </a:p>
          </p:txBody>
        </p:sp>
        <p:sp>
          <p:nvSpPr>
            <p:cNvPr id="182283" name="Oval 11"/>
            <p:cNvSpPr>
              <a:spLocks noChangeArrowheads="1"/>
            </p:cNvSpPr>
            <p:nvPr/>
          </p:nvSpPr>
          <p:spPr bwMode="auto">
            <a:xfrm>
              <a:off x="3334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5</a:t>
              </a:r>
            </a:p>
          </p:txBody>
        </p:sp>
        <p:sp>
          <p:nvSpPr>
            <p:cNvPr id="182284" name="Oval 12"/>
            <p:cNvSpPr>
              <a:spLocks noChangeArrowheads="1"/>
            </p:cNvSpPr>
            <p:nvPr/>
          </p:nvSpPr>
          <p:spPr bwMode="auto">
            <a:xfrm>
              <a:off x="2880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182285" name="Oval 13"/>
            <p:cNvSpPr>
              <a:spLocks noChangeArrowheads="1"/>
            </p:cNvSpPr>
            <p:nvPr/>
          </p:nvSpPr>
          <p:spPr bwMode="auto">
            <a:xfrm>
              <a:off x="2880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i="1">
                  <a:latin typeface="Times New Roman" pitchFamily="18" charset="0"/>
                  <a:ea typeface="新細明體" pitchFamily="18" charset="-120"/>
                </a:rPr>
                <a:t>6</a:t>
              </a:r>
            </a:p>
          </p:txBody>
        </p:sp>
        <p:cxnSp>
          <p:nvCxnSpPr>
            <p:cNvPr id="182286" name="AutoShape 14"/>
            <p:cNvCxnSpPr>
              <a:cxnSpLocks noChangeShapeType="1"/>
              <a:stCxn id="182277" idx="7"/>
              <a:endCxn id="182278" idx="3"/>
            </p:cNvCxnSpPr>
            <p:nvPr/>
          </p:nvCxnSpPr>
          <p:spPr bwMode="auto">
            <a:xfrm flipV="1">
              <a:off x="766" y="2405"/>
              <a:ext cx="326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87" name="AutoShape 15"/>
            <p:cNvCxnSpPr>
              <a:cxnSpLocks noChangeShapeType="1"/>
              <a:stCxn id="182277" idx="5"/>
              <a:endCxn id="182279" idx="1"/>
            </p:cNvCxnSpPr>
            <p:nvPr/>
          </p:nvCxnSpPr>
          <p:spPr bwMode="auto">
            <a:xfrm>
              <a:off x="766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88" name="AutoShape 16"/>
            <p:cNvCxnSpPr>
              <a:cxnSpLocks noChangeShapeType="1"/>
              <a:stCxn id="182279" idx="0"/>
              <a:endCxn id="182278" idx="4"/>
            </p:cNvCxnSpPr>
            <p:nvPr/>
          </p:nvCxnSpPr>
          <p:spPr bwMode="auto">
            <a:xfrm flipH="1" flipV="1">
              <a:off x="1156" y="2432"/>
              <a:ext cx="1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89" name="AutoShape 17"/>
            <p:cNvCxnSpPr>
              <a:cxnSpLocks noChangeShapeType="1"/>
              <a:stCxn id="182279" idx="7"/>
              <a:endCxn id="182280" idx="3"/>
            </p:cNvCxnSpPr>
            <p:nvPr/>
          </p:nvCxnSpPr>
          <p:spPr bwMode="auto">
            <a:xfrm flipV="1">
              <a:off x="1220" y="2858"/>
              <a:ext cx="326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90" name="AutoShape 18"/>
            <p:cNvCxnSpPr>
              <a:cxnSpLocks noChangeShapeType="1"/>
              <a:stCxn id="182280" idx="7"/>
              <a:endCxn id="182281" idx="3"/>
            </p:cNvCxnSpPr>
            <p:nvPr/>
          </p:nvCxnSpPr>
          <p:spPr bwMode="auto">
            <a:xfrm flipV="1">
              <a:off x="1673" y="2405"/>
              <a:ext cx="327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91" name="AutoShape 19"/>
            <p:cNvCxnSpPr>
              <a:cxnSpLocks noChangeShapeType="1"/>
              <a:stCxn id="182280" idx="5"/>
              <a:endCxn id="182282" idx="1"/>
            </p:cNvCxnSpPr>
            <p:nvPr/>
          </p:nvCxnSpPr>
          <p:spPr bwMode="auto">
            <a:xfrm>
              <a:off x="1673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92" name="AutoShape 20"/>
            <p:cNvCxnSpPr>
              <a:cxnSpLocks noChangeShapeType="1"/>
              <a:stCxn id="182281" idx="6"/>
              <a:endCxn id="182284" idx="2"/>
            </p:cNvCxnSpPr>
            <p:nvPr/>
          </p:nvCxnSpPr>
          <p:spPr bwMode="auto">
            <a:xfrm>
              <a:off x="2154" y="2342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93" name="AutoShape 21"/>
            <p:cNvCxnSpPr>
              <a:cxnSpLocks noChangeShapeType="1"/>
              <a:stCxn id="182282" idx="6"/>
              <a:endCxn id="182285" idx="2"/>
            </p:cNvCxnSpPr>
            <p:nvPr/>
          </p:nvCxnSpPr>
          <p:spPr bwMode="auto">
            <a:xfrm>
              <a:off x="2154" y="3249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94" name="AutoShape 22"/>
            <p:cNvCxnSpPr>
              <a:cxnSpLocks noChangeShapeType="1"/>
              <a:stCxn id="182285" idx="0"/>
              <a:endCxn id="182284" idx="4"/>
            </p:cNvCxnSpPr>
            <p:nvPr/>
          </p:nvCxnSpPr>
          <p:spPr bwMode="auto">
            <a:xfrm flipV="1">
              <a:off x="2971" y="2432"/>
              <a:ext cx="0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95" name="AutoShape 23"/>
            <p:cNvCxnSpPr>
              <a:cxnSpLocks noChangeShapeType="1"/>
              <a:stCxn id="182281" idx="5"/>
              <a:endCxn id="182285" idx="1"/>
            </p:cNvCxnSpPr>
            <p:nvPr/>
          </p:nvCxnSpPr>
          <p:spPr bwMode="auto">
            <a:xfrm>
              <a:off x="2127" y="2405"/>
              <a:ext cx="780" cy="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96" name="AutoShape 24"/>
            <p:cNvCxnSpPr>
              <a:cxnSpLocks noChangeShapeType="1"/>
              <a:stCxn id="182278" idx="6"/>
              <a:endCxn id="182281" idx="2"/>
            </p:cNvCxnSpPr>
            <p:nvPr/>
          </p:nvCxnSpPr>
          <p:spPr bwMode="auto">
            <a:xfrm>
              <a:off x="1246" y="2342"/>
              <a:ext cx="7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97" name="AutoShape 25"/>
            <p:cNvCxnSpPr>
              <a:cxnSpLocks noChangeShapeType="1"/>
              <a:stCxn id="182284" idx="5"/>
              <a:endCxn id="182283" idx="1"/>
            </p:cNvCxnSpPr>
            <p:nvPr/>
          </p:nvCxnSpPr>
          <p:spPr bwMode="auto">
            <a:xfrm>
              <a:off x="3034" y="2405"/>
              <a:ext cx="327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98" name="AutoShape 26"/>
            <p:cNvCxnSpPr>
              <a:cxnSpLocks noChangeShapeType="1"/>
              <a:stCxn id="182285" idx="7"/>
              <a:endCxn id="182283" idx="3"/>
            </p:cNvCxnSpPr>
            <p:nvPr/>
          </p:nvCxnSpPr>
          <p:spPr bwMode="auto">
            <a:xfrm flipV="1">
              <a:off x="3034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2299" name="AutoShape 27"/>
            <p:cNvCxnSpPr>
              <a:cxnSpLocks noChangeShapeType="1"/>
              <a:stCxn id="182279" idx="6"/>
              <a:endCxn id="182282" idx="2"/>
            </p:cNvCxnSpPr>
            <p:nvPr/>
          </p:nvCxnSpPr>
          <p:spPr bwMode="auto">
            <a:xfrm>
              <a:off x="1247" y="3249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2300" name="Text Box 28"/>
          <p:cNvSpPr txBox="1">
            <a:spLocks noChangeArrowheads="1"/>
          </p:cNvSpPr>
          <p:nvPr/>
        </p:nvSpPr>
        <p:spPr bwMode="auto">
          <a:xfrm>
            <a:off x="1606550" y="3140075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4</a:t>
            </a:r>
          </a:p>
        </p:txBody>
      </p:sp>
      <p:sp>
        <p:nvSpPr>
          <p:cNvPr id="182301" name="Text Box 29"/>
          <p:cNvSpPr txBox="1">
            <a:spLocks noChangeArrowheads="1"/>
          </p:cNvSpPr>
          <p:nvPr/>
        </p:nvSpPr>
        <p:spPr bwMode="auto">
          <a:xfrm>
            <a:off x="1744663" y="137795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8</a:t>
            </a:r>
          </a:p>
        </p:txBody>
      </p: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3221038" y="137795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7</a:t>
            </a:r>
          </a:p>
        </p:txBody>
      </p: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4373563" y="173831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9</a:t>
            </a:r>
          </a:p>
        </p:txBody>
      </p:sp>
      <p:sp>
        <p:nvSpPr>
          <p:cNvPr id="182304" name="Text Box 32"/>
          <p:cNvSpPr txBox="1">
            <a:spLocks noChangeArrowheads="1"/>
          </p:cNvSpPr>
          <p:nvPr/>
        </p:nvSpPr>
        <p:spPr bwMode="auto">
          <a:xfrm>
            <a:off x="4337050" y="26670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10</a:t>
            </a:r>
          </a:p>
        </p:txBody>
      </p:sp>
      <p:sp>
        <p:nvSpPr>
          <p:cNvPr id="182305" name="Text Box 33"/>
          <p:cNvSpPr txBox="1">
            <a:spLocks noChangeArrowheads="1"/>
          </p:cNvSpPr>
          <p:nvPr/>
        </p:nvSpPr>
        <p:spPr bwMode="auto">
          <a:xfrm>
            <a:off x="3983038" y="22352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14</a:t>
            </a:r>
          </a:p>
        </p:txBody>
      </p:sp>
      <p:sp>
        <p:nvSpPr>
          <p:cNvPr id="182306" name="Text Box 34"/>
          <p:cNvSpPr txBox="1">
            <a:spLocks noChangeArrowheads="1"/>
          </p:cNvSpPr>
          <p:nvPr/>
        </p:nvSpPr>
        <p:spPr bwMode="auto">
          <a:xfrm>
            <a:off x="3005138" y="224155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4</a:t>
            </a:r>
          </a:p>
        </p:txBody>
      </p:sp>
      <p:sp>
        <p:nvSpPr>
          <p:cNvPr id="182307" name="Text Box 35"/>
          <p:cNvSpPr txBox="1">
            <a:spLocks noChangeArrowheads="1"/>
          </p:cNvSpPr>
          <p:nvPr/>
        </p:nvSpPr>
        <p:spPr bwMode="auto">
          <a:xfrm>
            <a:off x="2182813" y="194786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2</a:t>
            </a:r>
          </a:p>
        </p:txBody>
      </p:sp>
      <p:sp>
        <p:nvSpPr>
          <p:cNvPr id="182308" name="Text Box 36"/>
          <p:cNvSpPr txBox="1">
            <a:spLocks noChangeArrowheads="1"/>
          </p:cNvSpPr>
          <p:nvPr/>
        </p:nvSpPr>
        <p:spPr bwMode="auto">
          <a:xfrm>
            <a:off x="3076575" y="303371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2</a:t>
            </a:r>
          </a:p>
        </p:txBody>
      </p:sp>
      <p:sp>
        <p:nvSpPr>
          <p:cNvPr id="182309" name="Text Box 37"/>
          <p:cNvSpPr txBox="1">
            <a:spLocks noChangeArrowheads="1"/>
          </p:cNvSpPr>
          <p:nvPr/>
        </p:nvSpPr>
        <p:spPr bwMode="auto">
          <a:xfrm>
            <a:off x="547688" y="1676400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1</a:t>
            </a:r>
          </a:p>
        </p:txBody>
      </p: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1349375" y="245745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7</a:t>
            </a:r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881063" y="2241550"/>
            <a:ext cx="342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11</a:t>
            </a:r>
          </a:p>
        </p:txBody>
      </p:sp>
      <p:sp>
        <p:nvSpPr>
          <p:cNvPr id="182312" name="Text Box 40"/>
          <p:cNvSpPr txBox="1">
            <a:spLocks noChangeArrowheads="1"/>
          </p:cNvSpPr>
          <p:nvPr/>
        </p:nvSpPr>
        <p:spPr bwMode="auto">
          <a:xfrm>
            <a:off x="557213" y="2667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8</a:t>
            </a:r>
          </a:p>
        </p:txBody>
      </p:sp>
      <p:sp>
        <p:nvSpPr>
          <p:cNvPr id="182313" name="Oval 41"/>
          <p:cNvSpPr>
            <a:spLocks noChangeArrowheads="1"/>
          </p:cNvSpPr>
          <p:nvPr/>
        </p:nvSpPr>
        <p:spPr bwMode="auto">
          <a:xfrm>
            <a:off x="3565525" y="4471988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82314" name="Oval 42"/>
          <p:cNvSpPr>
            <a:spLocks noChangeArrowheads="1"/>
          </p:cNvSpPr>
          <p:nvPr/>
        </p:nvSpPr>
        <p:spPr bwMode="auto">
          <a:xfrm>
            <a:off x="4284663" y="37528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82315" name="Oval 43"/>
          <p:cNvSpPr>
            <a:spLocks noChangeArrowheads="1"/>
          </p:cNvSpPr>
          <p:nvPr/>
        </p:nvSpPr>
        <p:spPr bwMode="auto">
          <a:xfrm>
            <a:off x="4265613" y="518160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8</a:t>
            </a:r>
          </a:p>
        </p:txBody>
      </p:sp>
      <p:sp>
        <p:nvSpPr>
          <p:cNvPr id="182316" name="Oval 44"/>
          <p:cNvSpPr>
            <a:spLocks noChangeArrowheads="1"/>
          </p:cNvSpPr>
          <p:nvPr/>
        </p:nvSpPr>
        <p:spPr bwMode="auto">
          <a:xfrm>
            <a:off x="4984750" y="4471988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9</a:t>
            </a:r>
          </a:p>
        </p:txBody>
      </p:sp>
      <p:sp>
        <p:nvSpPr>
          <p:cNvPr id="182317" name="Oval 45"/>
          <p:cNvSpPr>
            <a:spLocks noChangeArrowheads="1"/>
          </p:cNvSpPr>
          <p:nvPr/>
        </p:nvSpPr>
        <p:spPr bwMode="auto">
          <a:xfrm>
            <a:off x="5705475" y="375285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82318" name="Oval 46"/>
          <p:cNvSpPr>
            <a:spLocks noChangeArrowheads="1"/>
          </p:cNvSpPr>
          <p:nvPr/>
        </p:nvSpPr>
        <p:spPr bwMode="auto">
          <a:xfrm>
            <a:off x="5705475" y="518160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182319" name="Oval 47"/>
          <p:cNvSpPr>
            <a:spLocks noChangeArrowheads="1"/>
          </p:cNvSpPr>
          <p:nvPr/>
        </p:nvSpPr>
        <p:spPr bwMode="auto">
          <a:xfrm>
            <a:off x="7866063" y="4471988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82320" name="Oval 48"/>
          <p:cNvSpPr>
            <a:spLocks noChangeArrowheads="1"/>
          </p:cNvSpPr>
          <p:nvPr/>
        </p:nvSpPr>
        <p:spPr bwMode="auto">
          <a:xfrm>
            <a:off x="7145338" y="37528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82321" name="Oval 49"/>
          <p:cNvSpPr>
            <a:spLocks noChangeArrowheads="1"/>
          </p:cNvSpPr>
          <p:nvPr/>
        </p:nvSpPr>
        <p:spPr bwMode="auto">
          <a:xfrm>
            <a:off x="7145338" y="5192713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sp>
        <p:nvSpPr>
          <p:cNvPr id="182336" name="Oval 64"/>
          <p:cNvSpPr>
            <a:spLocks noChangeArrowheads="1"/>
          </p:cNvSpPr>
          <p:nvPr/>
        </p:nvSpPr>
        <p:spPr bwMode="auto">
          <a:xfrm>
            <a:off x="533400" y="16764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2337" name="AutoShape 65"/>
          <p:cNvCxnSpPr>
            <a:cxnSpLocks noChangeShapeType="1"/>
          </p:cNvCxnSpPr>
          <p:nvPr/>
        </p:nvCxnSpPr>
        <p:spPr bwMode="auto">
          <a:xfrm>
            <a:off x="4552950" y="534035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82338" name="Oval 66"/>
          <p:cNvSpPr>
            <a:spLocks noChangeArrowheads="1"/>
          </p:cNvSpPr>
          <p:nvPr/>
        </p:nvSpPr>
        <p:spPr bwMode="auto">
          <a:xfrm>
            <a:off x="2178050" y="19431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2339" name="AutoShape 67"/>
          <p:cNvCxnSpPr>
            <a:cxnSpLocks noChangeShapeType="1"/>
          </p:cNvCxnSpPr>
          <p:nvPr/>
        </p:nvCxnSpPr>
        <p:spPr bwMode="auto">
          <a:xfrm flipV="1">
            <a:off x="5229225" y="3978275"/>
            <a:ext cx="519113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82340" name="Oval 68"/>
          <p:cNvSpPr>
            <a:spLocks noChangeArrowheads="1"/>
          </p:cNvSpPr>
          <p:nvPr/>
        </p:nvSpPr>
        <p:spPr bwMode="auto">
          <a:xfrm>
            <a:off x="3090863" y="3033713"/>
            <a:ext cx="287337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2341" name="AutoShape 69"/>
          <p:cNvCxnSpPr>
            <a:cxnSpLocks noChangeShapeType="1"/>
          </p:cNvCxnSpPr>
          <p:nvPr/>
        </p:nvCxnSpPr>
        <p:spPr bwMode="auto">
          <a:xfrm>
            <a:off x="5992813" y="53340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82342" name="Oval 70"/>
          <p:cNvSpPr>
            <a:spLocks noChangeArrowheads="1"/>
          </p:cNvSpPr>
          <p:nvPr/>
        </p:nvSpPr>
        <p:spPr bwMode="auto">
          <a:xfrm>
            <a:off x="3008313" y="22415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2343" name="AutoShape 71"/>
          <p:cNvCxnSpPr>
            <a:cxnSpLocks noChangeShapeType="1"/>
          </p:cNvCxnSpPr>
          <p:nvPr/>
        </p:nvCxnSpPr>
        <p:spPr bwMode="auto">
          <a:xfrm>
            <a:off x="5949950" y="4019550"/>
            <a:ext cx="1238250" cy="123825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82344" name="Oval 72"/>
          <p:cNvSpPr>
            <a:spLocks noChangeArrowheads="1"/>
          </p:cNvSpPr>
          <p:nvPr/>
        </p:nvSpPr>
        <p:spPr bwMode="auto">
          <a:xfrm>
            <a:off x="1617663" y="312420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2345" name="AutoShape 73"/>
          <p:cNvCxnSpPr>
            <a:cxnSpLocks noChangeShapeType="1"/>
          </p:cNvCxnSpPr>
          <p:nvPr/>
        </p:nvCxnSpPr>
        <p:spPr bwMode="auto">
          <a:xfrm flipV="1">
            <a:off x="3810000" y="3978275"/>
            <a:ext cx="517525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82346" name="Oval 74"/>
          <p:cNvSpPr>
            <a:spLocks noChangeArrowheads="1"/>
          </p:cNvSpPr>
          <p:nvPr/>
        </p:nvSpPr>
        <p:spPr bwMode="auto">
          <a:xfrm>
            <a:off x="1352550" y="245745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2347" name="Oval 75"/>
          <p:cNvSpPr>
            <a:spLocks noChangeArrowheads="1"/>
          </p:cNvSpPr>
          <p:nvPr/>
        </p:nvSpPr>
        <p:spPr bwMode="auto">
          <a:xfrm>
            <a:off x="3213100" y="13716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2348" name="AutoShape 76"/>
          <p:cNvCxnSpPr>
            <a:cxnSpLocks noChangeShapeType="1"/>
          </p:cNvCxnSpPr>
          <p:nvPr/>
        </p:nvCxnSpPr>
        <p:spPr bwMode="auto">
          <a:xfrm>
            <a:off x="5992813" y="38862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82349" name="Oval 77"/>
          <p:cNvSpPr>
            <a:spLocks noChangeArrowheads="1"/>
          </p:cNvSpPr>
          <p:nvPr/>
        </p:nvSpPr>
        <p:spPr bwMode="auto">
          <a:xfrm>
            <a:off x="1744663" y="13779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2350" name="AutoShape 78"/>
          <p:cNvCxnSpPr>
            <a:cxnSpLocks noChangeShapeType="1"/>
          </p:cNvCxnSpPr>
          <p:nvPr/>
        </p:nvCxnSpPr>
        <p:spPr bwMode="auto">
          <a:xfrm>
            <a:off x="4551363" y="3886200"/>
            <a:ext cx="1154112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82351" name="Text Box 79"/>
          <p:cNvSpPr txBox="1">
            <a:spLocks noChangeArrowheads="1"/>
          </p:cNvSpPr>
          <p:nvPr/>
        </p:nvSpPr>
        <p:spPr bwMode="auto">
          <a:xfrm>
            <a:off x="449263" y="2463800"/>
            <a:ext cx="474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>
                <a:solidFill>
                  <a:srgbClr val="CC3300"/>
                </a:solidFill>
                <a:ea typeface="新細明體" pitchFamily="18" charset="-120"/>
                <a:sym typeface="Wingdings" pitchFamily="2" charset="2"/>
              </a:rPr>
              <a:t></a:t>
            </a:r>
          </a:p>
        </p:txBody>
      </p:sp>
      <p:sp>
        <p:nvSpPr>
          <p:cNvPr id="182352" name="Oval 80"/>
          <p:cNvSpPr>
            <a:spLocks noChangeArrowheads="1"/>
          </p:cNvSpPr>
          <p:nvPr/>
        </p:nvSpPr>
        <p:spPr bwMode="auto">
          <a:xfrm>
            <a:off x="560388" y="26733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2353" name="Oval 81"/>
          <p:cNvSpPr>
            <a:spLocks noChangeArrowheads="1"/>
          </p:cNvSpPr>
          <p:nvPr/>
        </p:nvSpPr>
        <p:spPr bwMode="auto">
          <a:xfrm>
            <a:off x="4349750" y="1738313"/>
            <a:ext cx="287338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82354" name="AutoShape 82"/>
          <p:cNvCxnSpPr>
            <a:cxnSpLocks noChangeShapeType="1"/>
          </p:cNvCxnSpPr>
          <p:nvPr/>
        </p:nvCxnSpPr>
        <p:spPr bwMode="auto">
          <a:xfrm>
            <a:off x="7389813" y="3978275"/>
            <a:ext cx="519112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82355" name="Rectangle 83"/>
          <p:cNvSpPr>
            <a:spLocks noChangeArrowheads="1"/>
          </p:cNvSpPr>
          <p:nvPr/>
        </p:nvSpPr>
        <p:spPr bwMode="auto">
          <a:xfrm>
            <a:off x="2176463" y="245745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16</a:t>
            </a:r>
          </a:p>
        </p:txBody>
      </p:sp>
      <p:sp>
        <p:nvSpPr>
          <p:cNvPr id="72" name="Footer Placeholder 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2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1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2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2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2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82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2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2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2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82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8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8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82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82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82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82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2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2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1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82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2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2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1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2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2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5" presetClass="emph" presetSubtype="0" repeatCount="5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8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82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182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82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82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2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2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500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182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182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18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8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2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2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5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82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82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82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82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500" fill="hold"/>
                                        <p:tgtEl>
                                          <p:spTgt spid="1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18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182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2000" fill="hold"/>
                                        <p:tgtEl>
                                          <p:spTgt spid="182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182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000" fill="hold"/>
                                        <p:tgtEl>
                                          <p:spTgt spid="182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313" grpId="0" uiExpand="1" animBg="1"/>
      <p:bldP spid="182313" grpId="1" animBg="1"/>
      <p:bldP spid="182314" grpId="0" uiExpand="1" animBg="1"/>
      <p:bldP spid="182314" grpId="1" animBg="1"/>
      <p:bldP spid="182315" grpId="1" animBg="1"/>
      <p:bldP spid="182315" grpId="2" animBg="1"/>
      <p:bldP spid="182316" grpId="0" animBg="1"/>
      <p:bldP spid="182316" grpId="1" animBg="1"/>
      <p:bldP spid="182317" grpId="0" animBg="1"/>
      <p:bldP spid="182317" grpId="1" animBg="1"/>
      <p:bldP spid="182317" grpId="2" animBg="1"/>
      <p:bldP spid="182317" grpId="3" animBg="1"/>
      <p:bldP spid="182318" grpId="1" animBg="1"/>
      <p:bldP spid="182319" grpId="0" animBg="1"/>
      <p:bldP spid="182320" grpId="0" animBg="1"/>
      <p:bldP spid="182320" grpId="1" animBg="1"/>
      <p:bldP spid="182321" grpId="0" animBg="1"/>
      <p:bldP spid="182321" grpId="1" animBg="1"/>
      <p:bldP spid="182336" grpId="0" animBg="1"/>
      <p:bldP spid="182338" grpId="0" animBg="1"/>
      <p:bldP spid="182340" grpId="0" animBg="1"/>
      <p:bldP spid="182342" grpId="0" animBg="1"/>
      <p:bldP spid="182344" grpId="0" animBg="1"/>
      <p:bldP spid="182346" grpId="0" animBg="1"/>
      <p:bldP spid="182347" grpId="0" animBg="1"/>
      <p:bldP spid="182349" grpId="0" animBg="1"/>
      <p:bldP spid="182351" grpId="0"/>
      <p:bldP spid="182352" grpId="0" animBg="1"/>
      <p:bldP spid="1823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Line 4"/>
          <p:cNvSpPr>
            <a:spLocks noChangeShapeType="1"/>
          </p:cNvSpPr>
          <p:nvPr/>
        </p:nvSpPr>
        <p:spPr bwMode="auto">
          <a:xfrm>
            <a:off x="8382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685800" y="23622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 </a:t>
            </a:r>
            <a:r>
              <a:rPr lang="en-US" sz="1400"/>
              <a:t>1</a:t>
            </a:r>
            <a:r>
              <a:rPr lang="en-US"/>
              <a:t> </a:t>
            </a: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762000" y="1447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1447800" y="1676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295400" y="2514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9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295400" y="1295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2057400" y="1676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1905000" y="2514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7</a:t>
            </a: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1905000" y="1295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685800" y="1981200"/>
            <a:ext cx="76200" cy="76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12192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93551" name="Rectangle 15"/>
          <p:cNvSpPr>
            <a:spLocks noChangeArrowheads="1"/>
          </p:cNvSpPr>
          <p:nvPr/>
        </p:nvSpPr>
        <p:spPr bwMode="auto">
          <a:xfrm>
            <a:off x="18288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>
            <a:off x="2819400" y="1371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53" name="Rectangle 17"/>
          <p:cNvSpPr>
            <a:spLocks noChangeArrowheads="1"/>
          </p:cNvSpPr>
          <p:nvPr/>
        </p:nvSpPr>
        <p:spPr bwMode="auto">
          <a:xfrm>
            <a:off x="2667000" y="2590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7</a:t>
            </a:r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2667000" y="12192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8</a:t>
            </a:r>
          </a:p>
        </p:txBody>
      </p:sp>
      <p:sp>
        <p:nvSpPr>
          <p:cNvPr id="193555" name="Rectangle 19"/>
          <p:cNvSpPr>
            <a:spLocks noChangeArrowheads="1"/>
          </p:cNvSpPr>
          <p:nvPr/>
        </p:nvSpPr>
        <p:spPr bwMode="auto">
          <a:xfrm>
            <a:off x="25908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193556" name="Line 20"/>
          <p:cNvSpPr>
            <a:spLocks noChangeShapeType="1"/>
          </p:cNvSpPr>
          <p:nvPr/>
        </p:nvSpPr>
        <p:spPr bwMode="auto">
          <a:xfrm>
            <a:off x="3429000" y="1371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57" name="Rectangle 21"/>
          <p:cNvSpPr>
            <a:spLocks noChangeArrowheads="1"/>
          </p:cNvSpPr>
          <p:nvPr/>
        </p:nvSpPr>
        <p:spPr bwMode="auto">
          <a:xfrm>
            <a:off x="3276600" y="2590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3</a:t>
            </a:r>
          </a:p>
        </p:txBody>
      </p:sp>
      <p:sp>
        <p:nvSpPr>
          <p:cNvPr id="193558" name="Rectangle 22"/>
          <p:cNvSpPr>
            <a:spLocks noChangeArrowheads="1"/>
          </p:cNvSpPr>
          <p:nvPr/>
        </p:nvSpPr>
        <p:spPr bwMode="auto">
          <a:xfrm>
            <a:off x="3276600" y="12192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193559" name="Rectangle 23"/>
          <p:cNvSpPr>
            <a:spLocks noChangeArrowheads="1"/>
          </p:cNvSpPr>
          <p:nvPr/>
        </p:nvSpPr>
        <p:spPr bwMode="auto">
          <a:xfrm>
            <a:off x="32004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193560" name="Line 24"/>
          <p:cNvSpPr>
            <a:spLocks noChangeShapeType="1"/>
          </p:cNvSpPr>
          <p:nvPr/>
        </p:nvSpPr>
        <p:spPr bwMode="auto">
          <a:xfrm>
            <a:off x="4038600" y="121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61" name="Rectangle 25"/>
          <p:cNvSpPr>
            <a:spLocks noChangeArrowheads="1"/>
          </p:cNvSpPr>
          <p:nvPr/>
        </p:nvSpPr>
        <p:spPr bwMode="auto">
          <a:xfrm>
            <a:off x="3886200" y="2971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3</a:t>
            </a:r>
          </a:p>
        </p:txBody>
      </p:sp>
      <p:sp>
        <p:nvSpPr>
          <p:cNvPr id="193562" name="Rectangle 26"/>
          <p:cNvSpPr>
            <a:spLocks noChangeArrowheads="1"/>
          </p:cNvSpPr>
          <p:nvPr/>
        </p:nvSpPr>
        <p:spPr bwMode="auto">
          <a:xfrm>
            <a:off x="3886200" y="990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193563" name="Rectangle 27"/>
          <p:cNvSpPr>
            <a:spLocks noChangeArrowheads="1"/>
          </p:cNvSpPr>
          <p:nvPr/>
        </p:nvSpPr>
        <p:spPr bwMode="auto">
          <a:xfrm>
            <a:off x="38100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193564" name="Line 28"/>
          <p:cNvSpPr>
            <a:spLocks noChangeShapeType="1"/>
          </p:cNvSpPr>
          <p:nvPr/>
        </p:nvSpPr>
        <p:spPr bwMode="auto">
          <a:xfrm>
            <a:off x="4572000" y="121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65" name="Rectangle 29"/>
          <p:cNvSpPr>
            <a:spLocks noChangeArrowheads="1"/>
          </p:cNvSpPr>
          <p:nvPr/>
        </p:nvSpPr>
        <p:spPr bwMode="auto">
          <a:xfrm>
            <a:off x="4419600" y="2971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8</a:t>
            </a:r>
          </a:p>
        </p:txBody>
      </p:sp>
      <p:sp>
        <p:nvSpPr>
          <p:cNvPr id="193566" name="Rectangle 30"/>
          <p:cNvSpPr>
            <a:spLocks noChangeArrowheads="1"/>
          </p:cNvSpPr>
          <p:nvPr/>
        </p:nvSpPr>
        <p:spPr bwMode="auto">
          <a:xfrm>
            <a:off x="4419600" y="990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193567" name="Rectangle 31"/>
          <p:cNvSpPr>
            <a:spLocks noChangeArrowheads="1"/>
          </p:cNvSpPr>
          <p:nvPr/>
        </p:nvSpPr>
        <p:spPr bwMode="auto">
          <a:xfrm>
            <a:off x="43434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193568" name="Line 32"/>
          <p:cNvSpPr>
            <a:spLocks noChangeShapeType="1"/>
          </p:cNvSpPr>
          <p:nvPr/>
        </p:nvSpPr>
        <p:spPr bwMode="auto">
          <a:xfrm>
            <a:off x="5105400" y="1066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69" name="Rectangle 33"/>
          <p:cNvSpPr>
            <a:spLocks noChangeArrowheads="1"/>
          </p:cNvSpPr>
          <p:nvPr/>
        </p:nvSpPr>
        <p:spPr bwMode="auto">
          <a:xfrm>
            <a:off x="4953000" y="2971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2</a:t>
            </a:r>
          </a:p>
        </p:txBody>
      </p:sp>
      <p:sp>
        <p:nvSpPr>
          <p:cNvPr id="193570" name="Rectangle 34"/>
          <p:cNvSpPr>
            <a:spLocks noChangeArrowheads="1"/>
          </p:cNvSpPr>
          <p:nvPr/>
        </p:nvSpPr>
        <p:spPr bwMode="auto">
          <a:xfrm>
            <a:off x="4953000" y="762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193571" name="Rectangle 35"/>
          <p:cNvSpPr>
            <a:spLocks noChangeArrowheads="1"/>
          </p:cNvSpPr>
          <p:nvPr/>
        </p:nvSpPr>
        <p:spPr bwMode="auto">
          <a:xfrm>
            <a:off x="48768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8</a:t>
            </a:r>
          </a:p>
        </p:txBody>
      </p:sp>
      <p:sp>
        <p:nvSpPr>
          <p:cNvPr id="193572" name="Line 36"/>
          <p:cNvSpPr>
            <a:spLocks noChangeShapeType="1"/>
          </p:cNvSpPr>
          <p:nvPr/>
        </p:nvSpPr>
        <p:spPr bwMode="auto">
          <a:xfrm>
            <a:off x="5562600" y="1066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73" name="Rectangle 37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1</a:t>
            </a:r>
          </a:p>
        </p:txBody>
      </p:sp>
      <p:sp>
        <p:nvSpPr>
          <p:cNvPr id="193574" name="Rectangle 38"/>
          <p:cNvSpPr>
            <a:spLocks noChangeArrowheads="1"/>
          </p:cNvSpPr>
          <p:nvPr/>
        </p:nvSpPr>
        <p:spPr bwMode="auto">
          <a:xfrm>
            <a:off x="5410200" y="762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8</a:t>
            </a:r>
          </a:p>
        </p:txBody>
      </p:sp>
      <p:sp>
        <p:nvSpPr>
          <p:cNvPr id="193575" name="Rectangle 39"/>
          <p:cNvSpPr>
            <a:spLocks noChangeArrowheads="1"/>
          </p:cNvSpPr>
          <p:nvPr/>
        </p:nvSpPr>
        <p:spPr bwMode="auto">
          <a:xfrm>
            <a:off x="53340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8</a:t>
            </a:r>
          </a:p>
        </p:txBody>
      </p:sp>
      <p:sp>
        <p:nvSpPr>
          <p:cNvPr id="193576" name="Line 40"/>
          <p:cNvSpPr>
            <a:spLocks noChangeShapeType="1"/>
          </p:cNvSpPr>
          <p:nvPr/>
        </p:nvSpPr>
        <p:spPr bwMode="auto">
          <a:xfrm>
            <a:off x="60960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77" name="Rectangle 41"/>
          <p:cNvSpPr>
            <a:spLocks noChangeArrowheads="1"/>
          </p:cNvSpPr>
          <p:nvPr/>
        </p:nvSpPr>
        <p:spPr bwMode="auto">
          <a:xfrm>
            <a:off x="5943600" y="3276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4</a:t>
            </a:r>
          </a:p>
        </p:txBody>
      </p:sp>
      <p:sp>
        <p:nvSpPr>
          <p:cNvPr id="193578" name="Rectangle 42"/>
          <p:cNvSpPr>
            <a:spLocks noChangeArrowheads="1"/>
          </p:cNvSpPr>
          <p:nvPr/>
        </p:nvSpPr>
        <p:spPr bwMode="auto">
          <a:xfrm>
            <a:off x="5943600" y="609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193579" name="Rectangle 43"/>
          <p:cNvSpPr>
            <a:spLocks noChangeArrowheads="1"/>
          </p:cNvSpPr>
          <p:nvPr/>
        </p:nvSpPr>
        <p:spPr bwMode="auto">
          <a:xfrm>
            <a:off x="58674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193580" name="Line 44"/>
          <p:cNvSpPr>
            <a:spLocks noChangeShapeType="1"/>
          </p:cNvSpPr>
          <p:nvPr/>
        </p:nvSpPr>
        <p:spPr bwMode="auto">
          <a:xfrm>
            <a:off x="6553200" y="762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81" name="Rectangle 45"/>
          <p:cNvSpPr>
            <a:spLocks noChangeArrowheads="1"/>
          </p:cNvSpPr>
          <p:nvPr/>
        </p:nvSpPr>
        <p:spPr bwMode="auto">
          <a:xfrm>
            <a:off x="6400800" y="3352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6</a:t>
            </a:r>
          </a:p>
        </p:txBody>
      </p:sp>
      <p:sp>
        <p:nvSpPr>
          <p:cNvPr id="193582" name="Rectangle 46"/>
          <p:cNvSpPr>
            <a:spLocks noChangeArrowheads="1"/>
          </p:cNvSpPr>
          <p:nvPr/>
        </p:nvSpPr>
        <p:spPr bwMode="auto">
          <a:xfrm>
            <a:off x="6400800" y="533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193583" name="Rectangle 47"/>
          <p:cNvSpPr>
            <a:spLocks noChangeArrowheads="1"/>
          </p:cNvSpPr>
          <p:nvPr/>
        </p:nvSpPr>
        <p:spPr bwMode="auto">
          <a:xfrm>
            <a:off x="6324600" y="20574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10</a:t>
            </a:r>
          </a:p>
        </p:txBody>
      </p:sp>
      <p:sp>
        <p:nvSpPr>
          <p:cNvPr id="193584" name="Line 48"/>
          <p:cNvSpPr>
            <a:spLocks noChangeShapeType="1"/>
          </p:cNvSpPr>
          <p:nvPr/>
        </p:nvSpPr>
        <p:spPr bwMode="auto">
          <a:xfrm>
            <a:off x="7086600" y="457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85" name="Rectangle 49"/>
          <p:cNvSpPr>
            <a:spLocks noChangeArrowheads="1"/>
          </p:cNvSpPr>
          <p:nvPr/>
        </p:nvSpPr>
        <p:spPr bwMode="auto">
          <a:xfrm>
            <a:off x="6934200" y="3657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6</a:t>
            </a:r>
          </a:p>
        </p:txBody>
      </p:sp>
      <p:sp>
        <p:nvSpPr>
          <p:cNvPr id="193586" name="Rectangle 50"/>
          <p:cNvSpPr>
            <a:spLocks noChangeArrowheads="1"/>
          </p:cNvSpPr>
          <p:nvPr/>
        </p:nvSpPr>
        <p:spPr bwMode="auto">
          <a:xfrm>
            <a:off x="6934200" y="304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193587" name="Rectangle 51"/>
          <p:cNvSpPr>
            <a:spLocks noChangeArrowheads="1"/>
          </p:cNvSpPr>
          <p:nvPr/>
        </p:nvSpPr>
        <p:spPr bwMode="auto">
          <a:xfrm>
            <a:off x="68580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14</a:t>
            </a:r>
          </a:p>
        </p:txBody>
      </p:sp>
      <p:sp>
        <p:nvSpPr>
          <p:cNvPr id="193588" name="Line 52"/>
          <p:cNvSpPr>
            <a:spLocks noChangeShapeType="1"/>
          </p:cNvSpPr>
          <p:nvPr/>
        </p:nvSpPr>
        <p:spPr bwMode="auto">
          <a:xfrm>
            <a:off x="7543800" y="152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589" name="Rectangle 53"/>
          <p:cNvSpPr>
            <a:spLocks noChangeArrowheads="1"/>
          </p:cNvSpPr>
          <p:nvPr/>
        </p:nvSpPr>
        <p:spPr bwMode="auto">
          <a:xfrm>
            <a:off x="7391400" y="38862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 </a:t>
            </a:r>
            <a:r>
              <a:rPr lang="en-US" sz="1400"/>
              <a:t>7</a:t>
            </a:r>
          </a:p>
        </p:txBody>
      </p:sp>
      <p:sp>
        <p:nvSpPr>
          <p:cNvPr id="193590" name="Rectangle 54"/>
          <p:cNvSpPr>
            <a:spLocks noChangeArrowheads="1"/>
          </p:cNvSpPr>
          <p:nvPr/>
        </p:nvSpPr>
        <p:spPr bwMode="auto">
          <a:xfrm>
            <a:off x="7391400" y="762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193591" name="Rectangle 55"/>
          <p:cNvSpPr>
            <a:spLocks noChangeArrowheads="1"/>
          </p:cNvSpPr>
          <p:nvPr/>
        </p:nvSpPr>
        <p:spPr bwMode="auto">
          <a:xfrm>
            <a:off x="7315200" y="19812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16</a:t>
            </a:r>
          </a:p>
        </p:txBody>
      </p:sp>
      <p:sp>
        <p:nvSpPr>
          <p:cNvPr id="193592" name="Oval 56"/>
          <p:cNvSpPr>
            <a:spLocks noChangeArrowheads="1"/>
          </p:cNvSpPr>
          <p:nvPr/>
        </p:nvSpPr>
        <p:spPr bwMode="auto">
          <a:xfrm>
            <a:off x="1600200" y="4157663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93593" name="Oval 57"/>
          <p:cNvSpPr>
            <a:spLocks noChangeArrowheads="1"/>
          </p:cNvSpPr>
          <p:nvPr/>
        </p:nvSpPr>
        <p:spPr bwMode="auto">
          <a:xfrm>
            <a:off x="2360613" y="54165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8</a:t>
            </a:r>
          </a:p>
        </p:txBody>
      </p:sp>
      <p:sp>
        <p:nvSpPr>
          <p:cNvPr id="193594" name="Oval 58"/>
          <p:cNvSpPr>
            <a:spLocks noChangeArrowheads="1"/>
          </p:cNvSpPr>
          <p:nvPr/>
        </p:nvSpPr>
        <p:spPr bwMode="auto">
          <a:xfrm>
            <a:off x="3079750" y="4706938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9</a:t>
            </a:r>
          </a:p>
        </p:txBody>
      </p:sp>
      <p:sp>
        <p:nvSpPr>
          <p:cNvPr id="193595" name="Oval 59"/>
          <p:cNvSpPr>
            <a:spLocks noChangeArrowheads="1"/>
          </p:cNvSpPr>
          <p:nvPr/>
        </p:nvSpPr>
        <p:spPr bwMode="auto">
          <a:xfrm>
            <a:off x="3800475" y="398780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3</a:t>
            </a:r>
          </a:p>
        </p:txBody>
      </p:sp>
      <p:sp>
        <p:nvSpPr>
          <p:cNvPr id="193596" name="Oval 60"/>
          <p:cNvSpPr>
            <a:spLocks noChangeArrowheads="1"/>
          </p:cNvSpPr>
          <p:nvPr/>
        </p:nvSpPr>
        <p:spPr bwMode="auto">
          <a:xfrm>
            <a:off x="3800475" y="541655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7</a:t>
            </a:r>
          </a:p>
        </p:txBody>
      </p:sp>
      <p:sp>
        <p:nvSpPr>
          <p:cNvPr id="193597" name="Oval 61"/>
          <p:cNvSpPr>
            <a:spLocks noChangeArrowheads="1"/>
          </p:cNvSpPr>
          <p:nvPr/>
        </p:nvSpPr>
        <p:spPr bwMode="auto">
          <a:xfrm>
            <a:off x="5943600" y="4081463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4</a:t>
            </a:r>
          </a:p>
        </p:txBody>
      </p:sp>
      <p:sp>
        <p:nvSpPr>
          <p:cNvPr id="193598" name="Oval 62"/>
          <p:cNvSpPr>
            <a:spLocks noChangeArrowheads="1"/>
          </p:cNvSpPr>
          <p:nvPr/>
        </p:nvSpPr>
        <p:spPr bwMode="auto">
          <a:xfrm>
            <a:off x="5240338" y="5427663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6</a:t>
            </a:r>
          </a:p>
        </p:txBody>
      </p:sp>
      <p:cxnSp>
        <p:nvCxnSpPr>
          <p:cNvPr id="193599" name="AutoShape 63"/>
          <p:cNvCxnSpPr>
            <a:cxnSpLocks noChangeShapeType="1"/>
          </p:cNvCxnSpPr>
          <p:nvPr/>
        </p:nvCxnSpPr>
        <p:spPr bwMode="auto">
          <a:xfrm>
            <a:off x="2647950" y="55753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cxnSp>
        <p:nvCxnSpPr>
          <p:cNvPr id="193600" name="AutoShape 64"/>
          <p:cNvCxnSpPr>
            <a:cxnSpLocks noChangeShapeType="1"/>
          </p:cNvCxnSpPr>
          <p:nvPr/>
        </p:nvCxnSpPr>
        <p:spPr bwMode="auto">
          <a:xfrm flipV="1">
            <a:off x="3324225" y="4213225"/>
            <a:ext cx="519113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cxnSp>
        <p:nvCxnSpPr>
          <p:cNvPr id="193601" name="AutoShape 65"/>
          <p:cNvCxnSpPr>
            <a:cxnSpLocks noChangeShapeType="1"/>
          </p:cNvCxnSpPr>
          <p:nvPr/>
        </p:nvCxnSpPr>
        <p:spPr bwMode="auto">
          <a:xfrm>
            <a:off x="4087813" y="556895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cxnSp>
        <p:nvCxnSpPr>
          <p:cNvPr id="193602" name="AutoShape 66"/>
          <p:cNvCxnSpPr>
            <a:cxnSpLocks noChangeShapeType="1"/>
          </p:cNvCxnSpPr>
          <p:nvPr/>
        </p:nvCxnSpPr>
        <p:spPr bwMode="auto">
          <a:xfrm>
            <a:off x="4044950" y="4254500"/>
            <a:ext cx="1238250" cy="123825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cxnSp>
        <p:nvCxnSpPr>
          <p:cNvPr id="193603" name="AutoShape 67"/>
          <p:cNvCxnSpPr>
            <a:cxnSpLocks noChangeShapeType="1"/>
          </p:cNvCxnSpPr>
          <p:nvPr/>
        </p:nvCxnSpPr>
        <p:spPr bwMode="auto">
          <a:xfrm flipV="1">
            <a:off x="1125538" y="4419600"/>
            <a:ext cx="517525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cxnSp>
        <p:nvCxnSpPr>
          <p:cNvPr id="193606" name="AutoShape 70"/>
          <p:cNvCxnSpPr>
            <a:cxnSpLocks noChangeShapeType="1"/>
          </p:cNvCxnSpPr>
          <p:nvPr/>
        </p:nvCxnSpPr>
        <p:spPr bwMode="auto">
          <a:xfrm>
            <a:off x="6188075" y="4306888"/>
            <a:ext cx="519113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</p:cxnSp>
      <p:sp>
        <p:nvSpPr>
          <p:cNvPr id="193607" name="Oval 71"/>
          <p:cNvSpPr>
            <a:spLocks noChangeArrowheads="1"/>
          </p:cNvSpPr>
          <p:nvPr/>
        </p:nvSpPr>
        <p:spPr bwMode="auto">
          <a:xfrm>
            <a:off x="914400" y="4894263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93608" name="Oval 72"/>
          <p:cNvSpPr>
            <a:spLocks noChangeArrowheads="1"/>
          </p:cNvSpPr>
          <p:nvPr/>
        </p:nvSpPr>
        <p:spPr bwMode="auto">
          <a:xfrm>
            <a:off x="6630988" y="4818063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i="1">
                <a:latin typeface="Times New Roman" pitchFamily="18" charset="0"/>
                <a:ea typeface="新細明體" pitchFamily="18" charset="-120"/>
              </a:rPr>
              <a:t>5</a:t>
            </a:r>
          </a:p>
        </p:txBody>
      </p:sp>
      <p:sp>
        <p:nvSpPr>
          <p:cNvPr id="193618" name="Freeform 82"/>
          <p:cNvSpPr>
            <a:spLocks/>
          </p:cNvSpPr>
          <p:nvPr/>
        </p:nvSpPr>
        <p:spPr bwMode="auto">
          <a:xfrm>
            <a:off x="533400" y="3733800"/>
            <a:ext cx="1943100" cy="1752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912" y="0"/>
              </a:cxn>
              <a:cxn ang="0">
                <a:pos x="1104" y="624"/>
              </a:cxn>
              <a:cxn ang="0">
                <a:pos x="192" y="1104"/>
              </a:cxn>
            </a:cxnLst>
            <a:rect l="0" t="0" r="r" b="b"/>
            <a:pathLst>
              <a:path w="1224" h="1104">
                <a:moveTo>
                  <a:pt x="0" y="624"/>
                </a:moveTo>
                <a:cubicBezTo>
                  <a:pt x="364" y="312"/>
                  <a:pt x="728" y="0"/>
                  <a:pt x="912" y="0"/>
                </a:cubicBezTo>
                <a:cubicBezTo>
                  <a:pt x="1096" y="0"/>
                  <a:pt x="1224" y="440"/>
                  <a:pt x="1104" y="624"/>
                </a:cubicBezTo>
                <a:cubicBezTo>
                  <a:pt x="984" y="808"/>
                  <a:pt x="344" y="1024"/>
                  <a:pt x="192" y="1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619" name="Freeform 83"/>
          <p:cNvSpPr>
            <a:spLocks/>
          </p:cNvSpPr>
          <p:nvPr/>
        </p:nvSpPr>
        <p:spPr bwMode="auto">
          <a:xfrm>
            <a:off x="406400" y="4724400"/>
            <a:ext cx="431800" cy="762000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32" y="288"/>
              </a:cxn>
              <a:cxn ang="0">
                <a:pos x="272" y="480"/>
              </a:cxn>
            </a:cxnLst>
            <a:rect l="0" t="0" r="r" b="b"/>
            <a:pathLst>
              <a:path w="272" h="480">
                <a:moveTo>
                  <a:pt x="80" y="0"/>
                </a:moveTo>
                <a:cubicBezTo>
                  <a:pt x="40" y="104"/>
                  <a:pt x="0" y="208"/>
                  <a:pt x="32" y="288"/>
                </a:cubicBezTo>
                <a:cubicBezTo>
                  <a:pt x="64" y="368"/>
                  <a:pt x="168" y="424"/>
                  <a:pt x="272" y="48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620" name="Freeform 84"/>
          <p:cNvSpPr>
            <a:spLocks/>
          </p:cNvSpPr>
          <p:nvPr/>
        </p:nvSpPr>
        <p:spPr bwMode="auto">
          <a:xfrm>
            <a:off x="1828800" y="3530600"/>
            <a:ext cx="4216400" cy="2743200"/>
          </a:xfrm>
          <a:custGeom>
            <a:avLst/>
            <a:gdLst/>
            <a:ahLst/>
            <a:cxnLst>
              <a:cxn ang="0">
                <a:pos x="0" y="1520"/>
              </a:cxn>
              <a:cxn ang="0">
                <a:pos x="432" y="752"/>
              </a:cxn>
              <a:cxn ang="0">
                <a:pos x="1248" y="32"/>
              </a:cxn>
              <a:cxn ang="0">
                <a:pos x="2496" y="944"/>
              </a:cxn>
              <a:cxn ang="0">
                <a:pos x="2208" y="1616"/>
              </a:cxn>
              <a:cxn ang="0">
                <a:pos x="288" y="1616"/>
              </a:cxn>
            </a:cxnLst>
            <a:rect l="0" t="0" r="r" b="b"/>
            <a:pathLst>
              <a:path w="2656" h="1728">
                <a:moveTo>
                  <a:pt x="0" y="1520"/>
                </a:moveTo>
                <a:cubicBezTo>
                  <a:pt x="112" y="1260"/>
                  <a:pt x="224" y="1000"/>
                  <a:pt x="432" y="752"/>
                </a:cubicBezTo>
                <a:cubicBezTo>
                  <a:pt x="640" y="504"/>
                  <a:pt x="904" y="0"/>
                  <a:pt x="1248" y="32"/>
                </a:cubicBezTo>
                <a:cubicBezTo>
                  <a:pt x="1592" y="64"/>
                  <a:pt x="2336" y="680"/>
                  <a:pt x="2496" y="944"/>
                </a:cubicBezTo>
                <a:cubicBezTo>
                  <a:pt x="2656" y="1208"/>
                  <a:pt x="2576" y="1504"/>
                  <a:pt x="2208" y="1616"/>
                </a:cubicBezTo>
                <a:cubicBezTo>
                  <a:pt x="1840" y="1728"/>
                  <a:pt x="1064" y="1672"/>
                  <a:pt x="288" y="16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621" name="Freeform 85"/>
          <p:cNvSpPr>
            <a:spLocks/>
          </p:cNvSpPr>
          <p:nvPr/>
        </p:nvSpPr>
        <p:spPr bwMode="auto">
          <a:xfrm>
            <a:off x="1828800" y="5943600"/>
            <a:ext cx="457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96"/>
              </a:cxn>
            </a:cxnLst>
            <a:rect l="0" t="0" r="r" b="b"/>
            <a:pathLst>
              <a:path w="288" h="96">
                <a:moveTo>
                  <a:pt x="0" y="0"/>
                </a:moveTo>
                <a:cubicBezTo>
                  <a:pt x="120" y="40"/>
                  <a:pt x="240" y="80"/>
                  <a:pt x="288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622" name="Freeform 86"/>
          <p:cNvSpPr>
            <a:spLocks/>
          </p:cNvSpPr>
          <p:nvPr/>
        </p:nvSpPr>
        <p:spPr bwMode="auto">
          <a:xfrm>
            <a:off x="5448300" y="3721100"/>
            <a:ext cx="1790700" cy="1841500"/>
          </a:xfrm>
          <a:custGeom>
            <a:avLst/>
            <a:gdLst/>
            <a:ahLst/>
            <a:cxnLst>
              <a:cxn ang="0">
                <a:pos x="744" y="1160"/>
              </a:cxn>
              <a:cxn ang="0">
                <a:pos x="24" y="152"/>
              </a:cxn>
              <a:cxn ang="0">
                <a:pos x="888" y="248"/>
              </a:cxn>
              <a:cxn ang="0">
                <a:pos x="1128" y="1016"/>
              </a:cxn>
            </a:cxnLst>
            <a:rect l="0" t="0" r="r" b="b"/>
            <a:pathLst>
              <a:path w="1128" h="1160">
                <a:moveTo>
                  <a:pt x="744" y="1160"/>
                </a:moveTo>
                <a:cubicBezTo>
                  <a:pt x="372" y="732"/>
                  <a:pt x="0" y="304"/>
                  <a:pt x="24" y="152"/>
                </a:cubicBezTo>
                <a:cubicBezTo>
                  <a:pt x="48" y="0"/>
                  <a:pt x="704" y="104"/>
                  <a:pt x="888" y="248"/>
                </a:cubicBezTo>
                <a:cubicBezTo>
                  <a:pt x="1072" y="392"/>
                  <a:pt x="1100" y="704"/>
                  <a:pt x="1128" y="1016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624" name="Freeform 88"/>
          <p:cNvSpPr>
            <a:spLocks/>
          </p:cNvSpPr>
          <p:nvPr/>
        </p:nvSpPr>
        <p:spPr bwMode="auto">
          <a:xfrm>
            <a:off x="6629400" y="5334000"/>
            <a:ext cx="609600" cy="3429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192"/>
              </a:cxn>
              <a:cxn ang="0">
                <a:pos x="384" y="0"/>
              </a:cxn>
            </a:cxnLst>
            <a:rect l="0" t="0" r="r" b="b"/>
            <a:pathLst>
              <a:path w="384" h="216">
                <a:moveTo>
                  <a:pt x="0" y="144"/>
                </a:moveTo>
                <a:cubicBezTo>
                  <a:pt x="88" y="180"/>
                  <a:pt x="176" y="216"/>
                  <a:pt x="240" y="192"/>
                </a:cubicBezTo>
                <a:cubicBezTo>
                  <a:pt x="304" y="168"/>
                  <a:pt x="344" y="84"/>
                  <a:pt x="384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625" name="Line 89"/>
          <p:cNvSpPr>
            <a:spLocks noChangeShapeType="1"/>
          </p:cNvSpPr>
          <p:nvPr/>
        </p:nvSpPr>
        <p:spPr bwMode="auto">
          <a:xfrm flipH="1">
            <a:off x="2590800" y="4953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626" name="Line 90"/>
          <p:cNvSpPr>
            <a:spLocks noChangeShapeType="1"/>
          </p:cNvSpPr>
          <p:nvPr/>
        </p:nvSpPr>
        <p:spPr bwMode="auto">
          <a:xfrm flipV="1">
            <a:off x="1905000" y="41148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627" name="Rectangle 91"/>
          <p:cNvSpPr>
            <a:spLocks noChangeArrowheads="1"/>
          </p:cNvSpPr>
          <p:nvPr/>
        </p:nvSpPr>
        <p:spPr bwMode="auto">
          <a:xfrm>
            <a:off x="533400" y="3048000"/>
            <a:ext cx="2971800" cy="533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Does not form cycle</a:t>
            </a:r>
          </a:p>
        </p:txBody>
      </p:sp>
      <p:sp>
        <p:nvSpPr>
          <p:cNvPr id="193628" name="Line 92"/>
          <p:cNvSpPr>
            <a:spLocks noChangeShapeType="1"/>
          </p:cNvSpPr>
          <p:nvPr/>
        </p:nvSpPr>
        <p:spPr bwMode="auto">
          <a:xfrm flipH="1" flipV="1">
            <a:off x="2514600" y="3505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629" name="Rectangle 93"/>
          <p:cNvSpPr>
            <a:spLocks noChangeArrowheads="1"/>
          </p:cNvSpPr>
          <p:nvPr/>
        </p:nvSpPr>
        <p:spPr bwMode="auto">
          <a:xfrm>
            <a:off x="381000" y="6096000"/>
            <a:ext cx="1905000" cy="381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Forms cycle</a:t>
            </a:r>
          </a:p>
        </p:txBody>
      </p:sp>
      <p:sp>
        <p:nvSpPr>
          <p:cNvPr id="193630" name="Line 94"/>
          <p:cNvSpPr>
            <a:spLocks noChangeShapeType="1"/>
          </p:cNvSpPr>
          <p:nvPr/>
        </p:nvSpPr>
        <p:spPr bwMode="auto">
          <a:xfrm flipH="1">
            <a:off x="1600200" y="5257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93631" name="Line 95"/>
          <p:cNvSpPr>
            <a:spLocks noChangeShapeType="1"/>
          </p:cNvSpPr>
          <p:nvPr/>
        </p:nvSpPr>
        <p:spPr bwMode="auto">
          <a:xfrm flipH="1">
            <a:off x="1447800" y="5486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algn="l"/>
            <a:r>
              <a:rPr lang="en-US" sz="4000"/>
              <a:t>MST-Kruskal’s Algorithm</a:t>
            </a:r>
            <a:br>
              <a:rPr lang="en-US" sz="4000"/>
            </a:br>
            <a:endParaRPr lang="en-US" sz="400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229600" cy="53340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/>
              <a:t>Algorithm kruskal(E,cost,n,t)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// E is the set of edges in G.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//cost[1:n,1:n] is the cost matrix such that cost[i,j] is either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// positive real number  or </a:t>
            </a:r>
            <a:r>
              <a:rPr lang="en-US" sz="2000">
                <a:cs typeface="Times New Roman" pitchFamily="18" charset="0"/>
              </a:rPr>
              <a:t>∞ if no edge (i,j) exists.  cost[i,j]=0, if i=j.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// A minimum spanning tree is computed and stored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/>
              <a:t>// as a set of edges in the array t[1:n-1,1:2].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/>
              <a:t>{ 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/>
              <a:t>          for i:=1 to n do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/>
              <a:t>	     </a:t>
            </a:r>
            <a:r>
              <a:rPr lang="en-US" sz="2800">
                <a:solidFill>
                  <a:schemeClr val="hlink"/>
                </a:solidFill>
              </a:rPr>
              <a:t>Make-Set</a:t>
            </a:r>
            <a:r>
              <a:rPr lang="en-US" sz="2800"/>
              <a:t>(i); </a:t>
            </a:r>
            <a:r>
              <a:rPr lang="en-US" sz="2800" i="1"/>
              <a:t>// each vertex is in a different set.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i="1"/>
              <a:t>	     </a:t>
            </a:r>
            <a:r>
              <a:rPr lang="en-US" sz="2800" i="1">
                <a:solidFill>
                  <a:schemeClr val="hlink"/>
                </a:solidFill>
              </a:rPr>
              <a:t>Sort the edges of E into increasing order by cost.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/>
              <a:t>       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/>
              <a:t>     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	   mincost:=0; i:=1;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for</a:t>
            </a:r>
            <a:r>
              <a:rPr lang="en-US" sz="2400"/>
              <a:t> </a:t>
            </a:r>
            <a:r>
              <a:rPr lang="en-US" sz="2000"/>
              <a:t>each edge (u,v) </a:t>
            </a:r>
            <a:r>
              <a:rPr lang="en-US" sz="2000">
                <a:cs typeface="Times New Roman" pitchFamily="18" charset="0"/>
              </a:rPr>
              <a:t>€ E, taken in increasing order by cost </a:t>
            </a:r>
            <a:r>
              <a:rPr lang="en-US">
                <a:cs typeface="Times New Roman" pitchFamily="18" charset="0"/>
              </a:rPr>
              <a:t>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      {    j:= </a:t>
            </a:r>
            <a:r>
              <a:rPr lang="en-US" sz="2400">
                <a:solidFill>
                  <a:schemeClr val="hlink"/>
                </a:solidFill>
                <a:cs typeface="Times New Roman" pitchFamily="18" charset="0"/>
              </a:rPr>
              <a:t>Find-Set</a:t>
            </a:r>
            <a:r>
              <a:rPr lang="en-US" sz="2400">
                <a:cs typeface="Times New Roman" pitchFamily="18" charset="0"/>
              </a:rPr>
              <a:t>(u); k:= </a:t>
            </a:r>
            <a:r>
              <a:rPr lang="en-US" sz="2400">
                <a:solidFill>
                  <a:schemeClr val="hlink"/>
                </a:solidFill>
                <a:cs typeface="Times New Roman" pitchFamily="18" charset="0"/>
              </a:rPr>
              <a:t>Find-Set</a:t>
            </a:r>
            <a:r>
              <a:rPr lang="en-US" sz="2400">
                <a:cs typeface="Times New Roman" pitchFamily="18" charset="0"/>
              </a:rPr>
              <a:t>(v) </a:t>
            </a: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    	 if( j≠k ) then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     	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		t[i,1]:=u; t[i,2]:=v;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		mincost:=mincost+cost[u,v];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		</a:t>
            </a:r>
            <a:r>
              <a:rPr lang="en-US" sz="2400">
                <a:solidFill>
                  <a:schemeClr val="hlink"/>
                </a:solidFill>
                <a:cs typeface="Times New Roman" pitchFamily="18" charset="0"/>
              </a:rPr>
              <a:t>Union</a:t>
            </a:r>
            <a:r>
              <a:rPr lang="en-US" sz="2400">
                <a:cs typeface="Times New Roman" pitchFamily="18" charset="0"/>
              </a:rPr>
              <a:t>(j,k);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		 i:=i+1;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  return mincost;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cs typeface="Times New Roman" pitchFamily="18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Time complexity of kruskal’s algorithm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With an efficient </a:t>
            </a:r>
            <a:r>
              <a:rPr lang="en-US" sz="2800">
                <a:solidFill>
                  <a:schemeClr val="hlink"/>
                </a:solidFill>
              </a:rPr>
              <a:t>Find-set</a:t>
            </a:r>
            <a:r>
              <a:rPr lang="en-US" sz="2800"/>
              <a:t> and </a:t>
            </a:r>
            <a:r>
              <a:rPr lang="en-US" sz="2800">
                <a:solidFill>
                  <a:schemeClr val="hlink"/>
                </a:solidFill>
              </a:rPr>
              <a:t>union</a:t>
            </a:r>
            <a:r>
              <a:rPr lang="en-US" sz="2800"/>
              <a:t> algorithms, the running time of kruskal’s algorithm will be dominated by the time needed for sorting  the edge costs of a given graph.</a:t>
            </a:r>
          </a:p>
          <a:p>
            <a:r>
              <a:rPr lang="en-US" sz="2800"/>
              <a:t>Hence, with an efficient sorting algorithm( </a:t>
            </a:r>
            <a:r>
              <a:rPr lang="en-US" sz="2800">
                <a:solidFill>
                  <a:schemeClr val="hlink"/>
                </a:solidFill>
              </a:rPr>
              <a:t>merge sort</a:t>
            </a:r>
            <a:r>
              <a:rPr lang="en-US" sz="2800"/>
              <a:t> ), the complexity of kruskal’s algorithm is</a:t>
            </a:r>
          </a:p>
          <a:p>
            <a:pPr>
              <a:buFontTx/>
              <a:buNone/>
            </a:pPr>
            <a:r>
              <a:rPr lang="en-US" sz="2800"/>
              <a:t>    </a:t>
            </a:r>
            <a:r>
              <a:rPr lang="en-US" i="1">
                <a:solidFill>
                  <a:schemeClr val="hlink"/>
                </a:solidFill>
              </a:rPr>
              <a:t>o</a:t>
            </a:r>
            <a:r>
              <a:rPr lang="en-US" sz="2800">
                <a:solidFill>
                  <a:schemeClr val="hlink"/>
                </a:solidFill>
              </a:rPr>
              <a:t>( ElogE).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新細明體" pitchFamily="18" charset="-120"/>
              </a:rPr>
              <a:t>The </a:t>
            </a:r>
            <a:r>
              <a:rPr lang="en-US" altLang="zh-TW" sz="3600">
                <a:solidFill>
                  <a:schemeClr val="hlink"/>
                </a:solidFill>
                <a:ea typeface="新細明體" pitchFamily="18" charset="-120"/>
              </a:rPr>
              <a:t>S</a:t>
            </a:r>
            <a:r>
              <a:rPr lang="en-US" altLang="zh-TW" sz="3600">
                <a:ea typeface="新細明體" pitchFamily="18" charset="-120"/>
              </a:rPr>
              <a:t>ingle-</a:t>
            </a:r>
            <a:r>
              <a:rPr lang="en-US" altLang="zh-TW" sz="3600">
                <a:solidFill>
                  <a:schemeClr val="hlink"/>
                </a:solidFill>
                <a:ea typeface="新細明體" pitchFamily="18" charset="-120"/>
              </a:rPr>
              <a:t>S</a:t>
            </a:r>
            <a:r>
              <a:rPr lang="en-US" altLang="zh-TW" sz="3600">
                <a:ea typeface="新細明體" pitchFamily="18" charset="-120"/>
              </a:rPr>
              <a:t>ource </a:t>
            </a:r>
            <a:r>
              <a:rPr lang="en-US" altLang="zh-TW" sz="3600">
                <a:solidFill>
                  <a:schemeClr val="hlink"/>
                </a:solidFill>
                <a:ea typeface="新細明體" pitchFamily="18" charset="-120"/>
              </a:rPr>
              <a:t>S</a:t>
            </a:r>
            <a:r>
              <a:rPr lang="en-US" altLang="zh-TW" sz="3600">
                <a:ea typeface="新細明體" pitchFamily="18" charset="-120"/>
              </a:rPr>
              <a:t>hortest path </a:t>
            </a:r>
            <a:r>
              <a:rPr lang="en-US" altLang="zh-TW" sz="3600">
                <a:solidFill>
                  <a:schemeClr val="hlink"/>
                </a:solidFill>
                <a:ea typeface="新細明體" pitchFamily="18" charset="-120"/>
              </a:rPr>
              <a:t>P</a:t>
            </a:r>
            <a:r>
              <a:rPr lang="en-US" altLang="zh-TW" sz="3600">
                <a:ea typeface="新細明體" pitchFamily="18" charset="-120"/>
              </a:rPr>
              <a:t>roblem ( SSSP)</a:t>
            </a:r>
            <a:endParaRPr lang="zh-TW" altLang="en-US" sz="3600">
              <a:ea typeface="新細明體" pitchFamily="18" charset="-120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114800"/>
          </a:xfrm>
        </p:spPr>
        <p:txBody>
          <a:bodyPr/>
          <a:lstStyle/>
          <a:p>
            <a:r>
              <a:rPr lang="en-US" altLang="zh-TW" sz="2800">
                <a:ea typeface="新細明體" pitchFamily="18" charset="-120"/>
              </a:rPr>
              <a:t>Given a</a:t>
            </a:r>
            <a:r>
              <a:rPr lang="en-US" altLang="zh-TW" sz="2800">
                <a:solidFill>
                  <a:srgbClr val="FFFF00"/>
                </a:solidFill>
                <a:ea typeface="新細明體" pitchFamily="18" charset="-120"/>
              </a:rPr>
              <a:t> </a:t>
            </a:r>
            <a:r>
              <a:rPr lang="en-US" altLang="zh-TW" sz="2800">
                <a:solidFill>
                  <a:srgbClr val="FF3300"/>
                </a:solidFill>
                <a:ea typeface="新細明體" pitchFamily="18" charset="-120"/>
              </a:rPr>
              <a:t>positively</a:t>
            </a:r>
            <a:r>
              <a:rPr lang="en-US" altLang="zh-TW" sz="2800">
                <a:ea typeface="新細明體" pitchFamily="18" charset="-120"/>
              </a:rPr>
              <a:t> weighted directed graph G with a source vertex 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v</a:t>
            </a:r>
            <a:r>
              <a:rPr lang="en-US" altLang="zh-TW" sz="2800">
                <a:ea typeface="新細明體" pitchFamily="18" charset="-120"/>
              </a:rPr>
              <a:t>, find the shortest paths </a:t>
            </a:r>
            <a:r>
              <a:rPr lang="en-US" altLang="zh-TW" sz="2800">
                <a:solidFill>
                  <a:srgbClr val="33CC33"/>
                </a:solidFill>
                <a:ea typeface="新細明體" pitchFamily="18" charset="-120"/>
              </a:rPr>
              <a:t>from 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v</a:t>
            </a:r>
            <a:r>
              <a:rPr lang="en-US" altLang="zh-TW" sz="2800">
                <a:solidFill>
                  <a:srgbClr val="33CC33"/>
                </a:solidFill>
                <a:ea typeface="新細明體" pitchFamily="18" charset="-120"/>
              </a:rPr>
              <a:t> to all other vertices</a:t>
            </a:r>
            <a:r>
              <a:rPr lang="en-US" altLang="zh-TW" sz="2800">
                <a:ea typeface="新細明體" pitchFamily="18" charset="-120"/>
              </a:rPr>
              <a:t> in the graph.</a:t>
            </a:r>
          </a:p>
          <a:p>
            <a:endParaRPr lang="en-US" altLang="zh-TW" sz="2800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938338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17204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916238"/>
            <a:ext cx="7467600" cy="3255962"/>
          </a:xfrm>
          <a:prstGeom prst="rect">
            <a:avLst/>
          </a:prstGeom>
          <a:noFill/>
        </p:spPr>
      </p:pic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1371600" y="3525838"/>
            <a:ext cx="609600" cy="5334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V</a:t>
            </a:r>
            <a:r>
              <a:rPr lang="en-US" b="1" baseline="-25000"/>
              <a:t>1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3048000" y="3525838"/>
            <a:ext cx="533400" cy="5334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V</a:t>
            </a:r>
            <a:r>
              <a:rPr lang="en-US" b="1" baseline="-25000"/>
              <a:t>2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1371600" y="5126038"/>
            <a:ext cx="609600" cy="609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V</a:t>
            </a:r>
            <a:r>
              <a:rPr lang="en-US" b="1" baseline="-25000"/>
              <a:t>3</a:t>
            </a:r>
          </a:p>
        </p:txBody>
      </p:sp>
      <p:sp>
        <p:nvSpPr>
          <p:cNvPr id="172051" name="Oval 19"/>
          <p:cNvSpPr>
            <a:spLocks noChangeArrowheads="1"/>
          </p:cNvSpPr>
          <p:nvPr/>
        </p:nvSpPr>
        <p:spPr bwMode="auto">
          <a:xfrm>
            <a:off x="3048000" y="5105400"/>
            <a:ext cx="533400" cy="609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V</a:t>
            </a:r>
            <a:r>
              <a:rPr lang="en-US" b="1" baseline="-25000"/>
              <a:t>4</a:t>
            </a:r>
          </a:p>
        </p:txBody>
      </p:sp>
      <p:sp>
        <p:nvSpPr>
          <p:cNvPr id="172052" name="Oval 20"/>
          <p:cNvSpPr>
            <a:spLocks noChangeArrowheads="1"/>
          </p:cNvSpPr>
          <p:nvPr/>
        </p:nvSpPr>
        <p:spPr bwMode="auto">
          <a:xfrm>
            <a:off x="4648200" y="3525838"/>
            <a:ext cx="609600" cy="609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V</a:t>
            </a:r>
            <a:r>
              <a:rPr lang="en-US" b="1" baseline="-25000"/>
              <a:t>5</a:t>
            </a:r>
          </a:p>
        </p:txBody>
      </p:sp>
      <p:sp>
        <p:nvSpPr>
          <p:cNvPr id="172053" name="Oval 21"/>
          <p:cNvSpPr>
            <a:spLocks noChangeArrowheads="1"/>
          </p:cNvSpPr>
          <p:nvPr/>
        </p:nvSpPr>
        <p:spPr bwMode="auto">
          <a:xfrm>
            <a:off x="4648200" y="5126038"/>
            <a:ext cx="609600" cy="6096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V</a:t>
            </a:r>
            <a:r>
              <a:rPr lang="en-US" b="1" baseline="-25000"/>
              <a:t>6</a:t>
            </a:r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914400" y="2895600"/>
            <a:ext cx="6858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Ex :-</a:t>
            </a:r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6629400" y="3810000"/>
            <a:ext cx="6858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V</a:t>
            </a:r>
            <a:r>
              <a:rPr lang="en-US" b="1" baseline="-25000"/>
              <a:t>1</a:t>
            </a:r>
            <a:r>
              <a:rPr lang="en-US" b="1"/>
              <a:t>V</a:t>
            </a:r>
            <a:r>
              <a:rPr lang="en-US" b="1" baseline="-25000"/>
              <a:t>3</a:t>
            </a: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914400" y="3429000"/>
            <a:ext cx="3810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6629400" y="4191000"/>
            <a:ext cx="762000" cy="381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V</a:t>
            </a:r>
            <a:r>
              <a:rPr lang="en-US" b="1" baseline="-25000"/>
              <a:t>1</a:t>
            </a:r>
            <a:r>
              <a:rPr lang="en-US" b="1"/>
              <a:t>V</a:t>
            </a:r>
            <a:r>
              <a:rPr lang="en-US" b="1" baseline="-25000"/>
              <a:t>3</a:t>
            </a:r>
            <a:r>
              <a:rPr lang="en-US" b="1"/>
              <a:t>V</a:t>
            </a:r>
            <a:r>
              <a:rPr lang="en-US" b="1" baseline="-25000"/>
              <a:t>4</a:t>
            </a: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6705600" y="4648200"/>
            <a:ext cx="9144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V</a:t>
            </a:r>
            <a:r>
              <a:rPr lang="en-US" b="1" baseline="-25000"/>
              <a:t>1</a:t>
            </a:r>
            <a:r>
              <a:rPr lang="en-US" b="1"/>
              <a:t>V</a:t>
            </a:r>
            <a:r>
              <a:rPr lang="en-US" b="1" baseline="-25000"/>
              <a:t>3</a:t>
            </a:r>
            <a:r>
              <a:rPr lang="en-US" b="1"/>
              <a:t>V</a:t>
            </a:r>
            <a:r>
              <a:rPr lang="en-US" b="1" baseline="-25000"/>
              <a:t>4</a:t>
            </a:r>
            <a:r>
              <a:rPr lang="en-US" b="1"/>
              <a:t>V</a:t>
            </a:r>
            <a:r>
              <a:rPr lang="en-US" b="1" baseline="-25000"/>
              <a:t>2</a:t>
            </a:r>
          </a:p>
        </p:txBody>
      </p:sp>
      <p:sp>
        <p:nvSpPr>
          <p:cNvPr id="172059" name="Rectangle 27"/>
          <p:cNvSpPr>
            <a:spLocks noChangeArrowheads="1"/>
          </p:cNvSpPr>
          <p:nvPr/>
        </p:nvSpPr>
        <p:spPr bwMode="auto">
          <a:xfrm>
            <a:off x="6705600" y="5029200"/>
            <a:ext cx="685800" cy="3048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V</a:t>
            </a:r>
            <a:r>
              <a:rPr lang="en-US" b="1" baseline="-25000"/>
              <a:t>1</a:t>
            </a:r>
            <a:r>
              <a:rPr lang="en-US" b="1"/>
              <a:t>V</a:t>
            </a:r>
            <a:r>
              <a:rPr lang="en-US" b="1" baseline="-25000"/>
              <a:t>5</a:t>
            </a:r>
          </a:p>
        </p:txBody>
      </p:sp>
      <p:sp>
        <p:nvSpPr>
          <p:cNvPr id="172060" name="Rectangle 28"/>
          <p:cNvSpPr>
            <a:spLocks noChangeArrowheads="1"/>
          </p:cNvSpPr>
          <p:nvPr/>
        </p:nvSpPr>
        <p:spPr bwMode="auto">
          <a:xfrm>
            <a:off x="3581400" y="5334000"/>
            <a:ext cx="762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35814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2062" name="Rectangle 30"/>
          <p:cNvSpPr>
            <a:spLocks noChangeArrowheads="1"/>
          </p:cNvSpPr>
          <p:nvPr/>
        </p:nvSpPr>
        <p:spPr bwMode="auto">
          <a:xfrm>
            <a:off x="5943600" y="5334000"/>
            <a:ext cx="2438400" cy="381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b="1"/>
              <a:t>5)        V</a:t>
            </a:r>
            <a:r>
              <a:rPr lang="en-US" b="1" baseline="-25000"/>
              <a:t>1</a:t>
            </a:r>
            <a:r>
              <a:rPr lang="en-US" b="1"/>
              <a:t>V</a:t>
            </a:r>
            <a:r>
              <a:rPr lang="en-US" b="1" baseline="-25000"/>
              <a:t>3</a:t>
            </a:r>
            <a:r>
              <a:rPr lang="en-US" b="1"/>
              <a:t>V</a:t>
            </a:r>
            <a:r>
              <a:rPr lang="en-US" b="1" baseline="-25000"/>
              <a:t>4</a:t>
            </a:r>
            <a:r>
              <a:rPr lang="en-US" b="1"/>
              <a:t>V</a:t>
            </a:r>
            <a:r>
              <a:rPr lang="en-US" b="1" baseline="-25000"/>
              <a:t>6       </a:t>
            </a:r>
            <a:r>
              <a:rPr lang="en-US" b="1"/>
              <a:t>28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0" name="Group 2"/>
          <p:cNvGraphicFramePr>
            <a:graphicFrameLocks noGrp="1"/>
          </p:cNvGraphicFramePr>
          <p:nvPr>
            <p:ph idx="1"/>
          </p:nvPr>
        </p:nvGraphicFramePr>
        <p:xfrm>
          <a:off x="685800" y="2590800"/>
          <a:ext cx="7916863" cy="914400"/>
        </p:xfrm>
        <a:graphic>
          <a:graphicData uri="http://schemas.openxmlformats.org/drawingml/2006/table">
            <a:tbl>
              <a:tblPr/>
              <a:tblGrid>
                <a:gridCol w="120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Dist[2]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Dist[6]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  <a:sym typeface="Symbol" pitchFamily="18" charset="2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2236" name="Oval 28"/>
          <p:cNvSpPr>
            <a:spLocks noChangeArrowheads="1"/>
          </p:cNvSpPr>
          <p:nvPr/>
        </p:nvSpPr>
        <p:spPr bwMode="auto">
          <a:xfrm>
            <a:off x="685800" y="620713"/>
            <a:ext cx="533400" cy="446087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22237" name="Oval 29"/>
          <p:cNvSpPr>
            <a:spLocks noChangeArrowheads="1"/>
          </p:cNvSpPr>
          <p:nvPr/>
        </p:nvSpPr>
        <p:spPr bwMode="auto">
          <a:xfrm>
            <a:off x="2286000" y="544513"/>
            <a:ext cx="457200" cy="446087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</a:t>
            </a:r>
            <a:endParaRPr lang="en-US" b="1" baseline="-25000"/>
          </a:p>
        </p:txBody>
      </p:sp>
      <p:sp>
        <p:nvSpPr>
          <p:cNvPr id="222238" name="Oval 30"/>
          <p:cNvSpPr>
            <a:spLocks noChangeArrowheads="1"/>
          </p:cNvSpPr>
          <p:nvPr/>
        </p:nvSpPr>
        <p:spPr bwMode="auto">
          <a:xfrm>
            <a:off x="685800" y="1906588"/>
            <a:ext cx="533400" cy="455612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</a:t>
            </a:r>
            <a:endParaRPr lang="en-US" b="1" baseline="-25000"/>
          </a:p>
        </p:txBody>
      </p:sp>
      <p:sp>
        <p:nvSpPr>
          <p:cNvPr id="222239" name="Oval 31"/>
          <p:cNvSpPr>
            <a:spLocks noChangeArrowheads="1"/>
          </p:cNvSpPr>
          <p:nvPr/>
        </p:nvSpPr>
        <p:spPr bwMode="auto">
          <a:xfrm>
            <a:off x="2438400" y="1885950"/>
            <a:ext cx="457200" cy="4762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</a:t>
            </a:r>
            <a:endParaRPr lang="en-US" b="1" baseline="-25000"/>
          </a:p>
        </p:txBody>
      </p:sp>
      <p:sp>
        <p:nvSpPr>
          <p:cNvPr id="222240" name="Oval 32"/>
          <p:cNvSpPr>
            <a:spLocks noChangeArrowheads="1"/>
          </p:cNvSpPr>
          <p:nvPr/>
        </p:nvSpPr>
        <p:spPr bwMode="auto">
          <a:xfrm>
            <a:off x="3810000" y="534988"/>
            <a:ext cx="457200" cy="455612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</a:t>
            </a:r>
            <a:endParaRPr lang="en-US" b="1" baseline="-25000"/>
          </a:p>
        </p:txBody>
      </p:sp>
      <p:sp>
        <p:nvSpPr>
          <p:cNvPr id="222241" name="Oval 33"/>
          <p:cNvSpPr>
            <a:spLocks noChangeArrowheads="1"/>
          </p:cNvSpPr>
          <p:nvPr/>
        </p:nvSpPr>
        <p:spPr bwMode="auto">
          <a:xfrm>
            <a:off x="3886200" y="1828800"/>
            <a:ext cx="457200" cy="4572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  <a:endParaRPr lang="en-US" b="1" baseline="-25000"/>
          </a:p>
        </p:txBody>
      </p:sp>
      <p:sp>
        <p:nvSpPr>
          <p:cNvPr id="222242" name="Line 34"/>
          <p:cNvSpPr>
            <a:spLocks noChangeShapeType="1"/>
          </p:cNvSpPr>
          <p:nvPr/>
        </p:nvSpPr>
        <p:spPr bwMode="auto">
          <a:xfrm flipV="1">
            <a:off x="914400" y="1066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43" name="Line 35"/>
          <p:cNvSpPr>
            <a:spLocks noChangeShapeType="1"/>
          </p:cNvSpPr>
          <p:nvPr/>
        </p:nvSpPr>
        <p:spPr bwMode="auto">
          <a:xfrm>
            <a:off x="1219200" y="83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44" name="Line 36"/>
          <p:cNvSpPr>
            <a:spLocks noChangeShapeType="1"/>
          </p:cNvSpPr>
          <p:nvPr/>
        </p:nvSpPr>
        <p:spPr bwMode="auto">
          <a:xfrm>
            <a:off x="2743200" y="83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45" name="Line 37"/>
          <p:cNvSpPr>
            <a:spLocks noChangeShapeType="1"/>
          </p:cNvSpPr>
          <p:nvPr/>
        </p:nvSpPr>
        <p:spPr bwMode="auto">
          <a:xfrm>
            <a:off x="1219200" y="213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46" name="Line 38"/>
          <p:cNvSpPr>
            <a:spLocks noChangeShapeType="1"/>
          </p:cNvSpPr>
          <p:nvPr/>
        </p:nvSpPr>
        <p:spPr bwMode="auto">
          <a:xfrm>
            <a:off x="28956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47" name="Line 39"/>
          <p:cNvSpPr>
            <a:spLocks noChangeShapeType="1"/>
          </p:cNvSpPr>
          <p:nvPr/>
        </p:nvSpPr>
        <p:spPr bwMode="auto">
          <a:xfrm flipV="1">
            <a:off x="2590800" y="99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48" name="Freeform 40"/>
          <p:cNvSpPr>
            <a:spLocks/>
          </p:cNvSpPr>
          <p:nvPr/>
        </p:nvSpPr>
        <p:spPr bwMode="auto">
          <a:xfrm>
            <a:off x="1143000" y="9906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288"/>
              </a:cxn>
              <a:cxn ang="0">
                <a:pos x="0" y="576"/>
              </a:cxn>
            </a:cxnLst>
            <a:rect l="0" t="0" r="r" b="b"/>
            <a:pathLst>
              <a:path w="96" h="576">
                <a:moveTo>
                  <a:pt x="0" y="0"/>
                </a:moveTo>
                <a:cubicBezTo>
                  <a:pt x="48" y="96"/>
                  <a:pt x="96" y="192"/>
                  <a:pt x="96" y="288"/>
                </a:cubicBezTo>
                <a:cubicBezTo>
                  <a:pt x="96" y="384"/>
                  <a:pt x="16" y="528"/>
                  <a:pt x="0" y="5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49" name="Line 41"/>
          <p:cNvSpPr>
            <a:spLocks noChangeShapeType="1"/>
          </p:cNvSpPr>
          <p:nvPr/>
        </p:nvSpPr>
        <p:spPr bwMode="auto">
          <a:xfrm flipH="1" flipV="1">
            <a:off x="1066800" y="1828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50" name="Line 42"/>
          <p:cNvSpPr>
            <a:spLocks noChangeShapeType="1"/>
          </p:cNvSpPr>
          <p:nvPr/>
        </p:nvSpPr>
        <p:spPr bwMode="auto">
          <a:xfrm flipV="1">
            <a:off x="1143000" y="1828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51" name="Freeform 43"/>
          <p:cNvSpPr>
            <a:spLocks/>
          </p:cNvSpPr>
          <p:nvPr/>
        </p:nvSpPr>
        <p:spPr bwMode="auto">
          <a:xfrm>
            <a:off x="1066800" y="215900"/>
            <a:ext cx="2895600" cy="393700"/>
          </a:xfrm>
          <a:custGeom>
            <a:avLst/>
            <a:gdLst/>
            <a:ahLst/>
            <a:cxnLst>
              <a:cxn ang="0">
                <a:pos x="0" y="248"/>
              </a:cxn>
              <a:cxn ang="0">
                <a:pos x="960" y="8"/>
              </a:cxn>
              <a:cxn ang="0">
                <a:pos x="1824" y="200"/>
              </a:cxn>
            </a:cxnLst>
            <a:rect l="0" t="0" r="r" b="b"/>
            <a:pathLst>
              <a:path w="1824" h="248">
                <a:moveTo>
                  <a:pt x="0" y="248"/>
                </a:moveTo>
                <a:cubicBezTo>
                  <a:pt x="328" y="132"/>
                  <a:pt x="656" y="16"/>
                  <a:pt x="960" y="8"/>
                </a:cubicBezTo>
                <a:cubicBezTo>
                  <a:pt x="1264" y="0"/>
                  <a:pt x="1680" y="168"/>
                  <a:pt x="1824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52" name="Line 44"/>
          <p:cNvSpPr>
            <a:spLocks noChangeShapeType="1"/>
          </p:cNvSpPr>
          <p:nvPr/>
        </p:nvSpPr>
        <p:spPr bwMode="auto">
          <a:xfrm>
            <a:off x="3962400" y="457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53" name="Line 45"/>
          <p:cNvSpPr>
            <a:spLocks noChangeShapeType="1"/>
          </p:cNvSpPr>
          <p:nvPr/>
        </p:nvSpPr>
        <p:spPr bwMode="auto">
          <a:xfrm flipH="1">
            <a:off x="3810000" y="53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54" name="Freeform 46"/>
          <p:cNvSpPr>
            <a:spLocks/>
          </p:cNvSpPr>
          <p:nvPr/>
        </p:nvSpPr>
        <p:spPr bwMode="auto">
          <a:xfrm>
            <a:off x="2895600" y="990600"/>
            <a:ext cx="1219200" cy="1066800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432" y="384"/>
              </a:cxn>
              <a:cxn ang="0">
                <a:pos x="768" y="0"/>
              </a:cxn>
            </a:cxnLst>
            <a:rect l="0" t="0" r="r" b="b"/>
            <a:pathLst>
              <a:path w="768" h="672">
                <a:moveTo>
                  <a:pt x="0" y="672"/>
                </a:moveTo>
                <a:cubicBezTo>
                  <a:pt x="152" y="584"/>
                  <a:pt x="304" y="496"/>
                  <a:pt x="432" y="384"/>
                </a:cubicBezTo>
                <a:cubicBezTo>
                  <a:pt x="560" y="272"/>
                  <a:pt x="664" y="136"/>
                  <a:pt x="7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55" name="Freeform 47"/>
          <p:cNvSpPr>
            <a:spLocks/>
          </p:cNvSpPr>
          <p:nvPr/>
        </p:nvSpPr>
        <p:spPr bwMode="auto">
          <a:xfrm>
            <a:off x="2819400" y="990600"/>
            <a:ext cx="10668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92" y="240"/>
              </a:cxn>
              <a:cxn ang="0">
                <a:pos x="672" y="0"/>
              </a:cxn>
            </a:cxnLst>
            <a:rect l="0" t="0" r="r" b="b"/>
            <a:pathLst>
              <a:path w="672" h="576">
                <a:moveTo>
                  <a:pt x="0" y="576"/>
                </a:moveTo>
                <a:cubicBezTo>
                  <a:pt x="40" y="456"/>
                  <a:pt x="80" y="336"/>
                  <a:pt x="192" y="240"/>
                </a:cubicBezTo>
                <a:cubicBezTo>
                  <a:pt x="304" y="144"/>
                  <a:pt x="488" y="72"/>
                  <a:pt x="6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56" name="Line 48"/>
          <p:cNvSpPr>
            <a:spLocks noChangeShapeType="1"/>
          </p:cNvSpPr>
          <p:nvPr/>
        </p:nvSpPr>
        <p:spPr bwMode="auto">
          <a:xfrm>
            <a:off x="3810000" y="990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57" name="Line 49"/>
          <p:cNvSpPr>
            <a:spLocks noChangeShapeType="1"/>
          </p:cNvSpPr>
          <p:nvPr/>
        </p:nvSpPr>
        <p:spPr bwMode="auto">
          <a:xfrm>
            <a:off x="3810000" y="9144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58" name="Line 50"/>
          <p:cNvSpPr>
            <a:spLocks noChangeShapeType="1"/>
          </p:cNvSpPr>
          <p:nvPr/>
        </p:nvSpPr>
        <p:spPr bwMode="auto">
          <a:xfrm flipH="1">
            <a:off x="3810000" y="9906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59" name="Line 51"/>
          <p:cNvSpPr>
            <a:spLocks noChangeShapeType="1"/>
          </p:cNvSpPr>
          <p:nvPr/>
        </p:nvSpPr>
        <p:spPr bwMode="auto">
          <a:xfrm flipV="1">
            <a:off x="28956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60" name="Line 52"/>
          <p:cNvSpPr>
            <a:spLocks noChangeShapeType="1"/>
          </p:cNvSpPr>
          <p:nvPr/>
        </p:nvSpPr>
        <p:spPr bwMode="auto">
          <a:xfrm>
            <a:off x="2895600" y="205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61" name="Rectangle 53"/>
          <p:cNvSpPr>
            <a:spLocks noChangeArrowheads="1"/>
          </p:cNvSpPr>
          <p:nvPr/>
        </p:nvSpPr>
        <p:spPr bwMode="auto">
          <a:xfrm>
            <a:off x="533400" y="1447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20</a:t>
            </a:r>
          </a:p>
        </p:txBody>
      </p:sp>
      <p:sp>
        <p:nvSpPr>
          <p:cNvPr id="222262" name="Rectangle 54"/>
          <p:cNvSpPr>
            <a:spLocks noChangeArrowheads="1"/>
          </p:cNvSpPr>
          <p:nvPr/>
        </p:nvSpPr>
        <p:spPr bwMode="auto">
          <a:xfrm>
            <a:off x="1295400" y="11430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10</a:t>
            </a:r>
          </a:p>
        </p:txBody>
      </p:sp>
      <p:sp>
        <p:nvSpPr>
          <p:cNvPr id="222263" name="Rectangle 55"/>
          <p:cNvSpPr>
            <a:spLocks noChangeArrowheads="1"/>
          </p:cNvSpPr>
          <p:nvPr/>
        </p:nvSpPr>
        <p:spPr bwMode="auto">
          <a:xfrm>
            <a:off x="1600200" y="533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50</a:t>
            </a:r>
          </a:p>
        </p:txBody>
      </p:sp>
      <p:sp>
        <p:nvSpPr>
          <p:cNvPr id="222264" name="Rectangle 56"/>
          <p:cNvSpPr>
            <a:spLocks noChangeArrowheads="1"/>
          </p:cNvSpPr>
          <p:nvPr/>
        </p:nvSpPr>
        <p:spPr bwMode="auto">
          <a:xfrm>
            <a:off x="2971800" y="5334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10</a:t>
            </a:r>
          </a:p>
        </p:txBody>
      </p:sp>
      <p:sp>
        <p:nvSpPr>
          <p:cNvPr id="222265" name="Rectangle 57"/>
          <p:cNvSpPr>
            <a:spLocks noChangeArrowheads="1"/>
          </p:cNvSpPr>
          <p:nvPr/>
        </p:nvSpPr>
        <p:spPr bwMode="auto">
          <a:xfrm>
            <a:off x="1676400" y="1828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15</a:t>
            </a:r>
          </a:p>
        </p:txBody>
      </p:sp>
      <p:sp>
        <p:nvSpPr>
          <p:cNvPr id="222266" name="Rectangle 58"/>
          <p:cNvSpPr>
            <a:spLocks noChangeArrowheads="1"/>
          </p:cNvSpPr>
          <p:nvPr/>
        </p:nvSpPr>
        <p:spPr bwMode="auto">
          <a:xfrm>
            <a:off x="3505200" y="1905000"/>
            <a:ext cx="1524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22267" name="Rectangle 59"/>
          <p:cNvSpPr>
            <a:spLocks noChangeArrowheads="1"/>
          </p:cNvSpPr>
          <p:nvPr/>
        </p:nvSpPr>
        <p:spPr bwMode="auto">
          <a:xfrm>
            <a:off x="3733800" y="1447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30</a:t>
            </a:r>
          </a:p>
        </p:txBody>
      </p:sp>
      <p:sp>
        <p:nvSpPr>
          <p:cNvPr id="222268" name="Rectangle 60"/>
          <p:cNvSpPr>
            <a:spLocks noChangeArrowheads="1"/>
          </p:cNvSpPr>
          <p:nvPr/>
        </p:nvSpPr>
        <p:spPr bwMode="auto">
          <a:xfrm>
            <a:off x="2971800" y="10668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35</a:t>
            </a:r>
          </a:p>
        </p:txBody>
      </p:sp>
      <p:sp>
        <p:nvSpPr>
          <p:cNvPr id="222269" name="Rectangle 61"/>
          <p:cNvSpPr>
            <a:spLocks noChangeArrowheads="1"/>
          </p:cNvSpPr>
          <p:nvPr/>
        </p:nvSpPr>
        <p:spPr bwMode="auto">
          <a:xfrm>
            <a:off x="2971800" y="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45</a:t>
            </a:r>
          </a:p>
        </p:txBody>
      </p:sp>
      <p:sp>
        <p:nvSpPr>
          <p:cNvPr id="222270" name="Rectangle 62"/>
          <p:cNvSpPr>
            <a:spLocks noChangeArrowheads="1"/>
          </p:cNvSpPr>
          <p:nvPr/>
        </p:nvSpPr>
        <p:spPr bwMode="auto">
          <a:xfrm>
            <a:off x="2209800" y="1371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20</a:t>
            </a:r>
          </a:p>
        </p:txBody>
      </p:sp>
      <p:sp>
        <p:nvSpPr>
          <p:cNvPr id="222271" name="Text Box 63"/>
          <p:cNvSpPr txBox="1">
            <a:spLocks noChangeArrowheads="1"/>
          </p:cNvSpPr>
          <p:nvPr/>
        </p:nvSpPr>
        <p:spPr bwMode="auto">
          <a:xfrm>
            <a:off x="5257800" y="3200400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272" name="Line 64"/>
          <p:cNvSpPr>
            <a:spLocks noChangeShapeType="1"/>
          </p:cNvSpPr>
          <p:nvPr/>
        </p:nvSpPr>
        <p:spPr bwMode="auto">
          <a:xfrm flipH="1">
            <a:off x="1219200" y="9906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273" name="Rectangle 65"/>
          <p:cNvSpPr>
            <a:spLocks noChangeArrowheads="1"/>
          </p:cNvSpPr>
          <p:nvPr/>
        </p:nvSpPr>
        <p:spPr bwMode="auto">
          <a:xfrm>
            <a:off x="1828800" y="990600"/>
            <a:ext cx="2286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15</a:t>
            </a:r>
          </a:p>
        </p:txBody>
      </p:sp>
      <p:grpSp>
        <p:nvGrpSpPr>
          <p:cNvPr id="222274" name="Group 66"/>
          <p:cNvGrpSpPr>
            <a:grpSpLocks/>
          </p:cNvGrpSpPr>
          <p:nvPr/>
        </p:nvGrpSpPr>
        <p:grpSpPr bwMode="auto">
          <a:xfrm>
            <a:off x="4419600" y="0"/>
            <a:ext cx="3810000" cy="2362200"/>
            <a:chOff x="3168" y="-96"/>
            <a:chExt cx="2400" cy="1488"/>
          </a:xfrm>
        </p:grpSpPr>
        <p:grpSp>
          <p:nvGrpSpPr>
            <p:cNvPr id="222275" name="Group 67"/>
            <p:cNvGrpSpPr>
              <a:grpSpLocks/>
            </p:cNvGrpSpPr>
            <p:nvPr/>
          </p:nvGrpSpPr>
          <p:grpSpPr bwMode="auto">
            <a:xfrm>
              <a:off x="3168" y="-96"/>
              <a:ext cx="2400" cy="1488"/>
              <a:chOff x="3168" y="-96"/>
              <a:chExt cx="2400" cy="1488"/>
            </a:xfrm>
          </p:grpSpPr>
          <p:sp>
            <p:nvSpPr>
              <p:cNvPr id="222276" name="Oval 68"/>
              <p:cNvSpPr>
                <a:spLocks noChangeArrowheads="1"/>
              </p:cNvSpPr>
              <p:nvPr/>
            </p:nvSpPr>
            <p:spPr bwMode="auto">
              <a:xfrm>
                <a:off x="3264" y="295"/>
                <a:ext cx="336" cy="28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b="1"/>
                  <a:t>1</a:t>
                </a:r>
              </a:p>
            </p:txBody>
          </p:sp>
          <p:sp>
            <p:nvSpPr>
              <p:cNvPr id="222277" name="Oval 69"/>
              <p:cNvSpPr>
                <a:spLocks noChangeArrowheads="1"/>
              </p:cNvSpPr>
              <p:nvPr/>
            </p:nvSpPr>
            <p:spPr bwMode="auto">
              <a:xfrm>
                <a:off x="4272" y="247"/>
                <a:ext cx="288" cy="28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b="1"/>
                  <a:t>2</a:t>
                </a:r>
                <a:endParaRPr lang="en-US" b="1" baseline="-25000"/>
              </a:p>
            </p:txBody>
          </p:sp>
          <p:sp>
            <p:nvSpPr>
              <p:cNvPr id="222278" name="Oval 70"/>
              <p:cNvSpPr>
                <a:spLocks noChangeArrowheads="1"/>
              </p:cNvSpPr>
              <p:nvPr/>
            </p:nvSpPr>
            <p:spPr bwMode="auto">
              <a:xfrm>
                <a:off x="3264" y="1105"/>
                <a:ext cx="336" cy="28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b="1"/>
                  <a:t>3</a:t>
                </a:r>
                <a:endParaRPr lang="en-US" b="1" baseline="-25000"/>
              </a:p>
            </p:txBody>
          </p:sp>
          <p:sp>
            <p:nvSpPr>
              <p:cNvPr id="222279" name="Oval 71"/>
              <p:cNvSpPr>
                <a:spLocks noChangeArrowheads="1"/>
              </p:cNvSpPr>
              <p:nvPr/>
            </p:nvSpPr>
            <p:spPr bwMode="auto">
              <a:xfrm>
                <a:off x="4368" y="1092"/>
                <a:ext cx="288" cy="30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b="1"/>
                  <a:t>4</a:t>
                </a:r>
                <a:endParaRPr lang="en-US" b="1" baseline="-25000"/>
              </a:p>
            </p:txBody>
          </p:sp>
          <p:sp>
            <p:nvSpPr>
              <p:cNvPr id="222280" name="Oval 72"/>
              <p:cNvSpPr>
                <a:spLocks noChangeArrowheads="1"/>
              </p:cNvSpPr>
              <p:nvPr/>
            </p:nvSpPr>
            <p:spPr bwMode="auto">
              <a:xfrm>
                <a:off x="5232" y="241"/>
                <a:ext cx="288" cy="28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b="1"/>
                  <a:t>5</a:t>
                </a:r>
                <a:endParaRPr lang="en-US" b="1" baseline="-25000"/>
              </a:p>
            </p:txBody>
          </p:sp>
          <p:sp>
            <p:nvSpPr>
              <p:cNvPr id="222281" name="Oval 73"/>
              <p:cNvSpPr>
                <a:spLocks noChangeArrowheads="1"/>
              </p:cNvSpPr>
              <p:nvPr/>
            </p:nvSpPr>
            <p:spPr bwMode="auto">
              <a:xfrm>
                <a:off x="5280" y="1056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b="1"/>
                  <a:t>6</a:t>
                </a:r>
                <a:endParaRPr lang="en-US" b="1" baseline="-25000"/>
              </a:p>
            </p:txBody>
          </p:sp>
          <p:sp>
            <p:nvSpPr>
              <p:cNvPr id="222282" name="Line 74"/>
              <p:cNvSpPr>
                <a:spLocks noChangeShapeType="1"/>
              </p:cNvSpPr>
              <p:nvPr/>
            </p:nvSpPr>
            <p:spPr bwMode="auto">
              <a:xfrm flipV="1">
                <a:off x="3408" y="57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83" name="Line 75"/>
              <p:cNvSpPr>
                <a:spLocks noChangeShapeType="1"/>
              </p:cNvSpPr>
              <p:nvPr/>
            </p:nvSpPr>
            <p:spPr bwMode="auto">
              <a:xfrm>
                <a:off x="3600" y="43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84" name="Line 76"/>
              <p:cNvSpPr>
                <a:spLocks noChangeShapeType="1"/>
              </p:cNvSpPr>
              <p:nvPr/>
            </p:nvSpPr>
            <p:spPr bwMode="auto">
              <a:xfrm>
                <a:off x="4560" y="43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85" name="Line 77"/>
              <p:cNvSpPr>
                <a:spLocks noChangeShapeType="1"/>
              </p:cNvSpPr>
              <p:nvPr/>
            </p:nvSpPr>
            <p:spPr bwMode="auto">
              <a:xfrm>
                <a:off x="3600" y="124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86" name="Line 78"/>
              <p:cNvSpPr>
                <a:spLocks noChangeShapeType="1"/>
              </p:cNvSpPr>
              <p:nvPr/>
            </p:nvSpPr>
            <p:spPr bwMode="auto">
              <a:xfrm>
                <a:off x="4656" y="124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87" name="Line 79"/>
              <p:cNvSpPr>
                <a:spLocks noChangeShapeType="1"/>
              </p:cNvSpPr>
              <p:nvPr/>
            </p:nvSpPr>
            <p:spPr bwMode="auto">
              <a:xfrm flipV="1">
                <a:off x="4464" y="52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88" name="Freeform 80"/>
              <p:cNvSpPr>
                <a:spLocks/>
              </p:cNvSpPr>
              <p:nvPr/>
            </p:nvSpPr>
            <p:spPr bwMode="auto">
              <a:xfrm>
                <a:off x="3552" y="528"/>
                <a:ext cx="96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288"/>
                  </a:cxn>
                  <a:cxn ang="0">
                    <a:pos x="0" y="576"/>
                  </a:cxn>
                </a:cxnLst>
                <a:rect l="0" t="0" r="r" b="b"/>
                <a:pathLst>
                  <a:path w="96" h="576">
                    <a:moveTo>
                      <a:pt x="0" y="0"/>
                    </a:moveTo>
                    <a:cubicBezTo>
                      <a:pt x="48" y="96"/>
                      <a:pt x="96" y="192"/>
                      <a:pt x="96" y="288"/>
                    </a:cubicBezTo>
                    <a:cubicBezTo>
                      <a:pt x="96" y="384"/>
                      <a:pt x="16" y="528"/>
                      <a:pt x="0" y="576"/>
                    </a:cubicBezTo>
                  </a:path>
                </a:pathLst>
              </a:cu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89" name="Line 81"/>
              <p:cNvSpPr>
                <a:spLocks noChangeShapeType="1"/>
              </p:cNvSpPr>
              <p:nvPr/>
            </p:nvSpPr>
            <p:spPr bwMode="auto">
              <a:xfrm flipH="1" flipV="1">
                <a:off x="3504" y="105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90" name="Line 82"/>
              <p:cNvSpPr>
                <a:spLocks noChangeShapeType="1"/>
              </p:cNvSpPr>
              <p:nvPr/>
            </p:nvSpPr>
            <p:spPr bwMode="auto">
              <a:xfrm flipV="1">
                <a:off x="3552" y="105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91" name="Freeform 83"/>
              <p:cNvSpPr>
                <a:spLocks/>
              </p:cNvSpPr>
              <p:nvPr/>
            </p:nvSpPr>
            <p:spPr bwMode="auto">
              <a:xfrm>
                <a:off x="3504" y="40"/>
                <a:ext cx="1824" cy="248"/>
              </a:xfrm>
              <a:custGeom>
                <a:avLst/>
                <a:gdLst/>
                <a:ahLst/>
                <a:cxnLst>
                  <a:cxn ang="0">
                    <a:pos x="0" y="248"/>
                  </a:cxn>
                  <a:cxn ang="0">
                    <a:pos x="960" y="8"/>
                  </a:cxn>
                  <a:cxn ang="0">
                    <a:pos x="1824" y="200"/>
                  </a:cxn>
                </a:cxnLst>
                <a:rect l="0" t="0" r="r" b="b"/>
                <a:pathLst>
                  <a:path w="1824" h="248">
                    <a:moveTo>
                      <a:pt x="0" y="248"/>
                    </a:moveTo>
                    <a:cubicBezTo>
                      <a:pt x="328" y="132"/>
                      <a:pt x="656" y="16"/>
                      <a:pt x="960" y="8"/>
                    </a:cubicBezTo>
                    <a:cubicBezTo>
                      <a:pt x="1264" y="0"/>
                      <a:pt x="1680" y="168"/>
                      <a:pt x="1824" y="200"/>
                    </a:cubicBezTo>
                  </a:path>
                </a:pathLst>
              </a:cu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92" name="Line 84"/>
              <p:cNvSpPr>
                <a:spLocks noChangeShapeType="1"/>
              </p:cNvSpPr>
              <p:nvPr/>
            </p:nvSpPr>
            <p:spPr bwMode="auto">
              <a:xfrm>
                <a:off x="5328" y="19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93" name="Line 85"/>
              <p:cNvSpPr>
                <a:spLocks noChangeShapeType="1"/>
              </p:cNvSpPr>
              <p:nvPr/>
            </p:nvSpPr>
            <p:spPr bwMode="auto">
              <a:xfrm flipH="1">
                <a:off x="5232" y="2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94" name="Freeform 86"/>
              <p:cNvSpPr>
                <a:spLocks/>
              </p:cNvSpPr>
              <p:nvPr/>
            </p:nvSpPr>
            <p:spPr bwMode="auto">
              <a:xfrm>
                <a:off x="4656" y="528"/>
                <a:ext cx="768" cy="672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432" y="384"/>
                  </a:cxn>
                  <a:cxn ang="0">
                    <a:pos x="768" y="0"/>
                  </a:cxn>
                </a:cxnLst>
                <a:rect l="0" t="0" r="r" b="b"/>
                <a:pathLst>
                  <a:path w="768" h="672">
                    <a:moveTo>
                      <a:pt x="0" y="672"/>
                    </a:moveTo>
                    <a:cubicBezTo>
                      <a:pt x="152" y="584"/>
                      <a:pt x="304" y="496"/>
                      <a:pt x="432" y="384"/>
                    </a:cubicBezTo>
                    <a:cubicBezTo>
                      <a:pt x="560" y="272"/>
                      <a:pt x="664" y="136"/>
                      <a:pt x="76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95" name="Freeform 87"/>
              <p:cNvSpPr>
                <a:spLocks/>
              </p:cNvSpPr>
              <p:nvPr/>
            </p:nvSpPr>
            <p:spPr bwMode="auto">
              <a:xfrm>
                <a:off x="4608" y="528"/>
                <a:ext cx="672" cy="576"/>
              </a:xfrm>
              <a:custGeom>
                <a:avLst/>
                <a:gdLst/>
                <a:ahLst/>
                <a:cxnLst>
                  <a:cxn ang="0">
                    <a:pos x="0" y="576"/>
                  </a:cxn>
                  <a:cxn ang="0">
                    <a:pos x="192" y="240"/>
                  </a:cxn>
                  <a:cxn ang="0">
                    <a:pos x="672" y="0"/>
                  </a:cxn>
                </a:cxnLst>
                <a:rect l="0" t="0" r="r" b="b"/>
                <a:pathLst>
                  <a:path w="672" h="576">
                    <a:moveTo>
                      <a:pt x="0" y="576"/>
                    </a:moveTo>
                    <a:cubicBezTo>
                      <a:pt x="40" y="456"/>
                      <a:pt x="80" y="336"/>
                      <a:pt x="192" y="240"/>
                    </a:cubicBezTo>
                    <a:cubicBezTo>
                      <a:pt x="304" y="144"/>
                      <a:pt x="488" y="72"/>
                      <a:pt x="672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96" name="Line 88"/>
              <p:cNvSpPr>
                <a:spLocks noChangeShapeType="1"/>
              </p:cNvSpPr>
              <p:nvPr/>
            </p:nvSpPr>
            <p:spPr bwMode="auto">
              <a:xfrm>
                <a:off x="5232" y="52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97" name="Line 89"/>
              <p:cNvSpPr>
                <a:spLocks noChangeShapeType="1"/>
              </p:cNvSpPr>
              <p:nvPr/>
            </p:nvSpPr>
            <p:spPr bwMode="auto">
              <a:xfrm>
                <a:off x="5232" y="4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98" name="Line 90"/>
              <p:cNvSpPr>
                <a:spLocks noChangeShapeType="1"/>
              </p:cNvSpPr>
              <p:nvPr/>
            </p:nvSpPr>
            <p:spPr bwMode="auto">
              <a:xfrm flipH="1">
                <a:off x="5232" y="52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299" name="Line 91"/>
              <p:cNvSpPr>
                <a:spLocks noChangeShapeType="1"/>
              </p:cNvSpPr>
              <p:nvPr/>
            </p:nvSpPr>
            <p:spPr bwMode="auto">
              <a:xfrm flipV="1">
                <a:off x="4656" y="11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300" name="Line 92"/>
              <p:cNvSpPr>
                <a:spLocks noChangeShapeType="1"/>
              </p:cNvSpPr>
              <p:nvPr/>
            </p:nvSpPr>
            <p:spPr bwMode="auto">
              <a:xfrm>
                <a:off x="4656" y="12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en-IN"/>
              </a:p>
            </p:txBody>
          </p:sp>
          <p:sp>
            <p:nvSpPr>
              <p:cNvPr id="222301" name="Rectangle 93"/>
              <p:cNvSpPr>
                <a:spLocks noChangeArrowheads="1"/>
              </p:cNvSpPr>
              <p:nvPr/>
            </p:nvSpPr>
            <p:spPr bwMode="auto">
              <a:xfrm>
                <a:off x="3168" y="81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/>
                  <a:t>20</a:t>
                </a:r>
              </a:p>
            </p:txBody>
          </p:sp>
          <p:sp>
            <p:nvSpPr>
              <p:cNvPr id="222302" name="Rectangle 94"/>
              <p:cNvSpPr>
                <a:spLocks noChangeArrowheads="1"/>
              </p:cNvSpPr>
              <p:nvPr/>
            </p:nvSpPr>
            <p:spPr bwMode="auto">
              <a:xfrm>
                <a:off x="3696" y="768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/>
                  <a:t>10</a:t>
                </a:r>
              </a:p>
            </p:txBody>
          </p:sp>
          <p:sp>
            <p:nvSpPr>
              <p:cNvPr id="222303" name="Rectangle 95"/>
              <p:cNvSpPr>
                <a:spLocks noChangeArrowheads="1"/>
              </p:cNvSpPr>
              <p:nvPr/>
            </p:nvSpPr>
            <p:spPr bwMode="auto">
              <a:xfrm>
                <a:off x="3840" y="240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/>
                  <a:t>50</a:t>
                </a:r>
              </a:p>
            </p:txBody>
          </p:sp>
          <p:sp>
            <p:nvSpPr>
              <p:cNvPr id="222304" name="Rectangle 96"/>
              <p:cNvSpPr>
                <a:spLocks noChangeArrowheads="1"/>
              </p:cNvSpPr>
              <p:nvPr/>
            </p:nvSpPr>
            <p:spPr bwMode="auto">
              <a:xfrm>
                <a:off x="4704" y="240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/>
                  <a:t>10</a:t>
                </a:r>
              </a:p>
            </p:txBody>
          </p:sp>
          <p:sp>
            <p:nvSpPr>
              <p:cNvPr id="222305" name="Rectangle 97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/>
                  <a:t>15</a:t>
                </a:r>
              </a:p>
            </p:txBody>
          </p:sp>
          <p:sp>
            <p:nvSpPr>
              <p:cNvPr id="222306" name="Rectangle 98"/>
              <p:cNvSpPr>
                <a:spLocks noChangeArrowheads="1"/>
              </p:cNvSpPr>
              <p:nvPr/>
            </p:nvSpPr>
            <p:spPr bwMode="auto">
              <a:xfrm>
                <a:off x="5040" y="1104"/>
                <a:ext cx="96" cy="9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/>
                  <a:t>3</a:t>
                </a:r>
              </a:p>
            </p:txBody>
          </p:sp>
          <p:sp>
            <p:nvSpPr>
              <p:cNvPr id="222307" name="Rectangle 99"/>
              <p:cNvSpPr>
                <a:spLocks noChangeArrowheads="1"/>
              </p:cNvSpPr>
              <p:nvPr/>
            </p:nvSpPr>
            <p:spPr bwMode="auto">
              <a:xfrm>
                <a:off x="5184" y="81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/>
                  <a:t>30</a:t>
                </a:r>
              </a:p>
            </p:txBody>
          </p:sp>
          <p:sp>
            <p:nvSpPr>
              <p:cNvPr id="222308" name="Rectangle 100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/>
                  <a:t>35</a:t>
                </a:r>
              </a:p>
            </p:txBody>
          </p:sp>
          <p:sp>
            <p:nvSpPr>
              <p:cNvPr id="222309" name="Rectangle 101"/>
              <p:cNvSpPr>
                <a:spLocks noChangeArrowheads="1"/>
              </p:cNvSpPr>
              <p:nvPr/>
            </p:nvSpPr>
            <p:spPr bwMode="auto">
              <a:xfrm>
                <a:off x="4704" y="-96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/>
                  <a:t>45</a:t>
                </a:r>
              </a:p>
            </p:txBody>
          </p:sp>
          <p:sp>
            <p:nvSpPr>
              <p:cNvPr id="222310" name="Rectangle 102"/>
              <p:cNvSpPr>
                <a:spLocks noChangeArrowheads="1"/>
              </p:cNvSpPr>
              <p:nvPr/>
            </p:nvSpPr>
            <p:spPr bwMode="auto">
              <a:xfrm>
                <a:off x="4224" y="768"/>
                <a:ext cx="144" cy="14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/>
                  <a:t>20</a:t>
                </a:r>
              </a:p>
            </p:txBody>
          </p:sp>
        </p:grpSp>
        <p:sp>
          <p:nvSpPr>
            <p:cNvPr id="222311" name="Line 103"/>
            <p:cNvSpPr>
              <a:spLocks noChangeShapeType="1"/>
            </p:cNvSpPr>
            <p:nvPr/>
          </p:nvSpPr>
          <p:spPr bwMode="auto">
            <a:xfrm flipH="1">
              <a:off x="3552" y="528"/>
              <a:ext cx="72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2075" tIns="46038" rIns="92075" bIns="46038"/>
            <a:lstStyle/>
            <a:p>
              <a:endParaRPr lang="en-IN"/>
            </a:p>
          </p:txBody>
        </p:sp>
        <p:sp>
          <p:nvSpPr>
            <p:cNvPr id="222312" name="Rectangle 104"/>
            <p:cNvSpPr>
              <a:spLocks noChangeArrowheads="1"/>
            </p:cNvSpPr>
            <p:nvPr/>
          </p:nvSpPr>
          <p:spPr bwMode="auto">
            <a:xfrm>
              <a:off x="3984" y="480"/>
              <a:ext cx="144" cy="14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15</a:t>
              </a:r>
            </a:p>
          </p:txBody>
        </p:sp>
      </p:grpSp>
      <p:sp>
        <p:nvSpPr>
          <p:cNvPr id="222313" name="Text Box 105"/>
          <p:cNvSpPr txBox="1">
            <a:spLocks noChangeArrowheads="1"/>
          </p:cNvSpPr>
          <p:nvPr/>
        </p:nvSpPr>
        <p:spPr bwMode="auto">
          <a:xfrm>
            <a:off x="6169025" y="3581400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14" name="Rectangle 106"/>
          <p:cNvSpPr>
            <a:spLocks noChangeArrowheads="1"/>
          </p:cNvSpPr>
          <p:nvPr/>
        </p:nvSpPr>
        <p:spPr bwMode="auto">
          <a:xfrm>
            <a:off x="685800" y="3505200"/>
            <a:ext cx="79248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1                          { 1,3 }                 </a:t>
            </a:r>
            <a:r>
              <a:rPr lang="en-US" altLang="zh-CN">
                <a:ea typeface="宋体" pitchFamily="2" charset="-122"/>
              </a:rPr>
              <a:t>50</a:t>
            </a:r>
            <a:r>
              <a:rPr lang="en-US"/>
              <a:t>          10            25           45              </a:t>
            </a:r>
            <a:r>
              <a:rPr lang="en-US">
                <a:cs typeface="Arial" charset="0"/>
              </a:rPr>
              <a:t>∞</a:t>
            </a:r>
          </a:p>
        </p:txBody>
      </p:sp>
      <p:sp>
        <p:nvSpPr>
          <p:cNvPr id="222315" name="Line 107"/>
          <p:cNvSpPr>
            <a:spLocks noChangeShapeType="1"/>
          </p:cNvSpPr>
          <p:nvPr/>
        </p:nvSpPr>
        <p:spPr bwMode="auto">
          <a:xfrm>
            <a:off x="1905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16" name="Line 108"/>
          <p:cNvSpPr>
            <a:spLocks noChangeShapeType="1"/>
          </p:cNvSpPr>
          <p:nvPr/>
        </p:nvSpPr>
        <p:spPr bwMode="auto">
          <a:xfrm>
            <a:off x="3733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17" name="Line 109"/>
          <p:cNvSpPr>
            <a:spLocks noChangeShapeType="1"/>
          </p:cNvSpPr>
          <p:nvPr/>
        </p:nvSpPr>
        <p:spPr bwMode="auto">
          <a:xfrm>
            <a:off x="4648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18" name="Line 110"/>
          <p:cNvSpPr>
            <a:spLocks noChangeShapeType="1"/>
          </p:cNvSpPr>
          <p:nvPr/>
        </p:nvSpPr>
        <p:spPr bwMode="auto">
          <a:xfrm>
            <a:off x="5638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19" name="Line 111"/>
          <p:cNvSpPr>
            <a:spLocks noChangeShapeType="1"/>
          </p:cNvSpPr>
          <p:nvPr/>
        </p:nvSpPr>
        <p:spPr bwMode="auto">
          <a:xfrm>
            <a:off x="6629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20" name="Line 112"/>
          <p:cNvSpPr>
            <a:spLocks noChangeShapeType="1"/>
          </p:cNvSpPr>
          <p:nvPr/>
        </p:nvSpPr>
        <p:spPr bwMode="auto">
          <a:xfrm>
            <a:off x="7620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21" name="Text Box 113"/>
          <p:cNvSpPr txBox="1">
            <a:spLocks noChangeArrowheads="1"/>
          </p:cNvSpPr>
          <p:nvPr/>
        </p:nvSpPr>
        <p:spPr bwMode="auto">
          <a:xfrm>
            <a:off x="6324600" y="3657600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22" name="Text Box 114"/>
          <p:cNvSpPr txBox="1">
            <a:spLocks noChangeArrowheads="1"/>
          </p:cNvSpPr>
          <p:nvPr/>
        </p:nvSpPr>
        <p:spPr bwMode="auto">
          <a:xfrm>
            <a:off x="6169025" y="4038600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23" name="Rectangle 115"/>
          <p:cNvSpPr>
            <a:spLocks noChangeArrowheads="1"/>
          </p:cNvSpPr>
          <p:nvPr/>
        </p:nvSpPr>
        <p:spPr bwMode="auto">
          <a:xfrm>
            <a:off x="685800" y="3962400"/>
            <a:ext cx="79248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2                        { 1,3,4 }             45          10            25           45            28</a:t>
            </a:r>
            <a:endParaRPr lang="en-US">
              <a:cs typeface="Arial" charset="0"/>
            </a:endParaRPr>
          </a:p>
        </p:txBody>
      </p:sp>
      <p:sp>
        <p:nvSpPr>
          <p:cNvPr id="222324" name="Line 116"/>
          <p:cNvSpPr>
            <a:spLocks noChangeShapeType="1"/>
          </p:cNvSpPr>
          <p:nvPr/>
        </p:nvSpPr>
        <p:spPr bwMode="auto">
          <a:xfrm>
            <a:off x="1905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25" name="Line 117"/>
          <p:cNvSpPr>
            <a:spLocks noChangeShapeType="1"/>
          </p:cNvSpPr>
          <p:nvPr/>
        </p:nvSpPr>
        <p:spPr bwMode="auto">
          <a:xfrm>
            <a:off x="3733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26" name="Line 118"/>
          <p:cNvSpPr>
            <a:spLocks noChangeShapeType="1"/>
          </p:cNvSpPr>
          <p:nvPr/>
        </p:nvSpPr>
        <p:spPr bwMode="auto">
          <a:xfrm>
            <a:off x="4648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27" name="Line 119"/>
          <p:cNvSpPr>
            <a:spLocks noChangeShapeType="1"/>
          </p:cNvSpPr>
          <p:nvPr/>
        </p:nvSpPr>
        <p:spPr bwMode="auto">
          <a:xfrm>
            <a:off x="5638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28" name="Line 120"/>
          <p:cNvSpPr>
            <a:spLocks noChangeShapeType="1"/>
          </p:cNvSpPr>
          <p:nvPr/>
        </p:nvSpPr>
        <p:spPr bwMode="auto">
          <a:xfrm>
            <a:off x="6629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29" name="Line 121"/>
          <p:cNvSpPr>
            <a:spLocks noChangeShapeType="1"/>
          </p:cNvSpPr>
          <p:nvPr/>
        </p:nvSpPr>
        <p:spPr bwMode="auto">
          <a:xfrm>
            <a:off x="76200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30" name="Text Box 122"/>
          <p:cNvSpPr txBox="1">
            <a:spLocks noChangeArrowheads="1"/>
          </p:cNvSpPr>
          <p:nvPr/>
        </p:nvSpPr>
        <p:spPr bwMode="auto">
          <a:xfrm>
            <a:off x="8229600" y="4098925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31" name="Text Box 123"/>
          <p:cNvSpPr txBox="1">
            <a:spLocks noChangeArrowheads="1"/>
          </p:cNvSpPr>
          <p:nvPr/>
        </p:nvSpPr>
        <p:spPr bwMode="auto">
          <a:xfrm>
            <a:off x="4953000" y="2117725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32" name="Text Box 124"/>
          <p:cNvSpPr txBox="1">
            <a:spLocks noChangeArrowheads="1"/>
          </p:cNvSpPr>
          <p:nvPr/>
        </p:nvSpPr>
        <p:spPr bwMode="auto">
          <a:xfrm>
            <a:off x="6629400" y="2117725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33" name="Text Box 125"/>
          <p:cNvSpPr txBox="1">
            <a:spLocks noChangeArrowheads="1"/>
          </p:cNvSpPr>
          <p:nvPr/>
        </p:nvSpPr>
        <p:spPr bwMode="auto">
          <a:xfrm>
            <a:off x="6169025" y="4572000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34" name="Rectangle 126"/>
          <p:cNvSpPr>
            <a:spLocks noChangeArrowheads="1"/>
          </p:cNvSpPr>
          <p:nvPr/>
        </p:nvSpPr>
        <p:spPr bwMode="auto">
          <a:xfrm>
            <a:off x="685800" y="4419600"/>
            <a:ext cx="79248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3                       { 1,3,4,6 }            </a:t>
            </a:r>
            <a:r>
              <a:rPr lang="en-US" altLang="zh-CN">
                <a:ea typeface="宋体" pitchFamily="2" charset="-122"/>
              </a:rPr>
              <a:t>45</a:t>
            </a:r>
            <a:r>
              <a:rPr lang="en-US"/>
              <a:t>          10            25           45             28</a:t>
            </a:r>
            <a:endParaRPr lang="en-US">
              <a:cs typeface="Arial" charset="0"/>
            </a:endParaRPr>
          </a:p>
        </p:txBody>
      </p:sp>
      <p:sp>
        <p:nvSpPr>
          <p:cNvPr id="222335" name="Line 127"/>
          <p:cNvSpPr>
            <a:spLocks noChangeShapeType="1"/>
          </p:cNvSpPr>
          <p:nvPr/>
        </p:nvSpPr>
        <p:spPr bwMode="auto">
          <a:xfrm>
            <a:off x="19050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36" name="Line 128"/>
          <p:cNvSpPr>
            <a:spLocks noChangeShapeType="1"/>
          </p:cNvSpPr>
          <p:nvPr/>
        </p:nvSpPr>
        <p:spPr bwMode="auto">
          <a:xfrm>
            <a:off x="37338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37" name="Line 129"/>
          <p:cNvSpPr>
            <a:spLocks noChangeShapeType="1"/>
          </p:cNvSpPr>
          <p:nvPr/>
        </p:nvSpPr>
        <p:spPr bwMode="auto">
          <a:xfrm>
            <a:off x="4648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38" name="Line 130"/>
          <p:cNvSpPr>
            <a:spLocks noChangeShapeType="1"/>
          </p:cNvSpPr>
          <p:nvPr/>
        </p:nvSpPr>
        <p:spPr bwMode="auto">
          <a:xfrm>
            <a:off x="56388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39" name="Line 131"/>
          <p:cNvSpPr>
            <a:spLocks noChangeShapeType="1"/>
          </p:cNvSpPr>
          <p:nvPr/>
        </p:nvSpPr>
        <p:spPr bwMode="auto">
          <a:xfrm>
            <a:off x="6629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40" name="Line 132"/>
          <p:cNvSpPr>
            <a:spLocks noChangeShapeType="1"/>
          </p:cNvSpPr>
          <p:nvPr/>
        </p:nvSpPr>
        <p:spPr bwMode="auto">
          <a:xfrm>
            <a:off x="76200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41" name="Text Box 133"/>
          <p:cNvSpPr txBox="1">
            <a:spLocks noChangeArrowheads="1"/>
          </p:cNvSpPr>
          <p:nvPr/>
        </p:nvSpPr>
        <p:spPr bwMode="auto">
          <a:xfrm>
            <a:off x="7086600" y="4572000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42" name="Text Box 134"/>
          <p:cNvSpPr txBox="1">
            <a:spLocks noChangeArrowheads="1"/>
          </p:cNvSpPr>
          <p:nvPr/>
        </p:nvSpPr>
        <p:spPr bwMode="auto">
          <a:xfrm>
            <a:off x="6245225" y="5029200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43" name="Rectangle 135"/>
          <p:cNvSpPr>
            <a:spLocks noChangeArrowheads="1"/>
          </p:cNvSpPr>
          <p:nvPr/>
        </p:nvSpPr>
        <p:spPr bwMode="auto">
          <a:xfrm>
            <a:off x="685800" y="4876800"/>
            <a:ext cx="7924800" cy="4572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/>
              <a:t>4                    { 1,3,4,5,6 }            </a:t>
            </a:r>
            <a:r>
              <a:rPr lang="en-US" altLang="zh-CN">
                <a:ea typeface="宋体" pitchFamily="2" charset="-122"/>
              </a:rPr>
              <a:t>45</a:t>
            </a:r>
            <a:r>
              <a:rPr lang="en-US"/>
              <a:t>          10            25           45             28</a:t>
            </a:r>
            <a:endParaRPr lang="en-US">
              <a:cs typeface="Arial" charset="0"/>
            </a:endParaRPr>
          </a:p>
        </p:txBody>
      </p:sp>
      <p:sp>
        <p:nvSpPr>
          <p:cNvPr id="222344" name="Line 136"/>
          <p:cNvSpPr>
            <a:spLocks noChangeShapeType="1"/>
          </p:cNvSpPr>
          <p:nvPr/>
        </p:nvSpPr>
        <p:spPr bwMode="auto">
          <a:xfrm>
            <a:off x="1905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45" name="Line 137"/>
          <p:cNvSpPr>
            <a:spLocks noChangeShapeType="1"/>
          </p:cNvSpPr>
          <p:nvPr/>
        </p:nvSpPr>
        <p:spPr bwMode="auto">
          <a:xfrm>
            <a:off x="3733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46" name="Line 138"/>
          <p:cNvSpPr>
            <a:spLocks noChangeShapeType="1"/>
          </p:cNvSpPr>
          <p:nvPr/>
        </p:nvSpPr>
        <p:spPr bwMode="auto">
          <a:xfrm>
            <a:off x="4648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47" name="Line 139"/>
          <p:cNvSpPr>
            <a:spLocks noChangeShapeType="1"/>
          </p:cNvSpPr>
          <p:nvPr/>
        </p:nvSpPr>
        <p:spPr bwMode="auto">
          <a:xfrm>
            <a:off x="5638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48" name="Line 140"/>
          <p:cNvSpPr>
            <a:spLocks noChangeShapeType="1"/>
          </p:cNvSpPr>
          <p:nvPr/>
        </p:nvSpPr>
        <p:spPr bwMode="auto">
          <a:xfrm>
            <a:off x="662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49" name="Line 141"/>
          <p:cNvSpPr>
            <a:spLocks noChangeShapeType="1"/>
          </p:cNvSpPr>
          <p:nvPr/>
        </p:nvSpPr>
        <p:spPr bwMode="auto">
          <a:xfrm>
            <a:off x="762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22350" name="Text Box 142"/>
          <p:cNvSpPr txBox="1">
            <a:spLocks noChangeArrowheads="1"/>
          </p:cNvSpPr>
          <p:nvPr/>
        </p:nvSpPr>
        <p:spPr bwMode="auto">
          <a:xfrm>
            <a:off x="8001000" y="2117725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51" name="Text Box 143"/>
          <p:cNvSpPr txBox="1">
            <a:spLocks noChangeArrowheads="1"/>
          </p:cNvSpPr>
          <p:nvPr/>
        </p:nvSpPr>
        <p:spPr bwMode="auto">
          <a:xfrm>
            <a:off x="8001000" y="806450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52" name="Text Box 144"/>
          <p:cNvSpPr txBox="1">
            <a:spLocks noChangeArrowheads="1"/>
          </p:cNvSpPr>
          <p:nvPr/>
        </p:nvSpPr>
        <p:spPr bwMode="auto">
          <a:xfrm>
            <a:off x="4187825" y="5029200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222353" name="Text Box 145"/>
          <p:cNvSpPr txBox="1">
            <a:spLocks noChangeArrowheads="1"/>
          </p:cNvSpPr>
          <p:nvPr/>
        </p:nvSpPr>
        <p:spPr bwMode="auto">
          <a:xfrm>
            <a:off x="6553200" y="441325"/>
            <a:ext cx="3841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sp>
        <p:nvSpPr>
          <p:cNvPr id="148" name="Footer Placeholder 1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2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2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2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2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2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2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2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2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2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2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2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2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2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2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2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2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22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22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2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2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22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22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2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22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22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22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22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71" grpId="0"/>
      <p:bldP spid="222313" grpId="0"/>
      <p:bldP spid="222313" grpId="1"/>
      <p:bldP spid="222314" grpId="0" animBg="1"/>
      <p:bldP spid="222315" grpId="0" animBg="1"/>
      <p:bldP spid="222316" grpId="0" animBg="1"/>
      <p:bldP spid="222317" grpId="0" animBg="1"/>
      <p:bldP spid="222318" grpId="0" animBg="1"/>
      <p:bldP spid="222319" grpId="0" animBg="1"/>
      <p:bldP spid="222320" grpId="0" animBg="1"/>
      <p:bldP spid="222321" grpId="0"/>
      <p:bldP spid="222322" grpId="0"/>
      <p:bldP spid="222322" grpId="1"/>
      <p:bldP spid="222323" grpId="0" animBg="1"/>
      <p:bldP spid="222324" grpId="0" animBg="1"/>
      <p:bldP spid="222325" grpId="0" animBg="1"/>
      <p:bldP spid="222326" grpId="0" animBg="1"/>
      <p:bldP spid="222327" grpId="0" animBg="1"/>
      <p:bldP spid="222328" grpId="0" animBg="1"/>
      <p:bldP spid="222329" grpId="0" animBg="1"/>
      <p:bldP spid="222330" grpId="0"/>
      <p:bldP spid="222331" grpId="0"/>
      <p:bldP spid="222332" grpId="0"/>
      <p:bldP spid="222333" grpId="0"/>
      <p:bldP spid="222333" grpId="1"/>
      <p:bldP spid="222334" grpId="0" animBg="1"/>
      <p:bldP spid="222335" grpId="0" animBg="1"/>
      <p:bldP spid="222336" grpId="0" animBg="1"/>
      <p:bldP spid="222337" grpId="0" animBg="1"/>
      <p:bldP spid="222338" grpId="0" animBg="1"/>
      <p:bldP spid="222339" grpId="0" animBg="1"/>
      <p:bldP spid="222340" grpId="0" animBg="1"/>
      <p:bldP spid="222341" grpId="0"/>
      <p:bldP spid="222342" grpId="0"/>
      <p:bldP spid="222342" grpId="1"/>
      <p:bldP spid="222343" grpId="0" animBg="1"/>
      <p:bldP spid="222344" grpId="0" animBg="1"/>
      <p:bldP spid="222345" grpId="0" animBg="1"/>
      <p:bldP spid="222346" grpId="0" animBg="1"/>
      <p:bldP spid="222347" grpId="0" animBg="1"/>
      <p:bldP spid="222348" grpId="0" animBg="1"/>
      <p:bldP spid="222349" grpId="0" animBg="1"/>
      <p:bldP spid="222350" grpId="0"/>
      <p:bldP spid="222351" grpId="0"/>
      <p:bldP spid="222352" grpId="0"/>
      <p:bldP spid="2223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SSSP-Dijkstra</a:t>
            </a:r>
            <a:r>
              <a:rPr lang="en-US" altLang="zh-CN">
                <a:latin typeface="Arial"/>
                <a:ea typeface="宋体" pitchFamily="2" charset="-122"/>
              </a:rPr>
              <a:t>’</a:t>
            </a:r>
            <a:r>
              <a:rPr lang="en-US" altLang="zh-CN">
                <a:ea typeface="宋体" pitchFamily="2" charset="-122"/>
              </a:rPr>
              <a:t>s algorithm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323975"/>
            <a:ext cx="8686800" cy="5243513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Dijkstra’s algorithm assumes that </a:t>
            </a:r>
            <a:r>
              <a:rPr lang="en-US" altLang="zh-CN" sz="2400">
                <a:solidFill>
                  <a:schemeClr val="bg1"/>
                </a:solidFill>
                <a:ea typeface="宋体" pitchFamily="2" charset="-122"/>
              </a:rPr>
              <a:t>cost</a:t>
            </a:r>
            <a:r>
              <a:rPr lang="en-US" altLang="zh-CN" sz="2400" i="1">
                <a:solidFill>
                  <a:schemeClr val="bg1"/>
                </a:solidFill>
                <a:ea typeface="宋体" pitchFamily="2" charset="-122"/>
              </a:rPr>
              <a:t>(e)</a:t>
            </a:r>
            <a:r>
              <a:rPr lang="en-US" altLang="zh-CN" sz="2400" i="1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0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 for each e in the graph.</a:t>
            </a:r>
            <a:r>
              <a:rPr lang="en-US" altLang="zh-CN" sz="2400">
                <a:ea typeface="宋体" pitchFamily="2" charset="-122"/>
              </a:rPr>
              <a:t> </a:t>
            </a:r>
          </a:p>
          <a:p>
            <a:r>
              <a:rPr lang="en-US" sz="2400"/>
              <a:t>Maintains a set </a:t>
            </a:r>
            <a:r>
              <a:rPr lang="en-US" sz="2400" i="1">
                <a:solidFill>
                  <a:schemeClr val="bg1"/>
                </a:solidFill>
              </a:rPr>
              <a:t>S</a:t>
            </a:r>
            <a:r>
              <a:rPr lang="en-US" sz="2400"/>
              <a:t> of vertices whose SP from </a:t>
            </a:r>
            <a:r>
              <a:rPr lang="en-US" sz="2400" i="1">
                <a:solidFill>
                  <a:schemeClr val="bg1"/>
                </a:solidFill>
              </a:rPr>
              <a:t>v</a:t>
            </a:r>
            <a:r>
              <a:rPr lang="en-US" sz="2400"/>
              <a:t> </a:t>
            </a:r>
            <a:r>
              <a:rPr lang="en-US" sz="2400">
                <a:solidFill>
                  <a:schemeClr val="bg1"/>
                </a:solidFill>
              </a:rPr>
              <a:t>( source)</a:t>
            </a:r>
            <a:r>
              <a:rPr lang="en-US" sz="2400"/>
              <a:t> has been determined.</a:t>
            </a:r>
          </a:p>
          <a:p>
            <a:r>
              <a:rPr lang="en-US" altLang="zh-CN" sz="2400">
                <a:ea typeface="宋体" pitchFamily="2" charset="-122"/>
              </a:rPr>
              <a:t>a) Select the next minimum distance node </a:t>
            </a:r>
            <a:r>
              <a:rPr lang="en-US" altLang="zh-CN" sz="2400">
                <a:solidFill>
                  <a:schemeClr val="bg1"/>
                </a:solidFill>
                <a:ea typeface="宋体" pitchFamily="2" charset="-122"/>
              </a:rPr>
              <a:t>u</a:t>
            </a:r>
            <a:r>
              <a:rPr lang="en-US" altLang="zh-CN" sz="2400">
                <a:ea typeface="宋体" pitchFamily="2" charset="-122"/>
              </a:rPr>
              <a:t>, which is not in </a:t>
            </a:r>
            <a:r>
              <a:rPr lang="en-US" altLang="zh-CN" sz="2400">
                <a:solidFill>
                  <a:schemeClr val="bg1"/>
                </a:solidFill>
                <a:ea typeface="宋体" pitchFamily="2" charset="-122"/>
              </a:rPr>
              <a:t>S.</a:t>
            </a:r>
          </a:p>
          <a:p>
            <a:r>
              <a:rPr lang="en-US" altLang="zh-CN" sz="2400">
                <a:ea typeface="宋体" pitchFamily="2" charset="-122"/>
              </a:rPr>
              <a:t>(b) </a:t>
            </a:r>
            <a:r>
              <a:rPr lang="en-US" altLang="zh-CN" sz="2400" b="1" i="1">
                <a:ea typeface="宋体" pitchFamily="2" charset="-122"/>
              </a:rPr>
              <a:t>for</a:t>
            </a:r>
            <a:r>
              <a:rPr lang="en-US" altLang="zh-CN" sz="2400">
                <a:ea typeface="宋体" pitchFamily="2" charset="-122"/>
              </a:rPr>
              <a:t> each node </a:t>
            </a:r>
            <a:r>
              <a:rPr lang="en-US" altLang="zh-CN" sz="2400" i="1">
                <a:solidFill>
                  <a:schemeClr val="bg1"/>
                </a:solidFill>
                <a:ea typeface="宋体" pitchFamily="2" charset="-122"/>
              </a:rPr>
              <a:t>w</a:t>
            </a:r>
            <a:r>
              <a:rPr lang="en-US" altLang="zh-CN" sz="2400">
                <a:ea typeface="宋体" pitchFamily="2" charset="-122"/>
              </a:rPr>
              <a:t> adjacent to </a:t>
            </a:r>
            <a:r>
              <a:rPr lang="en-US" altLang="zh-CN" sz="2400" i="1">
                <a:solidFill>
                  <a:schemeClr val="bg1"/>
                </a:solidFill>
                <a:ea typeface="宋体" pitchFamily="2" charset="-122"/>
              </a:rPr>
              <a:t>u</a:t>
            </a:r>
            <a:r>
              <a:rPr lang="en-US" altLang="zh-CN" sz="2400" i="1">
                <a:ea typeface="宋体" pitchFamily="2" charset="-122"/>
              </a:rPr>
              <a:t> </a:t>
            </a:r>
            <a:r>
              <a:rPr lang="en-US" altLang="zh-CN" sz="2400" b="1" i="1">
                <a:ea typeface="宋体" pitchFamily="2" charset="-122"/>
              </a:rPr>
              <a:t>do</a:t>
            </a:r>
            <a:r>
              <a:rPr lang="en-US" altLang="zh-CN" sz="2400" i="1">
                <a:ea typeface="宋体" pitchFamily="2" charset="-122"/>
              </a:rPr>
              <a:t> </a:t>
            </a:r>
          </a:p>
          <a:p>
            <a:pPr lvl="1">
              <a:buFontTx/>
              <a:buNone/>
            </a:pPr>
            <a:r>
              <a:rPr lang="en-US" altLang="zh-CN" sz="2400" i="1">
                <a:ea typeface="宋体" pitchFamily="2" charset="-122"/>
              </a:rPr>
              <a:t>    	</a:t>
            </a:r>
            <a:r>
              <a:rPr lang="en-US" sz="2000"/>
              <a:t>if( dist[w]&gt;dist[u]+cost[u,w]) ) then</a:t>
            </a:r>
          </a:p>
          <a:p>
            <a:pPr>
              <a:buFontTx/>
              <a:buNone/>
            </a:pPr>
            <a:r>
              <a:rPr lang="en-US" sz="2000"/>
              <a:t>               dist[w]:=dist[u]+cost[u,w];</a:t>
            </a:r>
          </a:p>
          <a:p>
            <a:pPr>
              <a:buFontTx/>
              <a:buNone/>
            </a:pPr>
            <a:endParaRPr lang="en-US" altLang="zh-CN" sz="2000" i="1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Repeat step (a) and (b) until </a:t>
            </a:r>
            <a:r>
              <a:rPr lang="en-US" altLang="zh-CN" sz="2400">
                <a:solidFill>
                  <a:schemeClr val="bg1"/>
                </a:solidFill>
                <a:ea typeface="宋体" pitchFamily="2" charset="-122"/>
              </a:rPr>
              <a:t>S=n</a:t>
            </a:r>
            <a:r>
              <a:rPr lang="en-US" altLang="zh-CN" sz="2400">
                <a:ea typeface="宋体" pitchFamily="2" charset="-122"/>
              </a:rPr>
              <a:t> (number of vertices).</a:t>
            </a:r>
          </a:p>
          <a:p>
            <a:pPr>
              <a:buFontTx/>
              <a:buNone/>
            </a:pPr>
            <a:r>
              <a:rPr lang="en-US" altLang="zh-CN" sz="2400">
                <a:ea typeface="宋体" pitchFamily="2" charset="-122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1 Algorithm ShortestPaths(v,cost,dist,n)</a:t>
            </a:r>
          </a:p>
          <a:p>
            <a:pPr>
              <a:buFontTx/>
              <a:buNone/>
            </a:pPr>
            <a:r>
              <a:rPr lang="en-US" sz="2000"/>
              <a:t>2 //dist[j], 1</a:t>
            </a:r>
            <a:r>
              <a:rPr lang="en-US" sz="2000">
                <a:cs typeface="Times New Roman" pitchFamily="18" charset="0"/>
              </a:rPr>
              <a:t>≤ </a:t>
            </a:r>
            <a:r>
              <a:rPr lang="en-US" sz="2000"/>
              <a:t>j</a:t>
            </a:r>
            <a:r>
              <a:rPr lang="en-US" sz="2000">
                <a:cs typeface="Times New Roman" pitchFamily="18" charset="0"/>
              </a:rPr>
              <a:t>≤ </a:t>
            </a:r>
            <a:r>
              <a:rPr lang="en-US" sz="2000"/>
              <a:t>n, is  the length of the shortest path </a:t>
            </a:r>
          </a:p>
          <a:p>
            <a:pPr>
              <a:buFontTx/>
              <a:buNone/>
            </a:pPr>
            <a:r>
              <a:rPr lang="en-US" sz="2000"/>
              <a:t>3 //from vertex v to vertex j in a digraph G with n vertices.</a:t>
            </a:r>
          </a:p>
          <a:p>
            <a:pPr>
              <a:buFontTx/>
              <a:buNone/>
            </a:pPr>
            <a:r>
              <a:rPr lang="en-US" sz="2000"/>
              <a:t>4 // dist[v] is set to zero. G is represented by its cost adjacency</a:t>
            </a:r>
          </a:p>
          <a:p>
            <a:pPr>
              <a:buFontTx/>
              <a:buNone/>
            </a:pPr>
            <a:r>
              <a:rPr lang="en-US" sz="2000"/>
              <a:t>5 // matrix cost[1:n, 1;n].</a:t>
            </a:r>
          </a:p>
          <a:p>
            <a:pPr>
              <a:buFontTx/>
              <a:buNone/>
            </a:pPr>
            <a:r>
              <a:rPr lang="en-US" sz="2000"/>
              <a:t>6 {</a:t>
            </a:r>
          </a:p>
          <a:p>
            <a:pPr>
              <a:buFontTx/>
              <a:buNone/>
            </a:pPr>
            <a:r>
              <a:rPr lang="en-US" sz="2000"/>
              <a:t>7	    for i:=  1 to n do</a:t>
            </a:r>
          </a:p>
          <a:p>
            <a:pPr>
              <a:buFontTx/>
              <a:buNone/>
            </a:pPr>
            <a:r>
              <a:rPr lang="en-US" sz="2000"/>
              <a:t>8	   {       // Initialize S.</a:t>
            </a:r>
          </a:p>
          <a:p>
            <a:pPr>
              <a:buFontTx/>
              <a:buNone/>
            </a:pPr>
            <a:r>
              <a:rPr lang="en-US" sz="2000"/>
              <a:t>9	       s[i]:=false;  dist[i]:=cost[v,i];</a:t>
            </a:r>
          </a:p>
          <a:p>
            <a:pPr>
              <a:buFontTx/>
              <a:buNone/>
            </a:pPr>
            <a:r>
              <a:rPr lang="en-US" sz="2000"/>
              <a:t>10 	   }</a:t>
            </a:r>
          </a:p>
          <a:p>
            <a:pPr>
              <a:buFontTx/>
              <a:buNone/>
            </a:pPr>
            <a:r>
              <a:rPr lang="en-US" sz="2000"/>
              <a:t>11        s[v]:=true; // put v in S.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000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458200" cy="6096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tx2"/>
                </a:solidFill>
              </a:rPr>
              <a:t>Greedy method control abstraction/ general method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hlink"/>
                </a:solidFill>
              </a:rPr>
              <a:t>Algorithm </a:t>
            </a:r>
            <a:r>
              <a:rPr lang="en-US" sz="2800"/>
              <a:t> Greedy(a,n)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// a[1:n] contains the n inputs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solution=	//Initialize solution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</a:t>
            </a:r>
            <a:r>
              <a:rPr lang="en-US" sz="2800">
                <a:solidFill>
                  <a:schemeClr val="hlink"/>
                </a:solidFill>
              </a:rPr>
              <a:t>for</a:t>
            </a:r>
            <a:r>
              <a:rPr lang="en-US" sz="2800"/>
              <a:t> i=1 to n </a:t>
            </a:r>
            <a:r>
              <a:rPr lang="en-US" sz="2800">
                <a:solidFill>
                  <a:schemeClr val="hlink"/>
                </a:solidFill>
              </a:rPr>
              <a:t>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x:=Select(a);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</a:t>
            </a:r>
            <a:r>
              <a:rPr lang="en-US" sz="2800">
                <a:solidFill>
                  <a:schemeClr val="hlink"/>
                </a:solidFill>
              </a:rPr>
              <a:t>if </a:t>
            </a:r>
            <a:r>
              <a:rPr lang="en-US" sz="2800"/>
              <a:t> Feasible(solution,x) </a:t>
            </a:r>
            <a:r>
              <a:rPr lang="en-US" sz="2800">
                <a:solidFill>
                  <a:schemeClr val="hlink"/>
                </a:solidFill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		solution=Union(solution,x)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hlink"/>
                </a:solidFill>
              </a:rPr>
              <a:t>return</a:t>
            </a:r>
            <a:r>
              <a:rPr lang="en-US" sz="2800"/>
              <a:t> solution;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8153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12   for num:=2 to n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13 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14            Determine  n-1 paths from v.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15            </a:t>
            </a:r>
            <a:r>
              <a:rPr lang="en-US" sz="2000">
                <a:solidFill>
                  <a:schemeClr val="hlink"/>
                </a:solidFill>
              </a:rPr>
              <a:t>Choose </a:t>
            </a:r>
            <a:r>
              <a:rPr lang="en-US" sz="2000">
                <a:solidFill>
                  <a:schemeClr val="bg1"/>
                </a:solidFill>
              </a:rPr>
              <a:t>u</a:t>
            </a:r>
            <a:r>
              <a:rPr lang="en-US" sz="2000">
                <a:solidFill>
                  <a:schemeClr val="hlink"/>
                </a:solidFill>
              </a:rPr>
              <a:t> from among those vertices not in </a:t>
            </a:r>
            <a:r>
              <a:rPr lang="en-US" sz="2000">
                <a:solidFill>
                  <a:schemeClr val="bg1"/>
                </a:solidFill>
              </a:rPr>
              <a:t>S</a:t>
            </a:r>
            <a:r>
              <a:rPr lang="en-US" sz="2000">
                <a:solidFill>
                  <a:schemeClr val="hlink"/>
                </a:solidFill>
              </a:rPr>
              <a:t> such that  	    	  dist[u] is minimum;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17            s[u]:=true;   // Put u in 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18            for ( each w adjacent to u with s[w]= false)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19              // Uupdate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20          	 if( dist[w]&gt;dist[u]+cost[u,w]) 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21                   dist[w]:=dist[u]+cost[u,w];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22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23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Time complexity of Dijkstra’s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4000"/>
              <a:t>Algorithm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z="2400"/>
              <a:t>The for loop of line 7 takes o(n).</a:t>
            </a:r>
          </a:p>
          <a:p>
            <a:r>
              <a:rPr lang="en-US" sz="2400"/>
              <a:t>The for loop of line 12 takes o(n).</a:t>
            </a:r>
          </a:p>
          <a:p>
            <a:pPr lvl="1"/>
            <a:r>
              <a:rPr lang="en-US" sz="2400"/>
              <a:t>Each execution of this loop requires o(n) time at lines 15 and 18.</a:t>
            </a:r>
          </a:p>
          <a:p>
            <a:pPr lvl="1"/>
            <a:r>
              <a:rPr lang="en-US" sz="2400"/>
              <a:t>So the total time for this loop is o(n</a:t>
            </a:r>
            <a:r>
              <a:rPr lang="en-US" sz="2400" baseline="30000"/>
              <a:t>2</a:t>
            </a:r>
            <a:r>
              <a:rPr lang="en-US" sz="2400"/>
              <a:t>).</a:t>
            </a:r>
          </a:p>
          <a:p>
            <a:r>
              <a:rPr lang="en-US" sz="2400"/>
              <a:t>Therefore, </a:t>
            </a:r>
            <a:r>
              <a:rPr lang="en-US" sz="2400">
                <a:solidFill>
                  <a:schemeClr val="hlink"/>
                </a:solidFill>
              </a:rPr>
              <a:t>total time taken by this algorithm is o(n</a:t>
            </a:r>
            <a:r>
              <a:rPr lang="en-US" sz="2400" baseline="30000">
                <a:solidFill>
                  <a:schemeClr val="hlink"/>
                </a:solidFill>
              </a:rPr>
              <a:t>2</a:t>
            </a:r>
            <a:r>
              <a:rPr lang="en-US" sz="2400">
                <a:solidFill>
                  <a:schemeClr val="hlink"/>
                </a:solidFill>
              </a:rPr>
              <a:t>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6106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bg1"/>
                </a:solidFill>
              </a:rPr>
              <a:t>			Job sequencing with deadlines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We are given a set of </a:t>
            </a:r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/>
              <a:t> jobs.</a:t>
            </a:r>
          </a:p>
          <a:p>
            <a:pPr>
              <a:buFont typeface="Wingdings" pitchFamily="2" charset="2"/>
              <a:buChar char="Ø"/>
            </a:pPr>
            <a:r>
              <a:rPr lang="en-US" sz="2400" i="1">
                <a:solidFill>
                  <a:schemeClr val="hlink"/>
                </a:solidFill>
              </a:rPr>
              <a:t>Deadline di&gt;=0</a:t>
            </a:r>
            <a:r>
              <a:rPr lang="en-US" sz="2400"/>
              <a:t> and a </a:t>
            </a:r>
            <a:r>
              <a:rPr lang="en-US" sz="2400" i="1">
                <a:solidFill>
                  <a:schemeClr val="hlink"/>
                </a:solidFill>
              </a:rPr>
              <a:t>profit pi&gt;0</a:t>
            </a:r>
            <a:r>
              <a:rPr lang="en-US" sz="2400"/>
              <a:t> are associated with each </a:t>
            </a:r>
            <a:r>
              <a:rPr lang="en-US" sz="2400" i="1">
                <a:solidFill>
                  <a:schemeClr val="hlink"/>
                </a:solidFill>
              </a:rPr>
              <a:t>job i.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For any job profit is earned if and only if the job is </a:t>
            </a:r>
            <a:r>
              <a:rPr lang="en-US" sz="2400" i="1">
                <a:solidFill>
                  <a:schemeClr val="hlink"/>
                </a:solidFill>
              </a:rPr>
              <a:t>completed by its deadline</a:t>
            </a:r>
            <a:r>
              <a:rPr lang="en-US" sz="240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To complete a job, a job has to be processed by a machine for </a:t>
            </a:r>
            <a:r>
              <a:rPr lang="en-US" sz="2400" i="1">
                <a:solidFill>
                  <a:schemeClr val="hlink"/>
                </a:solidFill>
              </a:rPr>
              <a:t>one unit</a:t>
            </a:r>
            <a:r>
              <a:rPr lang="en-US" sz="2400"/>
              <a:t> of time.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Only </a:t>
            </a:r>
            <a:r>
              <a:rPr lang="en-US" sz="2400" i="1">
                <a:solidFill>
                  <a:schemeClr val="hlink"/>
                </a:solidFill>
              </a:rPr>
              <a:t>one machine</a:t>
            </a:r>
            <a:r>
              <a:rPr lang="en-US" sz="2400"/>
              <a:t> is available for processing jobs.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A </a:t>
            </a:r>
            <a:r>
              <a:rPr lang="en-US" sz="2400" i="1">
                <a:solidFill>
                  <a:schemeClr val="hlink"/>
                </a:solidFill>
              </a:rPr>
              <a:t>feasible solution</a:t>
            </a:r>
            <a:r>
              <a:rPr lang="en-US" sz="2400"/>
              <a:t> of this problem is a </a:t>
            </a:r>
            <a:r>
              <a:rPr lang="en-US" sz="2400" i="1">
                <a:solidFill>
                  <a:schemeClr val="hlink"/>
                </a:solidFill>
              </a:rPr>
              <a:t>subset of jobs</a:t>
            </a:r>
            <a:r>
              <a:rPr lang="en-US" sz="2400"/>
              <a:t> such that each job in this subset can be completed by its deadline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The </a:t>
            </a:r>
            <a:r>
              <a:rPr lang="en-US" sz="2400" i="1">
                <a:solidFill>
                  <a:schemeClr val="hlink"/>
                </a:solidFill>
              </a:rPr>
              <a:t>optimal solution</a:t>
            </a:r>
            <a:r>
              <a:rPr lang="en-US" sz="2400"/>
              <a:t> is a feasible solution which will </a:t>
            </a:r>
            <a:r>
              <a:rPr lang="en-US" sz="2400" i="1">
                <a:solidFill>
                  <a:schemeClr val="hlink"/>
                </a:solidFill>
              </a:rPr>
              <a:t>maximize</a:t>
            </a:r>
            <a:r>
              <a:rPr lang="en-US" sz="2400"/>
              <a:t> the total profit.</a:t>
            </a:r>
          </a:p>
          <a:p>
            <a:pPr>
              <a:buFont typeface="Wingdings" pitchFamily="2" charset="2"/>
              <a:buChar char="Ø"/>
            </a:pPr>
            <a:r>
              <a:rPr lang="en-US" sz="2400" i="1"/>
              <a:t>The </a:t>
            </a:r>
            <a:r>
              <a:rPr lang="en-US" sz="2400" i="1">
                <a:solidFill>
                  <a:schemeClr val="hlink"/>
                </a:solidFill>
              </a:rPr>
              <a:t>objective</a:t>
            </a:r>
            <a:r>
              <a:rPr lang="en-US" sz="2400" i="1"/>
              <a:t> is to  find an </a:t>
            </a:r>
            <a:r>
              <a:rPr lang="en-US" sz="2400" i="1">
                <a:solidFill>
                  <a:schemeClr val="hlink"/>
                </a:solidFill>
              </a:rPr>
              <a:t>order of processing of jobs</a:t>
            </a:r>
            <a:r>
              <a:rPr lang="en-US" sz="2400" i="1"/>
              <a:t> which will maximize the total profit.</a:t>
            </a:r>
            <a:endParaRPr lang="en-US" sz="2400"/>
          </a:p>
          <a:p>
            <a:pPr>
              <a:buFont typeface="Wingdings" pitchFamily="2" charset="2"/>
              <a:buChar char="Ø"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sz="3200"/>
              <a:t>Ex:-n=4,   ( p1,p2,p3,p4 )= ( 100,10,15,27 )</a:t>
            </a:r>
            <a:br>
              <a:rPr lang="en-US" sz="3200"/>
            </a:br>
            <a:r>
              <a:rPr lang="en-US" sz="3200"/>
              <a:t>	( d1,d2,d3,d4 )= ( 2,1,2,1 )</a:t>
            </a:r>
            <a:br>
              <a:rPr lang="en-US" sz="3200"/>
            </a:br>
            <a:endParaRPr lang="en-US" sz="3200"/>
          </a:p>
        </p:txBody>
      </p:sp>
      <p:sp>
        <p:nvSpPr>
          <p:cNvPr id="232451" name="Line 3"/>
          <p:cNvSpPr>
            <a:spLocks noChangeShapeType="1"/>
          </p:cNvSpPr>
          <p:nvPr/>
        </p:nvSpPr>
        <p:spPr bwMode="auto">
          <a:xfrm>
            <a:off x="762000" y="4343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762000" y="2362200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32453" name="Line 5"/>
          <p:cNvSpPr>
            <a:spLocks noChangeShapeType="1"/>
          </p:cNvSpPr>
          <p:nvPr/>
        </p:nvSpPr>
        <p:spPr bwMode="auto">
          <a:xfrm flipV="1">
            <a:off x="1600200" y="2362200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32454" name="Line 6"/>
          <p:cNvSpPr>
            <a:spLocks noChangeShapeType="1"/>
          </p:cNvSpPr>
          <p:nvPr/>
        </p:nvSpPr>
        <p:spPr bwMode="auto">
          <a:xfrm flipV="1">
            <a:off x="2438400" y="2362200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32455" name="Line 7"/>
          <p:cNvSpPr>
            <a:spLocks noChangeShapeType="1"/>
          </p:cNvSpPr>
          <p:nvPr/>
        </p:nvSpPr>
        <p:spPr bwMode="auto">
          <a:xfrm flipV="1">
            <a:off x="3200400" y="2362200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32456" name="Line 8"/>
          <p:cNvSpPr>
            <a:spLocks noChangeShapeType="1"/>
          </p:cNvSpPr>
          <p:nvPr/>
        </p:nvSpPr>
        <p:spPr bwMode="auto">
          <a:xfrm flipV="1">
            <a:off x="3962400" y="2362200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32457" name="Line 9"/>
          <p:cNvSpPr>
            <a:spLocks noChangeShapeType="1"/>
          </p:cNvSpPr>
          <p:nvPr/>
        </p:nvSpPr>
        <p:spPr bwMode="auto">
          <a:xfrm flipV="1">
            <a:off x="4724400" y="2362200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685800" y="4419600"/>
            <a:ext cx="152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0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1524000" y="4419600"/>
            <a:ext cx="152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2362200" y="4419600"/>
            <a:ext cx="152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232461" name="Rectangle 13"/>
          <p:cNvSpPr>
            <a:spLocks noChangeArrowheads="1"/>
          </p:cNvSpPr>
          <p:nvPr/>
        </p:nvSpPr>
        <p:spPr bwMode="auto">
          <a:xfrm>
            <a:off x="3124200" y="4419600"/>
            <a:ext cx="152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3886200" y="4419600"/>
            <a:ext cx="152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4</a:t>
            </a:r>
          </a:p>
        </p:txBody>
      </p:sp>
      <p:sp>
        <p:nvSpPr>
          <p:cNvPr id="232463" name="Rectangle 15"/>
          <p:cNvSpPr>
            <a:spLocks noChangeArrowheads="1"/>
          </p:cNvSpPr>
          <p:nvPr/>
        </p:nvSpPr>
        <p:spPr bwMode="auto">
          <a:xfrm>
            <a:off x="4724400" y="4419600"/>
            <a:ext cx="152400" cy="2286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5</a:t>
            </a:r>
          </a:p>
        </p:txBody>
      </p:sp>
      <p:sp>
        <p:nvSpPr>
          <p:cNvPr id="232464" name="Rectangle 16"/>
          <p:cNvSpPr>
            <a:spLocks noChangeArrowheads="1"/>
          </p:cNvSpPr>
          <p:nvPr/>
        </p:nvSpPr>
        <p:spPr bwMode="auto">
          <a:xfrm>
            <a:off x="1295400" y="4953000"/>
            <a:ext cx="3505200" cy="381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32465" name="Rectangle 17"/>
          <p:cNvSpPr>
            <a:spLocks noChangeArrowheads="1"/>
          </p:cNvSpPr>
          <p:nvPr/>
        </p:nvSpPr>
        <p:spPr bwMode="auto">
          <a:xfrm>
            <a:off x="838200" y="1905000"/>
            <a:ext cx="6096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day1</a:t>
            </a:r>
          </a:p>
        </p:txBody>
      </p:sp>
      <p:sp>
        <p:nvSpPr>
          <p:cNvPr id="232466" name="Rectangle 18"/>
          <p:cNvSpPr>
            <a:spLocks noChangeArrowheads="1"/>
          </p:cNvSpPr>
          <p:nvPr/>
        </p:nvSpPr>
        <p:spPr bwMode="auto">
          <a:xfrm>
            <a:off x="1676400" y="1905000"/>
            <a:ext cx="6096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day2</a:t>
            </a:r>
          </a:p>
        </p:txBody>
      </p:sp>
      <p:sp>
        <p:nvSpPr>
          <p:cNvPr id="232467" name="Rectangle 19"/>
          <p:cNvSpPr>
            <a:spLocks noChangeArrowheads="1"/>
          </p:cNvSpPr>
          <p:nvPr/>
        </p:nvSpPr>
        <p:spPr bwMode="auto">
          <a:xfrm>
            <a:off x="2514600" y="1905000"/>
            <a:ext cx="6096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day3</a:t>
            </a:r>
          </a:p>
        </p:txBody>
      </p:sp>
      <p:sp>
        <p:nvSpPr>
          <p:cNvPr id="232468" name="Rectangle 20"/>
          <p:cNvSpPr>
            <a:spLocks noChangeArrowheads="1"/>
          </p:cNvSpPr>
          <p:nvPr/>
        </p:nvSpPr>
        <p:spPr bwMode="auto">
          <a:xfrm>
            <a:off x="3276600" y="1905000"/>
            <a:ext cx="6096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day4</a:t>
            </a:r>
          </a:p>
        </p:txBody>
      </p:sp>
      <p:sp>
        <p:nvSpPr>
          <p:cNvPr id="232469" name="Rectangle 21"/>
          <p:cNvSpPr>
            <a:spLocks noChangeArrowheads="1"/>
          </p:cNvSpPr>
          <p:nvPr/>
        </p:nvSpPr>
        <p:spPr bwMode="auto">
          <a:xfrm>
            <a:off x="4038600" y="1905000"/>
            <a:ext cx="609600" cy="15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day5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"/>
            <a:ext cx="8991600" cy="6324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i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 </a:t>
            </a:r>
            <a:r>
              <a:rPr lang="en-US" sz="1600"/>
              <a:t>Ex:-n=4,   ( p1,p2,p3,p4 )=( 100,10,15,27 )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		         ( d1,d2,d3,d4 )=( 2,1,2,1 )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    The maximum deadline is 2 units, hence the feasible solution set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    must have &lt;=2 jobs.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</a:t>
            </a:r>
            <a:r>
              <a:rPr lang="en-US" sz="1600">
                <a:solidFill>
                  <a:schemeClr val="hlink"/>
                </a:solidFill>
              </a:rPr>
              <a:t>feasible 		processing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chemeClr val="hlink"/>
                </a:solidFill>
              </a:rPr>
              <a:t>			solution		sequence		value	</a:t>
            </a:r>
            <a:r>
              <a:rPr lang="en-US" sz="1600"/>
              <a:t>				</a:t>
            </a: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1.	(1,2)		2,1		110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2.	(1,3)		1,3 or 3,1	115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solidFill>
                  <a:schemeClr val="hlink"/>
                </a:solidFill>
              </a:rPr>
              <a:t>3.	(1,4)		4,1		127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4.	(2,3)		2,3		  25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5.	(3,4)		4,3		   42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6.	(1)		1		  100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7.	(2)		2		   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8.	(3)		3		    15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9.	(4)		4		    27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solidFill>
                  <a:schemeClr val="hlink"/>
                </a:solidFill>
              </a:rPr>
              <a:t>Solution 3 is optimal.</a:t>
            </a:r>
          </a:p>
        </p:txBody>
      </p:sp>
      <p:sp>
        <p:nvSpPr>
          <p:cNvPr id="174083" name="Line 3"/>
          <p:cNvSpPr>
            <a:spLocks noChangeShapeType="1"/>
          </p:cNvSpPr>
          <p:nvPr/>
        </p:nvSpPr>
        <p:spPr bwMode="auto">
          <a:xfrm>
            <a:off x="914400" y="23622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4084" name="Line 4"/>
          <p:cNvSpPr>
            <a:spLocks noChangeShapeType="1"/>
          </p:cNvSpPr>
          <p:nvPr/>
        </p:nvSpPr>
        <p:spPr bwMode="auto">
          <a:xfrm>
            <a:off x="1600200" y="2057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4085" name="Line 5"/>
          <p:cNvSpPr>
            <a:spLocks noChangeShapeType="1"/>
          </p:cNvSpPr>
          <p:nvPr/>
        </p:nvSpPr>
        <p:spPr bwMode="auto">
          <a:xfrm>
            <a:off x="3124200" y="2057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74086" name="Line 6"/>
          <p:cNvSpPr>
            <a:spLocks noChangeShapeType="1"/>
          </p:cNvSpPr>
          <p:nvPr/>
        </p:nvSpPr>
        <p:spPr bwMode="auto">
          <a:xfrm>
            <a:off x="5029200" y="2057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Greedy Algorithm for job sequencing with deadlines</a:t>
            </a:r>
            <a:r>
              <a:rPr lang="en-US" sz="4800">
                <a:solidFill>
                  <a:schemeClr val="bg1"/>
                </a:solidFill>
              </a:rPr>
              <a:t/>
            </a:r>
            <a:br>
              <a:rPr lang="en-US" sz="4800">
                <a:solidFill>
                  <a:schemeClr val="bg1"/>
                </a:solidFill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TW" sz="2400">
                <a:ea typeface="新細明體" pitchFamily="18" charset="-120"/>
              </a:rPr>
              <a:t>Sort p</a:t>
            </a:r>
            <a:r>
              <a:rPr lang="en-US" altLang="zh-TW" sz="2400" baseline="-25000">
                <a:ea typeface="新細明體" pitchFamily="18" charset="-120"/>
              </a:rPr>
              <a:t>i</a:t>
            </a:r>
            <a:r>
              <a:rPr lang="en-US" altLang="zh-TW" sz="2400">
                <a:ea typeface="新細明體" pitchFamily="18" charset="-120"/>
              </a:rPr>
              <a:t> into decreasing order. After sorting                     p</a:t>
            </a:r>
            <a:r>
              <a:rPr lang="en-US" altLang="zh-TW" sz="2400" baseline="-25000">
                <a:ea typeface="新細明體" pitchFamily="18" charset="-120"/>
              </a:rPr>
              <a:t>1</a:t>
            </a:r>
            <a:r>
              <a:rPr lang="en-US" altLang="zh-TW" sz="2400">
                <a:ea typeface="新細明體" pitchFamily="18" charset="-120"/>
              </a:rPr>
              <a:t> </a:t>
            </a:r>
            <a:r>
              <a:rPr lang="en-US" altLang="zh-TW" sz="2400">
                <a:latin typeface="新細明體" pitchFamily="18" charset="-120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>
                <a:ea typeface="新細明體" pitchFamily="18" charset="-120"/>
              </a:rPr>
              <a:t> p</a:t>
            </a:r>
            <a:r>
              <a:rPr lang="en-US" altLang="zh-TW" sz="2400" baseline="-25000">
                <a:ea typeface="新細明體" pitchFamily="18" charset="-120"/>
              </a:rPr>
              <a:t>2</a:t>
            </a:r>
            <a:r>
              <a:rPr lang="en-US" altLang="zh-TW" sz="2400">
                <a:ea typeface="新細明體" pitchFamily="18" charset="-120"/>
              </a:rPr>
              <a:t> </a:t>
            </a:r>
            <a:r>
              <a:rPr lang="en-US" altLang="zh-TW" sz="2400">
                <a:latin typeface="新細明體" pitchFamily="18" charset="-120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>
                <a:ea typeface="新細明體" pitchFamily="18" charset="-120"/>
              </a:rPr>
              <a:t> p</a:t>
            </a:r>
            <a:r>
              <a:rPr lang="en-US" altLang="zh-TW" sz="2400" baseline="-25000">
                <a:ea typeface="新細明體" pitchFamily="18" charset="-120"/>
              </a:rPr>
              <a:t>3</a:t>
            </a:r>
            <a:r>
              <a:rPr lang="en-US" altLang="zh-TW" sz="2400">
                <a:ea typeface="新細明體" pitchFamily="18" charset="-120"/>
              </a:rPr>
              <a:t> </a:t>
            </a:r>
            <a:r>
              <a:rPr lang="en-US" altLang="zh-TW" sz="2400">
                <a:latin typeface="新細明體" pitchFamily="18" charset="-120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>
                <a:ea typeface="新細明體" pitchFamily="18" charset="-120"/>
              </a:rPr>
              <a:t> … </a:t>
            </a:r>
            <a:r>
              <a:rPr lang="en-US" altLang="zh-TW" sz="2400">
                <a:latin typeface="新細明體" pitchFamily="18" charset="-120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>
                <a:ea typeface="新細明體" pitchFamily="18" charset="-120"/>
              </a:rPr>
              <a:t> p</a:t>
            </a:r>
            <a:r>
              <a:rPr lang="en-US" altLang="zh-TW" sz="2400" baseline="-25000">
                <a:ea typeface="新細明體" pitchFamily="18" charset="-120"/>
              </a:rPr>
              <a:t>i</a:t>
            </a:r>
            <a:r>
              <a:rPr lang="en-US" altLang="zh-TW" sz="2400">
                <a:ea typeface="新細明體" pitchFamily="18" charset="-120"/>
              </a:rPr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zh-TW" sz="2400">
                <a:ea typeface="新細明體" pitchFamily="18" charset="-120"/>
              </a:rPr>
              <a:t>Add the next job i to the solution set if i can be completed by its deadline. Assign i to time slot (r-1, r), where r is the largest integer such that 1 </a:t>
            </a:r>
            <a:r>
              <a:rPr lang="en-US" altLang="zh-TW" sz="2400">
                <a:latin typeface="新細明體" pitchFamily="18" charset="-120"/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sz="2400">
                <a:ea typeface="新細明體" pitchFamily="18" charset="-120"/>
              </a:rPr>
              <a:t> r </a:t>
            </a:r>
            <a:r>
              <a:rPr lang="en-US" altLang="zh-TW" sz="2400">
                <a:latin typeface="新細明體" pitchFamily="18" charset="-120"/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sz="2400">
                <a:ea typeface="新細明體" pitchFamily="18" charset="-120"/>
              </a:rPr>
              <a:t> d</a:t>
            </a:r>
            <a:r>
              <a:rPr lang="en-US" altLang="zh-TW" sz="2400" baseline="-25000">
                <a:ea typeface="新細明體" pitchFamily="18" charset="-120"/>
              </a:rPr>
              <a:t>i</a:t>
            </a:r>
            <a:r>
              <a:rPr lang="en-US" altLang="zh-TW" sz="2400">
                <a:ea typeface="新細明體" pitchFamily="18" charset="-120"/>
              </a:rPr>
              <a:t> and </a:t>
            </a:r>
          </a:p>
          <a:p>
            <a:pPr marL="609600" indent="-609600">
              <a:buFontTx/>
              <a:buNone/>
            </a:pPr>
            <a:r>
              <a:rPr lang="en-US" altLang="zh-TW" sz="2400">
                <a:ea typeface="新細明體" pitchFamily="18" charset="-120"/>
              </a:rPr>
              <a:t>        (r-1, r) is free.</a:t>
            </a:r>
          </a:p>
          <a:p>
            <a:pPr marL="609600" indent="-609600">
              <a:buFontTx/>
              <a:buAutoNum type="arabicPeriod"/>
            </a:pPr>
            <a:endParaRPr lang="en-US" altLang="zh-TW" sz="2400">
              <a:ea typeface="新細明體" pitchFamily="18" charset="-120"/>
            </a:endParaRPr>
          </a:p>
          <a:p>
            <a:pPr marL="609600" indent="-609600">
              <a:buFontTx/>
              <a:buNone/>
            </a:pPr>
            <a:r>
              <a:rPr lang="en-US" altLang="zh-TW" sz="2400">
                <a:ea typeface="新細明體" pitchFamily="18" charset="-120"/>
              </a:rPr>
              <a:t>3.   Stop if all jobs are examined. Otherwise, go to step 2.</a:t>
            </a:r>
          </a:p>
          <a:p>
            <a:pPr marL="609600" indent="-609600"/>
            <a:endParaRPr lang="en-US" altLang="zh-TW" sz="2400">
              <a:ea typeface="新細明體" pitchFamily="18" charset="-120"/>
            </a:endParaRPr>
          </a:p>
          <a:p>
            <a:pPr marL="609600" indent="-609600"/>
            <a:endParaRPr lang="en-US" altLang="zh-TW" sz="2400">
              <a:ea typeface="新細明體" pitchFamily="18" charset="-120"/>
            </a:endParaRPr>
          </a:p>
          <a:p>
            <a:pPr marL="609600" indent="-609600"/>
            <a:endParaRPr lang="en-US" altLang="zh-TW">
              <a:ea typeface="新細明體" pitchFamily="18" charset="-120"/>
            </a:endParaRPr>
          </a:p>
          <a:p>
            <a:pPr marL="609600" indent="-609600"/>
            <a:endParaRPr lang="en-US"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Ex:- 1)   n=5, ( p1,…….,p5) = ( 20,15,10,5,1 ) and </a:t>
            </a:r>
          </a:p>
          <a:p>
            <a:pPr>
              <a:buFontTx/>
              <a:buNone/>
            </a:pPr>
            <a:r>
              <a:rPr lang="en-US" sz="2400"/>
              <a:t>                       ( d1,…….d5) = ( 2,2,1,3,,3 )</a:t>
            </a:r>
          </a:p>
          <a:p>
            <a:pPr>
              <a:buFontTx/>
              <a:buNone/>
            </a:pPr>
            <a:r>
              <a:rPr lang="en-US" sz="2400"/>
              <a:t>              The optimal solution is  {1,2,4} with a profit of 40.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Ex:- 2) n=7, ( p1,…….,p7) = ( 3,5,20,18,1,6,30 )  and </a:t>
            </a:r>
          </a:p>
          <a:p>
            <a:pPr>
              <a:buFontTx/>
              <a:buNone/>
            </a:pPr>
            <a:r>
              <a:rPr lang="en-US" sz="2400"/>
              <a:t>		         ( d1,……..d7) = ( 1,3,4,3,2,1,2 )</a:t>
            </a:r>
          </a:p>
          <a:p>
            <a:pPr>
              <a:buFontTx/>
              <a:buNone/>
            </a:pPr>
            <a:r>
              <a:rPr lang="en-US" sz="2400"/>
              <a:t>           Find out an optimal solution.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5344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Algorithm</a:t>
            </a:r>
            <a:r>
              <a:rPr lang="en-US"/>
              <a:t>	JS(d,j,n)</a:t>
            </a:r>
          </a:p>
          <a:p>
            <a:pPr>
              <a:buFontTx/>
              <a:buNone/>
            </a:pPr>
            <a:r>
              <a:rPr lang="en-US" sz="2000" i="1"/>
              <a:t>//d[i]</a:t>
            </a:r>
            <a:r>
              <a:rPr lang="en-US" sz="2000" i="1">
                <a:cs typeface="Times New Roman" pitchFamily="18" charset="0"/>
              </a:rPr>
              <a:t>≥</a:t>
            </a:r>
            <a:r>
              <a:rPr lang="en-US" sz="2000" i="1"/>
              <a:t>1, 1 </a:t>
            </a:r>
            <a:r>
              <a:rPr lang="en-US" sz="2000" i="1">
                <a:cs typeface="Times New Roman" pitchFamily="18" charset="0"/>
              </a:rPr>
              <a:t>≤</a:t>
            </a:r>
            <a:r>
              <a:rPr lang="en-US" sz="2000" i="1"/>
              <a:t> i </a:t>
            </a:r>
            <a:r>
              <a:rPr lang="en-US" sz="2000" i="1">
                <a:cs typeface="Times New Roman" pitchFamily="18" charset="0"/>
              </a:rPr>
              <a:t>≤</a:t>
            </a:r>
            <a:r>
              <a:rPr lang="en-US" sz="2000" i="1"/>
              <a:t> n are the deadlines. </a:t>
            </a:r>
          </a:p>
          <a:p>
            <a:pPr>
              <a:buFontTx/>
              <a:buNone/>
            </a:pPr>
            <a:r>
              <a:rPr lang="en-US" sz="2000" i="1"/>
              <a:t>//The jobs are  ordered such that p[1] </a:t>
            </a:r>
            <a:r>
              <a:rPr lang="en-US" sz="2000" i="1">
                <a:cs typeface="Times New Roman" pitchFamily="18" charset="0"/>
              </a:rPr>
              <a:t>≥p[2] …… ≥p[n]</a:t>
            </a:r>
          </a:p>
          <a:p>
            <a:pPr>
              <a:buFontTx/>
              <a:buNone/>
            </a:pPr>
            <a:r>
              <a:rPr lang="en-US" sz="2000" i="1">
                <a:cs typeface="Times New Roman" pitchFamily="18" charset="0"/>
              </a:rPr>
              <a:t>//  j[i] is the i</a:t>
            </a:r>
            <a:r>
              <a:rPr lang="en-US" sz="2000" i="1" baseline="30000">
                <a:cs typeface="Times New Roman" pitchFamily="18" charset="0"/>
              </a:rPr>
              <a:t>th</a:t>
            </a:r>
            <a:r>
              <a:rPr lang="en-US" sz="2000" i="1">
                <a:cs typeface="Times New Roman" pitchFamily="18" charset="0"/>
              </a:rPr>
              <a:t> job in the optimal solution, 1≤ i 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	d[0]=j[0]=0;	// Initialize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	j[1]=1;	// Include job 1</a:t>
            </a:r>
          </a:p>
          <a:p>
            <a:pPr>
              <a:buFontTx/>
              <a:buNone/>
            </a:pPr>
            <a:r>
              <a:rPr lang="en-US" sz="2400">
                <a:cs typeface="Times New Roman" pitchFamily="18" charset="0"/>
              </a:rPr>
              <a:t>		k=1;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763000" cy="640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</a:t>
            </a:r>
            <a:r>
              <a:rPr lang="en-US" sz="2400">
                <a:solidFill>
                  <a:schemeClr val="hlink"/>
                </a:solidFill>
              </a:rPr>
              <a:t>for</a:t>
            </a:r>
            <a:r>
              <a:rPr lang="en-US" sz="2400"/>
              <a:t> i=2 </a:t>
            </a:r>
            <a:r>
              <a:rPr lang="en-US" sz="2400">
                <a:solidFill>
                  <a:schemeClr val="hlink"/>
                </a:solidFill>
              </a:rPr>
              <a:t>to</a:t>
            </a:r>
            <a:r>
              <a:rPr lang="en-US" sz="2400"/>
              <a:t> n</a:t>
            </a:r>
            <a:r>
              <a:rPr lang="en-US" sz="2400">
                <a:solidFill>
                  <a:schemeClr val="hlink"/>
                </a:solidFill>
              </a:rPr>
              <a:t>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{	</a:t>
            </a:r>
            <a:r>
              <a:rPr lang="en-US" sz="1800"/>
              <a:t>//Consider jobs in Descending order of p[i].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// Find position for i and  check feasibility of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// insertion.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r=k;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		</a:t>
            </a:r>
            <a:r>
              <a:rPr lang="en-US" sz="1800">
                <a:solidFill>
                  <a:schemeClr val="hlink"/>
                </a:solidFill>
              </a:rPr>
              <a:t>while</a:t>
            </a:r>
            <a:r>
              <a:rPr lang="en-US" sz="1800"/>
              <a:t>( (  d[ j[r]]&gt; d[i]  and ( d[j[r]] </a:t>
            </a:r>
            <a:r>
              <a:rPr lang="en-US" sz="1800">
                <a:cs typeface="Times New Roman" pitchFamily="18" charset="0"/>
              </a:rPr>
              <a:t>≠ r )) </a:t>
            </a:r>
            <a:r>
              <a:rPr lang="en-US" sz="1800">
                <a:solidFill>
                  <a:schemeClr val="hlink"/>
                </a:solidFill>
                <a:cs typeface="Times New Roman" pitchFamily="18" charset="0"/>
              </a:rPr>
              <a:t>do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	         r= r-1;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	</a:t>
            </a:r>
            <a:r>
              <a:rPr lang="en-US" sz="1800">
                <a:solidFill>
                  <a:schemeClr val="hlink"/>
                </a:solidFill>
                <a:cs typeface="Times New Roman" pitchFamily="18" charset="0"/>
              </a:rPr>
              <a:t>if</a:t>
            </a:r>
            <a:r>
              <a:rPr lang="en-US" sz="1800">
                <a:cs typeface="Times New Roman" pitchFamily="18" charset="0"/>
              </a:rPr>
              <a:t>(  d[i]  &gt; r )) </a:t>
            </a:r>
            <a:r>
              <a:rPr lang="en-US" sz="1800">
                <a:solidFill>
                  <a:schemeClr val="hlink"/>
                </a:solidFill>
                <a:cs typeface="Times New Roman" pitchFamily="18" charset="0"/>
              </a:rPr>
              <a:t>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		//  Insert i into  j[].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		</a:t>
            </a:r>
            <a:r>
              <a:rPr lang="en-US" sz="1800">
                <a:solidFill>
                  <a:schemeClr val="hlink"/>
                </a:solidFill>
                <a:cs typeface="Times New Roman" pitchFamily="18" charset="0"/>
              </a:rPr>
              <a:t>for</a:t>
            </a:r>
            <a:r>
              <a:rPr lang="en-US" sz="1800">
                <a:cs typeface="Times New Roman" pitchFamily="18" charset="0"/>
              </a:rPr>
              <a:t> q=k to (r+1) </a:t>
            </a:r>
            <a:r>
              <a:rPr lang="en-US" sz="1800">
                <a:solidFill>
                  <a:schemeClr val="hlink"/>
                </a:solidFill>
                <a:cs typeface="Times New Roman" pitchFamily="18" charset="0"/>
              </a:rPr>
              <a:t>step</a:t>
            </a:r>
            <a:r>
              <a:rPr lang="en-US" sz="1800">
                <a:cs typeface="Times New Roman" pitchFamily="18" charset="0"/>
              </a:rPr>
              <a:t> -1 </a:t>
            </a:r>
            <a:r>
              <a:rPr lang="en-US" sz="1800">
                <a:solidFill>
                  <a:schemeClr val="hlink"/>
                </a:solidFill>
                <a:cs typeface="Times New Roman" pitchFamily="18" charset="0"/>
              </a:rPr>
              <a:t> do</a:t>
            </a:r>
            <a:r>
              <a:rPr lang="en-US" sz="1800">
                <a:cs typeface="Times New Roman" pitchFamily="18" charset="0"/>
              </a:rPr>
              <a:t> j[q+1] = j[q];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		j[r+1] :=i;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		k:=k+1;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	</a:t>
            </a:r>
            <a:r>
              <a:rPr lang="en-US" sz="1800">
                <a:solidFill>
                  <a:schemeClr val="hlink"/>
                </a:solidFill>
                <a:cs typeface="Times New Roman" pitchFamily="18" charset="0"/>
              </a:rPr>
              <a:t>return </a:t>
            </a:r>
            <a:r>
              <a:rPr lang="en-US" sz="1800">
                <a:cs typeface="Times New Roman" pitchFamily="18" charset="0"/>
              </a:rPr>
              <a:t>k;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Time taken by this algorithm is</a:t>
            </a:r>
            <a:r>
              <a:rPr lang="en-US" sz="1800"/>
              <a:t>    </a:t>
            </a:r>
            <a:r>
              <a:rPr lang="en-US" sz="2400" i="1">
                <a:solidFill>
                  <a:schemeClr val="hlink"/>
                </a:solidFill>
              </a:rPr>
              <a:t>o(n</a:t>
            </a:r>
            <a:r>
              <a:rPr lang="en-US" sz="2400" i="1" baseline="30000">
                <a:solidFill>
                  <a:schemeClr val="hlink"/>
                </a:solidFill>
              </a:rPr>
              <a:t>2</a:t>
            </a:r>
            <a:r>
              <a:rPr lang="en-US" sz="2400" i="1">
                <a:solidFill>
                  <a:schemeClr val="hlink"/>
                </a:solidFill>
              </a:rPr>
              <a:t>)</a:t>
            </a:r>
            <a:r>
              <a:rPr lang="en-US" sz="1800"/>
              <a:t>	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h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4975" y="1052513"/>
            <a:ext cx="1054100" cy="1871662"/>
          </a:xfrm>
          <a:prstGeom prst="rect">
            <a:avLst/>
          </a:prstGeom>
          <a:noFill/>
        </p:spPr>
      </p:pic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新細明體" pitchFamily="18" charset="-120"/>
              </a:rPr>
              <a:t>Example: Largest k-out-of-n Sum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693025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Pick </a:t>
            </a:r>
            <a:r>
              <a:rPr lang="en-US" altLang="zh-TW" sz="2400" i="1">
                <a:solidFill>
                  <a:srgbClr val="0033CC"/>
                </a:solidFill>
                <a:ea typeface="新細明體" pitchFamily="18" charset="-120"/>
              </a:rPr>
              <a:t>k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numbers out of </a:t>
            </a:r>
            <a:r>
              <a:rPr lang="en-US" altLang="zh-TW" sz="2400" i="1">
                <a:solidFill>
                  <a:srgbClr val="0033CC"/>
                </a:solidFill>
                <a:ea typeface="新細明體" pitchFamily="18" charset="-120"/>
              </a:rPr>
              <a:t>n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numbers such that the </a:t>
            </a:r>
            <a:r>
              <a:rPr lang="en-US" altLang="zh-TW" sz="2400">
                <a:solidFill>
                  <a:srgbClr val="0033CC"/>
                </a:solidFill>
                <a:latin typeface="Comic Sans MS" pitchFamily="66" charset="0"/>
                <a:ea typeface="新細明體" pitchFamily="18" charset="-120"/>
              </a:rPr>
              <a:t>sum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of these </a:t>
            </a:r>
            <a:r>
              <a:rPr lang="en-US" altLang="zh-TW" sz="2400" i="1">
                <a:solidFill>
                  <a:srgbClr val="0033CC"/>
                </a:solidFill>
                <a:ea typeface="新細明體" pitchFamily="18" charset="-120"/>
              </a:rPr>
              <a:t>k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numbers is the </a:t>
            </a:r>
            <a:r>
              <a:rPr lang="en-US" altLang="zh-TW" sz="2400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largest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Exhaustive solution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There are      choices.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Choose the one with subset sum being the largest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Greedy Solution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FOR i = 1 to k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	pick out the </a:t>
            </a:r>
            <a:r>
              <a:rPr lang="en-US" altLang="zh-TW" b="1">
                <a:solidFill>
                  <a:srgbClr val="0033CC"/>
                </a:solidFill>
                <a:latin typeface="Courier New" pitchFamily="49" charset="0"/>
                <a:ea typeface="新細明體" pitchFamily="18" charset="-120"/>
              </a:rPr>
              <a:t>largest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 number and 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b="1">
                <a:solidFill>
                  <a:srgbClr val="0033CC"/>
                </a:solidFill>
                <a:latin typeface="Courier New" pitchFamily="49" charset="0"/>
                <a:ea typeface="新細明體" pitchFamily="18" charset="-120"/>
              </a:rPr>
              <a:t>delete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 this number from the input.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ENDFOR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 rot="-188468">
            <a:off x="4000500" y="3671888"/>
            <a:ext cx="4991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>
                <a:latin typeface="Monotype Corsiva" pitchFamily="66" charset="0"/>
                <a:ea typeface="新細明體" pitchFamily="18" charset="-120"/>
              </a:rPr>
              <a:t>Is the greedy solution </a:t>
            </a:r>
            <a:r>
              <a:rPr kumimoji="1" lang="en-US" altLang="zh-TW" sz="2800" b="1">
                <a:solidFill>
                  <a:srgbClr val="CC3300"/>
                </a:solidFill>
                <a:latin typeface="Monotype Corsiva" pitchFamily="66" charset="0"/>
                <a:ea typeface="新細明體" pitchFamily="18" charset="-120"/>
              </a:rPr>
              <a:t>always</a:t>
            </a:r>
            <a:r>
              <a:rPr kumimoji="1" lang="en-US" altLang="zh-TW" sz="2800" b="1">
                <a:latin typeface="Monotype Corsiva" pitchFamily="66" charset="0"/>
                <a:ea typeface="新細明體" pitchFamily="18" charset="-120"/>
              </a:rPr>
              <a:t> </a:t>
            </a:r>
            <a:r>
              <a:rPr kumimoji="1" lang="en-US" altLang="zh-TW" sz="2800" b="1">
                <a:solidFill>
                  <a:srgbClr val="0033CC"/>
                </a:solidFill>
                <a:latin typeface="Monotype Corsiva" pitchFamily="66" charset="0"/>
                <a:ea typeface="新細明體" pitchFamily="18" charset="-120"/>
              </a:rPr>
              <a:t>optimal</a:t>
            </a:r>
            <a:r>
              <a:rPr kumimoji="1" lang="en-US" altLang="zh-TW" sz="2800">
                <a:latin typeface="Monotype Corsiva" pitchFamily="66" charset="0"/>
                <a:ea typeface="新細明體" pitchFamily="18" charset="-120"/>
              </a:rPr>
              <a:t>?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2849563" y="2743200"/>
          <a:ext cx="3508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4" imgW="203040" imgH="241200" progId="Equation.DSMT4">
                  <p:embed/>
                </p:oleObj>
              </mc:Choice>
              <mc:Fallback>
                <p:oleObj name="Equation" r:id="rId4" imgW="2030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2743200"/>
                        <a:ext cx="35083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/>
      <p:bldP spid="747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新細明體" pitchFamily="18" charset="-120"/>
              </a:rPr>
              <a:t>Example:</a:t>
            </a:r>
            <a:br>
              <a:rPr lang="en-US" altLang="zh-TW" sz="3600">
                <a:ea typeface="新細明體" pitchFamily="18" charset="-120"/>
              </a:rPr>
            </a:br>
            <a:r>
              <a:rPr lang="en-US" altLang="zh-TW" sz="3600">
                <a:ea typeface="新細明體" pitchFamily="18" charset="-120"/>
              </a:rPr>
              <a:t>Shortest Path on a Special Graph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93025" cy="4019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Find a </a:t>
            </a:r>
            <a:r>
              <a:rPr lang="en-US" altLang="zh-TW" sz="2400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shortest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path from </a:t>
            </a:r>
            <a:r>
              <a:rPr lang="en-US" altLang="zh-TW" sz="2400">
                <a:solidFill>
                  <a:srgbClr val="0033CC"/>
                </a:solidFill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sz="2400" baseline="-25000">
                <a:solidFill>
                  <a:srgbClr val="0033CC"/>
                </a:solidFill>
                <a:ea typeface="Arial Unicode MS" pitchFamily="34" charset="-120"/>
                <a:cs typeface="Arial Unicode MS" pitchFamily="34" charset="-120"/>
              </a:rPr>
              <a:t>0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to </a:t>
            </a:r>
            <a:r>
              <a:rPr lang="en-US" altLang="zh-TW" sz="2400">
                <a:solidFill>
                  <a:srgbClr val="0033CC"/>
                </a:solidFill>
                <a:ea typeface="新細明體" pitchFamily="18" charset="-120"/>
              </a:rPr>
              <a:t>v</a:t>
            </a:r>
            <a:r>
              <a:rPr lang="en-US" altLang="zh-TW" sz="2400" baseline="-25000">
                <a:solidFill>
                  <a:srgbClr val="0033CC"/>
                </a:solidFill>
                <a:ea typeface="新細明體" pitchFamily="18" charset="-120"/>
              </a:rPr>
              <a:t>3</a:t>
            </a:r>
          </a:p>
          <a:p>
            <a:pPr lvl="1">
              <a:lnSpc>
                <a:spcPct val="90000"/>
              </a:lnSpc>
            </a:pPr>
            <a:endParaRPr lang="en-US" altLang="zh-TW" sz="2400" baseline="-25000">
              <a:solidFill>
                <a:srgbClr val="0033CC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Greedy Solution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29000"/>
            <a:ext cx="6934200" cy="2470150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新細明體" pitchFamily="18" charset="-120"/>
              </a:rPr>
              <a:t>Example:</a:t>
            </a:r>
            <a:br>
              <a:rPr lang="en-US" altLang="zh-TW" sz="3600">
                <a:ea typeface="新細明體" pitchFamily="18" charset="-120"/>
              </a:rPr>
            </a:br>
            <a:r>
              <a:rPr lang="en-US" altLang="zh-TW" sz="3600">
                <a:ea typeface="新細明體" pitchFamily="18" charset="-120"/>
              </a:rPr>
              <a:t>Shortest Paths on a Special Graph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575" y="2190750"/>
            <a:ext cx="7265988" cy="3646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Find a </a:t>
            </a:r>
            <a:r>
              <a:rPr lang="en-US" altLang="zh-TW" sz="2400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shortest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path from </a:t>
            </a:r>
            <a:r>
              <a:rPr lang="en-US" altLang="zh-TW" sz="2400">
                <a:solidFill>
                  <a:srgbClr val="0033CC"/>
                </a:solidFill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sz="2400" baseline="-25000">
                <a:solidFill>
                  <a:srgbClr val="0033CC"/>
                </a:solidFill>
                <a:ea typeface="Arial Unicode MS" pitchFamily="34" charset="-120"/>
                <a:cs typeface="Arial Unicode MS" pitchFamily="34" charset="-120"/>
              </a:rPr>
              <a:t>0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to </a:t>
            </a:r>
            <a:r>
              <a:rPr lang="en-US" altLang="zh-TW" sz="2400">
                <a:solidFill>
                  <a:srgbClr val="0033CC"/>
                </a:solidFill>
                <a:ea typeface="新細明體" pitchFamily="18" charset="-120"/>
              </a:rPr>
              <a:t>v</a:t>
            </a:r>
            <a:r>
              <a:rPr lang="en-US" altLang="zh-TW" sz="2400" baseline="-25000">
                <a:solidFill>
                  <a:srgbClr val="0033CC"/>
                </a:solidFill>
                <a:ea typeface="新細明體" pitchFamily="18" charset="-120"/>
              </a:rPr>
              <a:t>3</a:t>
            </a:r>
          </a:p>
          <a:p>
            <a:pPr lvl="1">
              <a:lnSpc>
                <a:spcPct val="90000"/>
              </a:lnSpc>
            </a:pPr>
            <a:endParaRPr lang="en-US" altLang="zh-TW" sz="2400" baseline="-25000">
              <a:solidFill>
                <a:srgbClr val="0033CC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Greedy Solution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3" y="3733800"/>
            <a:ext cx="6934200" cy="2470150"/>
          </a:xfrm>
          <a:prstGeom prst="rect">
            <a:avLst/>
          </a:prstGeom>
          <a:noFill/>
        </p:spPr>
      </p:pic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1908175" y="4953000"/>
            <a:ext cx="13684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6807" name="Freeform 7"/>
          <p:cNvSpPr>
            <a:spLocks/>
          </p:cNvSpPr>
          <p:nvPr/>
        </p:nvSpPr>
        <p:spPr bwMode="auto">
          <a:xfrm>
            <a:off x="3635375" y="4970463"/>
            <a:ext cx="2592388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7" y="181"/>
              </a:cxn>
              <a:cxn ang="0">
                <a:pos x="1633" y="0"/>
              </a:cxn>
            </a:cxnLst>
            <a:rect l="0" t="0" r="r" b="b"/>
            <a:pathLst>
              <a:path w="1633" h="181">
                <a:moveTo>
                  <a:pt x="0" y="0"/>
                </a:moveTo>
                <a:cubicBezTo>
                  <a:pt x="272" y="90"/>
                  <a:pt x="545" y="181"/>
                  <a:pt x="817" y="181"/>
                </a:cubicBezTo>
                <a:cubicBezTo>
                  <a:pt x="1089" y="181"/>
                  <a:pt x="1361" y="90"/>
                  <a:pt x="1633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6808" name="Freeform 8"/>
          <p:cNvSpPr>
            <a:spLocks/>
          </p:cNvSpPr>
          <p:nvPr/>
        </p:nvSpPr>
        <p:spPr bwMode="auto">
          <a:xfrm>
            <a:off x="6516688" y="4970463"/>
            <a:ext cx="1150937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7" y="181"/>
              </a:cxn>
              <a:cxn ang="0">
                <a:pos x="1633" y="0"/>
              </a:cxn>
            </a:cxnLst>
            <a:rect l="0" t="0" r="r" b="b"/>
            <a:pathLst>
              <a:path w="1633" h="181">
                <a:moveTo>
                  <a:pt x="0" y="0"/>
                </a:moveTo>
                <a:cubicBezTo>
                  <a:pt x="272" y="90"/>
                  <a:pt x="545" y="181"/>
                  <a:pt x="817" y="181"/>
                </a:cubicBezTo>
                <a:cubicBezTo>
                  <a:pt x="1089" y="181"/>
                  <a:pt x="1361" y="90"/>
                  <a:pt x="1633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4762500" y="3048000"/>
            <a:ext cx="400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>
                <a:latin typeface="Monotype Corsiva" pitchFamily="66" charset="0"/>
                <a:ea typeface="新細明體" pitchFamily="18" charset="-120"/>
              </a:rPr>
              <a:t>Is the solution </a:t>
            </a:r>
            <a:r>
              <a:rPr kumimoji="1" lang="en-US" altLang="zh-TW" sz="3600">
                <a:solidFill>
                  <a:srgbClr val="0033CC"/>
                </a:solidFill>
                <a:latin typeface="Monotype Corsiva" pitchFamily="66" charset="0"/>
                <a:ea typeface="新細明體" pitchFamily="18" charset="-120"/>
              </a:rPr>
              <a:t>optimal</a:t>
            </a:r>
            <a:r>
              <a:rPr kumimoji="1" lang="en-US" altLang="zh-TW" sz="3600">
                <a:latin typeface="Monotype Corsiva" pitchFamily="66" charset="0"/>
                <a:ea typeface="新細明體" pitchFamily="18" charset="-120"/>
              </a:rPr>
              <a:t>?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nimBg="1"/>
      <p:bldP spid="76807" grpId="0" animBg="1"/>
      <p:bldP spid="76808" grpId="0" animBg="1"/>
      <p:bldP spid="768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新細明體" pitchFamily="18" charset="-120"/>
              </a:rPr>
              <a:t>Example:</a:t>
            </a:r>
            <a:br>
              <a:rPr lang="en-US" altLang="zh-TW" sz="3600">
                <a:ea typeface="新細明體" pitchFamily="18" charset="-120"/>
              </a:rPr>
            </a:br>
            <a:r>
              <a:rPr lang="en-US" altLang="zh-TW" sz="3600">
                <a:ea typeface="新細明體" pitchFamily="18" charset="-120"/>
              </a:rPr>
              <a:t>Shortest Paths on a Multi-stage Graph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575" y="2119313"/>
            <a:ext cx="7265988" cy="3651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Find a </a:t>
            </a:r>
            <a:r>
              <a:rPr lang="en-US" altLang="zh-TW" sz="2400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shortest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path from </a:t>
            </a:r>
            <a:r>
              <a:rPr lang="en-US" altLang="zh-TW" sz="2400">
                <a:solidFill>
                  <a:srgbClr val="0033CC"/>
                </a:solidFill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sz="2400" baseline="-25000">
                <a:solidFill>
                  <a:srgbClr val="0033CC"/>
                </a:solidFill>
                <a:ea typeface="Arial Unicode MS" pitchFamily="34" charset="-120"/>
                <a:cs typeface="Arial Unicode MS" pitchFamily="34" charset="-120"/>
              </a:rPr>
              <a:t>0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to </a:t>
            </a:r>
            <a:r>
              <a:rPr lang="en-US" altLang="zh-TW" sz="2400">
                <a:solidFill>
                  <a:srgbClr val="0033CC"/>
                </a:solidFill>
                <a:ea typeface="新細明體" pitchFamily="18" charset="-120"/>
              </a:rPr>
              <a:t>v</a:t>
            </a:r>
            <a:r>
              <a:rPr lang="en-US" altLang="zh-TW" sz="2400" baseline="-25000">
                <a:solidFill>
                  <a:srgbClr val="0033CC"/>
                </a:solidFill>
                <a:ea typeface="新細明體" pitchFamily="18" charset="-120"/>
              </a:rPr>
              <a:t>3</a:t>
            </a:r>
            <a:endParaRPr lang="en-US" altLang="zh-TW" sz="2400"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827088" y="3357563"/>
            <a:ext cx="2881312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513" y="3227388"/>
            <a:ext cx="7391400" cy="3249612"/>
          </a:xfrm>
          <a:prstGeom prst="rect">
            <a:avLst/>
          </a:prstGeom>
          <a:noFill/>
        </p:spPr>
      </p:pic>
      <p:sp>
        <p:nvSpPr>
          <p:cNvPr id="77830" name="Line 6"/>
          <p:cNvSpPr>
            <a:spLocks noChangeShapeType="1"/>
          </p:cNvSpPr>
          <p:nvPr/>
        </p:nvSpPr>
        <p:spPr bwMode="auto">
          <a:xfrm flipV="1">
            <a:off x="1619250" y="4592638"/>
            <a:ext cx="1944688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3708400" y="4000500"/>
            <a:ext cx="1943100" cy="647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5795963" y="3944938"/>
            <a:ext cx="2016125" cy="10080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3648075" y="1295400"/>
            <a:ext cx="511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>
                <a:latin typeface="Monotype Corsiva" pitchFamily="66" charset="0"/>
                <a:ea typeface="新細明體" pitchFamily="18" charset="-120"/>
              </a:rPr>
              <a:t>Is the greedy solution </a:t>
            </a:r>
            <a:r>
              <a:rPr kumimoji="1" lang="en-US" altLang="zh-TW" sz="3600">
                <a:solidFill>
                  <a:srgbClr val="0033CC"/>
                </a:solidFill>
                <a:latin typeface="Monotype Corsiva" pitchFamily="66" charset="0"/>
                <a:ea typeface="新細明體" pitchFamily="18" charset="-120"/>
              </a:rPr>
              <a:t>optimal</a:t>
            </a:r>
            <a:r>
              <a:rPr kumimoji="1" lang="en-US" altLang="zh-TW" sz="3600">
                <a:latin typeface="Monotype Corsiva" pitchFamily="66" charset="0"/>
                <a:ea typeface="新細明體" pitchFamily="18" charset="-120"/>
              </a:rPr>
              <a:t>?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838200" y="2895600"/>
            <a:ext cx="28956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685800" y="3429000"/>
            <a:ext cx="304800" cy="4572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762000" y="3200400"/>
            <a:ext cx="22860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/>
      <p:bldP spid="77831" grpId="0" animBg="1"/>
      <p:bldP spid="77832" grpId="0" animBg="1"/>
      <p:bldP spid="778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新細明體" pitchFamily="18" charset="-120"/>
              </a:rPr>
              <a:t>Example:</a:t>
            </a:r>
            <a:br>
              <a:rPr lang="en-US" altLang="zh-TW" sz="3600">
                <a:ea typeface="新細明體" pitchFamily="18" charset="-120"/>
              </a:rPr>
            </a:br>
            <a:r>
              <a:rPr lang="en-US" altLang="zh-TW" sz="3600">
                <a:ea typeface="新細明體" pitchFamily="18" charset="-120"/>
              </a:rPr>
              <a:t>Shortest Paths on a Multi-stage Graph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019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latin typeface="Comic Sans MS" pitchFamily="66" charset="0"/>
                <a:ea typeface="新細明體" pitchFamily="18" charset="-120"/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Find a </a:t>
            </a:r>
            <a:r>
              <a:rPr lang="en-US" altLang="zh-TW" sz="2400">
                <a:solidFill>
                  <a:srgbClr val="CC3300"/>
                </a:solidFill>
                <a:latin typeface="Comic Sans MS" pitchFamily="66" charset="0"/>
                <a:ea typeface="新細明體" pitchFamily="18" charset="-120"/>
              </a:rPr>
              <a:t>shortest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path from </a:t>
            </a:r>
            <a:r>
              <a:rPr lang="en-US" altLang="zh-TW" sz="2400">
                <a:solidFill>
                  <a:srgbClr val="0033CC"/>
                </a:solidFill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altLang="zh-TW" sz="2400" baseline="-25000">
                <a:solidFill>
                  <a:srgbClr val="0033CC"/>
                </a:solidFill>
                <a:ea typeface="Arial Unicode MS" pitchFamily="34" charset="-120"/>
                <a:cs typeface="Arial Unicode MS" pitchFamily="34" charset="-120"/>
              </a:rPr>
              <a:t>0</a:t>
            </a:r>
            <a:r>
              <a:rPr lang="en-US" altLang="zh-TW" sz="2400">
                <a:latin typeface="Comic Sans MS" pitchFamily="66" charset="0"/>
                <a:ea typeface="新細明體" pitchFamily="18" charset="-120"/>
              </a:rPr>
              <a:t> to </a:t>
            </a:r>
            <a:r>
              <a:rPr lang="en-US" altLang="zh-TW" sz="2400">
                <a:solidFill>
                  <a:srgbClr val="0033CC"/>
                </a:solidFill>
                <a:ea typeface="新細明體" pitchFamily="18" charset="-120"/>
              </a:rPr>
              <a:t>v</a:t>
            </a:r>
            <a:r>
              <a:rPr lang="en-US" altLang="zh-TW" sz="2400" baseline="-25000">
                <a:solidFill>
                  <a:srgbClr val="0033CC"/>
                </a:solidFill>
                <a:ea typeface="新細明體" pitchFamily="18" charset="-120"/>
              </a:rPr>
              <a:t>3</a:t>
            </a:r>
            <a:endParaRPr lang="en-US" altLang="zh-TW" sz="2400"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827088" y="3357563"/>
            <a:ext cx="2881312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513" y="3419475"/>
            <a:ext cx="7391400" cy="3249613"/>
          </a:xfrm>
          <a:prstGeom prst="rect">
            <a:avLst/>
          </a:prstGeom>
          <a:noFill/>
        </p:spPr>
      </p:pic>
      <p:sp>
        <p:nvSpPr>
          <p:cNvPr id="78854" name="Line 6"/>
          <p:cNvSpPr>
            <a:spLocks noChangeShapeType="1"/>
          </p:cNvSpPr>
          <p:nvPr/>
        </p:nvSpPr>
        <p:spPr bwMode="auto">
          <a:xfrm flipV="1">
            <a:off x="1619250" y="4797425"/>
            <a:ext cx="1944688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 flipV="1">
            <a:off x="3708400" y="4160838"/>
            <a:ext cx="1943100" cy="647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5795963" y="4149725"/>
            <a:ext cx="2016125" cy="10080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124200" y="1600200"/>
            <a:ext cx="511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600">
                <a:latin typeface="Monotype Corsiva" pitchFamily="66" charset="0"/>
                <a:ea typeface="新細明體" pitchFamily="18" charset="-120"/>
              </a:rPr>
              <a:t>Is the greedy solution </a:t>
            </a:r>
            <a:r>
              <a:rPr kumimoji="1" lang="en-US" altLang="zh-TW" sz="3600">
                <a:solidFill>
                  <a:srgbClr val="0033CC"/>
                </a:solidFill>
                <a:latin typeface="Monotype Corsiva" pitchFamily="66" charset="0"/>
                <a:ea typeface="新細明體" pitchFamily="18" charset="-120"/>
              </a:rPr>
              <a:t>optimal</a:t>
            </a:r>
            <a:r>
              <a:rPr kumimoji="1" lang="en-US" altLang="zh-TW" sz="3600">
                <a:latin typeface="Monotype Corsiva" pitchFamily="66" charset="0"/>
                <a:ea typeface="新細明體" pitchFamily="18" charset="-120"/>
              </a:rPr>
              <a:t>?</a:t>
            </a:r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 flipV="1">
            <a:off x="1619250" y="4149725"/>
            <a:ext cx="1944688" cy="100806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3708400" y="4149725"/>
            <a:ext cx="1943100" cy="100806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5795963" y="5157788"/>
            <a:ext cx="1944687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8861" name="AutoShape 13"/>
          <p:cNvSpPr>
            <a:spLocks noChangeArrowheads="1"/>
          </p:cNvSpPr>
          <p:nvPr/>
        </p:nvSpPr>
        <p:spPr bwMode="auto">
          <a:xfrm>
            <a:off x="323850" y="3860800"/>
            <a:ext cx="2519363" cy="504825"/>
          </a:xfrm>
          <a:prstGeom prst="cloudCallout">
            <a:avLst>
              <a:gd name="adj1" fmla="val 59769"/>
              <a:gd name="adj2" fmla="val 51574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eaLnBrk="1" hangingPunct="1"/>
            <a:r>
              <a:rPr kumimoji="1" lang="en-US" altLang="zh-TW" sz="1400">
                <a:latin typeface="Comic Sans MS" pitchFamily="66" charset="0"/>
                <a:ea typeface="新細明體" pitchFamily="18" charset="-120"/>
              </a:rPr>
              <a:t>The optimal path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8001000" y="1371600"/>
            <a:ext cx="7159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6600">
                <a:solidFill>
                  <a:srgbClr val="CC3300"/>
                </a:solidFill>
                <a:ea typeface="新細明體" pitchFamily="18" charset="-120"/>
                <a:sym typeface="Wingdings" pitchFamily="2" charset="2"/>
              </a:rPr>
              <a:t>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685800" y="3276600"/>
            <a:ext cx="32004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762000" y="3429000"/>
            <a:ext cx="228600" cy="4572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snistforum.com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7" presetClass="emph" presetSubtype="2" repeatCount="indefinite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8" grpId="0" animBg="1"/>
      <p:bldP spid="78859" grpId="0" animBg="1"/>
      <p:bldP spid="78860" grpId="0" animBg="1"/>
      <p:bldP spid="78861" grpId="0" animBg="1"/>
      <p:bldP spid="78862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6433</TotalTime>
  <Words>2123</Words>
  <Application>Microsoft Office PowerPoint</Application>
  <PresentationFormat>On-screen Show (4:3)</PresentationFormat>
  <Paragraphs>788</Paragraphs>
  <Slides>48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Blank Presentation</vt:lpstr>
      <vt:lpstr>Unit-3</vt:lpstr>
      <vt:lpstr>Greedy Method</vt:lpstr>
      <vt:lpstr>PowerPoint Presentation</vt:lpstr>
      <vt:lpstr>PowerPoint Presentation</vt:lpstr>
      <vt:lpstr>Example: Largest k-out-of-n Sum</vt:lpstr>
      <vt:lpstr>Example: Shortest Path on a Special Graph</vt:lpstr>
      <vt:lpstr>Example: Shortest Paths on a Special Graph</vt:lpstr>
      <vt:lpstr>Example: Shortest Paths on a Multi-stage Graph</vt:lpstr>
      <vt:lpstr>Example: Shortest Paths on a Multi-stage Graph</vt:lpstr>
      <vt:lpstr>Example: Shortest Paths on a Multi-stage Graph</vt:lpstr>
      <vt:lpstr>The Fractional Knapsack Problem</vt:lpstr>
      <vt:lpstr>The Fractional Knapsack Problem</vt:lpstr>
      <vt:lpstr>PowerPoint Presentation</vt:lpstr>
      <vt:lpstr>PowerPoint Presentation</vt:lpstr>
      <vt:lpstr>0/1 Knapsack Problem</vt:lpstr>
      <vt:lpstr>PowerPoint Presentation</vt:lpstr>
      <vt:lpstr>PowerPoint Presentation</vt:lpstr>
      <vt:lpstr>PowerPoint Presentation</vt:lpstr>
      <vt:lpstr> Spanning Tree  </vt:lpstr>
      <vt:lpstr>Properties of a Spanning Tree</vt:lpstr>
      <vt:lpstr>PowerPoint Presentation</vt:lpstr>
      <vt:lpstr>Minimum Cost  Spanning Tree / Minimum Spanning Tree (MST)</vt:lpstr>
      <vt:lpstr>Applications of MSTs</vt:lpstr>
      <vt:lpstr>MST-Prim’s Algorithm</vt:lpstr>
      <vt:lpstr>Prim’s Algorithm</vt:lpstr>
      <vt:lpstr>PowerPoint Presentation</vt:lpstr>
      <vt:lpstr>PowerPoint Presentation</vt:lpstr>
      <vt:lpstr>PowerPoint Presentation</vt:lpstr>
      <vt:lpstr>Time complexity of Prims algorithm</vt:lpstr>
      <vt:lpstr>Kruskal’s Method</vt:lpstr>
      <vt:lpstr>Kruskal’s Algorithm</vt:lpstr>
      <vt:lpstr>PowerPoint Presentation</vt:lpstr>
      <vt:lpstr>MST-Kruskal’s Algorithm </vt:lpstr>
      <vt:lpstr>PowerPoint Presentation</vt:lpstr>
      <vt:lpstr>Time complexity of kruskal’s algorithm</vt:lpstr>
      <vt:lpstr>The Single-Source Shortest path Problem ( SSSP)</vt:lpstr>
      <vt:lpstr>PowerPoint Presentation</vt:lpstr>
      <vt:lpstr>SSSP-Dijkstra’s algorithm</vt:lpstr>
      <vt:lpstr>PowerPoint Presentation</vt:lpstr>
      <vt:lpstr>PowerPoint Presentation</vt:lpstr>
      <vt:lpstr>Time complexity of Dijkstra’s Algorithm</vt:lpstr>
      <vt:lpstr>PowerPoint Presentation</vt:lpstr>
      <vt:lpstr>Ex:-n=4,   ( p1,p2,p3,p4 )= ( 100,10,15,27 )  ( d1,d2,d3,d4 )= ( 2,1,2,1 ) </vt:lpstr>
      <vt:lpstr>PowerPoint Presentation</vt:lpstr>
      <vt:lpstr> Greedy Algorithm for job sequencing with deadlines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SANTHU-CHINTU</cp:lastModifiedBy>
  <cp:revision>299</cp:revision>
  <dcterms:created xsi:type="dcterms:W3CDTF">1995-06-17T23:31:02Z</dcterms:created>
  <dcterms:modified xsi:type="dcterms:W3CDTF">2015-12-27T09:18:22Z</dcterms:modified>
</cp:coreProperties>
</file>