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7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C80D-7382-4C05-9901-57DB88C80485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418-1575-410C-A1D5-7A99F29AB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C80D-7382-4C05-9901-57DB88C80485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418-1575-410C-A1D5-7A99F29AB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C80D-7382-4C05-9901-57DB88C80485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418-1575-410C-A1D5-7A99F29AB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C80D-7382-4C05-9901-57DB88C80485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418-1575-410C-A1D5-7A99F29AB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C80D-7382-4C05-9901-57DB88C80485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418-1575-410C-A1D5-7A99F29AB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C80D-7382-4C05-9901-57DB88C80485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418-1575-410C-A1D5-7A99F29AB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C80D-7382-4C05-9901-57DB88C80485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418-1575-410C-A1D5-7A99F29AB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C80D-7382-4C05-9901-57DB88C80485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418-1575-410C-A1D5-7A99F29AB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C80D-7382-4C05-9901-57DB88C80485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418-1575-410C-A1D5-7A99F29AB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C80D-7382-4C05-9901-57DB88C80485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418-1575-410C-A1D5-7A99F29AB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C80D-7382-4C05-9901-57DB88C80485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418-1575-410C-A1D5-7A99F29AB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C80D-7382-4C05-9901-57DB88C80485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1B418-1575-410C-A1D5-7A99F29AB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prehistory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Philosophy		Logic, methods of reasoning, mind as physical </a:t>
            </a:r>
            <a:br>
              <a:rPr lang="en-US" dirty="0" smtClean="0"/>
            </a:br>
            <a:r>
              <a:rPr lang="en-US" dirty="0" smtClean="0"/>
              <a:t>		 	system foundations of learning, language,</a:t>
            </a:r>
            <a:br>
              <a:rPr lang="en-US" dirty="0" smtClean="0"/>
            </a:br>
            <a:r>
              <a:rPr lang="en-US" dirty="0" smtClean="0"/>
              <a:t>			rationality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Mathematics	Formal representation and proof algorithms,</a:t>
            </a:r>
            <a:br>
              <a:rPr lang="en-US" dirty="0" smtClean="0"/>
            </a:br>
            <a:r>
              <a:rPr lang="en-US" dirty="0" smtClean="0"/>
              <a:t>			computation, (un)decidability, (in)tractability,</a:t>
            </a:r>
            <a:br>
              <a:rPr lang="en-US" dirty="0" smtClean="0"/>
            </a:br>
            <a:r>
              <a:rPr lang="en-US" dirty="0" smtClean="0"/>
              <a:t>			probability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Economics		utility, decision theory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Neuroscience	physical substrate for mental activity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Psychology 		phenomena of perception and motor control,</a:t>
            </a:r>
            <a:br>
              <a:rPr lang="en-US" dirty="0" smtClean="0"/>
            </a:br>
            <a:r>
              <a:rPr lang="en-US" dirty="0" smtClean="0"/>
              <a:t>			experimental techniques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Computer 		building fast computers </a:t>
            </a:r>
            <a:br>
              <a:rPr lang="en-US" dirty="0" smtClean="0"/>
            </a:br>
            <a:r>
              <a:rPr lang="en-US" dirty="0" smtClean="0"/>
              <a:t>engineering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Control theory	design systems that maximize an objective</a:t>
            </a:r>
            <a:br>
              <a:rPr lang="en-US" dirty="0" smtClean="0"/>
            </a:br>
            <a:r>
              <a:rPr lang="en-US" dirty="0" smtClean="0"/>
              <a:t>			function over time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Linguistics		knowledge representation, grammar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B050"/>
                </a:solidFill>
              </a:rPr>
              <a:t>1943</a:t>
            </a:r>
            <a:r>
              <a:rPr lang="en-US" dirty="0" smtClean="0"/>
              <a:t>     	McCulloch &amp; Pitts: Boolean circuit model of brain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B050"/>
                </a:solidFill>
              </a:rPr>
              <a:t>1950</a:t>
            </a:r>
            <a:r>
              <a:rPr lang="en-US" dirty="0" smtClean="0"/>
              <a:t>     	Turing's "Computing Machinery and Intelligence"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B050"/>
                </a:solidFill>
              </a:rPr>
              <a:t>1956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Dartmouth meeting: "Artificial Intelligence" adopted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B050"/>
                </a:solidFill>
              </a:rPr>
              <a:t>1952—69</a:t>
            </a:r>
            <a:r>
              <a:rPr lang="en-US" dirty="0" smtClean="0"/>
              <a:t>	Look, Ma, no hands!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B050"/>
                </a:solidFill>
              </a:rPr>
              <a:t>1950s</a:t>
            </a:r>
            <a:r>
              <a:rPr lang="en-US" dirty="0" smtClean="0"/>
              <a:t>	Early AI programs, including Samuel's checkers</a:t>
            </a:r>
            <a:br>
              <a:rPr lang="en-US" dirty="0" smtClean="0"/>
            </a:br>
            <a:r>
              <a:rPr lang="en-US" dirty="0" smtClean="0"/>
              <a:t>		program, Newell &amp; Simon's Logic Theorist, </a:t>
            </a:r>
            <a:br>
              <a:rPr lang="en-US" dirty="0" smtClean="0"/>
            </a:br>
            <a:r>
              <a:rPr lang="en-US" dirty="0" smtClean="0"/>
              <a:t>		Gelernter's Geometry Engine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B050"/>
                </a:solidFill>
              </a:rPr>
              <a:t>1965</a:t>
            </a:r>
            <a:r>
              <a:rPr lang="en-US" dirty="0" smtClean="0"/>
              <a:t>		Robinson's complete algorithm for logical reasoning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B050"/>
                </a:solidFill>
              </a:rPr>
              <a:t>1966—73</a:t>
            </a:r>
            <a:r>
              <a:rPr lang="en-US" dirty="0" smtClean="0"/>
              <a:t>	AI discovers computational complexity</a:t>
            </a:r>
            <a:br>
              <a:rPr lang="en-US" dirty="0" smtClean="0"/>
            </a:br>
            <a:r>
              <a:rPr lang="en-US" dirty="0" smtClean="0"/>
              <a:t>		Neural network research almost disappears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B050"/>
                </a:solidFill>
              </a:rPr>
              <a:t>1969—79</a:t>
            </a:r>
            <a:r>
              <a:rPr lang="en-US" dirty="0" smtClean="0"/>
              <a:t>	Early development of knowledge-based systems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B050"/>
                </a:solidFill>
              </a:rPr>
              <a:t>1980-- </a:t>
            </a:r>
            <a:r>
              <a:rPr lang="en-US" dirty="0" smtClean="0"/>
              <a:t>	AI becomes an industry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B050"/>
                </a:solidFill>
              </a:rPr>
              <a:t>1986-- </a:t>
            </a:r>
            <a:r>
              <a:rPr lang="en-US" dirty="0" smtClean="0"/>
              <a:t>	Neural networks return to popularity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B050"/>
                </a:solidFill>
              </a:rPr>
              <a:t>1987--</a:t>
            </a:r>
            <a:r>
              <a:rPr lang="en-US" dirty="0" smtClean="0"/>
              <a:t>	AI becomes a science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B050"/>
                </a:solidFill>
              </a:rPr>
              <a:t>1995--</a:t>
            </a:r>
            <a:r>
              <a:rPr lang="en-US" dirty="0" smtClean="0"/>
              <a:t>	The emergence of intelligent agents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 AND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Agents include humans, robots, </a:t>
            </a:r>
            <a:r>
              <a:rPr lang="en-US" dirty="0" err="1" smtClean="0"/>
              <a:t>softbots</a:t>
            </a:r>
            <a:r>
              <a:rPr lang="en-US" dirty="0" smtClean="0"/>
              <a:t>, thermostats, etc</a:t>
            </a:r>
            <a:r>
              <a:rPr lang="en-US" dirty="0"/>
              <a:t>.</a:t>
            </a:r>
          </a:p>
          <a:p>
            <a:r>
              <a:rPr lang="en-US" dirty="0" smtClean="0"/>
              <a:t>The agent function maps from percept histories to actions:</a:t>
            </a:r>
          </a:p>
          <a:p>
            <a:r>
              <a:rPr lang="en-US" dirty="0"/>
              <a:t>f</a:t>
            </a:r>
            <a:r>
              <a:rPr lang="en-US" dirty="0" smtClean="0"/>
              <a:t> :  P*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</a:t>
            </a:r>
            <a:endParaRPr lang="en-US" dirty="0"/>
          </a:p>
          <a:p>
            <a:r>
              <a:rPr lang="en-US" dirty="0" smtClean="0"/>
              <a:t>The agent program runs on the physical architecture to produce f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BETWEEN AGENT AND ENVIRONMENT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77239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Percept Sequence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Complete history of whatever agent has perceived</a:t>
            </a:r>
          </a:p>
          <a:p>
            <a:r>
              <a:rPr lang="en-US" dirty="0" smtClean="0"/>
              <a:t>Agent Function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Maps percept sequence to an action</a:t>
            </a:r>
          </a:p>
          <a:p>
            <a:r>
              <a:rPr lang="en-US" dirty="0" smtClean="0"/>
              <a:t>Agent program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Concrete implementation running on agent architecture</a:t>
            </a:r>
          </a:p>
          <a:p>
            <a:r>
              <a:rPr lang="en-US" dirty="0" err="1" smtClean="0"/>
              <a:t>Vaccuum</a:t>
            </a:r>
            <a:r>
              <a:rPr lang="en-US" dirty="0" smtClean="0"/>
              <a:t> Cleaner – Example : Explanation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</a:t>
            </a:r>
          </a:p>
          <a:p>
            <a:pPr lvl="1"/>
            <a:r>
              <a:rPr lang="en-US" dirty="0" smtClean="0"/>
              <a:t>Performance measure that defines criteria of success</a:t>
            </a:r>
          </a:p>
          <a:p>
            <a:pPr lvl="1"/>
            <a:r>
              <a:rPr lang="en-US" dirty="0" smtClean="0"/>
              <a:t>Agent’s prior knowledge of environment</a:t>
            </a:r>
          </a:p>
          <a:p>
            <a:pPr lvl="1"/>
            <a:r>
              <a:rPr lang="en-US" dirty="0" smtClean="0"/>
              <a:t>Actions that agent can perform</a:t>
            </a:r>
          </a:p>
          <a:p>
            <a:pPr lvl="1"/>
            <a:r>
              <a:rPr lang="en-US" dirty="0" smtClean="0"/>
              <a:t>Agent’s percept sequence to date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PROGRAMS/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Reflex agents</a:t>
            </a:r>
            <a:endParaRPr lang="en-US" dirty="0"/>
          </a:p>
          <a:p>
            <a:r>
              <a:rPr lang="en-US" dirty="0" smtClean="0"/>
              <a:t>Reflex agents with state</a:t>
            </a:r>
            <a:endParaRPr lang="en-US" dirty="0"/>
          </a:p>
          <a:p>
            <a:r>
              <a:rPr lang="en-US" dirty="0" smtClean="0"/>
              <a:t>Goal-based agents</a:t>
            </a:r>
            <a:endParaRPr lang="en-US" dirty="0"/>
          </a:p>
          <a:p>
            <a:r>
              <a:rPr lang="en-US" dirty="0" smtClean="0"/>
              <a:t>Utility based agents</a:t>
            </a:r>
            <a:endParaRPr lang="en-US" dirty="0"/>
          </a:p>
          <a:p>
            <a:r>
              <a:rPr lang="en-US" dirty="0" smtClean="0"/>
              <a:t>All these can be turned into learning agents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OBSERVABILITY</a:t>
            </a:r>
          </a:p>
          <a:p>
            <a:r>
              <a:rPr lang="en-US" dirty="0" smtClean="0"/>
              <a:t>DETERMINISTIC</a:t>
            </a:r>
          </a:p>
          <a:p>
            <a:r>
              <a:rPr lang="en-US" dirty="0" smtClean="0"/>
              <a:t>EPISODIC</a:t>
            </a:r>
          </a:p>
          <a:p>
            <a:r>
              <a:rPr lang="en-US" dirty="0" smtClean="0"/>
              <a:t>STATIC</a:t>
            </a:r>
          </a:p>
          <a:p>
            <a:r>
              <a:rPr lang="en-US" dirty="0" smtClean="0"/>
              <a:t>DISCRETE</a:t>
            </a:r>
          </a:p>
          <a:p>
            <a:r>
              <a:rPr lang="en-US" dirty="0" smtClean="0"/>
              <a:t>SINGLE / MULTI AGENT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REFLEX AGENTS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1060" y="1600200"/>
            <a:ext cx="75818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AI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743200"/>
          <a:ext cx="822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THINKING</a:t>
                      </a:r>
                      <a:r>
                        <a:rPr lang="en-US" baseline="0" dirty="0" smtClean="0"/>
                        <a:t> HUMANLY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Automation of activities through use of human thinking ( </a:t>
                      </a:r>
                      <a:r>
                        <a:rPr lang="en-US" baseline="0" dirty="0" err="1" smtClean="0">
                          <a:solidFill>
                            <a:srgbClr val="92D050"/>
                          </a:solidFill>
                        </a:rPr>
                        <a:t>Eg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 Decision making, problem solving, learning )</a:t>
                      </a:r>
                      <a:endParaRPr lang="en-US" baseline="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SYSTEMS THAT THINK</a:t>
                      </a:r>
                      <a:r>
                        <a:rPr lang="en-US" baseline="0" dirty="0" smtClean="0"/>
                        <a:t> RATIONALLY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Study of mental faculties through use of computational models</a:t>
                      </a:r>
                      <a:endParaRPr lang="en-US" baseline="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SYSTEMS THAT ACT LIKE </a:t>
                      </a:r>
                      <a:r>
                        <a:rPr lang="en-US" baseline="0" dirty="0" smtClean="0"/>
                        <a:t>HUMANS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Art of creating machines that perform functions that require intelligence when performed by people</a:t>
                      </a:r>
                      <a:endParaRPr lang="en-US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SYSTEMS THAT ACT RATIONALLY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Computational Intelligence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– Study of design of intelligent agents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 REFLEX AGENTS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6719" y="1600200"/>
            <a:ext cx="77105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BASED REFLEX AGENTS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2635" y="1600200"/>
            <a:ext cx="739873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BASED AGENTS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9028" y="1600200"/>
            <a:ext cx="74859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AGENTS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3184" y="1600200"/>
            <a:ext cx="76976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295400"/>
            <a:ext cx="2295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Rational Agent</a:t>
            </a:r>
          </a:p>
          <a:p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Background Knowledge</a:t>
            </a:r>
          </a:p>
          <a:p>
            <a:pPr lvl="1"/>
            <a:r>
              <a:rPr lang="en-US" dirty="0" smtClean="0"/>
              <a:t>Acquired Knowledge</a:t>
            </a:r>
          </a:p>
          <a:p>
            <a:r>
              <a:rPr lang="en-US" dirty="0" smtClean="0"/>
              <a:t>Autonomy</a:t>
            </a:r>
          </a:p>
          <a:p>
            <a:r>
              <a:rPr lang="en-US" dirty="0" smtClean="0"/>
              <a:t>Percepts </a:t>
            </a:r>
          </a:p>
          <a:p>
            <a:r>
              <a:rPr lang="en-US" dirty="0" smtClean="0"/>
              <a:t>Omniscient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Turing (1950) "Computing machinery and intelligence":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"Can machines think?"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"Can machines behave intelligently?"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Operational test for intelligent behavior: the Imitation Game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
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Predicted that by 2000, a machine might have a 30% chance of fooling a lay person for 5 minutes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Anticipated all major arguments against AI in following 50 years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Suggested major components of AI: knowledge, reasoning, language understanding, learning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For total Turing test, include subject’s perceptual abilities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pic>
        <p:nvPicPr>
          <p:cNvPr id="4" name="Picture 4" descr="tur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590800"/>
            <a:ext cx="6096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Natural Language Processing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Enable it to communicate successfully in English</a:t>
            </a:r>
          </a:p>
          <a:p>
            <a:r>
              <a:rPr lang="en-US" dirty="0" smtClean="0"/>
              <a:t>Knowledge Representation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Store what one knows / hears</a:t>
            </a:r>
          </a:p>
          <a:p>
            <a:r>
              <a:rPr lang="en-US" dirty="0" smtClean="0"/>
              <a:t>Automated reasoning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Use stored information to answer questions / draw new conclusions</a:t>
            </a:r>
          </a:p>
          <a:p>
            <a:r>
              <a:rPr lang="en-US" dirty="0" smtClean="0"/>
              <a:t>Machine Learning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Adopt new circumstances to detect and extrapolate patterns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For total Turing test, computer needs computer vision for perceiving objects and robots to manipulate objects and move around.</a:t>
            </a:r>
          </a:p>
          <a:p>
            <a:r>
              <a:rPr lang="en-US" dirty="0" smtClean="0"/>
              <a:t>Turing test is not </a:t>
            </a:r>
            <a:r>
              <a:rPr lang="pt-BR" dirty="0" smtClean="0"/>
              <a:t>reproducible , constructive or </a:t>
            </a:r>
            <a:r>
              <a:rPr lang="en-US" dirty="0" smtClean="0"/>
              <a:t>amenable to mathematical analysis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humanly: cognitive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1960s "cognitive revolution": information-processing psychology 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Requires scientific theories of internal activities of the brain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 How to validate?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Requires predicting and testing behavior of human subjects (top-down)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00B050"/>
                </a:solidFill>
              </a:rPr>
              <a:t>Direct identification from neurological data (bottom-up)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Both approaches (roughly, Cognitive Science and Cognitive Neuroscience) are now distinct from AI</a:t>
            </a:r>
          </a:p>
          <a:p>
            <a:r>
              <a:rPr lang="en-US" dirty="0" smtClean="0"/>
              <a:t>Both share with AI the following characteristic: the available theories do not explain ( or engender) anything resembling human-level general intelligence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rationally: "laws of thought"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dirty="0" smtClean="0"/>
              <a:t>Aristotle: what are correct arguments/thought processes?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 smtClean="0"/>
              <a:t>Several Greek schools developed various forms of </a:t>
            </a:r>
            <a:r>
              <a:rPr lang="en-US" sz="2400" i="1" dirty="0" smtClean="0"/>
              <a:t>logic</a:t>
            </a:r>
            <a:r>
              <a:rPr lang="en-US" sz="2400" dirty="0" smtClean="0"/>
              <a:t>: </a:t>
            </a:r>
            <a:r>
              <a:rPr lang="en-US" sz="2400" i="1" dirty="0" smtClean="0"/>
              <a:t>notation</a:t>
            </a:r>
            <a:r>
              <a:rPr lang="en-US" sz="2400" dirty="0" smtClean="0"/>
              <a:t> and </a:t>
            </a:r>
            <a:r>
              <a:rPr lang="en-US" sz="2400" i="1" dirty="0" smtClean="0"/>
              <a:t>rules of derivation</a:t>
            </a:r>
            <a:r>
              <a:rPr lang="en-US" sz="2400" dirty="0" smtClean="0"/>
              <a:t> for thoughts; may or may not have proceeded to the idea of mechanization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 smtClean="0"/>
              <a:t>Direct line through mathematics and philosophy to modern AI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 smtClean="0"/>
              <a:t>Problems: </a:t>
            </a:r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>
                <a:solidFill>
                  <a:srgbClr val="00B050"/>
                </a:solidFill>
              </a:rPr>
              <a:t>Not all intelligent behavior is mediated by logical deliberation</a:t>
            </a:r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>
                <a:solidFill>
                  <a:srgbClr val="00B050"/>
                </a:solidFill>
              </a:rPr>
              <a:t>What is the purpose of thinking? What thoughts should I have?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Acting rationally: rational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Rational</a:t>
            </a:r>
            <a:r>
              <a:rPr lang="en-US" dirty="0" smtClean="0"/>
              <a:t> behavior: doing the right thing</a:t>
            </a:r>
          </a:p>
          <a:p>
            <a:r>
              <a:rPr lang="en-US" dirty="0" smtClean="0"/>
              <a:t>The right thing: that which is expected to maximize goal achievement, given the available information</a:t>
            </a:r>
          </a:p>
          <a:p>
            <a:r>
              <a:rPr lang="en-US" dirty="0" smtClean="0"/>
              <a:t>Doesn't necessarily involve thinking – e.g., blinking reflex – but  thinking should be in the service of rational action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An </a:t>
            </a:r>
            <a:r>
              <a:rPr lang="en-US" sz="2800" dirty="0" smtClean="0">
                <a:solidFill>
                  <a:srgbClr val="FF0000"/>
                </a:solidFill>
              </a:rPr>
              <a:t>agent</a:t>
            </a:r>
            <a:r>
              <a:rPr lang="en-US" sz="2800" dirty="0" smtClean="0"/>
              <a:t> is an entity that perceives and acts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This course is about designing rational agents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Abstractly, an agent is a function from percept histories to actions:</a:t>
            </a:r>
          </a:p>
          <a:p>
            <a:pPr algn="ctr">
              <a:lnSpc>
                <a:spcPct val="80000"/>
              </a:lnSpc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[</a:t>
            </a:r>
            <a:r>
              <a:rPr lang="en-US" sz="2800" i="1" dirty="0" smtClean="0">
                <a:solidFill>
                  <a:srgbClr val="00B050"/>
                </a:solidFill>
              </a:rPr>
              <a:t>f</a:t>
            </a:r>
            <a:r>
              <a:rPr lang="en-US" sz="2800" dirty="0" smtClean="0">
                <a:solidFill>
                  <a:srgbClr val="00B050"/>
                </a:solidFill>
              </a:rPr>
              <a:t>: </a:t>
            </a:r>
            <a:r>
              <a:rPr lang="en-US" sz="2800" dirty="0" smtClean="0">
                <a:solidFill>
                  <a:srgbClr val="00B050"/>
                </a:solidFill>
                <a:latin typeface="Monotype Corsiva" pitchFamily="66" charset="0"/>
              </a:rPr>
              <a:t>P*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Monotype Corsiva" pitchFamily="66" charset="0"/>
              </a:rPr>
              <a:t>A</a:t>
            </a:r>
            <a:r>
              <a:rPr lang="en-US" sz="2800" dirty="0" smtClean="0">
                <a:solidFill>
                  <a:srgbClr val="00B050"/>
                </a:solidFill>
              </a:rPr>
              <a:t>]</a:t>
            </a:r>
            <a:r>
              <a:rPr lang="en-US" sz="2800" dirty="0" smtClean="0"/>
              <a:t>
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For any given class of environments and tasks, we seek the agent (or class of agents) with the best performance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Caveat: computational limitations make perfect rationality unachievable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00B050"/>
                </a:solidFill>
              </a:rPr>
              <a:t>Design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best program for given machine resources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RE">
      <a:dk1>
        <a:srgbClr val="FF388C"/>
      </a:dk1>
      <a:lt1>
        <a:srgbClr val="00349E"/>
      </a:lt1>
      <a:dk2>
        <a:srgbClr val="FF388C"/>
      </a:dk2>
      <a:lt2>
        <a:srgbClr val="002676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601</Words>
  <Application>Microsoft Office PowerPoint</Application>
  <PresentationFormat>On-screen Show (4:3)</PresentationFormat>
  <Paragraphs>135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ARTIFICIAL INTELLIGENCE</vt:lpstr>
      <vt:lpstr>CATEGORIES OF AI</vt:lpstr>
      <vt:lpstr>CONCEPTS</vt:lpstr>
      <vt:lpstr>TURING TEST</vt:lpstr>
      <vt:lpstr>COMPONENTS</vt:lpstr>
      <vt:lpstr>Thinking humanly: cognitive modeling</vt:lpstr>
      <vt:lpstr>Thinking rationally: "laws of thought"</vt:lpstr>
      <vt:lpstr>Acting rationally: rational agent</vt:lpstr>
      <vt:lpstr>Rational agents</vt:lpstr>
      <vt:lpstr>AI prehistory</vt:lpstr>
      <vt:lpstr>HISTORY of AI</vt:lpstr>
      <vt:lpstr>AGENTS AND ENVIRONMENTS</vt:lpstr>
      <vt:lpstr>RELATIONSHIP BETWEEN AGENT AND ENVIRONMENT</vt:lpstr>
      <vt:lpstr>CONCEPTS</vt:lpstr>
      <vt:lpstr>RATIONALITY</vt:lpstr>
      <vt:lpstr>AGENT PROGRAMS/ TYPES</vt:lpstr>
      <vt:lpstr>PEAS</vt:lpstr>
      <vt:lpstr>ENVIRONMENT TYPES</vt:lpstr>
      <vt:lpstr>SIMPLE REFLEX AGENTS</vt:lpstr>
      <vt:lpstr>MODEL BASED REFLEX AGENTS</vt:lpstr>
      <vt:lpstr>GOAL BASED REFLEX AGENTS</vt:lpstr>
      <vt:lpstr>UTILITY BASED AGENTS</vt:lpstr>
      <vt:lpstr>LEARNING AGENTS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Anand</dc:creator>
  <cp:lastModifiedBy>Admin</cp:lastModifiedBy>
  <cp:revision>8</cp:revision>
  <dcterms:created xsi:type="dcterms:W3CDTF">2017-06-28T09:58:37Z</dcterms:created>
  <dcterms:modified xsi:type="dcterms:W3CDTF">2017-08-12T07:59:18Z</dcterms:modified>
</cp:coreProperties>
</file>