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30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74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07" r:id="rId38"/>
    <p:sldId id="308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5568-B908-4319-8362-31579584C7B2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4AB5-DBBE-4F2E-AA37-E88B2E7D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BASES and LOGICAL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762" y="1752600"/>
            <a:ext cx="76104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 ( Contd.)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1050" y="1886744"/>
            <a:ext cx="75819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LOGIC - ENUMERATION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00" y="1610519"/>
            <a:ext cx="76962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PROPOSITIONAL INFERENCE - SOLUTION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REPRESENTATION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2882"/>
            <a:ext cx="8229600" cy="471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AND SATISFIABILITY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4850" y="1447800"/>
            <a:ext cx="77343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METHODS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6737" y="1905000"/>
            <a:ext cx="8010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INFERENCE RULES FOR PROPOSITIONAL LOGIC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6287" y="1752600"/>
            <a:ext cx="75914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of PROPOSITIONAL LOGIC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175" y="1828800"/>
            <a:ext cx="786765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924425"/>
            <a:ext cx="8458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4484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2133600"/>
            <a:ext cx="716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Set of sentences in formal language</a:t>
            </a:r>
          </a:p>
          <a:p>
            <a:r>
              <a:rPr lang="en-US" sz="2400" dirty="0" smtClean="0"/>
              <a:t>Knowledge Representation Language : Each sentence expressed in language</a:t>
            </a:r>
          </a:p>
          <a:p>
            <a:r>
              <a:rPr lang="en-US" sz="2400" dirty="0" smtClean="0"/>
              <a:t>Concept  of TELL and ASK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733800"/>
            <a:ext cx="84963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Predicates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Connectives</a:t>
            </a:r>
          </a:p>
          <a:p>
            <a:r>
              <a:rPr lang="en-US" dirty="0" smtClean="0"/>
              <a:t>Equality </a:t>
            </a:r>
            <a:r>
              <a:rPr lang="en-US" dirty="0" smtClean="0">
                <a:solidFill>
                  <a:srgbClr val="00B050"/>
                </a:solidFill>
              </a:rPr>
              <a:t>( Terms are true under a given interpretation )</a:t>
            </a:r>
            <a:endParaRPr lang="en-US" dirty="0" smtClean="0"/>
          </a:p>
          <a:p>
            <a:r>
              <a:rPr lang="en-US" dirty="0" smtClean="0"/>
              <a:t>Quantifiers with examples</a:t>
            </a:r>
          </a:p>
          <a:p>
            <a:r>
              <a:rPr lang="en-US" dirty="0" smtClean="0"/>
              <a:t>Atomic and Complex sentences with examples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IN FOL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5122"/>
            <a:ext cx="8229600" cy="343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FOL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3691" y="1600200"/>
            <a:ext cx="73766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MODEL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7287" y="1676400"/>
            <a:ext cx="6829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" y="4495800"/>
            <a:ext cx="82677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QUANTIFIERS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SENTENCES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2187"/>
            <a:ext cx="8229600" cy="41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REASONING PATTERNS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MODUS PONENS</a:t>
            </a:r>
          </a:p>
          <a:p>
            <a:r>
              <a:rPr lang="en-US" dirty="0" smtClean="0"/>
              <a:t>AND ELIMINATION</a:t>
            </a:r>
          </a:p>
          <a:p>
            <a:r>
              <a:rPr lang="en-US" dirty="0" smtClean="0"/>
              <a:t>RESOLUTION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Maximum – one positive literal</a:t>
            </a:r>
          </a:p>
          <a:p>
            <a:r>
              <a:rPr lang="en-US" dirty="0" smtClean="0"/>
              <a:t>Can be written as an implication</a:t>
            </a:r>
          </a:p>
          <a:p>
            <a:r>
              <a:rPr lang="en-US" dirty="0" smtClean="0"/>
              <a:t>Horn clauses with exactly one positive literal </a:t>
            </a:r>
            <a:r>
              <a:rPr lang="en-US" dirty="0" smtClean="0">
                <a:solidFill>
                  <a:srgbClr val="00B050"/>
                </a:solidFill>
              </a:rPr>
              <a:t>( Head )</a:t>
            </a:r>
            <a:r>
              <a:rPr lang="en-US" dirty="0" smtClean="0"/>
              <a:t>– Definite clauses ( </a:t>
            </a:r>
            <a:r>
              <a:rPr lang="en-US" dirty="0" smtClean="0">
                <a:solidFill>
                  <a:srgbClr val="00B050"/>
                </a:solidFill>
              </a:rPr>
              <a:t>Negative literal – body 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Inferences with Horn Clauses can be done through forward and backward chaining algorithms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Deciding entailment with Horn clauses can be done in time that is linear with the size of the knowledge base.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and BACKWARD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Chaining – Data driven reasoning</a:t>
            </a:r>
          </a:p>
          <a:p>
            <a:r>
              <a:rPr lang="en-US" dirty="0" smtClean="0"/>
              <a:t>Backward Chaining – Goal Directed reasoning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IN FOL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08797"/>
            <a:ext cx="8229600" cy="310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6475" y="1600200"/>
            <a:ext cx="45910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BASED AGENT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0" y="1371600"/>
            <a:ext cx="78867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INSTANTIATION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05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 TO PROPOSITIONAL INFERENCE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PROPOSITIONALIZATION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62" y="1524000"/>
            <a:ext cx="8143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MODUS PONENS(GMP)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SOUNDNESS </a:t>
            </a:r>
            <a:r>
              <a:rPr lang="en-US" dirty="0" smtClean="0"/>
              <a:t>OF GMP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" y="2001044"/>
            <a:ext cx="8153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PROBLEM – KNOWLEDGE BASE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50" y="1600200"/>
            <a:ext cx="81915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 and LIFTING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Unification  -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Explanation</a:t>
            </a:r>
          </a:p>
          <a:p>
            <a:r>
              <a:rPr lang="en-US" dirty="0" smtClean="0"/>
              <a:t>Lifting –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Explanation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Generalised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Modus Ponens – Lifted Version of Modus Ponens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 ALGORITHM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9247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for sentences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8722"/>
            <a:ext cx="8229600" cy="432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KNOWLEDGE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</a:t>
            </a:r>
            <a:r>
              <a:rPr lang="en-US" dirty="0" smtClean="0"/>
              <a:t>the task. </a:t>
            </a:r>
          </a:p>
          <a:p>
            <a:r>
              <a:rPr lang="en-US" dirty="0" smtClean="0"/>
              <a:t>Assemble </a:t>
            </a:r>
            <a:r>
              <a:rPr lang="en-US" dirty="0" smtClean="0"/>
              <a:t>the relevant knowledge. </a:t>
            </a:r>
          </a:p>
          <a:p>
            <a:r>
              <a:rPr lang="en-US" dirty="0" smtClean="0"/>
              <a:t>Decide </a:t>
            </a:r>
            <a:r>
              <a:rPr lang="en-US" dirty="0" smtClean="0"/>
              <a:t>on a vocabulary of predicates, functions, and constants. </a:t>
            </a:r>
          </a:p>
          <a:p>
            <a:r>
              <a:rPr lang="en-US" dirty="0" smtClean="0"/>
              <a:t>Encode </a:t>
            </a:r>
            <a:r>
              <a:rPr lang="en-US" dirty="0" smtClean="0"/>
              <a:t>general knowledge about the domain. </a:t>
            </a:r>
          </a:p>
          <a:p>
            <a:r>
              <a:rPr lang="en-US" dirty="0" smtClean="0"/>
              <a:t>Encode </a:t>
            </a:r>
            <a:r>
              <a:rPr lang="en-US" dirty="0" smtClean="0"/>
              <a:t>a description of the specific problem instance </a:t>
            </a:r>
          </a:p>
          <a:p>
            <a:r>
              <a:rPr lang="en-US" dirty="0" smtClean="0"/>
              <a:t>Pose </a:t>
            </a:r>
            <a:r>
              <a:rPr lang="en-US" dirty="0" smtClean="0"/>
              <a:t>queries to the inference procedure and get answers. </a:t>
            </a:r>
          </a:p>
          <a:p>
            <a:r>
              <a:rPr lang="en-US" smtClean="0"/>
              <a:t>Debug </a:t>
            </a:r>
            <a:r>
              <a:rPr lang="en-US" dirty="0" smtClean="0"/>
              <a:t>the knowledge base.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CHAINING ALGORITHM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5920"/>
            <a:ext cx="8229600" cy="451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CHAINING - PROOF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81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3305175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CHAINING PROOF – CONTD.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Chaining used widely inductive databases</a:t>
            </a:r>
          </a:p>
          <a:p>
            <a:r>
              <a:rPr lang="en-US" dirty="0" smtClean="0"/>
              <a:t>Additional Properties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Complete for definite clauses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May not terminate in general if not entailed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Entailment with definite clauses - </a:t>
            </a:r>
            <a:r>
              <a:rPr lang="en-US" dirty="0" err="1" smtClean="0">
                <a:solidFill>
                  <a:srgbClr val="00B050"/>
                </a:solidFill>
              </a:rPr>
              <a:t>Semidecidable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CHAINING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46998"/>
            <a:ext cx="8229600" cy="423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CHAINING - EXAMPLE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143000"/>
            <a:ext cx="1828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1676400"/>
            <a:ext cx="8296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4191000"/>
            <a:ext cx="84963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1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3657600"/>
            <a:ext cx="82105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CHAINING – Contd.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7852"/>
            <a:ext cx="8229600" cy="375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40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BACKWARD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first recursive proof search : Space – linear in size</a:t>
            </a:r>
          </a:p>
          <a:p>
            <a:r>
              <a:rPr lang="en-US" dirty="0" smtClean="0"/>
              <a:t>Incomplete due to infinite loops</a:t>
            </a:r>
          </a:p>
          <a:p>
            <a:r>
              <a:rPr lang="en-US" dirty="0" smtClean="0"/>
              <a:t>Insufficient due to repeated </a:t>
            </a:r>
            <a:r>
              <a:rPr lang="en-US" dirty="0" err="1" smtClean="0"/>
              <a:t>subgoals</a:t>
            </a:r>
            <a:endParaRPr lang="en-US" dirty="0" smtClean="0"/>
          </a:p>
          <a:p>
            <a:r>
              <a:rPr lang="en-US" dirty="0" smtClean="0"/>
              <a:t>Widely used for logic programming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1546" y="1600200"/>
            <a:ext cx="80409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4575"/>
            <a:ext cx="8229600" cy="39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CNF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3412" y="1447800"/>
            <a:ext cx="7877175" cy="4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CNF(Contd. )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946"/>
            <a:ext cx="8229600" cy="432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RESOLUTION PROOF BY REFUTATION</a:t>
            </a:r>
            <a:endParaRPr lang="en-US" dirty="0"/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0275" y="1600200"/>
            <a:ext cx="78234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UNIT PREFERENCE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Unit Resolution incomplete but complete for Horn Knowledge bases</a:t>
            </a:r>
          </a:p>
          <a:p>
            <a:r>
              <a:rPr lang="en-US" dirty="0" smtClean="0"/>
              <a:t>SET OF SUPPORT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Goal Directed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Reduces Search space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Proper choice needed</a:t>
            </a:r>
          </a:p>
          <a:p>
            <a:r>
              <a:rPr lang="en-US" dirty="0" smtClean="0"/>
              <a:t>INPUT RESOLUTION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Every resolution combines one of input sentences</a:t>
            </a:r>
            <a:r>
              <a:rPr lang="en-US" dirty="0" smtClean="0">
                <a:solidFill>
                  <a:srgbClr val="0070C0"/>
                </a:solidFill>
              </a:rPr>
              <a:t> ( from knowledge base or query ) </a:t>
            </a:r>
            <a:r>
              <a:rPr lang="en-US" dirty="0" smtClean="0">
                <a:solidFill>
                  <a:srgbClr val="00B050"/>
                </a:solidFill>
              </a:rPr>
              <a:t>with some other sentence</a:t>
            </a:r>
          </a:p>
          <a:p>
            <a:r>
              <a:rPr lang="en-US" dirty="0" smtClean="0"/>
              <a:t>SUBSUMPTION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Helps in keeping Knowledge Base small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1"/>
            <a:ext cx="75438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3200400"/>
            <a:ext cx="78295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6562" y="2286000"/>
            <a:ext cx="3190875" cy="295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3444"/>
            <a:ext cx="8229600" cy="440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RE">
      <a:dk1>
        <a:srgbClr val="FF388C"/>
      </a:dk1>
      <a:lt1>
        <a:srgbClr val="00349E"/>
      </a:lt1>
      <a:dk2>
        <a:srgbClr val="FF388C"/>
      </a:dk2>
      <a:lt2>
        <a:srgbClr val="002676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454</Words>
  <Application>Microsoft Office PowerPoint</Application>
  <PresentationFormat>On-screen Show (4:3)</PresentationFormat>
  <Paragraphs>101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KNOWLEDGE BASES and LOGICAL REASONING</vt:lpstr>
      <vt:lpstr>Slide 2</vt:lpstr>
      <vt:lpstr>KNOWLEDGE BASED AGENT</vt:lpstr>
      <vt:lpstr>STEPS IN KNOWLEDGE ENGINEERING PROCESS</vt:lpstr>
      <vt:lpstr>LOGIC</vt:lpstr>
      <vt:lpstr>TYPES OF LOGIC</vt:lpstr>
      <vt:lpstr>ENTAILMENT</vt:lpstr>
      <vt:lpstr>MODEL</vt:lpstr>
      <vt:lpstr>INFERENCE</vt:lpstr>
      <vt:lpstr>PROPOSITIONAL LOGIC</vt:lpstr>
      <vt:lpstr>PROPOSITIONAL LOGIC ( Contd.)</vt:lpstr>
      <vt:lpstr>PROPOSITIONAL LOGIC - ENUMERATION</vt:lpstr>
      <vt:lpstr>PROPOSITIONAL INFERENCE - SOLUTION</vt:lpstr>
      <vt:lpstr>FORMS OF REPRESENTATION</vt:lpstr>
      <vt:lpstr>VALIDITY AND SATISFIABILITY</vt:lpstr>
      <vt:lpstr>PROOF METHODS</vt:lpstr>
      <vt:lpstr>INFERENCE RULES FOR PROPOSITIONAL LOGIC</vt:lpstr>
      <vt:lpstr>PROS and CONS of PROPOSITIONAL LOGIC</vt:lpstr>
      <vt:lpstr>FIRST ORDER LOGIC</vt:lpstr>
      <vt:lpstr>CONCEPTS</vt:lpstr>
      <vt:lpstr>TRUTH IN FOL</vt:lpstr>
      <vt:lpstr>MODELS for FOL</vt:lpstr>
      <vt:lpstr>EXAMPLE for MODEL</vt:lpstr>
      <vt:lpstr>PROPERTIES OF QUANTIFIERS</vt:lpstr>
      <vt:lpstr>OTHER INTERESTING SENTENCES</vt:lpstr>
      <vt:lpstr>REASONING PATTERNS IN PROPOSITIONAL LOGIC</vt:lpstr>
      <vt:lpstr>HORN CLAUSES</vt:lpstr>
      <vt:lpstr>FORWARD and BACKWARD CHAINING</vt:lpstr>
      <vt:lpstr>INFERENCES IN FOL</vt:lpstr>
      <vt:lpstr>EXISTENTIAL INSTANTIATION</vt:lpstr>
      <vt:lpstr>REDUCTION TO PROPOSITIONAL INFERENCE</vt:lpstr>
      <vt:lpstr>PROBLEMS WITH PROPOSITIONALIZATION</vt:lpstr>
      <vt:lpstr>UNIFICATION</vt:lpstr>
      <vt:lpstr>GENERALIZED MODUS PONENS(GMP)</vt:lpstr>
      <vt:lpstr>SOUNDNESS OF GMP</vt:lpstr>
      <vt:lpstr>SAMPLE PROBLEM – KNOWLEDGE BASE</vt:lpstr>
      <vt:lpstr>UNIFICATION and LIFTING</vt:lpstr>
      <vt:lpstr>UNIFICATION ALGORITHM</vt:lpstr>
      <vt:lpstr>CONVERSION for sentences</vt:lpstr>
      <vt:lpstr>FORWARD CHAINING ALGORITHM</vt:lpstr>
      <vt:lpstr>FORWARD CHAINING - PROOF</vt:lpstr>
      <vt:lpstr>FORWARD CHAINING PROOF – CONTD.</vt:lpstr>
      <vt:lpstr>FIRST ORDER LOGIC </vt:lpstr>
      <vt:lpstr>BACKWARD CHAINING</vt:lpstr>
      <vt:lpstr>BACKWARD CHAINING - EXAMPLE</vt:lpstr>
      <vt:lpstr>Slide 46</vt:lpstr>
      <vt:lpstr>BACKWARD CHAINING – Contd.</vt:lpstr>
      <vt:lpstr>Slide 48</vt:lpstr>
      <vt:lpstr>PROPERTIES OF BACKWARD CHAINING</vt:lpstr>
      <vt:lpstr>RESOLUTION</vt:lpstr>
      <vt:lpstr>CONVERSION to CNF</vt:lpstr>
      <vt:lpstr>CONVERSION to CNF(Contd. )</vt:lpstr>
      <vt:lpstr>RESOLUTION PROOF BY REFUTATION</vt:lpstr>
      <vt:lpstr>RESOLUTION STRATEGIES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</dc:title>
  <dc:creator>Anand</dc:creator>
  <cp:lastModifiedBy>Admin</cp:lastModifiedBy>
  <cp:revision>23</cp:revision>
  <dcterms:created xsi:type="dcterms:W3CDTF">2017-07-05T03:58:54Z</dcterms:created>
  <dcterms:modified xsi:type="dcterms:W3CDTF">2018-08-16T06:33:25Z</dcterms:modified>
</cp:coreProperties>
</file>