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70" r:id="rId14"/>
    <p:sldId id="269" r:id="rId15"/>
    <p:sldId id="267" r:id="rId16"/>
    <p:sldId id="272" r:id="rId17"/>
    <p:sldId id="273" r:id="rId18"/>
    <p:sldId id="274" r:id="rId19"/>
    <p:sldId id="271" r:id="rId20"/>
    <p:sldId id="275" r:id="rId21"/>
    <p:sldId id="276" r:id="rId22"/>
    <p:sldId id="282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6741-D43B-47A6-8DA2-FD33BE9EC3D7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3311-1171-46FA-BF9F-FB0A7483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6741-D43B-47A6-8DA2-FD33BE9EC3D7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3311-1171-46FA-BF9F-FB0A7483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6741-D43B-47A6-8DA2-FD33BE9EC3D7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3311-1171-46FA-BF9F-FB0A7483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6741-D43B-47A6-8DA2-FD33BE9EC3D7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3311-1171-46FA-BF9F-FB0A7483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6741-D43B-47A6-8DA2-FD33BE9EC3D7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3311-1171-46FA-BF9F-FB0A7483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6741-D43B-47A6-8DA2-FD33BE9EC3D7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3311-1171-46FA-BF9F-FB0A7483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6741-D43B-47A6-8DA2-FD33BE9EC3D7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3311-1171-46FA-BF9F-FB0A7483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6741-D43B-47A6-8DA2-FD33BE9EC3D7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3311-1171-46FA-BF9F-FB0A7483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6741-D43B-47A6-8DA2-FD33BE9EC3D7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3311-1171-46FA-BF9F-FB0A7483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6741-D43B-47A6-8DA2-FD33BE9EC3D7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3311-1171-46FA-BF9F-FB0A7483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6741-D43B-47A6-8DA2-FD33BE9EC3D7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3311-1171-46FA-BF9F-FB0A7483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66741-D43B-47A6-8DA2-FD33BE9EC3D7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B3311-1171-46FA-BF9F-FB0A7483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Adopt lightness as a feature and add width of the fish   </a:t>
            </a:r>
            <a:r>
              <a:rPr lang="en-US" dirty="0" smtClean="0">
                <a:solidFill>
                  <a:srgbClr val="00B050"/>
                </a:solidFill>
              </a:rPr>
              <a:t>( Feature Vector 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8362" y="3200400"/>
            <a:ext cx="4867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Increasing the number of features lead to better classification but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Some features may be redundant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Some features are too expensive / provide very little improvement / even degrade performance</a:t>
            </a:r>
          </a:p>
          <a:p>
            <a:r>
              <a:rPr lang="en-US" dirty="0" smtClean="0"/>
              <a:t>If models – extremely complicated, decision boundary – more complex than a straight line</a:t>
            </a:r>
          </a:p>
          <a:p>
            <a:pPr lvl="1"/>
            <a:r>
              <a:rPr lang="en-US" dirty="0" smtClean="0"/>
              <a:t>Disadvantage – Complex line may not provide accurate solution but may be tuned to particular training samples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5887" y="685800"/>
            <a:ext cx="63722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886200"/>
            <a:ext cx="701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One solution – Provide more training samples ( But not possible in some applications )</a:t>
            </a:r>
          </a:p>
          <a:p>
            <a:r>
              <a:rPr lang="en-US" dirty="0" smtClean="0"/>
              <a:t>Alternate solution –</a:t>
            </a:r>
            <a:r>
              <a:rPr lang="en-US" dirty="0" smtClean="0">
                <a:solidFill>
                  <a:srgbClr val="00B050"/>
                </a:solidFill>
              </a:rPr>
              <a:t> Generalization -</a:t>
            </a:r>
            <a:r>
              <a:rPr lang="en-US" dirty="0" smtClean="0"/>
              <a:t> Satisfied with slightly poor performance on training samples if it means classifier has a better performance on novel patterns</a:t>
            </a:r>
          </a:p>
          <a:p>
            <a:r>
              <a:rPr lang="en-US" dirty="0" smtClean="0"/>
              <a:t>Decisions are fundamentally cost / task specific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Challenge – </a:t>
            </a:r>
            <a:r>
              <a:rPr lang="en-US" dirty="0" smtClean="0"/>
              <a:t>Designing a single device capable of acting accurately based on a wide variety of tasks.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TRADEOFF BETWEEN PERFORMANCE AND SIMPLICITY OF THE CLASSIFIER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3500" y="2324894"/>
            <a:ext cx="64770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 : Correctly categorize novel input</a:t>
            </a:r>
          </a:p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Decision Theory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Decision Rule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Decision boundary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Generalization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PATTERN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SYNTACTIC                                 NEURAL</a:t>
            </a:r>
          </a:p>
          <a:p>
            <a:r>
              <a:rPr lang="en-US" dirty="0" smtClean="0"/>
              <a:t>Representation that needs proper classification</a:t>
            </a:r>
          </a:p>
          <a:p>
            <a:r>
              <a:rPr lang="en-US" dirty="0" smtClean="0"/>
              <a:t>Speed of classification</a:t>
            </a:r>
          </a:p>
          <a:p>
            <a:r>
              <a:rPr lang="en-US" dirty="0" smtClean="0"/>
              <a:t>Patterns that lead to same action – close to one another</a:t>
            </a:r>
          </a:p>
          <a:p>
            <a:r>
              <a:rPr lang="en-US" dirty="0" smtClean="0"/>
              <a:t>In cases where there exist insufficient training data, incorporate knowledge of the problem domain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2286000" y="1219200"/>
            <a:ext cx="2286000" cy="1371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648200" y="1219200"/>
            <a:ext cx="1981200" cy="1524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BY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NLP ( </a:t>
            </a:r>
            <a:r>
              <a:rPr lang="en-US" dirty="0" err="1" smtClean="0">
                <a:solidFill>
                  <a:srgbClr val="0070C0"/>
                </a:solidFill>
              </a:rPr>
              <a:t>Eg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pronounced 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Production representation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For chair 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 Functionality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OCR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Handwritten characters as a sequence of strokes</a:t>
            </a:r>
          </a:p>
          <a:p>
            <a:r>
              <a:rPr lang="en-US" dirty="0" smtClean="0"/>
              <a:t>In pattern classification, sensed data – decides whether to reject null hypothesis in </a:t>
            </a:r>
            <a:r>
              <a:rPr lang="en-US" dirty="0" err="1" smtClean="0"/>
              <a:t>favour</a:t>
            </a:r>
            <a:r>
              <a:rPr lang="en-US" dirty="0" smtClean="0"/>
              <a:t> of an alternate hypothesis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Associative Memory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Information loss as number of features chosen lesser than total necessary </a:t>
            </a:r>
          </a:p>
          <a:p>
            <a:pPr lvl="1"/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Regression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Predict new input with functional description of data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E.g. Linear – Weight of salmon varies linearly with age </a:t>
            </a:r>
          </a:p>
          <a:p>
            <a:pPr lvl="1"/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Interpolation</a:t>
            </a:r>
          </a:p>
          <a:p>
            <a:pPr lvl="1"/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Density Estimation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Probability of estimating the density ( probability ) that a member of a certain category will be found to have particular features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Mereology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Problem of subsets and supersets – study of part / whole relationships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Overfitting</a:t>
            </a:r>
            <a:endParaRPr lang="en-US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Complex system may allow perfect classification of training samples but unlikely to perform well on new patterns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RECOGNITION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charset="-120"/>
              </a:rPr>
              <a:t>Sensing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Use of a transducer (camera or microphone)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PR system depends of the bandwidth, the resolution sensitivity distortion of the transducer</a:t>
            </a:r>
          </a:p>
          <a:p>
            <a:r>
              <a:rPr lang="en-US" altLang="zh-TW" dirty="0" smtClean="0">
                <a:ea typeface="新細明體" charset="-120"/>
              </a:rPr>
              <a:t>Segmentation and grouping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Patterns should be well separated and should not overlap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machine that can recognize patterns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Speech recognition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Fingerprint identification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Optical Character recognition(OCR)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DNA sequence identification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6400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>
                <a:ea typeface="新細明體" charset="-120"/>
              </a:rPr>
              <a:t>Feature extraction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Discriminative features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More problem and domain dependent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Selection of most valuable feature from larger set of candidate features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Invariant features with respect to translation, rotation and scale.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Occlusion</a:t>
            </a:r>
          </a:p>
          <a:p>
            <a:pPr lvl="2"/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  <a:ea typeface="新細明體" charset="-120"/>
              </a:rPr>
              <a:t>Part of image hidden behind another part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Projective Distortion</a:t>
            </a:r>
          </a:p>
          <a:p>
            <a:pPr lvl="2"/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  <a:ea typeface="新細明體" charset="-120"/>
              </a:rPr>
              <a:t>Change in distance between object and image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Rate Variation</a:t>
            </a:r>
          </a:p>
          <a:p>
            <a:pPr lvl="2"/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  <a:ea typeface="新細明體" charset="-120"/>
              </a:rPr>
              <a:t>Example – Speed of talking and information generated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Deformation</a:t>
            </a:r>
          </a:p>
          <a:p>
            <a:pPr lvl="2"/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  <a:ea typeface="新細明體" charset="-120"/>
              </a:rPr>
              <a:t>Example – Intensity of light change, holding / pressing an object – Explanation…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( Contd.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ea typeface="新細明體" charset="-120"/>
              </a:rPr>
              <a:t>Classification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Use a feature vector provided by a feature extractor to assign the object to a category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Role of Noise</a:t>
            </a: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Post Processing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Exploit context input dependent information other than from the target pattern itself to improve performance ( 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  <a:ea typeface="新細明體" charset="-120"/>
              </a:rPr>
              <a:t>Example \n etc. )</a:t>
            </a:r>
            <a:endParaRPr lang="en-US" altLang="zh-TW" dirty="0" smtClean="0">
              <a:solidFill>
                <a:srgbClr val="00B050"/>
              </a:solidFill>
              <a:ea typeface="新細明體" charset="-120"/>
            </a:endParaRP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Error Rate ( Concept of False Positives and Negatives )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Minimization of Total expected cost ( Risk )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Multiple Classifiers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Data collection</a:t>
            </a:r>
          </a:p>
          <a:p>
            <a:r>
              <a:rPr lang="en-US" altLang="zh-TW" dirty="0" smtClean="0">
                <a:ea typeface="新細明體" charset="-120"/>
              </a:rPr>
              <a:t>Feature Choice</a:t>
            </a:r>
          </a:p>
          <a:p>
            <a:r>
              <a:rPr lang="en-US" altLang="zh-TW" dirty="0" smtClean="0">
                <a:ea typeface="新細明體" charset="-120"/>
              </a:rPr>
              <a:t>Model Choice</a:t>
            </a:r>
          </a:p>
          <a:p>
            <a:r>
              <a:rPr lang="en-US" altLang="zh-TW" dirty="0" smtClean="0">
                <a:ea typeface="新細明體" charset="-120"/>
              </a:rPr>
              <a:t>Training</a:t>
            </a:r>
          </a:p>
          <a:p>
            <a:r>
              <a:rPr lang="en-US" altLang="zh-TW" dirty="0" smtClean="0">
                <a:ea typeface="新細明體" charset="-120"/>
              </a:rPr>
              <a:t>Evaluation</a:t>
            </a:r>
          </a:p>
          <a:p>
            <a:r>
              <a:rPr lang="en-US" altLang="zh-TW" dirty="0" smtClean="0">
                <a:ea typeface="新細明體" charset="-120"/>
              </a:rPr>
              <a:t>Computational Complexity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CYCLE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95500" y="1600200"/>
            <a:ext cx="6057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ea typeface="新細明體" charset="-120"/>
              </a:rPr>
              <a:t>Data Collection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	How do we know when we have collected an adequately large and representative set of examples for training and testing the system?</a:t>
            </a: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Feature Choice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Depends on the characteristics of the problem domain. Simple to extract, invariant to irrelevant transformation insensitive to noise.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Aspects of incorporating prior knowledge</a:t>
            </a:r>
          </a:p>
          <a:p>
            <a:r>
              <a:rPr lang="en-US" altLang="zh-TW" dirty="0" smtClean="0">
                <a:ea typeface="新細明體" charset="-120"/>
              </a:rPr>
              <a:t>Model Choice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Unsatisfied with the performance of our fish classifier and want to jump to another class of model</a:t>
            </a:r>
          </a:p>
          <a:p>
            <a:pPr lvl="1">
              <a:buNone/>
            </a:pPr>
            <a:endParaRPr lang="en-US" altLang="zh-TW" dirty="0" smtClean="0">
              <a:ea typeface="新細明體" charset="-12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CYCLE ( Contd.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ea typeface="新細明體" charset="-120"/>
              </a:rPr>
              <a:t>Training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Use data to determine the classifier. Many different procedures for training classifiers and choosing models</a:t>
            </a:r>
          </a:p>
          <a:p>
            <a:r>
              <a:rPr lang="en-US" altLang="zh-TW" dirty="0" smtClean="0">
                <a:ea typeface="新細明體" charset="-120"/>
              </a:rPr>
              <a:t>Evaluation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	</a:t>
            </a:r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Measure the error rate (or performance and switch from one set of features to another one</a:t>
            </a:r>
          </a:p>
          <a:p>
            <a:pPr lvl="1"/>
            <a:r>
              <a:rPr lang="en-US" altLang="zh-TW" dirty="0" err="1" smtClean="0">
                <a:solidFill>
                  <a:srgbClr val="00B050"/>
                </a:solidFill>
                <a:ea typeface="新細明體" charset="-120"/>
              </a:rPr>
              <a:t>Overfitting</a:t>
            </a:r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 : Perfect classification of training samples but unable to perform well on new patterns.</a:t>
            </a:r>
          </a:p>
          <a:p>
            <a:r>
              <a:rPr lang="en-US" altLang="zh-TW" dirty="0" smtClean="0">
                <a:ea typeface="新細明體" charset="-120"/>
              </a:rPr>
              <a:t>Computational Complexity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	What is the trade-off between computational ease and performance?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	(How an algorithm scales as a function of the number of features, patterns or categories?)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Teacher provides category label / cost for each pattern in training set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Aspects to be considered : learning algorithm – powerful/ convergence in limited time / </a:t>
            </a:r>
            <a:r>
              <a:rPr lang="en-US" smtClean="0">
                <a:solidFill>
                  <a:srgbClr val="00B0F0"/>
                </a:solidFill>
              </a:rPr>
              <a:t>no of </a:t>
            </a:r>
            <a:r>
              <a:rPr lang="en-US" dirty="0" smtClean="0">
                <a:solidFill>
                  <a:srgbClr val="00B0F0"/>
                </a:solidFill>
              </a:rPr>
              <a:t>input features / categories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System forms clusters / natural groupings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Avoiding inappropriate representations</a:t>
            </a:r>
          </a:p>
          <a:p>
            <a:r>
              <a:rPr lang="en-US" dirty="0" smtClean="0"/>
              <a:t>REINFORCEMENT LEARNING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Reward based Learning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Role of critic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09600"/>
            <a:ext cx="6096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>
                <a:ea typeface="新細明體" charset="-120"/>
              </a:rPr>
              <a:t>“</a:t>
            </a:r>
            <a:r>
              <a:rPr lang="en-US" altLang="zh-TW" dirty="0" smtClean="0">
                <a:ea typeface="新細明體" charset="-120"/>
              </a:rPr>
              <a:t>Sorting incoming Fish on a conveyor according to species using optical sensing”</a:t>
            </a:r>
          </a:p>
          <a:p>
            <a:pPr>
              <a:buNone/>
            </a:pPr>
            <a:r>
              <a:rPr lang="en-US" altLang="zh-TW" dirty="0" smtClean="0">
                <a:ea typeface="新細明體" charset="-120"/>
              </a:rPr>
              <a:t>					Sea bass</a:t>
            </a:r>
          </a:p>
          <a:p>
            <a:pPr>
              <a:buNone/>
            </a:pPr>
            <a:r>
              <a:rPr lang="en-US" altLang="zh-TW" dirty="0" smtClean="0">
                <a:ea typeface="新細明體" charset="-120"/>
              </a:rPr>
              <a:t>		Species</a:t>
            </a:r>
          </a:p>
          <a:p>
            <a:pPr>
              <a:buNone/>
            </a:pPr>
            <a:r>
              <a:rPr lang="en-US" altLang="zh-TW" dirty="0" smtClean="0">
                <a:ea typeface="新細明體" charset="-120"/>
              </a:rPr>
              <a:t>					Salmon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Set up a camera and take some sample images to extract features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Length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Lightness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Width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Number and shape of fins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Position of the mouth</a:t>
            </a:r>
          </a:p>
          <a:p>
            <a:pPr lvl="2"/>
            <a:endParaRPr lang="en-US" altLang="zh-TW" dirty="0" smtClean="0">
              <a:ea typeface="新細明體" charset="-120"/>
            </a:endParaRPr>
          </a:p>
          <a:p>
            <a:pPr lvl="2"/>
            <a:r>
              <a:rPr lang="en-US" altLang="zh-TW" dirty="0" err="1" smtClean="0">
                <a:ea typeface="新細明體" charset="-120"/>
              </a:rPr>
              <a:t>Eg</a:t>
            </a:r>
            <a:r>
              <a:rPr lang="en-US" altLang="zh-TW" dirty="0" smtClean="0">
                <a:ea typeface="新細明體" charset="-120"/>
              </a:rPr>
              <a:t>. </a:t>
            </a:r>
            <a:r>
              <a:rPr lang="en-US" altLang="zh-TW" dirty="0">
                <a:ea typeface="新細明體" charset="-120"/>
              </a:rPr>
              <a:t>o</a:t>
            </a:r>
            <a:r>
              <a:rPr lang="en-US" altLang="zh-TW" dirty="0" smtClean="0">
                <a:ea typeface="新細明體" charset="-120"/>
              </a:rPr>
              <a:t>f set of all suggested features to explore for use by the  classifier!</a:t>
            </a:r>
          </a:p>
          <a:p>
            <a:pPr>
              <a:buNone/>
            </a:pPr>
            <a:endParaRPr lang="en-US" altLang="zh-TW" dirty="0" smtClean="0">
              <a:ea typeface="新細明體" charset="-12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PREPROCESSING and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Simplify subsequent operation without losing relevant information</a:t>
            </a:r>
            <a:r>
              <a:rPr lang="en-US" dirty="0" smtClean="0">
                <a:solidFill>
                  <a:srgbClr val="00B050"/>
                </a:solidFill>
              </a:rPr>
              <a:t> ( </a:t>
            </a:r>
            <a:r>
              <a:rPr lang="en-US" dirty="0" err="1" smtClean="0">
                <a:solidFill>
                  <a:srgbClr val="00B050"/>
                </a:solidFill>
              </a:rPr>
              <a:t>Eg</a:t>
            </a:r>
            <a:r>
              <a:rPr lang="en-US" dirty="0" smtClean="0">
                <a:solidFill>
                  <a:srgbClr val="00B050"/>
                </a:solidFill>
              </a:rPr>
              <a:t>. Adjust average light level or threshold, remove background,…</a:t>
            </a:r>
            <a:endParaRPr lang="en-US" dirty="0" smtClean="0"/>
          </a:p>
          <a:p>
            <a:pPr lvl="1"/>
            <a:r>
              <a:rPr lang="en-US" dirty="0" smtClean="0"/>
              <a:t>Isolation of different features</a:t>
            </a:r>
          </a:p>
          <a:p>
            <a:r>
              <a:rPr lang="en-US" dirty="0" smtClean="0"/>
              <a:t>Feature Extractor </a:t>
            </a:r>
          </a:p>
          <a:p>
            <a:pPr lvl="1"/>
            <a:r>
              <a:rPr lang="en-US" dirty="0" smtClean="0"/>
              <a:t>Reduces data by measuring certain features / properties</a:t>
            </a:r>
          </a:p>
          <a:p>
            <a:pPr lvl="1"/>
            <a:r>
              <a:rPr lang="en-US" dirty="0" smtClean="0"/>
              <a:t>Sends information to classifier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3974" y="1828800"/>
            <a:ext cx="72866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 Length of Fish as Discriminator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70675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E.g. Lightness of Fish as Discriminator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8262" y="2133600"/>
            <a:ext cx="689133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Find value of l* that leads to smallest number of errors</a:t>
            </a:r>
          </a:p>
          <a:p>
            <a:r>
              <a:rPr lang="en-US" altLang="zh-TW" dirty="0" smtClean="0">
                <a:ea typeface="新細明體" charset="-120"/>
              </a:rPr>
              <a:t>Threshold decision boundary and cost relationship ( </a:t>
            </a:r>
            <a:r>
              <a:rPr lang="en-US" altLang="zh-TW" dirty="0" err="1" smtClean="0">
                <a:ea typeface="新細明體" charset="-120"/>
              </a:rPr>
              <a:t>Eg</a:t>
            </a:r>
            <a:r>
              <a:rPr lang="en-US" altLang="zh-TW" dirty="0" smtClean="0">
                <a:ea typeface="新細明體" charset="-120"/>
              </a:rPr>
              <a:t>. Of problem where A classified as B is more disagreeable than B classified as A )</a:t>
            </a:r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 Gold / Diamond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Move our decision boundary toward smaller values of lightness in order to minimize the cost (reduce the number of sea bass that are classified salmon!)</a:t>
            </a: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endParaRPr lang="en-US" altLang="zh-TW" dirty="0" smtClean="0">
              <a:ea typeface="新細明體" charset="-120"/>
            </a:endParaRP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pPr lvl="1" algn="ctr">
              <a:buNone/>
            </a:pPr>
            <a:endParaRPr lang="en-US" altLang="zh-TW" dirty="0" smtClean="0">
              <a:ea typeface="新細明體" charset="-120"/>
            </a:endParaRPr>
          </a:p>
          <a:p>
            <a:pPr lvl="1" algn="ctr">
              <a:buNone/>
            </a:pPr>
            <a:endParaRPr lang="en-US" altLang="zh-TW" dirty="0" smtClean="0">
              <a:ea typeface="新細明體" charset="-120"/>
            </a:endParaRPr>
          </a:p>
          <a:p>
            <a:pPr lvl="1" algn="ctr">
              <a:buNone/>
            </a:pPr>
            <a:r>
              <a:rPr lang="en-US" altLang="zh-TW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新細明體" charset="-120"/>
              </a:rPr>
              <a:t>Task of decision theory</a:t>
            </a:r>
          </a:p>
          <a:p>
            <a:pPr lvl="1" algn="ctr">
              <a:buNone/>
            </a:pPr>
            <a:r>
              <a:rPr lang="en-US" dirty="0" smtClean="0">
                <a:ea typeface="新細明體" charset="-120"/>
              </a:rPr>
              <a:t>Overall error in data lower if 2 features considered instead of one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495800" y="4114800"/>
            <a:ext cx="914400" cy="1219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RE">
      <a:dk1>
        <a:srgbClr val="FF388C"/>
      </a:dk1>
      <a:lt1>
        <a:srgbClr val="00349E"/>
      </a:lt1>
      <a:dk2>
        <a:srgbClr val="FF388C"/>
      </a:dk2>
      <a:lt2>
        <a:srgbClr val="002676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783</Words>
  <Application>Microsoft Office PowerPoint</Application>
  <PresentationFormat>On-screen Show (4:3)</PresentationFormat>
  <Paragraphs>153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PATTERN CLASSIFICATION</vt:lpstr>
      <vt:lpstr>MACHINE PERCEPTION</vt:lpstr>
      <vt:lpstr>Slide 3</vt:lpstr>
      <vt:lpstr>EXAMPLE</vt:lpstr>
      <vt:lpstr>PREPROCESSING and SEGMENTATION</vt:lpstr>
      <vt:lpstr>Slide 6</vt:lpstr>
      <vt:lpstr>E.g. Length of Fish as Discriminator</vt:lpstr>
      <vt:lpstr>E.g. Lightness of Fish as Discriminator</vt:lpstr>
      <vt:lpstr>DECISION THEORY</vt:lpstr>
      <vt:lpstr>EXAMPLE – CONTD.</vt:lpstr>
      <vt:lpstr>CHARACTERISTICS</vt:lpstr>
      <vt:lpstr>Slide 12</vt:lpstr>
      <vt:lpstr>SOLUTIONS</vt:lpstr>
      <vt:lpstr>TRADEOFF BETWEEN PERFORMANCE AND SIMPLICITY OF THE CLASSIFIER</vt:lpstr>
      <vt:lpstr>Slide 15</vt:lpstr>
      <vt:lpstr>STATISTICAL PATTERN RECOGNITION</vt:lpstr>
      <vt:lpstr>ANALYSIS BY SYNTHESIS</vt:lpstr>
      <vt:lpstr>CONCEPTS</vt:lpstr>
      <vt:lpstr>PATTERN RECOGNITION SYSTEMS</vt:lpstr>
      <vt:lpstr>STEPS</vt:lpstr>
      <vt:lpstr>STEPS</vt:lpstr>
      <vt:lpstr>STEPS ( Contd. )</vt:lpstr>
      <vt:lpstr>DESIGN CYCLE</vt:lpstr>
      <vt:lpstr>DESIGN CYCLE</vt:lpstr>
      <vt:lpstr>DESIGN CYCLE</vt:lpstr>
      <vt:lpstr>DESIGN CYCLE ( Contd. )</vt:lpstr>
      <vt:lpstr>LEARNING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CLASSIFICATION</dc:title>
  <dc:creator>Anand</dc:creator>
  <cp:lastModifiedBy>Admin</cp:lastModifiedBy>
  <cp:revision>19</cp:revision>
  <dcterms:created xsi:type="dcterms:W3CDTF">2017-07-07T04:02:44Z</dcterms:created>
  <dcterms:modified xsi:type="dcterms:W3CDTF">2018-07-27T09:13:57Z</dcterms:modified>
</cp:coreProperties>
</file>