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5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2E48-1ACF-4E7F-BF10-3FAA126CCD6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9681-DE4B-4931-AB76-78FC9BC1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1"/>
            <a:ext cx="40386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41147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143000"/>
            <a:ext cx="4038600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886200"/>
            <a:ext cx="449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BREADTH FIRST SEARCH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1752600"/>
            <a:ext cx="79914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41910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41910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219200"/>
            <a:ext cx="4191000" cy="229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3505200"/>
            <a:ext cx="419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 Contd. 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00"/>
            <a:ext cx="44958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3962400"/>
            <a:ext cx="44973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219200"/>
            <a:ext cx="426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419601" y="3886200"/>
            <a:ext cx="4267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(Contd. 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4495800" cy="231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624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600200"/>
            <a:ext cx="4648200" cy="220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810000"/>
            <a:ext cx="45720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DEPTH FIRST SEARCH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45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WITH PARTIAL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Sensorless</a:t>
            </a:r>
            <a:r>
              <a:rPr lang="en-US" dirty="0" smtClean="0"/>
              <a:t> Problems ( Conformant Problems 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Agent could be in any of possible initial states and each action has several possible successor states</a:t>
            </a:r>
          </a:p>
          <a:p>
            <a:r>
              <a:rPr lang="en-US" dirty="0" smtClean="0"/>
              <a:t>Contingency Problems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environment – partially observable / if actions are uncertain, then agent’s percepts provide new information after each action. Problem – </a:t>
            </a:r>
            <a:r>
              <a:rPr lang="en-US" dirty="0"/>
              <a:t>A</a:t>
            </a:r>
            <a:r>
              <a:rPr lang="en-US" dirty="0" smtClean="0"/>
              <a:t>dversarial</a:t>
            </a:r>
            <a:r>
              <a:rPr lang="en-US" dirty="0" smtClean="0">
                <a:solidFill>
                  <a:srgbClr val="00B050"/>
                </a:solidFill>
              </a:rPr>
              <a:t> if uncertainty is caused by actions of another agent.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Example of contingency problem ( with </a:t>
            </a:r>
            <a:r>
              <a:rPr lang="en-US" dirty="0" err="1" smtClean="0">
                <a:solidFill>
                  <a:srgbClr val="00B050"/>
                </a:solidFill>
              </a:rPr>
              <a:t>vaccuum</a:t>
            </a:r>
            <a:r>
              <a:rPr lang="en-US" dirty="0" smtClean="0">
                <a:solidFill>
                  <a:srgbClr val="00B050"/>
                </a:solidFill>
              </a:rPr>
              <a:t> cleaner ) : Explanation</a:t>
            </a:r>
          </a:p>
          <a:p>
            <a:r>
              <a:rPr lang="en-US" dirty="0" smtClean="0"/>
              <a:t>Exploration Problems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States and actions of agents – unknown. Agent must act to discover them</a:t>
            </a:r>
          </a:p>
          <a:p>
            <a:pPr lvl="1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8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148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 - Example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19431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44196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3" y="4314825"/>
            <a:ext cx="845343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AGENTS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5" y="1524000"/>
            <a:ext cx="71818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 – Example(Contd.)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GREEDY SEARCH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0087" y="1600200"/>
            <a:ext cx="77438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5819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- Example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14287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199" y="1143000"/>
            <a:ext cx="6553201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8" y="2514600"/>
            <a:ext cx="87725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3" y="4648200"/>
            <a:ext cx="89439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A* expands nodes in form of increasing f value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1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A*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0" y="1676400"/>
            <a:ext cx="78867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</a:t>
            </a:r>
            <a:r>
              <a:rPr lang="en-US" dirty="0" err="1"/>
              <a:t>V</a:t>
            </a:r>
            <a:r>
              <a:rPr lang="en-US" dirty="0" err="1" smtClean="0"/>
              <a:t>accuum</a:t>
            </a:r>
            <a:r>
              <a:rPr lang="en-US" dirty="0" smtClean="0"/>
              <a:t> Cleaner Problem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51815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GRAPH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75" y="1752600"/>
            <a:ext cx="77152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whether it is a goal state. If not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Expand current state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Generate new set of states</a:t>
            </a:r>
          </a:p>
          <a:p>
            <a:r>
              <a:rPr lang="en-US" dirty="0" smtClean="0"/>
              <a:t>Choice of which node to expand – Determined by search strategy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City Search Problem : Explanation</a:t>
            </a:r>
          </a:p>
          <a:p>
            <a:pPr lvl="1"/>
            <a:r>
              <a:rPr lang="en-US" dirty="0" smtClean="0"/>
              <a:t>A node is a data structure with five components</a:t>
            </a:r>
          </a:p>
          <a:p>
            <a:pPr lvl="2"/>
            <a:r>
              <a:rPr lang="en-US" dirty="0" smtClean="0"/>
              <a:t>State	</a:t>
            </a:r>
            <a:r>
              <a:rPr lang="en-US" dirty="0" smtClean="0">
                <a:solidFill>
                  <a:srgbClr val="00B050"/>
                </a:solidFill>
              </a:rPr>
              <a:t>( State in state space to which node corresponds )</a:t>
            </a:r>
            <a:endParaRPr lang="en-US" dirty="0" smtClean="0"/>
          </a:p>
          <a:p>
            <a:pPr lvl="2"/>
            <a:r>
              <a:rPr lang="en-US" dirty="0" smtClean="0"/>
              <a:t>Parent Node</a:t>
            </a:r>
            <a:r>
              <a:rPr lang="en-US" dirty="0" smtClean="0">
                <a:solidFill>
                  <a:srgbClr val="00B050"/>
                </a:solidFill>
              </a:rPr>
              <a:t> ( Node in search tree that generated this node )</a:t>
            </a:r>
            <a:endParaRPr lang="en-US" dirty="0" smtClean="0"/>
          </a:p>
          <a:p>
            <a:pPr lvl="2"/>
            <a:r>
              <a:rPr lang="en-US" dirty="0" smtClean="0"/>
              <a:t>Action</a:t>
            </a:r>
            <a:r>
              <a:rPr lang="en-US" dirty="0" smtClean="0">
                <a:solidFill>
                  <a:srgbClr val="00B050"/>
                </a:solidFill>
              </a:rPr>
              <a:t> ( applied to parent to generate node )</a:t>
            </a:r>
            <a:endParaRPr lang="en-US" dirty="0" smtClean="0"/>
          </a:p>
          <a:p>
            <a:pPr lvl="2"/>
            <a:r>
              <a:rPr lang="en-US" dirty="0" smtClean="0"/>
              <a:t>Path Cost </a:t>
            </a:r>
            <a:r>
              <a:rPr lang="en-US" dirty="0" smtClean="0">
                <a:solidFill>
                  <a:srgbClr val="00B050"/>
                </a:solidFill>
              </a:rPr>
              <a:t>( Path from initial state to node )</a:t>
            </a:r>
            <a:endParaRPr lang="en-US" dirty="0" smtClean="0"/>
          </a:p>
          <a:p>
            <a:pPr lvl="2"/>
            <a:r>
              <a:rPr lang="en-US" dirty="0" smtClean="0"/>
              <a:t>Depth </a:t>
            </a:r>
            <a:r>
              <a:rPr lang="en-US" dirty="0" smtClean="0">
                <a:solidFill>
                  <a:srgbClr val="00B050"/>
                </a:solidFill>
              </a:rPr>
              <a:t>( No of steps along path from initial node )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SEARCH PROBLEM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Fringe – </a:t>
            </a:r>
            <a:r>
              <a:rPr lang="en-US" dirty="0" smtClean="0">
                <a:solidFill>
                  <a:srgbClr val="00B050"/>
                </a:solidFill>
              </a:rPr>
              <a:t>Collection of nodes generated but not yet expanded</a:t>
            </a:r>
          </a:p>
          <a:p>
            <a:r>
              <a:rPr lang="en-US" dirty="0" smtClean="0"/>
              <a:t>Leaf Node - </a:t>
            </a:r>
            <a:r>
              <a:rPr lang="en-US" dirty="0" smtClean="0">
                <a:solidFill>
                  <a:srgbClr val="00B050"/>
                </a:solidFill>
              </a:rPr>
              <a:t>Each element on the fringe </a:t>
            </a:r>
          </a:p>
          <a:p>
            <a:r>
              <a:rPr lang="en-US" dirty="0" smtClean="0"/>
              <a:t>Due to computationally expensive search strategy, collection of nodes can be implemented as a queue.</a:t>
            </a:r>
          </a:p>
          <a:p>
            <a:r>
              <a:rPr lang="en-US" dirty="0" smtClean="0"/>
              <a:t>Operations on queue 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MAKE-QUEUE(element)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EMPTY?(queue)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FIRST(queue)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REMOVE-FIRST(queue)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INSERT(element, queue)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INSERT-ALL(elements, queue)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DIMENSIONS ( SEARCH STRATEGIES 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Time Complexity</a:t>
            </a:r>
          </a:p>
          <a:p>
            <a:r>
              <a:rPr lang="en-US" dirty="0" smtClean="0"/>
              <a:t>Space Complexity</a:t>
            </a:r>
          </a:p>
          <a:p>
            <a:r>
              <a:rPr lang="en-US" dirty="0" smtClean="0"/>
              <a:t>Optimality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5025" y="2438400"/>
            <a:ext cx="4041775" cy="219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UNINFORMED SEARCH STRATEGIES </a:t>
            </a:r>
            <a:br>
              <a:rPr lang="en-US" dirty="0" smtClean="0"/>
            </a:br>
            <a:r>
              <a:rPr lang="en-US" dirty="0" smtClean="0"/>
              <a:t>( BLIND SEARCH 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</a:p>
          <a:p>
            <a:r>
              <a:rPr lang="en-US" dirty="0" smtClean="0"/>
              <a:t>Uniform Cost Search</a:t>
            </a:r>
          </a:p>
          <a:p>
            <a:r>
              <a:rPr lang="en-US" dirty="0" smtClean="0"/>
              <a:t>Depth First search</a:t>
            </a:r>
          </a:p>
          <a:p>
            <a:r>
              <a:rPr lang="en-US" dirty="0" smtClean="0"/>
              <a:t>Depth Limited Search</a:t>
            </a:r>
          </a:p>
          <a:p>
            <a:r>
              <a:rPr lang="en-US" dirty="0" smtClean="0"/>
              <a:t>Iterative Deepening Search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RE">
      <a:dk1>
        <a:srgbClr val="FF388C"/>
      </a:dk1>
      <a:lt1>
        <a:srgbClr val="00349E"/>
      </a:lt1>
      <a:dk2>
        <a:srgbClr val="FF388C"/>
      </a:dk2>
      <a:lt2>
        <a:srgbClr val="002676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309</Words>
  <Application>Microsoft Office PowerPoint</Application>
  <PresentationFormat>On-screen Show (4:3)</PresentationFormat>
  <Paragraphs>63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SEARCH STRATEGIES</vt:lpstr>
      <vt:lpstr>PROBLEM SOLVING AGENTS</vt:lpstr>
      <vt:lpstr>E.g. Vaccuum Cleaner Problem</vt:lpstr>
      <vt:lpstr>STATE SPACE GRAPH</vt:lpstr>
      <vt:lpstr>SEARCHING FOR SOLUTIONS</vt:lpstr>
      <vt:lpstr>CITY SEARCH PROBLEM</vt:lpstr>
      <vt:lpstr>CONCEPTS</vt:lpstr>
      <vt:lpstr>DIMENSIONS ( SEARCH STRATEGIES )</vt:lpstr>
      <vt:lpstr>UNINFORMED SEARCH STRATEGIES  ( BLIND SEARCH )</vt:lpstr>
      <vt:lpstr>BREADTH FIRST SEARCH</vt:lpstr>
      <vt:lpstr>PROPERTIES OF BREADTH FIRST SEARCH</vt:lpstr>
      <vt:lpstr>DEPTH FIRST SEARCH</vt:lpstr>
      <vt:lpstr>DEPTH FIRST SEARCH ( Contd. )</vt:lpstr>
      <vt:lpstr>DEPTH FIRST SEARCH (Contd. )</vt:lpstr>
      <vt:lpstr>PROPERTIES OF DEPTH FIRST SEARCH</vt:lpstr>
      <vt:lpstr>SEARCHING WITH PARTIAL INFORMATION</vt:lpstr>
      <vt:lpstr>BEST FIRST SEARCH</vt:lpstr>
      <vt:lpstr>MAP</vt:lpstr>
      <vt:lpstr>GREEDY SEARCH - Example</vt:lpstr>
      <vt:lpstr>GREEDY SEARCH – Example(Contd.)</vt:lpstr>
      <vt:lpstr>PROPERTIES OF GREEDY SEARCH</vt:lpstr>
      <vt:lpstr>A* Search</vt:lpstr>
      <vt:lpstr>A* SEARCH - Example</vt:lpstr>
      <vt:lpstr>Slide 24</vt:lpstr>
      <vt:lpstr>A* expands nodes in form of increasing f value</vt:lpstr>
      <vt:lpstr>PROPERTIES OF A*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STRATEGIES</dc:title>
  <dc:creator>Anand</dc:creator>
  <cp:lastModifiedBy>Admin</cp:lastModifiedBy>
  <cp:revision>13</cp:revision>
  <dcterms:created xsi:type="dcterms:W3CDTF">2017-06-29T07:23:34Z</dcterms:created>
  <dcterms:modified xsi:type="dcterms:W3CDTF">2017-08-12T08:13:29Z</dcterms:modified>
</cp:coreProperties>
</file>